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5A8D-056A-533D-7C1E-BBB733655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EA47A-0650-CC94-A980-58F1A39F4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7428B-F79D-A7BF-6B12-249C3AF6D1FA}"/>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BC5F5288-D795-85D9-7811-4B36C8893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5D22E-2D5B-9F9D-262A-B2D107760DF3}"/>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149631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CD74-811F-A862-B276-0F9D78CF37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470B92-8FCA-E27A-ED00-D2FE33126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E0066-7909-D1A3-00D0-0E4FADE07B05}"/>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9F3A79BE-9E28-5A2A-139E-BC2888786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A65D8-E10B-2A0E-EA22-8694E4F44DCC}"/>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152256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CD8F5-C3F2-4448-2489-C803C4CB6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B932B3-6939-B16E-FFFD-2F2EBCD29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61B5B-A4C1-E4EE-253C-5C9A08870DC9}"/>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90995C82-9B89-8001-F6C6-32CD90608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50D2F-2764-05F1-8647-1B4D1822F04E}"/>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69994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DCA7-D634-D0A0-F362-A2E1BDB38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E9339-210B-C7FA-F95C-AA8364F110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74B1B-3979-F2B3-9BEC-4962035F8E01}"/>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88EEBD60-64AB-1323-5797-3B274FCE3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0DE86-3D4D-7320-BC2D-B8294E8925C7}"/>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96099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F58-98E5-32D3-12CC-D564A48E0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5BE71-49B9-695C-D88F-3C7CC71B76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8D4C-6C12-61AE-9A9E-3557FF4AB85F}"/>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050A2BEA-2705-C654-ECDF-3C522D104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0C54F-462A-A942-3E2B-1123F5BE1404}"/>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7163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4AFE-8B2A-5C69-79A9-20A91EABC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477912-BFFF-180E-A728-86432AC4D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2DCE15-6268-6F71-053B-F29C0B8EF5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C3ADA0-26DF-EEFA-4313-C8BB7BACB9B9}"/>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6" name="Footer Placeholder 5">
            <a:extLst>
              <a:ext uri="{FF2B5EF4-FFF2-40B4-BE49-F238E27FC236}">
                <a16:creationId xmlns:a16="http://schemas.microsoft.com/office/drawing/2014/main" id="{5AB712D5-CE27-29C4-ABD9-77DF7614C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9A6E6-71F5-9C66-A24D-ACAFF08F0B9C}"/>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393507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3CE5-5506-DD66-5C50-6B991D8D03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12500B-3315-237A-A1FA-E1CB44DDE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42C16-9397-0069-6202-64646AC3DA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3F5CE2-E887-B0BA-BE67-29EBE700F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9C019-F4AA-C189-E6CB-0B649F4B2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23FE6-22CB-4FF8-80AC-8FFB078D9BF7}"/>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8" name="Footer Placeholder 7">
            <a:extLst>
              <a:ext uri="{FF2B5EF4-FFF2-40B4-BE49-F238E27FC236}">
                <a16:creationId xmlns:a16="http://schemas.microsoft.com/office/drawing/2014/main" id="{927FBF7C-3181-C8FC-C8C5-DD0AF8F4F7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E213F-E397-B022-A265-B3CA73C7162E}"/>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202903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77C5-E81E-1B6F-EEAF-C68CAAFE1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A053E-87E7-51C6-1E20-D75B9A149644}"/>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4" name="Footer Placeholder 3">
            <a:extLst>
              <a:ext uri="{FF2B5EF4-FFF2-40B4-BE49-F238E27FC236}">
                <a16:creationId xmlns:a16="http://schemas.microsoft.com/office/drawing/2014/main" id="{401B16F8-45A9-DBFD-B862-9610137283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3497D-0EB9-4405-7564-09A61D21003E}"/>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6460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61753-81E7-E26D-09A1-214DED6BCFE1}"/>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3" name="Footer Placeholder 2">
            <a:extLst>
              <a:ext uri="{FF2B5EF4-FFF2-40B4-BE49-F238E27FC236}">
                <a16:creationId xmlns:a16="http://schemas.microsoft.com/office/drawing/2014/main" id="{D75EDA6F-3850-44F6-3374-7F0E9F7BD6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FCECC-948E-793D-3C55-894C8141EDD2}"/>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252675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EF29-0190-9E86-52D0-46B18EAEA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4EA872-7EDF-5F91-5CE8-91A62733E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F3095-950F-E121-0E79-2926A6B38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E6D16-7D15-6FDA-FF79-69A040418217}"/>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6" name="Footer Placeholder 5">
            <a:extLst>
              <a:ext uri="{FF2B5EF4-FFF2-40B4-BE49-F238E27FC236}">
                <a16:creationId xmlns:a16="http://schemas.microsoft.com/office/drawing/2014/main" id="{BE2408FF-1E6C-614E-2F70-705FB23D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0C2CB-DB0B-A92A-3AEE-61866688CD21}"/>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166454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CB6E-50C8-58D1-42E4-3C4A6CC7D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3E2CD-6BB5-5EEA-ED27-CB9FD76AA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E7C723-1AF3-945B-D7C3-73DEF75EF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A6177-3318-E649-59BC-ED7E4BD9FC6C}"/>
              </a:ext>
            </a:extLst>
          </p:cNvPr>
          <p:cNvSpPr>
            <a:spLocks noGrp="1"/>
          </p:cNvSpPr>
          <p:nvPr>
            <p:ph type="dt" sz="half" idx="10"/>
          </p:nvPr>
        </p:nvSpPr>
        <p:spPr/>
        <p:txBody>
          <a:bodyPr/>
          <a:lstStyle/>
          <a:p>
            <a:fld id="{3AA73D93-A0FA-774E-A35E-8AAA4F9941A8}" type="datetimeFigureOut">
              <a:rPr lang="en-US" smtClean="0"/>
              <a:t>4/8/2025</a:t>
            </a:fld>
            <a:endParaRPr lang="en-US"/>
          </a:p>
        </p:txBody>
      </p:sp>
      <p:sp>
        <p:nvSpPr>
          <p:cNvPr id="6" name="Footer Placeholder 5">
            <a:extLst>
              <a:ext uri="{FF2B5EF4-FFF2-40B4-BE49-F238E27FC236}">
                <a16:creationId xmlns:a16="http://schemas.microsoft.com/office/drawing/2014/main" id="{C5334EFF-C144-9879-58DC-8769EC73A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8B623-E43D-CA13-14BA-6CA89F1366EA}"/>
              </a:ext>
            </a:extLst>
          </p:cNvPr>
          <p:cNvSpPr>
            <a:spLocks noGrp="1"/>
          </p:cNvSpPr>
          <p:nvPr>
            <p:ph type="sldNum" sz="quarter" idx="12"/>
          </p:nvPr>
        </p:nvSpPr>
        <p:spPr/>
        <p:txBody>
          <a:bodyPr/>
          <a:lstStyle/>
          <a:p>
            <a:fld id="{E66A55A0-F08B-1740-9A68-093A1B0BE268}" type="slidenum">
              <a:rPr lang="en-US" smtClean="0"/>
              <a:t>‹#›</a:t>
            </a:fld>
            <a:endParaRPr lang="en-US"/>
          </a:p>
        </p:txBody>
      </p:sp>
    </p:spTree>
    <p:extLst>
      <p:ext uri="{BB962C8B-B14F-4D97-AF65-F5344CB8AC3E}">
        <p14:creationId xmlns:p14="http://schemas.microsoft.com/office/powerpoint/2010/main" val="255533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68AA7-BE45-1E57-0F37-5CCE7A031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B0B93-2019-1834-2F26-430135706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AAB7E-A1F8-D92D-D013-3DD3E8649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A73D93-A0FA-774E-A35E-8AAA4F9941A8}" type="datetimeFigureOut">
              <a:rPr lang="en-US" smtClean="0"/>
              <a:t>4/8/2025</a:t>
            </a:fld>
            <a:endParaRPr lang="en-US"/>
          </a:p>
        </p:txBody>
      </p:sp>
      <p:sp>
        <p:nvSpPr>
          <p:cNvPr id="5" name="Footer Placeholder 4">
            <a:extLst>
              <a:ext uri="{FF2B5EF4-FFF2-40B4-BE49-F238E27FC236}">
                <a16:creationId xmlns:a16="http://schemas.microsoft.com/office/drawing/2014/main" id="{4B8CD909-E8C0-7B21-3AFE-E27680CD1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93BB58-ECBA-CAAA-7A63-FD446D6D5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6A55A0-F08B-1740-9A68-093A1B0BE268}" type="slidenum">
              <a:rPr lang="en-US" smtClean="0"/>
              <a:t>‹#›</a:t>
            </a:fld>
            <a:endParaRPr lang="en-US"/>
          </a:p>
        </p:txBody>
      </p:sp>
    </p:spTree>
    <p:extLst>
      <p:ext uri="{BB962C8B-B14F-4D97-AF65-F5344CB8AC3E}">
        <p14:creationId xmlns:p14="http://schemas.microsoft.com/office/powerpoint/2010/main" val="408733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CF1-DA0C-4247-03F5-7D559348CAF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7249A5-1769-54A8-E09D-2D27F2F5A2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706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9C56-CAEA-8CE8-7216-F173D9505184}"/>
              </a:ext>
            </a:extLst>
          </p:cNvPr>
          <p:cNvSpPr>
            <a:spLocks noGrp="1"/>
          </p:cNvSpPr>
          <p:nvPr>
            <p:ph type="title"/>
          </p:nvPr>
        </p:nvSpPr>
        <p:spPr/>
        <p:txBody>
          <a:bodyPr/>
          <a:lstStyle/>
          <a:p>
            <a:r>
              <a:rPr lang="en-US" dirty="0"/>
              <a:t>Clock and reset circuit:-</a:t>
            </a:r>
          </a:p>
        </p:txBody>
      </p:sp>
      <p:sp>
        <p:nvSpPr>
          <p:cNvPr id="3" name="Content Placeholder 2">
            <a:extLst>
              <a:ext uri="{FF2B5EF4-FFF2-40B4-BE49-F238E27FC236}">
                <a16:creationId xmlns:a16="http://schemas.microsoft.com/office/drawing/2014/main" id="{D7B3532D-ACA8-EDA5-7071-7F2186E7D5BF}"/>
              </a:ext>
            </a:extLst>
          </p:cNvPr>
          <p:cNvSpPr>
            <a:spLocks noGrp="1"/>
          </p:cNvSpPr>
          <p:nvPr>
            <p:ph idx="1"/>
          </p:nvPr>
        </p:nvSpPr>
        <p:spPr/>
        <p:txBody>
          <a:bodyPr>
            <a:normAutofit fontScale="85000" lnSpcReduction="20000"/>
          </a:bodyPr>
          <a:lstStyle/>
          <a:p>
            <a:r>
              <a:rPr lang="en-US" dirty="0"/>
              <a:t>The crystal frequency: </a:t>
            </a:r>
          </a:p>
          <a:p>
            <a:r>
              <a:rPr lang="en-US" dirty="0"/>
              <a:t>The frequency of the crystal oscillator connected to the XTAL1 and XTAL2  input pins is one factor in the time delay calculation. The duration of the clock period for the instruction cycle is a function of this crystal frequency.</a:t>
            </a:r>
          </a:p>
          <a:p>
            <a:endParaRPr lang="en-US" dirty="0"/>
          </a:p>
          <a:p>
            <a:r>
              <a:rPr lang="en-US" dirty="0"/>
              <a:t>XTAL1 and XTAL2 </a:t>
            </a:r>
          </a:p>
          <a:p>
            <a:pPr marL="0" indent="0">
              <a:buNone/>
            </a:pPr>
            <a:r>
              <a:rPr lang="en-US" dirty="0"/>
              <a:t>
The ATmega32 has many options for the clock source. Most often a quartz crystal oscillator is connected to input pins XTAL1 and XTAL2. The quartz crystal oscillator connected to the XTAL1 and XTAL2 pins also needs two capacitors. One side of each capacitor is connected to the ground as shown in Figure. Notice that ATmega32 microcontrollers can have speeds of 0 Hz to 16 </a:t>
            </a:r>
            <a:r>
              <a:rPr lang="en-US" dirty="0" err="1"/>
              <a:t>MHz.</a:t>
            </a:r>
            <a:r>
              <a:rPr lang="en-US" dirty="0"/>
              <a:t> We can choose options for the clock source and frequency by setting some fuse bits. </a:t>
            </a:r>
          </a:p>
        </p:txBody>
      </p:sp>
    </p:spTree>
    <p:extLst>
      <p:ext uri="{BB962C8B-B14F-4D97-AF65-F5344CB8AC3E}">
        <p14:creationId xmlns:p14="http://schemas.microsoft.com/office/powerpoint/2010/main" val="406519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F367-8524-0319-8003-283AC5801DF9}"/>
              </a:ext>
            </a:extLst>
          </p:cNvPr>
          <p:cNvSpPr>
            <a:spLocks noGrp="1"/>
          </p:cNvSpPr>
          <p:nvPr>
            <p:ph type="title"/>
          </p:nvPr>
        </p:nvSpPr>
        <p:spPr/>
        <p:txBody>
          <a:bodyPr/>
          <a:lstStyle/>
          <a:p>
            <a:r>
              <a:rPr lang="en-US" dirty="0"/>
              <a:t>Clock and reset:-</a:t>
            </a:r>
          </a:p>
        </p:txBody>
      </p:sp>
      <p:pic>
        <p:nvPicPr>
          <p:cNvPr id="4" name="Content Placeholder 3">
            <a:extLst>
              <a:ext uri="{FF2B5EF4-FFF2-40B4-BE49-F238E27FC236}">
                <a16:creationId xmlns:a16="http://schemas.microsoft.com/office/drawing/2014/main" id="{ECB912B4-080E-237E-4640-A64481A30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90689"/>
            <a:ext cx="5375671" cy="3537048"/>
          </a:xfrm>
        </p:spPr>
      </p:pic>
      <p:sp>
        <p:nvSpPr>
          <p:cNvPr id="5" name="TextBox 4">
            <a:extLst>
              <a:ext uri="{FF2B5EF4-FFF2-40B4-BE49-F238E27FC236}">
                <a16:creationId xmlns:a16="http://schemas.microsoft.com/office/drawing/2014/main" id="{3F5C515E-3F9D-1B96-3199-DAFBB48E4073}"/>
              </a:ext>
            </a:extLst>
          </p:cNvPr>
          <p:cNvSpPr txBox="1"/>
          <p:nvPr/>
        </p:nvSpPr>
        <p:spPr>
          <a:xfrm>
            <a:off x="5387580" y="612844"/>
            <a:ext cx="6554389" cy="5632311"/>
          </a:xfrm>
          <a:prstGeom prst="rect">
            <a:avLst/>
          </a:prstGeom>
          <a:noFill/>
        </p:spPr>
        <p:txBody>
          <a:bodyPr wrap="square">
            <a:spAutoFit/>
          </a:bodyPr>
          <a:lstStyle/>
          <a:p>
            <a:pPr>
              <a:buNone/>
            </a:pPr>
            <a:endParaRPr lang="en-US" dirty="0"/>
          </a:p>
          <a:p>
            <a:pPr>
              <a:buNone/>
            </a:pPr>
            <a:r>
              <a:rPr lang="en-US" b="1" dirty="0"/>
              <a:t>1. Power Supply</a:t>
            </a:r>
          </a:p>
          <a:p>
            <a:pPr>
              <a:buFont typeface="Arial" panose="020B0604020202020204" pitchFamily="34" charset="0"/>
              <a:buChar char="•"/>
            </a:pPr>
            <a:r>
              <a:rPr lang="en-US" b="1" dirty="0"/>
              <a:t>VCC (Pin 10)</a:t>
            </a:r>
            <a:r>
              <a:rPr lang="en-US" dirty="0"/>
              <a:t> and </a:t>
            </a:r>
            <a:r>
              <a:rPr lang="en-US" b="1" dirty="0"/>
              <a:t>AVCC (Pin 30)</a:t>
            </a:r>
            <a:r>
              <a:rPr lang="en-US" dirty="0"/>
              <a:t> are connected to </a:t>
            </a:r>
            <a:r>
              <a:rPr lang="en-US" b="1" dirty="0" err="1"/>
              <a:t>Vdd</a:t>
            </a:r>
            <a:r>
              <a:rPr lang="en-US" dirty="0"/>
              <a:t>, which is the positive supply voltage.</a:t>
            </a:r>
          </a:p>
          <a:p>
            <a:pPr>
              <a:buFont typeface="Arial" panose="020B0604020202020204" pitchFamily="34" charset="0"/>
              <a:buChar char="•"/>
            </a:pPr>
            <a:r>
              <a:rPr lang="en-US" b="1" dirty="0"/>
              <a:t>GND (Pins 11 and 31)</a:t>
            </a:r>
            <a:r>
              <a:rPr lang="en-US" dirty="0"/>
              <a:t> are connected to </a:t>
            </a:r>
            <a:r>
              <a:rPr lang="en-US" b="1" dirty="0"/>
              <a:t>ground</a:t>
            </a:r>
            <a:r>
              <a:rPr lang="en-US" dirty="0"/>
              <a:t>.</a:t>
            </a:r>
          </a:p>
          <a:p>
            <a:pPr>
              <a:buNone/>
            </a:pPr>
            <a:r>
              <a:rPr lang="en-US" b="1" dirty="0"/>
              <a:t>2. Reset Circuit</a:t>
            </a:r>
          </a:p>
          <a:p>
            <a:pPr>
              <a:buFont typeface="Arial" panose="020B0604020202020204" pitchFamily="34" charset="0"/>
              <a:buChar char="•"/>
            </a:pPr>
            <a:r>
              <a:rPr lang="en-US" b="1" dirty="0"/>
              <a:t>RESET (Pin 9)</a:t>
            </a:r>
            <a:r>
              <a:rPr lang="en-US" dirty="0"/>
              <a:t> is connected to </a:t>
            </a:r>
            <a:r>
              <a:rPr lang="en-US" b="1" dirty="0" err="1"/>
              <a:t>Vdd</a:t>
            </a:r>
            <a:r>
              <a:rPr lang="en-US" dirty="0"/>
              <a:t> through a </a:t>
            </a:r>
            <a:r>
              <a:rPr lang="en-US" b="1" dirty="0"/>
              <a:t>10k</a:t>
            </a:r>
            <a:r>
              <a:rPr lang="el-GR" b="1" dirty="0"/>
              <a:t>Ω </a:t>
            </a:r>
            <a:r>
              <a:rPr lang="en-US" b="1" dirty="0"/>
              <a:t>pull-up resistor</a:t>
            </a:r>
            <a:r>
              <a:rPr lang="en-US" dirty="0"/>
              <a:t>.</a:t>
            </a:r>
          </a:p>
          <a:p>
            <a:pPr>
              <a:buFont typeface="Arial" panose="020B0604020202020204" pitchFamily="34" charset="0"/>
              <a:buChar char="•"/>
            </a:pPr>
            <a:r>
              <a:rPr lang="en-US" dirty="0"/>
              <a:t>A </a:t>
            </a:r>
            <a:r>
              <a:rPr lang="en-US" b="1" dirty="0"/>
              <a:t>reset switch</a:t>
            </a:r>
            <a:r>
              <a:rPr lang="en-US" dirty="0"/>
              <a:t> is connected between the RESET pin and </a:t>
            </a:r>
            <a:r>
              <a:rPr lang="en-US" b="1" dirty="0"/>
              <a:t>ground</a:t>
            </a:r>
            <a:r>
              <a:rPr lang="en-US" dirty="0"/>
              <a:t>. </a:t>
            </a:r>
          </a:p>
          <a:p>
            <a:pPr marL="742950" lvl="1" indent="-285750">
              <a:buFont typeface="Arial" panose="020B0604020202020204" pitchFamily="34" charset="0"/>
              <a:buChar char="•"/>
            </a:pPr>
            <a:r>
              <a:rPr lang="en-US" dirty="0"/>
              <a:t>Pressing the switch momentarily pulls the RESET pin to ground, which </a:t>
            </a:r>
            <a:r>
              <a:rPr lang="en-US" b="1" dirty="0"/>
              <a:t>resets the microcontroller</a:t>
            </a:r>
            <a:r>
              <a:rPr lang="en-US" dirty="0"/>
              <a:t>.</a:t>
            </a:r>
          </a:p>
          <a:p>
            <a:pPr>
              <a:buNone/>
            </a:pPr>
            <a:r>
              <a:rPr lang="en-US" b="1" dirty="0"/>
              <a:t>3. Crystal Oscillator Circuit</a:t>
            </a:r>
          </a:p>
          <a:p>
            <a:pPr>
              <a:buFont typeface="Arial" panose="020B0604020202020204" pitchFamily="34" charset="0"/>
              <a:buChar char="•"/>
            </a:pPr>
            <a:r>
              <a:rPr lang="en-US" b="1" dirty="0"/>
              <a:t>XTAL1 (Pin 13)</a:t>
            </a:r>
            <a:r>
              <a:rPr lang="en-US" dirty="0"/>
              <a:t> and </a:t>
            </a:r>
            <a:r>
              <a:rPr lang="en-US" b="1" dirty="0"/>
              <a:t>XTAL2 (Pin 12)</a:t>
            </a:r>
            <a:r>
              <a:rPr lang="en-US" dirty="0"/>
              <a:t> are connected to an </a:t>
            </a:r>
            <a:r>
              <a:rPr lang="en-US" b="1" dirty="0"/>
              <a:t>8 MHz crystal oscillator</a:t>
            </a:r>
            <a:r>
              <a:rPr lang="en-US" dirty="0"/>
              <a:t>.</a:t>
            </a:r>
          </a:p>
          <a:p>
            <a:pPr>
              <a:buFont typeface="Arial" panose="020B0604020202020204" pitchFamily="34" charset="0"/>
              <a:buChar char="•"/>
            </a:pPr>
            <a:r>
              <a:rPr lang="en-US" dirty="0"/>
              <a:t>Two </a:t>
            </a:r>
            <a:r>
              <a:rPr lang="en-US" b="1" dirty="0"/>
              <a:t>22pF capacitors</a:t>
            </a:r>
            <a:r>
              <a:rPr lang="en-US" dirty="0"/>
              <a:t> are connected from each pin of the crystal to ground. </a:t>
            </a:r>
          </a:p>
          <a:p>
            <a:pPr marL="742950" lvl="1" indent="-285750">
              <a:buFont typeface="Arial" panose="020B0604020202020204" pitchFamily="34" charset="0"/>
              <a:buChar char="•"/>
            </a:pPr>
            <a:r>
              <a:rPr lang="en-US" dirty="0"/>
              <a:t>These capacitors are used to </a:t>
            </a:r>
            <a:r>
              <a:rPr lang="en-US" b="1" dirty="0"/>
              <a:t>stabilize the crystal oscillator</a:t>
            </a:r>
            <a:r>
              <a:rPr lang="en-US" dirty="0"/>
              <a:t>, providing accurate timing for the microcontroller.</a:t>
            </a:r>
          </a:p>
        </p:txBody>
      </p:sp>
    </p:spTree>
    <p:extLst>
      <p:ext uri="{BB962C8B-B14F-4D97-AF65-F5344CB8AC3E}">
        <p14:creationId xmlns:p14="http://schemas.microsoft.com/office/powerpoint/2010/main" val="109338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0F82-3680-57AB-8DA2-97FE3BBEB711}"/>
              </a:ext>
            </a:extLst>
          </p:cNvPr>
          <p:cNvSpPr>
            <a:spLocks noGrp="1"/>
          </p:cNvSpPr>
          <p:nvPr>
            <p:ph type="title"/>
          </p:nvPr>
        </p:nvSpPr>
        <p:spPr>
          <a:xfrm flipV="1">
            <a:off x="838200" y="160734"/>
            <a:ext cx="10515600" cy="204391"/>
          </a:xfrm>
        </p:spPr>
        <p:txBody>
          <a:bodyPr>
            <a:normAutofit fontScale="90000"/>
          </a:bodyPr>
          <a:lstStyle/>
          <a:p>
            <a:r>
              <a:rPr lang="en-US" dirty="0"/>
              <a:t>.</a:t>
            </a:r>
          </a:p>
        </p:txBody>
      </p:sp>
      <p:pic>
        <p:nvPicPr>
          <p:cNvPr id="4" name="Content Placeholder 3">
            <a:extLst>
              <a:ext uri="{FF2B5EF4-FFF2-40B4-BE49-F238E27FC236}">
                <a16:creationId xmlns:a16="http://schemas.microsoft.com/office/drawing/2014/main" id="{C6FCEABF-31A7-70FD-1B98-A2B4FD4F6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2" y="1591468"/>
            <a:ext cx="5587734" cy="3391298"/>
          </a:xfrm>
        </p:spPr>
      </p:pic>
      <p:sp>
        <p:nvSpPr>
          <p:cNvPr id="6" name="TextBox 5">
            <a:extLst>
              <a:ext uri="{FF2B5EF4-FFF2-40B4-BE49-F238E27FC236}">
                <a16:creationId xmlns:a16="http://schemas.microsoft.com/office/drawing/2014/main" id="{5A85BECE-77FC-F85F-1F7B-A07AF3374A4D}"/>
              </a:ext>
            </a:extLst>
          </p:cNvPr>
          <p:cNvSpPr txBox="1"/>
          <p:nvPr/>
        </p:nvSpPr>
        <p:spPr>
          <a:xfrm>
            <a:off x="5778996" y="1027906"/>
            <a:ext cx="6258222" cy="5909310"/>
          </a:xfrm>
          <a:prstGeom prst="rect">
            <a:avLst/>
          </a:prstGeom>
          <a:noFill/>
        </p:spPr>
        <p:txBody>
          <a:bodyPr wrap="square">
            <a:spAutoFit/>
          </a:bodyPr>
          <a:lstStyle/>
          <a:p>
            <a:pPr>
              <a:buNone/>
            </a:pPr>
            <a:endParaRPr lang="en-US" b="1" dirty="0"/>
          </a:p>
          <a:p>
            <a:pPr>
              <a:buFont typeface="Arial" panose="020B0604020202020204" pitchFamily="34" charset="0"/>
              <a:buChar char="•"/>
            </a:pPr>
            <a:r>
              <a:rPr lang="en-US" b="1" dirty="0"/>
              <a:t>XTAL1 (Pin 13)</a:t>
            </a:r>
            <a:r>
              <a:rPr lang="en-US" dirty="0"/>
              <a:t> is connected to an </a:t>
            </a:r>
            <a:r>
              <a:rPr lang="en-US" b="1" dirty="0"/>
              <a:t>external clock signal</a:t>
            </a:r>
            <a:r>
              <a:rPr lang="en-US" dirty="0"/>
              <a:t> (from an oscillator or another clock source).</a:t>
            </a:r>
          </a:p>
          <a:p>
            <a:pPr>
              <a:buFont typeface="Arial" panose="020B0604020202020204" pitchFamily="34" charset="0"/>
              <a:buChar char="•"/>
            </a:pPr>
            <a:r>
              <a:rPr lang="en-US" b="1" dirty="0"/>
              <a:t>XTAL2 (Pin 12)</a:t>
            </a:r>
            <a:r>
              <a:rPr lang="en-US" dirty="0"/>
              <a:t> is grounded. </a:t>
            </a:r>
          </a:p>
          <a:p>
            <a:pPr marL="742950" lvl="1" indent="-285750">
              <a:buFont typeface="Arial" panose="020B0604020202020204" pitchFamily="34" charset="0"/>
              <a:buChar char="•"/>
            </a:pPr>
            <a:r>
              <a:rPr lang="en-US" dirty="0"/>
              <a:t>In this configuration, the </a:t>
            </a:r>
            <a:r>
              <a:rPr lang="en-US" b="1" dirty="0"/>
              <a:t>microcontroller is using an external oscillator</a:t>
            </a:r>
            <a:r>
              <a:rPr lang="en-US" dirty="0"/>
              <a:t> or clock signal to drive the microcontroller's clock rather than using a crystal oscillator.</a:t>
            </a:r>
          </a:p>
          <a:p>
            <a:pPr marL="742950" lvl="1" indent="-285750">
              <a:buFont typeface="Arial" panose="020B0604020202020204" pitchFamily="34" charset="0"/>
              <a:buChar char="•"/>
            </a:pPr>
            <a:r>
              <a:rPr lang="en-US" b="1" dirty="0"/>
              <a:t>NC</a:t>
            </a:r>
            <a:r>
              <a:rPr lang="en-US" dirty="0"/>
              <a:t> (not connected) indicates that no internal crystal oscillator circuit is needed.</a:t>
            </a:r>
          </a:p>
          <a:p>
            <a:pPr>
              <a:buNone/>
            </a:pPr>
            <a:r>
              <a:rPr lang="en-US" b="1" dirty="0"/>
              <a:t>2. Figure (c): XTAL1–XTAL2 Connection to a Crystal Oscillator</a:t>
            </a:r>
          </a:p>
          <a:p>
            <a:pPr>
              <a:buFont typeface="Arial" panose="020B0604020202020204" pitchFamily="34" charset="0"/>
              <a:buChar char="•"/>
            </a:pPr>
            <a:r>
              <a:rPr lang="en-US" b="1" dirty="0"/>
              <a:t>XTAL1 (Pin 13)</a:t>
            </a:r>
            <a:r>
              <a:rPr lang="en-US" dirty="0"/>
              <a:t> and </a:t>
            </a:r>
            <a:r>
              <a:rPr lang="en-US" b="1" dirty="0"/>
              <a:t>XTAL2 (Pin 12)</a:t>
            </a:r>
            <a:r>
              <a:rPr lang="en-US" dirty="0"/>
              <a:t> are connected to a </a:t>
            </a:r>
            <a:r>
              <a:rPr lang="en-US" b="1" dirty="0"/>
              <a:t>crystal oscillator</a:t>
            </a:r>
            <a:r>
              <a:rPr lang="en-US" dirty="0"/>
              <a:t>. </a:t>
            </a:r>
          </a:p>
          <a:p>
            <a:pPr marL="742950" lvl="1" indent="-285750">
              <a:buFont typeface="Arial" panose="020B0604020202020204" pitchFamily="34" charset="0"/>
              <a:buChar char="•"/>
            </a:pPr>
            <a:r>
              <a:rPr lang="en-US" dirty="0"/>
              <a:t>A </a:t>
            </a:r>
            <a:r>
              <a:rPr lang="en-US" b="1" dirty="0"/>
              <a:t>crystal (between XTAL1 and XTAL2)</a:t>
            </a:r>
            <a:r>
              <a:rPr lang="en-US" dirty="0"/>
              <a:t> generates a specific frequency, in this case, </a:t>
            </a:r>
            <a:r>
              <a:rPr lang="en-US" b="1" dirty="0"/>
              <a:t>8 </a:t>
            </a:r>
            <a:r>
              <a:rPr lang="en-US" b="1" dirty="0" err="1"/>
              <a:t>MHz</a:t>
            </a:r>
            <a:r>
              <a:rPr lang="en-US" dirty="0" err="1"/>
              <a:t>.</a:t>
            </a:r>
            <a:endParaRPr lang="en-US" dirty="0"/>
          </a:p>
          <a:p>
            <a:pPr marL="742950" lvl="1" indent="-285750">
              <a:buFont typeface="Arial" panose="020B0604020202020204" pitchFamily="34" charset="0"/>
              <a:buChar char="•"/>
            </a:pPr>
            <a:r>
              <a:rPr lang="en-US" b="1" dirty="0"/>
              <a:t>C1</a:t>
            </a:r>
            <a:r>
              <a:rPr lang="en-US" dirty="0"/>
              <a:t> and </a:t>
            </a:r>
            <a:r>
              <a:rPr lang="en-US" b="1" dirty="0"/>
              <a:t>C2</a:t>
            </a:r>
            <a:r>
              <a:rPr lang="en-US" dirty="0"/>
              <a:t> (both 22pF capacitors) are used for </a:t>
            </a:r>
            <a:r>
              <a:rPr lang="en-US" b="1" dirty="0"/>
              <a:t>stabilizing the frequency</a:t>
            </a:r>
            <a:r>
              <a:rPr lang="en-US" dirty="0"/>
              <a:t> and ensuring the accurate oscillation of the crystal.</a:t>
            </a:r>
          </a:p>
          <a:p>
            <a:pPr marL="742950" lvl="1" indent="-285750">
              <a:buFont typeface="Arial" panose="020B0604020202020204" pitchFamily="34" charset="0"/>
              <a:buChar char="•"/>
            </a:pPr>
            <a:r>
              <a:rPr lang="en-US" b="1" dirty="0"/>
              <a:t>GND</a:t>
            </a:r>
            <a:r>
              <a:rPr lang="en-US" dirty="0"/>
              <a:t> is connected to the circuit ground.</a:t>
            </a:r>
          </a:p>
          <a:p>
            <a:pPr>
              <a:buNone/>
            </a:pPr>
            <a:endParaRPr lang="en-US" dirty="0"/>
          </a:p>
        </p:txBody>
      </p:sp>
    </p:spTree>
    <p:extLst>
      <p:ext uri="{BB962C8B-B14F-4D97-AF65-F5344CB8AC3E}">
        <p14:creationId xmlns:p14="http://schemas.microsoft.com/office/powerpoint/2010/main" val="7828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3DA4-C894-7E4D-4313-DD9BC2A68600}"/>
              </a:ext>
            </a:extLst>
          </p:cNvPr>
          <p:cNvSpPr>
            <a:spLocks noGrp="1"/>
          </p:cNvSpPr>
          <p:nvPr>
            <p:ph type="title"/>
          </p:nvPr>
        </p:nvSpPr>
        <p:spPr/>
        <p:txBody>
          <a:bodyPr/>
          <a:lstStyle/>
          <a:p>
            <a:r>
              <a:rPr lang="en-US" dirty="0"/>
              <a:t>Reset :-</a:t>
            </a:r>
          </a:p>
        </p:txBody>
      </p:sp>
      <p:sp>
        <p:nvSpPr>
          <p:cNvPr id="3" name="Content Placeholder 2">
            <a:extLst>
              <a:ext uri="{FF2B5EF4-FFF2-40B4-BE49-F238E27FC236}">
                <a16:creationId xmlns:a16="http://schemas.microsoft.com/office/drawing/2014/main" id="{55ABDF15-3E4F-2882-2BDE-47063D256574}"/>
              </a:ext>
            </a:extLst>
          </p:cNvPr>
          <p:cNvSpPr>
            <a:spLocks noGrp="1"/>
          </p:cNvSpPr>
          <p:nvPr>
            <p:ph idx="1"/>
          </p:nvPr>
        </p:nvSpPr>
        <p:spPr/>
        <p:txBody>
          <a:bodyPr>
            <a:normAutofit/>
          </a:bodyPr>
          <a:lstStyle/>
          <a:p>
            <a:r>
              <a:rPr lang="en-US" dirty="0"/>
              <a:t>Pin 9 (in the ATmega32, 40-pin DIP) is the RESET pin. It is an input and is active-LOW (normally HIGH). When a LOW pulse is applied to this pin, the microcontroller will reset and terminate all activities. After applying reset, contents of all registers and SRAM locations will be cleared. Notice that after applying reset, all ports will be input because contents of all DDR registers are cleared. The CPU will start executing the program from run location0x00000 after a brief delay when the RESET pin is forced low and then released. </a:t>
            </a:r>
          </a:p>
        </p:txBody>
      </p:sp>
    </p:spTree>
    <p:extLst>
      <p:ext uri="{BB962C8B-B14F-4D97-AF65-F5344CB8AC3E}">
        <p14:creationId xmlns:p14="http://schemas.microsoft.com/office/powerpoint/2010/main" val="118096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AD3A-1F59-31C0-0F97-AC21A2C2CFE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B6559D1-4BC9-01F6-C4A2-CB2AD5BB6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20" y="1904603"/>
            <a:ext cx="10515600" cy="4977533"/>
          </a:xfrm>
        </p:spPr>
      </p:pic>
    </p:spTree>
    <p:extLst>
      <p:ext uri="{BB962C8B-B14F-4D97-AF65-F5344CB8AC3E}">
        <p14:creationId xmlns:p14="http://schemas.microsoft.com/office/powerpoint/2010/main" val="184857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9B23-DDA2-34CB-5005-8A58945B4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316EDF-7561-97E0-1EED-6FA6EAC84722}"/>
              </a:ext>
            </a:extLst>
          </p:cNvPr>
          <p:cNvSpPr>
            <a:spLocks noGrp="1"/>
          </p:cNvSpPr>
          <p:nvPr>
            <p:ph idx="1"/>
          </p:nvPr>
        </p:nvSpPr>
        <p:spPr/>
        <p:txBody>
          <a:bodyPr>
            <a:normAutofit/>
          </a:bodyPr>
          <a:lstStyle/>
          <a:p>
            <a:r>
              <a:rPr lang="en-US" dirty="0"/>
              <a:t>Figures a, b, and c show three ways of connecting the RESET pin. Figure 3b uses a momentary switch for reset circuitry. The most </a:t>
            </a:r>
            <a:r>
              <a:rPr lang="en-US" dirty="0" err="1"/>
              <a:t>difϐ</a:t>
            </a:r>
            <a:r>
              <a:rPr lang="en-US" dirty="0"/>
              <a:t> </a:t>
            </a:r>
            <a:r>
              <a:rPr lang="en-US" dirty="0" err="1"/>
              <a:t>icult</a:t>
            </a:r>
            <a:r>
              <a:rPr lang="en-US" dirty="0"/>
              <a:t> time for any system is during the power-up. The CPU needs both a stable clock source and a stable voltage level to function properly. Some designers put a 10 </a:t>
            </a:r>
            <a:r>
              <a:rPr lang="en-US" dirty="0" err="1"/>
              <a:t>nF</a:t>
            </a:r>
            <a:r>
              <a:rPr lang="en-US" dirty="0"/>
              <a:t> capacitor between the RESET pin and GND to </a:t>
            </a:r>
            <a:r>
              <a:rPr lang="en-US" dirty="0" err="1"/>
              <a:t>ϐilter</a:t>
            </a:r>
            <a:r>
              <a:rPr lang="en-US" dirty="0"/>
              <a:t> the noise during reset and working time. The diode protects the RESET pin from being powered by the capacitor when the power is off. The AVR chips come with some features that help the reset process. We can choose these features by setting the bits in the fuse bytes. </a:t>
            </a:r>
          </a:p>
          <a:p>
            <a:endParaRPr lang="en-US" dirty="0"/>
          </a:p>
        </p:txBody>
      </p:sp>
    </p:spTree>
    <p:extLst>
      <p:ext uri="{BB962C8B-B14F-4D97-AF65-F5344CB8AC3E}">
        <p14:creationId xmlns:p14="http://schemas.microsoft.com/office/powerpoint/2010/main" val="56499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1F8C-3E9B-CD27-B011-4604214FFD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3863C-F1DA-456C-E5B4-1C4C8695394A}"/>
              </a:ext>
            </a:extLst>
          </p:cNvPr>
          <p:cNvSpPr>
            <a:spLocks noGrp="1"/>
          </p:cNvSpPr>
          <p:nvPr>
            <p:ph idx="1"/>
          </p:nvPr>
        </p:nvSpPr>
        <p:spPr>
          <a:xfrm>
            <a:off x="4410075" y="1690688"/>
            <a:ext cx="4626769" cy="4264422"/>
          </a:xfrm>
        </p:spPr>
        <p:txBody>
          <a:bodyPr>
            <a:normAutofit fontScale="32500" lnSpcReduction="20000"/>
          </a:bodyPr>
          <a:lstStyle/>
          <a:p>
            <a:r>
              <a:rPr lang="en-US" dirty="0"/>
              <a:t>#define F_CPU 1000000UL  // Internal clock 1 MHz
#include &lt;</a:t>
            </a:r>
            <a:r>
              <a:rPr lang="en-US" dirty="0" err="1"/>
              <a:t>avr</a:t>
            </a:r>
            <a:r>
              <a:rPr lang="en-US" dirty="0"/>
              <a:t>/</a:t>
            </a:r>
            <a:r>
              <a:rPr lang="en-US" dirty="0" err="1"/>
              <a:t>io.h</a:t>
            </a:r>
            <a:r>
              <a:rPr lang="en-US" dirty="0"/>
              <a:t>&gt;
#include &lt;</a:t>
            </a:r>
            <a:r>
              <a:rPr lang="en-US" dirty="0" err="1"/>
              <a:t>util</a:t>
            </a:r>
            <a:r>
              <a:rPr lang="en-US" dirty="0"/>
              <a:t>/</a:t>
            </a:r>
            <a:r>
              <a:rPr lang="en-US" dirty="0" err="1"/>
              <a:t>delay.h</a:t>
            </a:r>
            <a:r>
              <a:rPr lang="en-US" dirty="0"/>
              <a:t>&gt;
</a:t>
            </a:r>
            <a:r>
              <a:rPr lang="en-US" dirty="0" err="1"/>
              <a:t>int</a:t>
            </a:r>
            <a:r>
              <a:rPr lang="en-US" dirty="0"/>
              <a:t> main(void) {
    DDRB = 0x01; // Set PB0 as output (LED)
    // Blink LED 3 times after reset
    for (</a:t>
            </a:r>
            <a:r>
              <a:rPr lang="en-US" dirty="0" err="1"/>
              <a:t>int</a:t>
            </a:r>
            <a:r>
              <a:rPr lang="en-US" dirty="0"/>
              <a:t> I = 0; I &lt; 3; </a:t>
            </a:r>
            <a:r>
              <a:rPr lang="en-US" dirty="0" err="1"/>
              <a:t>i</a:t>
            </a:r>
            <a:r>
              <a:rPr lang="en-US" dirty="0"/>
              <a:t>++) {
        PORTB |= 0x01;  // LED ON
        _</a:t>
            </a:r>
            <a:r>
              <a:rPr lang="en-US" dirty="0" err="1"/>
              <a:t>delay_ms</a:t>
            </a:r>
            <a:r>
              <a:rPr lang="en-US" dirty="0"/>
              <a:t>(500); 
        PORTB &amp;= ~0x01; // LED OFF
        _</a:t>
            </a:r>
            <a:r>
              <a:rPr lang="en-US" dirty="0" err="1"/>
              <a:t>delay_ms</a:t>
            </a:r>
            <a:r>
              <a:rPr lang="en-US" dirty="0"/>
              <a:t>(500);
    }
    while (1) {
        // Do nothing (can add main code here)
    }
}</a:t>
            </a:r>
          </a:p>
        </p:txBody>
      </p:sp>
    </p:spTree>
    <p:extLst>
      <p:ext uri="{BB962C8B-B14F-4D97-AF65-F5344CB8AC3E}">
        <p14:creationId xmlns:p14="http://schemas.microsoft.com/office/powerpoint/2010/main" val="13282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Clock and reset circuit:-</vt:lpstr>
      <vt:lpstr>Clock and reset:-</vt:lpstr>
      <vt:lpstr>.</vt:lpstr>
      <vt:lpstr>Reset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ishaavchar5@gmail.com</dc:creator>
  <cp:lastModifiedBy>ishaavchar5@gmail.com</cp:lastModifiedBy>
  <cp:revision>4</cp:revision>
  <dcterms:created xsi:type="dcterms:W3CDTF">2025-04-08T02:25:47Z</dcterms:created>
  <dcterms:modified xsi:type="dcterms:W3CDTF">2025-04-08T04:13:37Z</dcterms:modified>
</cp:coreProperties>
</file>