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3" r:id="rId9"/>
    <p:sldId id="264" r:id="rId10"/>
    <p:sldId id="265" r:id="rId11"/>
    <p:sldId id="266" r:id="rId12"/>
    <p:sldId id="277" r:id="rId13"/>
    <p:sldId id="279" r:id="rId14"/>
    <p:sldId id="268" r:id="rId15"/>
    <p:sldId id="269" r:id="rId16"/>
    <p:sldId id="275" r:id="rId17"/>
    <p:sldId id="276" r:id="rId18"/>
    <p:sldId id="270" r:id="rId19"/>
    <p:sldId id="271" r:id="rId20"/>
    <p:sldId id="272" r:id="rId21"/>
    <p:sldId id="273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5F49-FC5A-4B29-9626-6BD722AA8FD3}" type="datetimeFigureOut">
              <a:rPr lang="en-IN" smtClean="0"/>
              <a:t>31-03-2021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72B1-ED4D-405F-9758-91AE20FA9D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752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5F49-FC5A-4B29-9626-6BD722AA8FD3}" type="datetimeFigureOut">
              <a:rPr lang="en-IN" smtClean="0"/>
              <a:t>31-03-2021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72B1-ED4D-405F-9758-91AE20FA9D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737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5F49-FC5A-4B29-9626-6BD722AA8FD3}" type="datetimeFigureOut">
              <a:rPr lang="en-IN" smtClean="0"/>
              <a:t>31-03-2021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72B1-ED4D-405F-9758-91AE20FA9D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149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5F49-FC5A-4B29-9626-6BD722AA8FD3}" type="datetimeFigureOut">
              <a:rPr lang="en-IN" smtClean="0"/>
              <a:t>31-03-2021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72B1-ED4D-405F-9758-91AE20FA9D8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1142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5F49-FC5A-4B29-9626-6BD722AA8FD3}" type="datetimeFigureOut">
              <a:rPr lang="en-IN" smtClean="0"/>
              <a:t>31-03-2021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72B1-ED4D-405F-9758-91AE20FA9D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9281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5F49-FC5A-4B29-9626-6BD722AA8FD3}" type="datetimeFigureOut">
              <a:rPr lang="en-IN" smtClean="0"/>
              <a:t>31-03-2021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72B1-ED4D-405F-9758-91AE20FA9D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2937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5F49-FC5A-4B29-9626-6BD722AA8FD3}" type="datetimeFigureOut">
              <a:rPr lang="en-IN" smtClean="0"/>
              <a:t>31-03-2021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72B1-ED4D-405F-9758-91AE20FA9D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21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5F49-FC5A-4B29-9626-6BD722AA8FD3}" type="datetimeFigureOut">
              <a:rPr lang="en-IN" smtClean="0"/>
              <a:t>31-03-2021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72B1-ED4D-405F-9758-91AE20FA9D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4257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5F49-FC5A-4B29-9626-6BD722AA8FD3}" type="datetimeFigureOut">
              <a:rPr lang="en-IN" smtClean="0"/>
              <a:t>31-03-2021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72B1-ED4D-405F-9758-91AE20FA9D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22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5F49-FC5A-4B29-9626-6BD722AA8FD3}" type="datetimeFigureOut">
              <a:rPr lang="en-IN" smtClean="0"/>
              <a:t>31-03-2021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72B1-ED4D-405F-9758-91AE20FA9D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501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5F49-FC5A-4B29-9626-6BD722AA8FD3}" type="datetimeFigureOut">
              <a:rPr lang="en-IN" smtClean="0"/>
              <a:t>31-03-2021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72B1-ED4D-405F-9758-91AE20FA9D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785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5F49-FC5A-4B29-9626-6BD722AA8FD3}" type="datetimeFigureOut">
              <a:rPr lang="en-IN" smtClean="0"/>
              <a:t>31-03-2021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72B1-ED4D-405F-9758-91AE20FA9D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192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5F49-FC5A-4B29-9626-6BD722AA8FD3}" type="datetimeFigureOut">
              <a:rPr lang="en-IN" smtClean="0"/>
              <a:t>31-03-2021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72B1-ED4D-405F-9758-91AE20FA9D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919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5F49-FC5A-4B29-9626-6BD722AA8FD3}" type="datetimeFigureOut">
              <a:rPr lang="en-IN" smtClean="0"/>
              <a:t>31-03-2021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72B1-ED4D-405F-9758-91AE20FA9D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841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5F49-FC5A-4B29-9626-6BD722AA8FD3}" type="datetimeFigureOut">
              <a:rPr lang="en-IN" smtClean="0"/>
              <a:t>31-03-2021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72B1-ED4D-405F-9758-91AE20FA9D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108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5F49-FC5A-4B29-9626-6BD722AA8FD3}" type="datetimeFigureOut">
              <a:rPr lang="en-IN" smtClean="0"/>
              <a:t>31-03-2021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72B1-ED4D-405F-9758-91AE20FA9D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50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5F49-FC5A-4B29-9626-6BD722AA8FD3}" type="datetimeFigureOut">
              <a:rPr lang="en-IN" smtClean="0"/>
              <a:t>31-03-2021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72B1-ED4D-405F-9758-91AE20FA9D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307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BBB5F49-FC5A-4B29-9626-6BD722AA8FD3}" type="datetimeFigureOut">
              <a:rPr lang="en-IN" smtClean="0"/>
              <a:t>31-03-2021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C4372B1-ED4D-405F-9758-91AE20FA9D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7019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F5E3-4971-4257-9C33-BBA3BF7CD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675" y="1009650"/>
            <a:ext cx="9144000" cy="3186113"/>
          </a:xfrm>
        </p:spPr>
        <p:txBody>
          <a:bodyPr>
            <a:normAutofit fontScale="90000"/>
          </a:bodyPr>
          <a:lstStyle/>
          <a:p>
            <a:r>
              <a:rPr lang="en-US" dirty="0"/>
              <a:t>Scenario-Based Digital Forensic Investigation of Compromised MySQL Database </a:t>
            </a:r>
            <a:br>
              <a:rPr lang="en-US" dirty="0"/>
            </a:br>
            <a:r>
              <a:rPr lang="en-US" dirty="0"/>
              <a:t>-</a:t>
            </a:r>
            <a:r>
              <a:rPr lang="en-US" sz="2700" dirty="0"/>
              <a:t>Authors: </a:t>
            </a:r>
            <a:r>
              <a:rPr lang="en-IN" sz="2800" dirty="0" err="1"/>
              <a:t>Taurai</a:t>
            </a:r>
            <a:r>
              <a:rPr lang="en-IN" sz="2800" dirty="0"/>
              <a:t> </a:t>
            </a:r>
            <a:r>
              <a:rPr lang="en-IN" sz="2800" dirty="0" err="1"/>
              <a:t>Hungwe</a:t>
            </a:r>
            <a:r>
              <a:rPr lang="en-IN" sz="2800" dirty="0"/>
              <a:t>, Hein. S. Venter, Victor R. </a:t>
            </a:r>
            <a:r>
              <a:rPr lang="en-IN" sz="2800" dirty="0" err="1"/>
              <a:t>Kebande</a:t>
            </a:r>
            <a:endParaRPr lang="en-IN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4515E-45DF-4CFE-97C5-F5262A8A3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1025" y="4822825"/>
            <a:ext cx="9144000" cy="1655762"/>
          </a:xfrm>
        </p:spPr>
        <p:txBody>
          <a:bodyPr/>
          <a:lstStyle/>
          <a:p>
            <a:r>
              <a:rPr lang="en-IN" dirty="0"/>
              <a:t>NAME: ISHA DHABALIA</a:t>
            </a:r>
          </a:p>
          <a:p>
            <a:r>
              <a:rPr lang="en-IN" dirty="0"/>
              <a:t>ROLL NUMBER: 1911018, DIV: A</a:t>
            </a:r>
          </a:p>
        </p:txBody>
      </p:sp>
    </p:spTree>
    <p:extLst>
      <p:ext uri="{BB962C8B-B14F-4D97-AF65-F5344CB8AC3E}">
        <p14:creationId xmlns:p14="http://schemas.microsoft.com/office/powerpoint/2010/main" val="424970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5C58-259C-4D63-A633-FBF28A1FE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251827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36A7C-92AD-4E7D-9921-651B684D4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970" y="1152525"/>
            <a:ext cx="10353762" cy="5238749"/>
          </a:xfrm>
        </p:spPr>
        <p:txBody>
          <a:bodyPr>
            <a:normAutofit/>
          </a:bodyPr>
          <a:lstStyle/>
          <a:p>
            <a:r>
              <a:rPr lang="en-IN" dirty="0"/>
              <a:t>Identify the four layers of MySQL DBMS.</a:t>
            </a:r>
          </a:p>
          <a:p>
            <a:endParaRPr lang="en-IN" dirty="0"/>
          </a:p>
          <a:p>
            <a:r>
              <a:rPr lang="en-IN" dirty="0"/>
              <a:t>Make </a:t>
            </a:r>
            <a:r>
              <a:rPr lang="en-US" dirty="0"/>
              <a:t>unauthorized modifications on these layers directly or indirectly.</a:t>
            </a:r>
          </a:p>
          <a:p>
            <a:endParaRPr lang="en-US" dirty="0"/>
          </a:p>
          <a:p>
            <a:r>
              <a:rPr lang="en-IN" dirty="0"/>
              <a:t>In digital forensics, unauthorised modifications produce digital records which </a:t>
            </a:r>
            <a:r>
              <a:rPr lang="en-US" dirty="0"/>
              <a:t>can be located in the OS.</a:t>
            </a:r>
          </a:p>
          <a:p>
            <a:endParaRPr lang="en-US" dirty="0"/>
          </a:p>
          <a:p>
            <a:r>
              <a:rPr lang="en-US" dirty="0"/>
              <a:t> Reconstruct the database using uncompromised layers.</a:t>
            </a:r>
          </a:p>
          <a:p>
            <a:endParaRPr lang="en-US" dirty="0"/>
          </a:p>
          <a:p>
            <a:r>
              <a:rPr lang="en-US" dirty="0"/>
              <a:t>Using this forensic configurations in a MySQL database can be constructed.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331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BB101-D0EE-41D2-A1DD-58CEE6643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38175"/>
            <a:ext cx="10353762" cy="590550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endParaRPr lang="en-IN" dirty="0"/>
          </a:p>
          <a:p>
            <a:pPr marL="36900" indent="0" algn="ctr">
              <a:buNone/>
            </a:pPr>
            <a:r>
              <a:rPr lang="en-US" dirty="0"/>
              <a:t>Simulated Experiment on Application Data layer</a:t>
            </a:r>
          </a:p>
          <a:p>
            <a:pPr marL="36900" indent="0" algn="ctr">
              <a:buNone/>
            </a:pPr>
            <a:endParaRPr lang="en-IN" dirty="0"/>
          </a:p>
          <a:p>
            <a:r>
              <a:rPr lang="en-IN" dirty="0"/>
              <a:t>In the following scenario the first name and last name have been swapped to create a compromised database.</a:t>
            </a:r>
          </a:p>
          <a:p>
            <a:pPr marL="36900" indent="0">
              <a:buNone/>
            </a:pPr>
            <a:endParaRPr lang="en-IN" dirty="0"/>
          </a:p>
          <a:p>
            <a:r>
              <a:rPr lang="en-IN" dirty="0"/>
              <a:t>Therefore on performing queries incorrect output is given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C0E8B7-9DC1-4170-8AA6-981CBB78E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363" y="1023937"/>
            <a:ext cx="42386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21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EF8B6-0152-4F93-A361-C5E9800E6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70" y="704850"/>
            <a:ext cx="9573230" cy="6153150"/>
          </a:xfrm>
        </p:spPr>
        <p:txBody>
          <a:bodyPr/>
          <a:lstStyle/>
          <a:p>
            <a:r>
              <a:rPr lang="en-US" dirty="0"/>
              <a:t>Simulated Experiment on Data Model Layer: </a:t>
            </a:r>
          </a:p>
          <a:p>
            <a:pPr marL="36900" indent="0">
              <a:buNone/>
            </a:pPr>
            <a:r>
              <a:rPr lang="en-IN" dirty="0"/>
              <a:t>MySQL directory was deleted by accessing it and it was checked if the databases created were accessible</a:t>
            </a: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endParaRPr lang="en-IN" dirty="0"/>
          </a:p>
          <a:p>
            <a:r>
              <a:rPr lang="en-US" dirty="0"/>
              <a:t>Simulated Experiment on Data Dictionary Layer:</a:t>
            </a:r>
          </a:p>
          <a:p>
            <a:pPr marL="36900" indent="0">
              <a:buNone/>
            </a:pPr>
            <a:r>
              <a:rPr lang="en-US" dirty="0"/>
              <a:t>Data dictionary layer was located and the existing database name was changed therefore when the when the database is selected using the previous name it is not accessible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Simulated Experiment on Application Schema Layer:</a:t>
            </a:r>
          </a:p>
          <a:p>
            <a:pPr marL="36900" indent="0">
              <a:buNone/>
            </a:pPr>
            <a:r>
              <a:rPr lang="en-US" dirty="0"/>
              <a:t>The column heading or field name were altered by altering the byte values. When the field names were viewed it was noticed that it reverted to the old column heading.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270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845C-0EDC-4E6D-8ABD-9A1737CA5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636315"/>
            <a:ext cx="9440034" cy="1828801"/>
          </a:xfrm>
        </p:spPr>
        <p:txBody>
          <a:bodyPr/>
          <a:lstStyle/>
          <a:p>
            <a:r>
              <a:rPr lang="en-IN" dirty="0"/>
              <a:t>Evaluation of Proposed Concepts</a:t>
            </a:r>
          </a:p>
        </p:txBody>
      </p:sp>
    </p:spTree>
    <p:extLst>
      <p:ext uri="{BB962C8B-B14F-4D97-AF65-F5344CB8AC3E}">
        <p14:creationId xmlns:p14="http://schemas.microsoft.com/office/powerpoint/2010/main" val="287359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A4163-A32C-4DFC-84CB-F36609BBD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545" y="1266825"/>
            <a:ext cx="5277455" cy="469582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After compromisation of the database, the next steps of forensic investigation depends on the investigator</a:t>
            </a:r>
          </a:p>
          <a:p>
            <a:endParaRPr lang="en-IN" dirty="0"/>
          </a:p>
          <a:p>
            <a:r>
              <a:rPr lang="en-IN" dirty="0"/>
              <a:t>Based on the experiments conducted </a:t>
            </a:r>
            <a:r>
              <a:rPr lang="en-US" dirty="0"/>
              <a:t>through the unauthorized modifications to the layers of the DBMS the following configuration is  proposed:</a:t>
            </a:r>
          </a:p>
          <a:p>
            <a:endParaRPr lang="en-US" dirty="0"/>
          </a:p>
          <a:p>
            <a:r>
              <a:rPr lang="en-US" dirty="0"/>
              <a:t>If a single layer is compromised that layer would be represented by a binary value “1”.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If the layer was not compromised, it would be represented by a binary value “0”. 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0F91A8-C36F-4112-B020-C65628355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991" y="1626529"/>
            <a:ext cx="4046017" cy="44145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11BB65-E2DA-4046-AFFD-2D4645B554F9}"/>
              </a:ext>
            </a:extLst>
          </p:cNvPr>
          <p:cNvSpPr txBox="1"/>
          <p:nvPr/>
        </p:nvSpPr>
        <p:spPr>
          <a:xfrm>
            <a:off x="7762875" y="10821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Different configurations possible:</a:t>
            </a:r>
          </a:p>
        </p:txBody>
      </p:sp>
    </p:spTree>
    <p:extLst>
      <p:ext uri="{BB962C8B-B14F-4D97-AF65-F5344CB8AC3E}">
        <p14:creationId xmlns:p14="http://schemas.microsoft.com/office/powerpoint/2010/main" val="276006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879DB-4025-4EAA-9338-C6FC16DE36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3600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C8408-9A27-4026-9B5E-0F2EDA293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172" y="1219199"/>
            <a:ext cx="8401656" cy="4524375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IN" sz="2400" dirty="0"/>
              <a:t>It can be concluded that:</a:t>
            </a:r>
          </a:p>
          <a:p>
            <a:pPr marL="36900" indent="0">
              <a:buNone/>
            </a:pPr>
            <a:endParaRPr lang="en-IN" sz="2400" dirty="0"/>
          </a:p>
          <a:p>
            <a:r>
              <a:rPr lang="en-IN" sz="2400" dirty="0"/>
              <a:t>Databases store sensitive information and hence it is important to keep a check on data by utilising the concepts and tools of digital forensics to do so. </a:t>
            </a:r>
          </a:p>
          <a:p>
            <a:endParaRPr lang="en-IN" sz="2400" dirty="0"/>
          </a:p>
          <a:p>
            <a:r>
              <a:rPr lang="en-IN" sz="2400" dirty="0"/>
              <a:t>Scenario based digital forensic investigation can be performed to check if a database has been compromised. </a:t>
            </a:r>
          </a:p>
          <a:p>
            <a:endParaRPr lang="en-IN" sz="2400" dirty="0"/>
          </a:p>
          <a:p>
            <a:r>
              <a:rPr lang="en-IN" sz="2400" dirty="0"/>
              <a:t>It is mainly up to the investigator on how the investigation process is to be carried out and construct configurations accordingly.</a:t>
            </a:r>
          </a:p>
        </p:txBody>
      </p:sp>
    </p:spTree>
    <p:extLst>
      <p:ext uri="{BB962C8B-B14F-4D97-AF65-F5344CB8AC3E}">
        <p14:creationId xmlns:p14="http://schemas.microsoft.com/office/powerpoint/2010/main" val="23443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52E6-E33C-445A-95CC-8FF35C8BA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250395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AAB61-E48E-4874-9ADD-81C4B9FA6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095" y="1733550"/>
            <a:ext cx="9868505" cy="5800725"/>
          </a:xfrm>
        </p:spPr>
        <p:txBody>
          <a:bodyPr/>
          <a:lstStyle/>
          <a:p>
            <a:r>
              <a:rPr lang="en-IN" dirty="0"/>
              <a:t>Create a database on which the forensic investigation is to be carried out using MySQL</a:t>
            </a:r>
          </a:p>
          <a:p>
            <a:endParaRPr lang="en-IN" dirty="0"/>
          </a:p>
          <a:p>
            <a:r>
              <a:rPr lang="en-IN" dirty="0"/>
              <a:t>Consider the scenario used in the paper or create a new scenario </a:t>
            </a:r>
          </a:p>
          <a:p>
            <a:endParaRPr lang="en-IN" dirty="0"/>
          </a:p>
          <a:p>
            <a:r>
              <a:rPr lang="en-IN" dirty="0"/>
              <a:t>Modify 2  layers out of the 4 layers to create a compromised database</a:t>
            </a:r>
          </a:p>
          <a:p>
            <a:endParaRPr lang="en-IN" dirty="0"/>
          </a:p>
          <a:p>
            <a:r>
              <a:rPr lang="en-IN" dirty="0"/>
              <a:t>Write a report to conduct the forensic investigation and analyse the database</a:t>
            </a:r>
          </a:p>
        </p:txBody>
      </p:sp>
    </p:spTree>
    <p:extLst>
      <p:ext uri="{BB962C8B-B14F-4D97-AF65-F5344CB8AC3E}">
        <p14:creationId xmlns:p14="http://schemas.microsoft.com/office/powerpoint/2010/main" val="115249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881C-2418-483C-86AF-5CF715602D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594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6108-B5A8-47E2-845A-F588A41C3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237038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434A2-3050-4730-A98D-36470FA59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395" y="1638300"/>
            <a:ext cx="9725630" cy="5372099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Digital forensics – Wikipedia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https://www.idera.com/glossary/database-forensics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https://info-savvy.com/database-forensics-and-its-importance/#:~:text=Database%20forensics%20deals%20with%20the,of%20its%20size%20and%20complexity.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https://evestigate.com/database-forensics-database-ediscovery/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374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7117E-4BA6-4AF7-AAA6-8E962D08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76300"/>
            <a:ext cx="10353762" cy="563879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Al-</a:t>
            </a:r>
            <a:r>
              <a:rPr lang="en-IN" dirty="0" err="1"/>
              <a:t>Dhaqm</a:t>
            </a:r>
            <a:r>
              <a:rPr lang="en-IN" dirty="0"/>
              <a:t>, A., Razak, S., Othman, S. H., Choo, K. K. R., Glisson, W. B., Ali, A., &amp; Abrar, M. (2017). CDBFIP: Common Database Forensic Investigation Processes for Internet of Things. IEEE Access, 5, 24401-24416. </a:t>
            </a:r>
          </a:p>
          <a:p>
            <a:endParaRPr lang="en-IN" dirty="0"/>
          </a:p>
          <a:p>
            <a:r>
              <a:rPr lang="en-IN" dirty="0"/>
              <a:t>Al-</a:t>
            </a:r>
            <a:r>
              <a:rPr lang="en-IN" dirty="0" err="1"/>
              <a:t>Dhaqm</a:t>
            </a:r>
            <a:r>
              <a:rPr lang="en-IN" dirty="0"/>
              <a:t>, A. M. R., Othman, S. H., Razak, S. A., &amp; </a:t>
            </a:r>
            <a:r>
              <a:rPr lang="en-IN" dirty="0" err="1"/>
              <a:t>Ngadi</a:t>
            </a:r>
            <a:r>
              <a:rPr lang="en-IN" dirty="0"/>
              <a:t>, A. (2014, August). Towards adapting </a:t>
            </a:r>
            <a:r>
              <a:rPr lang="en-IN" dirty="0" err="1"/>
              <a:t>metamodelling</a:t>
            </a:r>
            <a:r>
              <a:rPr lang="en-IN" dirty="0"/>
              <a:t> technique for database forensics investigation domain. In Biometrics and Security Technologies (ISBAST), 2014 International Symposium on (pp. 322-327). IEEE. </a:t>
            </a:r>
          </a:p>
          <a:p>
            <a:endParaRPr lang="en-IN" dirty="0"/>
          </a:p>
          <a:p>
            <a:r>
              <a:rPr lang="en-IN" dirty="0"/>
              <a:t>Bria, R, </a:t>
            </a:r>
            <a:r>
              <a:rPr lang="en-IN" dirty="0" err="1"/>
              <a:t>Retnowardhani</a:t>
            </a:r>
            <a:r>
              <a:rPr lang="en-IN" dirty="0"/>
              <a:t>, A, Utama, D.N. (2018). Five Stages of Database Forensic Analysis: A Systematic Literature Review. In 2018 International Conference on Information Management and Technology (</a:t>
            </a:r>
            <a:r>
              <a:rPr lang="en-IN" dirty="0" err="1"/>
              <a:t>ICIMTech</a:t>
            </a:r>
            <a:r>
              <a:rPr lang="en-IN" dirty="0"/>
              <a:t>). (pp. 246 – 250).IEEE. </a:t>
            </a:r>
          </a:p>
          <a:p>
            <a:endParaRPr lang="en-IN" dirty="0"/>
          </a:p>
          <a:p>
            <a:r>
              <a:rPr lang="en-IN" dirty="0"/>
              <a:t>Wright, C. “SANS Blog: Forensics and Data Access Auditing,” 15 March 2009a. [Online]. Available: http://computerforensics.sans.org/blog/2009/03/15/forensics-and-data-accessauditing. [Accessed 21 April 2012].</a:t>
            </a:r>
          </a:p>
        </p:txBody>
      </p:sp>
    </p:spTree>
    <p:extLst>
      <p:ext uri="{BB962C8B-B14F-4D97-AF65-F5344CB8AC3E}">
        <p14:creationId xmlns:p14="http://schemas.microsoft.com/office/powerpoint/2010/main" val="4229754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567BF-41ED-4C81-B3C1-C783EDD1C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871" y="1047750"/>
            <a:ext cx="9439879" cy="5714999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effectLst/>
              </a:rPr>
              <a:t>T</a:t>
            </a:r>
            <a:r>
              <a:rPr lang="en-US" sz="2200" b="0" i="0" dirty="0">
                <a:solidFill>
                  <a:schemeClr val="tx1"/>
                </a:solidFill>
                <a:effectLst/>
              </a:rPr>
              <a:t>here is a vast amount of data which is currently available and is being generated.</a:t>
            </a:r>
          </a:p>
          <a:p>
            <a:endParaRPr lang="en-US" sz="2200" b="0" i="0" dirty="0">
              <a:solidFill>
                <a:schemeClr val="tx1"/>
              </a:solidFill>
              <a:effectLst/>
            </a:endParaRPr>
          </a:p>
          <a:p>
            <a:r>
              <a:rPr lang="en-US" sz="2200" b="0" i="0" dirty="0">
                <a:solidFill>
                  <a:schemeClr val="tx1"/>
                </a:solidFill>
                <a:effectLst/>
              </a:rPr>
              <a:t>Databases act as the primary source of electronic evidence for every organization irrespective of its size and complexity</a:t>
            </a:r>
            <a:r>
              <a:rPr lang="en-US" sz="2200" dirty="0">
                <a:solidFill>
                  <a:schemeClr val="tx1"/>
                </a:solidFill>
                <a:effectLst/>
              </a:rPr>
              <a:t> and are</a:t>
            </a:r>
            <a:r>
              <a:rPr lang="en-US" sz="2200" b="0" i="0" dirty="0">
                <a:solidFill>
                  <a:schemeClr val="tx1"/>
                </a:solidFill>
                <a:effectLst/>
              </a:rPr>
              <a:t> crucial to any company or organization</a:t>
            </a:r>
          </a:p>
          <a:p>
            <a:endParaRPr lang="en-US" sz="2200" b="0" i="0" dirty="0">
              <a:solidFill>
                <a:schemeClr val="tx1"/>
              </a:solidFill>
              <a:effectLst/>
            </a:endParaRPr>
          </a:p>
          <a:p>
            <a:r>
              <a:rPr lang="en-US" sz="2200" b="0" i="0" dirty="0">
                <a:solidFill>
                  <a:schemeClr val="tx1"/>
                </a:solidFill>
                <a:effectLst/>
              </a:rPr>
              <a:t>Due to</a:t>
            </a:r>
            <a:r>
              <a:rPr lang="en-US" sz="2200" dirty="0">
                <a:solidFill>
                  <a:schemeClr val="tx1"/>
                </a:solidFill>
                <a:effectLst/>
              </a:rPr>
              <a:t> problems like frequent and l</a:t>
            </a:r>
            <a:r>
              <a:rPr lang="en-US" sz="2200" b="0" i="0" dirty="0">
                <a:solidFill>
                  <a:schemeClr val="tx1"/>
                </a:solidFill>
                <a:effectLst/>
              </a:rPr>
              <a:t>arge data security breaches, possibilities of tampered data within a database, criminal activities due to illegal access to a database and many su</a:t>
            </a:r>
            <a:r>
              <a:rPr lang="en-US" sz="2200" dirty="0">
                <a:solidFill>
                  <a:schemeClr val="tx1"/>
                </a:solidFill>
                <a:effectLst/>
              </a:rPr>
              <a:t>ch suspicious activities it is important to bring forensic investigation into picture.</a:t>
            </a:r>
            <a:endParaRPr lang="en-US" sz="2200" b="0" i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600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256C7-9368-4706-94E0-B5498A3AAF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Digital Forensics</a:t>
            </a:r>
          </a:p>
        </p:txBody>
      </p:sp>
    </p:spTree>
    <p:extLst>
      <p:ext uri="{BB962C8B-B14F-4D97-AF65-F5344CB8AC3E}">
        <p14:creationId xmlns:p14="http://schemas.microsoft.com/office/powerpoint/2010/main" val="164221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D6A0C-F20A-47CA-BA8D-2E69233CE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895" y="1599099"/>
            <a:ext cx="10192355" cy="4058751"/>
          </a:xfrm>
        </p:spPr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Calisto MT (Body"/>
                <a:cs typeface="Arial" panose="020B0604020202020204" pitchFamily="34" charset="0"/>
              </a:rPr>
              <a:t>Digital Forensics</a:t>
            </a:r>
            <a:r>
              <a:rPr lang="en-US" b="0" i="0" dirty="0">
                <a:solidFill>
                  <a:schemeClr val="tx1"/>
                </a:solidFill>
                <a:effectLst/>
                <a:latin typeface="Calisto MT (Body"/>
                <a:cs typeface="Arial" panose="020B0604020202020204" pitchFamily="34" charset="0"/>
              </a:rPr>
              <a:t> is defined as the process of preservation, identification, extraction, and documentation of computer evidence which can be used by the court of law.</a:t>
            </a:r>
          </a:p>
          <a:p>
            <a:endParaRPr lang="en-US" b="0" i="0" dirty="0">
              <a:solidFill>
                <a:schemeClr val="tx1"/>
              </a:solidFill>
              <a:effectLst/>
              <a:latin typeface="Calisto MT (Body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effectLst/>
                <a:latin typeface="Calisto MT (Body"/>
                <a:cs typeface="Arial" panose="020B0604020202020204" pitchFamily="34" charset="0"/>
              </a:rPr>
              <a:t>M</a:t>
            </a:r>
            <a:r>
              <a:rPr lang="en-US" b="0" i="0" dirty="0">
                <a:solidFill>
                  <a:schemeClr val="tx1"/>
                </a:solidFill>
                <a:effectLst/>
                <a:latin typeface="Calisto MT (Body"/>
                <a:cs typeface="Arial" panose="020B0604020202020204" pitchFamily="34" charset="0"/>
              </a:rPr>
              <a:t>ajority of the applications use high-performance databases to manage the data.</a:t>
            </a:r>
          </a:p>
          <a:p>
            <a:endParaRPr lang="en-US" b="0" i="0" dirty="0">
              <a:solidFill>
                <a:schemeClr val="tx1"/>
              </a:solidFill>
              <a:effectLst/>
              <a:latin typeface="Calisto MT (Body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alisto MT (Body"/>
                <a:cs typeface="Arial" panose="020B0604020202020204" pitchFamily="34" charset="0"/>
              </a:rPr>
              <a:t>Database forensics deals with the examination of databases and its associated metadata</a:t>
            </a:r>
            <a:r>
              <a:rPr lang="en-US" b="1" i="0" dirty="0">
                <a:solidFill>
                  <a:schemeClr val="tx1"/>
                </a:solidFill>
                <a:effectLst/>
                <a:latin typeface="Calisto MT (Body"/>
                <a:cs typeface="Arial" panose="020B0604020202020204" pitchFamily="34" charset="0"/>
              </a:rPr>
              <a:t>. </a:t>
            </a:r>
          </a:p>
          <a:p>
            <a:endParaRPr lang="en-US" b="1" dirty="0">
              <a:solidFill>
                <a:schemeClr val="tx1"/>
              </a:solidFill>
              <a:effectLst/>
              <a:latin typeface="Calisto MT (Body"/>
              <a:cs typeface="Arial" panose="020B0604020202020204" pitchFamily="34" charset="0"/>
            </a:endParaRPr>
          </a:p>
          <a:p>
            <a:r>
              <a:rPr lang="en-US" dirty="0">
                <a:latin typeface="Calisto MT (Body"/>
              </a:rPr>
              <a:t>Digital Forensics Investigations mainly aim to correctly identify, collect, validate, </a:t>
            </a:r>
            <a:r>
              <a:rPr lang="en-US" dirty="0" err="1">
                <a:latin typeface="Calisto MT (Body"/>
              </a:rPr>
              <a:t>analyse</a:t>
            </a:r>
            <a:r>
              <a:rPr lang="en-US" dirty="0">
                <a:latin typeface="Calisto MT (Body"/>
              </a:rPr>
              <a:t>, interpret, preserve, and present digital evidence. </a:t>
            </a:r>
            <a:endParaRPr lang="en-US" b="0" i="0" dirty="0">
              <a:solidFill>
                <a:schemeClr val="tx1"/>
              </a:solidFill>
              <a:effectLst/>
              <a:latin typeface="Calisto MT (Body"/>
              <a:cs typeface="Arial" panose="020B0604020202020204" pitchFamily="34" charset="0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42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6EBA2-B293-4A57-A97D-85E8F5E1C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5943" y="2360090"/>
            <a:ext cx="9440034" cy="1828801"/>
          </a:xfrm>
        </p:spPr>
        <p:txBody>
          <a:bodyPr/>
          <a:lstStyle/>
          <a:p>
            <a:r>
              <a:rPr lang="en-IN" dirty="0"/>
              <a:t>4-Level Database 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36736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68CB79-135A-4C4D-B907-376411C43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6483" y="673410"/>
            <a:ext cx="3677841" cy="384097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B35068-99A2-4C71-AC10-A9F9C7F785F6}"/>
              </a:ext>
            </a:extLst>
          </p:cNvPr>
          <p:cNvSpPr txBox="1">
            <a:spLocks/>
          </p:cNvSpPr>
          <p:nvPr/>
        </p:nvSpPr>
        <p:spPr>
          <a:xfrm>
            <a:off x="1837720" y="5276849"/>
            <a:ext cx="10173305" cy="15811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Defines the database system in terms of the database components and interactions among database components</a:t>
            </a:r>
          </a:p>
          <a:p>
            <a:pPr marL="3690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888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FA48-F7D9-44E4-96AC-B5982C655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287468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C372A-50F9-46B2-A2C0-903CC9E54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620" y="1637199"/>
            <a:ext cx="9735155" cy="4058751"/>
          </a:xfrm>
        </p:spPr>
        <p:txBody>
          <a:bodyPr/>
          <a:lstStyle/>
          <a:p>
            <a:r>
              <a:rPr lang="en-US" dirty="0"/>
              <a:t>Present four abstract layers based on the ANSI/SPARC model on a MySQL DBMS.</a:t>
            </a:r>
          </a:p>
          <a:p>
            <a:endParaRPr lang="en-US" dirty="0"/>
          </a:p>
          <a:p>
            <a:r>
              <a:rPr lang="en-US" dirty="0"/>
              <a:t>Modify each layer to simulate compromised database so that we can see and record the cause and effects of unauthorized modifications. </a:t>
            </a:r>
          </a:p>
          <a:p>
            <a:endParaRPr lang="en-US" dirty="0"/>
          </a:p>
          <a:p>
            <a:r>
              <a:rPr lang="en-US" dirty="0"/>
              <a:t>Reconstruct a compromised MySQL DBMS to see if we can forensically find evidence.  </a:t>
            </a:r>
          </a:p>
          <a:p>
            <a:endParaRPr lang="en-US" dirty="0"/>
          </a:p>
          <a:p>
            <a:r>
              <a:rPr lang="en-US" dirty="0"/>
              <a:t>Construct forensic process by introducing configurations in MySQL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49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428</TotalTime>
  <Words>945</Words>
  <Application>Microsoft Office PowerPoint</Application>
  <PresentationFormat>Widescreen</PresentationFormat>
  <Paragraphs>99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Calisto MT</vt:lpstr>
      <vt:lpstr>Calisto MT (Body</vt:lpstr>
      <vt:lpstr>Wingdings 2</vt:lpstr>
      <vt:lpstr>Slate</vt:lpstr>
      <vt:lpstr>Scenario-Based Digital Forensic Investigation of Compromised MySQL Database  -Authors: Taurai Hungwe, Hein. S. Venter, Victor R. Kebande</vt:lpstr>
      <vt:lpstr>Introduction</vt:lpstr>
      <vt:lpstr>PowerPoint Presentation</vt:lpstr>
      <vt:lpstr>Digital Forensics</vt:lpstr>
      <vt:lpstr>PowerPoint Presentation</vt:lpstr>
      <vt:lpstr>4-Level Database System Architecture</vt:lpstr>
      <vt:lpstr>PowerPoint Presentation</vt:lpstr>
      <vt:lpstr>Objective</vt:lpstr>
      <vt:lpstr>PowerPoint Presentation</vt:lpstr>
      <vt:lpstr>Procedure</vt:lpstr>
      <vt:lpstr>PowerPoint Presentation</vt:lpstr>
      <vt:lpstr>PowerPoint Presentation</vt:lpstr>
      <vt:lpstr>PowerPoint Presentation</vt:lpstr>
      <vt:lpstr>Evaluation of Proposed Concepts</vt:lpstr>
      <vt:lpstr>PowerPoint Presentation</vt:lpstr>
      <vt:lpstr>Conclusion</vt:lpstr>
      <vt:lpstr>PowerPoint Presentation</vt:lpstr>
      <vt:lpstr>Strategy</vt:lpstr>
      <vt:lpstr>PowerPoint Presentation</vt:lpstr>
      <vt:lpstr>Bibliography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Scenario-Based Digital Forensic Investigation of Compromised MySQL Database</dc:title>
  <dc:creator>Isha Dhabalia</dc:creator>
  <cp:lastModifiedBy>Isha Dhabalia</cp:lastModifiedBy>
  <cp:revision>30</cp:revision>
  <dcterms:created xsi:type="dcterms:W3CDTF">2021-03-29T06:42:41Z</dcterms:created>
  <dcterms:modified xsi:type="dcterms:W3CDTF">2021-03-31T17:54:03Z</dcterms:modified>
</cp:coreProperties>
</file>