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iProfiler</a:t>
            </a:r>
            <a:r>
              <a:rPr lang="en-US" baseline="0" dirty="0"/>
              <a:t> Timeline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Sheet1!$A$2:$A$14</c:f>
              <c:strCache>
                <c:ptCount val="13"/>
                <c:pt idx="0">
                  <c:v>Planning </c:v>
                </c:pt>
                <c:pt idx="1">
                  <c:v>Resouce Collection</c:v>
                </c:pt>
                <c:pt idx="2">
                  <c:v>Landing Screen</c:v>
                </c:pt>
                <c:pt idx="3">
                  <c:v>Login/SignUp</c:v>
                </c:pt>
                <c:pt idx="4">
                  <c:v>Pricing</c:v>
                </c:pt>
                <c:pt idx="5">
                  <c:v>Contact Us</c:v>
                </c:pt>
                <c:pt idx="6">
                  <c:v>Dashboard Screen</c:v>
                </c:pt>
                <c:pt idx="7">
                  <c:v>Job Details</c:v>
                </c:pt>
                <c:pt idx="8">
                  <c:v>Search and Filter</c:v>
                </c:pt>
                <c:pt idx="9">
                  <c:v>View Profile and Download Resume</c:v>
                </c:pt>
                <c:pt idx="10">
                  <c:v>Email Integration</c:v>
                </c:pt>
                <c:pt idx="11">
                  <c:v>Analytics</c:v>
                </c:pt>
                <c:pt idx="12">
                  <c:v>Deployment</c:v>
                </c:pt>
              </c:strCache>
            </c:strRef>
          </c:cat>
          <c:val>
            <c:numRef>
              <c:f>Sheet1!$B$2:$B$14</c:f>
              <c:numCache>
                <c:formatCode>m/d;@</c:formatCode>
                <c:ptCount val="13"/>
                <c:pt idx="0">
                  <c:v>44263</c:v>
                </c:pt>
                <c:pt idx="1">
                  <c:v>44265</c:v>
                </c:pt>
                <c:pt idx="2">
                  <c:v>44270</c:v>
                </c:pt>
                <c:pt idx="3">
                  <c:v>44272</c:v>
                </c:pt>
                <c:pt idx="4">
                  <c:v>44275</c:v>
                </c:pt>
                <c:pt idx="5">
                  <c:v>44276</c:v>
                </c:pt>
                <c:pt idx="6">
                  <c:v>44277</c:v>
                </c:pt>
                <c:pt idx="7">
                  <c:v>44280</c:v>
                </c:pt>
                <c:pt idx="8">
                  <c:v>44281</c:v>
                </c:pt>
                <c:pt idx="9">
                  <c:v>44283</c:v>
                </c:pt>
                <c:pt idx="10">
                  <c:v>44285</c:v>
                </c:pt>
                <c:pt idx="11">
                  <c:v>44288</c:v>
                </c:pt>
                <c:pt idx="12">
                  <c:v>44270</c:v>
                </c:pt>
              </c:numCache>
            </c:numRef>
          </c:val>
          <c:extLst>
            <c:ext xmlns:c16="http://schemas.microsoft.com/office/drawing/2014/chart" uri="{C3380CC4-5D6E-409C-BE32-E72D297353CC}">
              <c16:uniqueId val="{00000000-0FB7-448E-B38A-125969376B3B}"/>
            </c:ext>
          </c:extLst>
        </c:ser>
        <c:ser>
          <c:idx val="2"/>
          <c:order val="2"/>
          <c:tx>
            <c:strRef>
              <c:f>Sheet1!$D$1</c:f>
              <c:strCache>
                <c:ptCount val="1"/>
                <c:pt idx="0">
                  <c:v>Duration</c:v>
                </c:pt>
              </c:strCache>
            </c:strRef>
          </c:tx>
          <c:spPr>
            <a:solidFill>
              <a:schemeClr val="accent3"/>
            </a:solidFill>
            <a:ln>
              <a:noFill/>
            </a:ln>
            <a:effectLst/>
          </c:spPr>
          <c:invertIfNegative val="0"/>
          <c:cat>
            <c:strRef>
              <c:f>Sheet1!$A$2:$A$14</c:f>
              <c:strCache>
                <c:ptCount val="13"/>
                <c:pt idx="0">
                  <c:v>Planning </c:v>
                </c:pt>
                <c:pt idx="1">
                  <c:v>Resouce Collection</c:v>
                </c:pt>
                <c:pt idx="2">
                  <c:v>Landing Screen</c:v>
                </c:pt>
                <c:pt idx="3">
                  <c:v>Login/SignUp</c:v>
                </c:pt>
                <c:pt idx="4">
                  <c:v>Pricing</c:v>
                </c:pt>
                <c:pt idx="5">
                  <c:v>Contact Us</c:v>
                </c:pt>
                <c:pt idx="6">
                  <c:v>Dashboard Screen</c:v>
                </c:pt>
                <c:pt idx="7">
                  <c:v>Job Details</c:v>
                </c:pt>
                <c:pt idx="8">
                  <c:v>Search and Filter</c:v>
                </c:pt>
                <c:pt idx="9">
                  <c:v>View Profile and Download Resume</c:v>
                </c:pt>
                <c:pt idx="10">
                  <c:v>Email Integration</c:v>
                </c:pt>
                <c:pt idx="11">
                  <c:v>Analytics</c:v>
                </c:pt>
                <c:pt idx="12">
                  <c:v>Deployment</c:v>
                </c:pt>
              </c:strCache>
            </c:strRef>
          </c:cat>
          <c:val>
            <c:numRef>
              <c:f>Sheet1!$D$2:$D$14</c:f>
              <c:numCache>
                <c:formatCode>General</c:formatCode>
                <c:ptCount val="13"/>
                <c:pt idx="0">
                  <c:v>2</c:v>
                </c:pt>
                <c:pt idx="1">
                  <c:v>5</c:v>
                </c:pt>
                <c:pt idx="2">
                  <c:v>2</c:v>
                </c:pt>
                <c:pt idx="3">
                  <c:v>3</c:v>
                </c:pt>
                <c:pt idx="4">
                  <c:v>1</c:v>
                </c:pt>
                <c:pt idx="5">
                  <c:v>1</c:v>
                </c:pt>
                <c:pt idx="6">
                  <c:v>3</c:v>
                </c:pt>
                <c:pt idx="7">
                  <c:v>1</c:v>
                </c:pt>
                <c:pt idx="8">
                  <c:v>2</c:v>
                </c:pt>
                <c:pt idx="9">
                  <c:v>2</c:v>
                </c:pt>
                <c:pt idx="10">
                  <c:v>3</c:v>
                </c:pt>
                <c:pt idx="11">
                  <c:v>1</c:v>
                </c:pt>
                <c:pt idx="12">
                  <c:v>21</c:v>
                </c:pt>
              </c:numCache>
            </c:numRef>
          </c:val>
          <c:extLst>
            <c:ext xmlns:c16="http://schemas.microsoft.com/office/drawing/2014/chart" uri="{C3380CC4-5D6E-409C-BE32-E72D297353CC}">
              <c16:uniqueId val="{00000002-0FB7-448E-B38A-125969376B3B}"/>
            </c:ext>
          </c:extLst>
        </c:ser>
        <c:dLbls>
          <c:showLegendKey val="0"/>
          <c:showVal val="0"/>
          <c:showCatName val="0"/>
          <c:showSerName val="0"/>
          <c:showPercent val="0"/>
          <c:showBubbleSize val="0"/>
        </c:dLbls>
        <c:gapWidth val="150"/>
        <c:overlap val="100"/>
        <c:axId val="1717127487"/>
        <c:axId val="1882507135"/>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Sheet1!$A$2:$A$14</c15:sqref>
                        </c15:formulaRef>
                      </c:ext>
                    </c:extLst>
                    <c:strCache>
                      <c:ptCount val="13"/>
                      <c:pt idx="0">
                        <c:v>Planning </c:v>
                      </c:pt>
                      <c:pt idx="1">
                        <c:v>Resouce Collection</c:v>
                      </c:pt>
                      <c:pt idx="2">
                        <c:v>Landing Screen</c:v>
                      </c:pt>
                      <c:pt idx="3">
                        <c:v>Login/SignUp</c:v>
                      </c:pt>
                      <c:pt idx="4">
                        <c:v>Pricing</c:v>
                      </c:pt>
                      <c:pt idx="5">
                        <c:v>Contact Us</c:v>
                      </c:pt>
                      <c:pt idx="6">
                        <c:v>Dashboard Screen</c:v>
                      </c:pt>
                      <c:pt idx="7">
                        <c:v>Job Details</c:v>
                      </c:pt>
                      <c:pt idx="8">
                        <c:v>Search and Filter</c:v>
                      </c:pt>
                      <c:pt idx="9">
                        <c:v>View Profile and Download Resume</c:v>
                      </c:pt>
                      <c:pt idx="10">
                        <c:v>Email Integration</c:v>
                      </c:pt>
                      <c:pt idx="11">
                        <c:v>Analytics</c:v>
                      </c:pt>
                      <c:pt idx="12">
                        <c:v>Deployment</c:v>
                      </c:pt>
                    </c:strCache>
                  </c:strRef>
                </c:cat>
                <c:val>
                  <c:numRef>
                    <c:extLst>
                      <c:ext uri="{02D57815-91ED-43cb-92C2-25804820EDAC}">
                        <c15:formulaRef>
                          <c15:sqref>Sheet1!$C$2:$C$14</c15:sqref>
                        </c15:formulaRef>
                      </c:ext>
                    </c:extLst>
                    <c:numCache>
                      <c:formatCode>m/d;@</c:formatCode>
                      <c:ptCount val="13"/>
                      <c:pt idx="0">
                        <c:v>44265</c:v>
                      </c:pt>
                      <c:pt idx="1">
                        <c:v>44270</c:v>
                      </c:pt>
                      <c:pt idx="2">
                        <c:v>44272</c:v>
                      </c:pt>
                      <c:pt idx="3">
                        <c:v>44275</c:v>
                      </c:pt>
                      <c:pt idx="4">
                        <c:v>44276</c:v>
                      </c:pt>
                      <c:pt idx="5">
                        <c:v>44277</c:v>
                      </c:pt>
                      <c:pt idx="6">
                        <c:v>44280</c:v>
                      </c:pt>
                      <c:pt idx="7">
                        <c:v>44281</c:v>
                      </c:pt>
                      <c:pt idx="8">
                        <c:v>44283</c:v>
                      </c:pt>
                      <c:pt idx="9">
                        <c:v>44285</c:v>
                      </c:pt>
                      <c:pt idx="10">
                        <c:v>44288</c:v>
                      </c:pt>
                      <c:pt idx="11">
                        <c:v>44289</c:v>
                      </c:pt>
                      <c:pt idx="12">
                        <c:v>44291</c:v>
                      </c:pt>
                    </c:numCache>
                  </c:numRef>
                </c:val>
                <c:extLst>
                  <c:ext xmlns:c16="http://schemas.microsoft.com/office/drawing/2014/chart" uri="{C3380CC4-5D6E-409C-BE32-E72D297353CC}">
                    <c16:uniqueId val="{00000001-0FB7-448E-B38A-125969376B3B}"/>
                  </c:ext>
                </c:extLst>
              </c15:ser>
            </c15:filteredBarSeries>
          </c:ext>
        </c:extLst>
      </c:barChart>
      <c:catAx>
        <c:axId val="17171274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2507135"/>
        <c:crosses val="autoZero"/>
        <c:auto val="1"/>
        <c:lblAlgn val="ctr"/>
        <c:lblOffset val="100"/>
        <c:noMultiLvlLbl val="0"/>
      </c:catAx>
      <c:valAx>
        <c:axId val="1882507135"/>
        <c:scaling>
          <c:orientation val="minMax"/>
        </c:scaling>
        <c:delete val="0"/>
        <c:axPos val="b"/>
        <c:majorGridlines>
          <c:spPr>
            <a:ln w="9525" cap="flat" cmpd="sng" algn="ctr">
              <a:solidFill>
                <a:schemeClr val="tx1">
                  <a:lumMod val="15000"/>
                  <a:lumOff val="85000"/>
                </a:schemeClr>
              </a:solidFill>
              <a:round/>
            </a:ln>
            <a:effectLst/>
          </c:spPr>
        </c:majorGridlines>
        <c:numFmt formatCode="[$-409]d\-mmm;@"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7127487"/>
        <c:crosses val="autoZero"/>
        <c:crossBetween val="between"/>
        <c:majorUnit val="8"/>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ED6E7F8-AE8A-4FA9-8C49-69EDAF0D5FE6}" type="datetimeFigureOut">
              <a:rPr lang="en-US" smtClean="0"/>
              <a:t>5/23/2021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CA78DDB-FB37-4A82-866C-4DCEE442D95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15951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6E7F8-AE8A-4FA9-8C49-69EDAF0D5FE6}"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8DDB-FB37-4A82-866C-4DCEE442D95E}" type="slidenum">
              <a:rPr lang="en-US" smtClean="0"/>
              <a:t>‹#›</a:t>
            </a:fld>
            <a:endParaRPr lang="en-US"/>
          </a:p>
        </p:txBody>
      </p:sp>
    </p:spTree>
    <p:extLst>
      <p:ext uri="{BB962C8B-B14F-4D97-AF65-F5344CB8AC3E}">
        <p14:creationId xmlns:p14="http://schemas.microsoft.com/office/powerpoint/2010/main" val="169413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6E7F8-AE8A-4FA9-8C49-69EDAF0D5FE6}"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8DDB-FB37-4A82-866C-4DCEE442D95E}" type="slidenum">
              <a:rPr lang="en-US" smtClean="0"/>
              <a:t>‹#›</a:t>
            </a:fld>
            <a:endParaRPr lang="en-US"/>
          </a:p>
        </p:txBody>
      </p:sp>
    </p:spTree>
    <p:extLst>
      <p:ext uri="{BB962C8B-B14F-4D97-AF65-F5344CB8AC3E}">
        <p14:creationId xmlns:p14="http://schemas.microsoft.com/office/powerpoint/2010/main" val="401905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6E7F8-AE8A-4FA9-8C49-69EDAF0D5FE6}"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8DDB-FB37-4A82-866C-4DCEE442D95E}" type="slidenum">
              <a:rPr lang="en-US" smtClean="0"/>
              <a:t>‹#›</a:t>
            </a:fld>
            <a:endParaRPr lang="en-US"/>
          </a:p>
        </p:txBody>
      </p:sp>
    </p:spTree>
    <p:extLst>
      <p:ext uri="{BB962C8B-B14F-4D97-AF65-F5344CB8AC3E}">
        <p14:creationId xmlns:p14="http://schemas.microsoft.com/office/powerpoint/2010/main" val="122166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6E7F8-AE8A-4FA9-8C49-69EDAF0D5FE6}"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8DDB-FB37-4A82-866C-4DCEE442D95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633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D6E7F8-AE8A-4FA9-8C49-69EDAF0D5FE6}"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8DDB-FB37-4A82-866C-4DCEE442D95E}" type="slidenum">
              <a:rPr lang="en-US" smtClean="0"/>
              <a:t>‹#›</a:t>
            </a:fld>
            <a:endParaRPr lang="en-US"/>
          </a:p>
        </p:txBody>
      </p:sp>
    </p:spTree>
    <p:extLst>
      <p:ext uri="{BB962C8B-B14F-4D97-AF65-F5344CB8AC3E}">
        <p14:creationId xmlns:p14="http://schemas.microsoft.com/office/powerpoint/2010/main" val="320310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D6E7F8-AE8A-4FA9-8C49-69EDAF0D5FE6}" type="datetimeFigureOut">
              <a:rPr lang="en-US" smtClean="0"/>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78DDB-FB37-4A82-866C-4DCEE442D95E}" type="slidenum">
              <a:rPr lang="en-US" smtClean="0"/>
              <a:t>‹#›</a:t>
            </a:fld>
            <a:endParaRPr lang="en-US"/>
          </a:p>
        </p:txBody>
      </p:sp>
    </p:spTree>
    <p:extLst>
      <p:ext uri="{BB962C8B-B14F-4D97-AF65-F5344CB8AC3E}">
        <p14:creationId xmlns:p14="http://schemas.microsoft.com/office/powerpoint/2010/main" val="339217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D6E7F8-AE8A-4FA9-8C49-69EDAF0D5FE6}" type="datetimeFigureOut">
              <a:rPr lang="en-US" smtClean="0"/>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78DDB-FB37-4A82-866C-4DCEE442D95E}" type="slidenum">
              <a:rPr lang="en-US" smtClean="0"/>
              <a:t>‹#›</a:t>
            </a:fld>
            <a:endParaRPr lang="en-US"/>
          </a:p>
        </p:txBody>
      </p:sp>
    </p:spTree>
    <p:extLst>
      <p:ext uri="{BB962C8B-B14F-4D97-AF65-F5344CB8AC3E}">
        <p14:creationId xmlns:p14="http://schemas.microsoft.com/office/powerpoint/2010/main" val="377692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6E7F8-AE8A-4FA9-8C49-69EDAF0D5FE6}" type="datetimeFigureOut">
              <a:rPr lang="en-US" smtClean="0"/>
              <a:t>5/23/2021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78DDB-FB37-4A82-866C-4DCEE442D95E}" type="slidenum">
              <a:rPr lang="en-US" smtClean="0"/>
              <a:t>‹#›</a:t>
            </a:fld>
            <a:endParaRPr lang="en-US"/>
          </a:p>
        </p:txBody>
      </p:sp>
    </p:spTree>
    <p:extLst>
      <p:ext uri="{BB962C8B-B14F-4D97-AF65-F5344CB8AC3E}">
        <p14:creationId xmlns:p14="http://schemas.microsoft.com/office/powerpoint/2010/main" val="414137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D6E7F8-AE8A-4FA9-8C49-69EDAF0D5FE6}"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8DDB-FB37-4A82-866C-4DCEE442D95E}" type="slidenum">
              <a:rPr lang="en-US" smtClean="0"/>
              <a:t>‹#›</a:t>
            </a:fld>
            <a:endParaRPr lang="en-US"/>
          </a:p>
        </p:txBody>
      </p:sp>
    </p:spTree>
    <p:extLst>
      <p:ext uri="{BB962C8B-B14F-4D97-AF65-F5344CB8AC3E}">
        <p14:creationId xmlns:p14="http://schemas.microsoft.com/office/powerpoint/2010/main" val="246176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D6E7F8-AE8A-4FA9-8C49-69EDAF0D5FE6}"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8DDB-FB37-4A82-866C-4DCEE442D95E}" type="slidenum">
              <a:rPr lang="en-US" smtClean="0"/>
              <a:t>‹#›</a:t>
            </a:fld>
            <a:endParaRPr lang="en-US"/>
          </a:p>
        </p:txBody>
      </p:sp>
    </p:spTree>
    <p:extLst>
      <p:ext uri="{BB962C8B-B14F-4D97-AF65-F5344CB8AC3E}">
        <p14:creationId xmlns:p14="http://schemas.microsoft.com/office/powerpoint/2010/main" val="219124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D6E7F8-AE8A-4FA9-8C49-69EDAF0D5FE6}" type="datetimeFigureOut">
              <a:rPr lang="en-US" smtClean="0"/>
              <a:t>5/23/2021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CA78DDB-FB37-4A82-866C-4DCEE442D95E}" type="slidenum">
              <a:rPr lang="en-US" smtClean="0"/>
              <a:t>‹#›</a:t>
            </a:fld>
            <a:endParaRPr lang="en-US"/>
          </a:p>
        </p:txBody>
      </p:sp>
    </p:spTree>
    <p:extLst>
      <p:ext uri="{BB962C8B-B14F-4D97-AF65-F5344CB8AC3E}">
        <p14:creationId xmlns:p14="http://schemas.microsoft.com/office/powerpoint/2010/main" val="23730114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5DCC-5BB9-4F24-8E6F-E664BD00AA5D}"/>
              </a:ext>
            </a:extLst>
          </p:cNvPr>
          <p:cNvSpPr>
            <a:spLocks noGrp="1"/>
          </p:cNvSpPr>
          <p:nvPr>
            <p:ph type="ctrTitle"/>
          </p:nvPr>
        </p:nvSpPr>
        <p:spPr>
          <a:xfrm>
            <a:off x="692457" y="1170538"/>
            <a:ext cx="7766936" cy="1646302"/>
          </a:xfrm>
        </p:spPr>
        <p:txBody>
          <a:bodyPr/>
          <a:lstStyle/>
          <a:p>
            <a:r>
              <a:rPr lang="en-US" dirty="0"/>
              <a:t>iProfiler</a:t>
            </a:r>
          </a:p>
        </p:txBody>
      </p:sp>
      <p:sp>
        <p:nvSpPr>
          <p:cNvPr id="3" name="Subtitle 2">
            <a:extLst>
              <a:ext uri="{FF2B5EF4-FFF2-40B4-BE49-F238E27FC236}">
                <a16:creationId xmlns:a16="http://schemas.microsoft.com/office/drawing/2014/main" id="{54F6566D-44F7-477E-A2C8-60DA8B5C7723}"/>
              </a:ext>
            </a:extLst>
          </p:cNvPr>
          <p:cNvSpPr>
            <a:spLocks noGrp="1"/>
          </p:cNvSpPr>
          <p:nvPr>
            <p:ph type="subTitle" idx="1"/>
          </p:nvPr>
        </p:nvSpPr>
        <p:spPr>
          <a:xfrm>
            <a:off x="692457" y="2932250"/>
            <a:ext cx="9294921" cy="2527517"/>
          </a:xfrm>
        </p:spPr>
        <p:txBody>
          <a:bodyPr>
            <a:normAutofit/>
          </a:bodyPr>
          <a:lstStyle/>
          <a:p>
            <a:r>
              <a:rPr lang="en-US" b="1" dirty="0"/>
              <a:t>Major Project Presentation 2021</a:t>
            </a:r>
          </a:p>
          <a:p>
            <a:r>
              <a:rPr lang="en-US" b="1" dirty="0"/>
              <a:t>Submitted By – Isha Gupta (171358)</a:t>
            </a:r>
          </a:p>
          <a:p>
            <a:r>
              <a:rPr lang="en-US" b="1" dirty="0"/>
              <a:t>Supervisor – Dr. Kapil Sharma and Mr. Chandra Kalva</a:t>
            </a:r>
          </a:p>
        </p:txBody>
      </p:sp>
    </p:spTree>
    <p:extLst>
      <p:ext uri="{BB962C8B-B14F-4D97-AF65-F5344CB8AC3E}">
        <p14:creationId xmlns:p14="http://schemas.microsoft.com/office/powerpoint/2010/main" val="268058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12F4CAF-AB65-4F32-88CE-4210D7100634}"/>
              </a:ext>
            </a:extLst>
          </p:cNvPr>
          <p:cNvSpPr>
            <a:spLocks noGrp="1"/>
          </p:cNvSpPr>
          <p:nvPr>
            <p:ph type="title"/>
          </p:nvPr>
        </p:nvSpPr>
        <p:spPr/>
        <p:txBody>
          <a:bodyPr/>
          <a:lstStyle/>
          <a:p>
            <a:r>
              <a:rPr lang="en-US" dirty="0"/>
              <a:t>WORKING</a:t>
            </a:r>
          </a:p>
        </p:txBody>
      </p:sp>
      <p:sp>
        <p:nvSpPr>
          <p:cNvPr id="10" name="Content Placeholder 9">
            <a:extLst>
              <a:ext uri="{FF2B5EF4-FFF2-40B4-BE49-F238E27FC236}">
                <a16:creationId xmlns:a16="http://schemas.microsoft.com/office/drawing/2014/main" id="{7056CACD-5EFA-454A-A474-BBEFFF06CB7B}"/>
              </a:ext>
            </a:extLst>
          </p:cNvPr>
          <p:cNvSpPr>
            <a:spLocks noGrp="1"/>
          </p:cNvSpPr>
          <p:nvPr>
            <p:ph idx="1"/>
          </p:nvPr>
        </p:nvSpPr>
        <p:spPr/>
        <p:txBody>
          <a:bodyPr>
            <a:normAutofit lnSpcReduction="10000"/>
          </a:bodyPr>
          <a:lstStyle/>
          <a:p>
            <a:pPr marL="0" indent="0">
              <a:lnSpc>
                <a:spcPct val="160000"/>
              </a:lnSpc>
              <a:buNone/>
            </a:pPr>
            <a:r>
              <a:rPr lang="en-US" dirty="0"/>
              <a:t>The working is categorized into two flows- HR flow and Applicant’s flow. </a:t>
            </a:r>
          </a:p>
          <a:p>
            <a:pPr marL="0" indent="0">
              <a:lnSpc>
                <a:spcPct val="160000"/>
              </a:lnSpc>
              <a:buNone/>
            </a:pPr>
            <a:r>
              <a:rPr lang="en-US" dirty="0"/>
              <a:t>When an HR opens our webpage, they get to see our Landing page, which covers basic idea of why a HR needs to use our tools. Also, it portrays the process by which things are going to happen. When HR clicks on Start button, it goes to Login Page, where the user can login using its credentials or goes to signup form, where they can register themselves. </a:t>
            </a:r>
          </a:p>
          <a:p>
            <a:pPr marL="0" indent="0">
              <a:lnSpc>
                <a:spcPct val="160000"/>
              </a:lnSpc>
              <a:buNone/>
            </a:pPr>
            <a:r>
              <a:rPr lang="en-US" dirty="0"/>
              <a:t>Once Logged in, a Dashboard is displayed. It portrays all applicant’s data who had applied to our web app for various job roles. </a:t>
            </a:r>
            <a:br>
              <a:rPr lang="en-US" dirty="0"/>
            </a:br>
            <a:r>
              <a:rPr lang="en-US" dirty="0"/>
              <a:t> </a:t>
            </a:r>
          </a:p>
          <a:p>
            <a:pPr marL="0" indent="0">
              <a:buNone/>
            </a:pPr>
            <a:endParaRPr lang="en-US" dirty="0"/>
          </a:p>
        </p:txBody>
      </p:sp>
    </p:spTree>
    <p:extLst>
      <p:ext uri="{BB962C8B-B14F-4D97-AF65-F5344CB8AC3E}">
        <p14:creationId xmlns:p14="http://schemas.microsoft.com/office/powerpoint/2010/main" val="36973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816344-54B8-4BB2-976B-54D56D55E06C}"/>
              </a:ext>
            </a:extLst>
          </p:cNvPr>
          <p:cNvSpPr>
            <a:spLocks noGrp="1"/>
          </p:cNvSpPr>
          <p:nvPr>
            <p:ph idx="1"/>
          </p:nvPr>
        </p:nvSpPr>
        <p:spPr>
          <a:xfrm>
            <a:off x="1261872" y="639192"/>
            <a:ext cx="8595360" cy="5540945"/>
          </a:xfrm>
        </p:spPr>
        <p:txBody>
          <a:bodyPr/>
          <a:lstStyle/>
          <a:p>
            <a:pPr marL="0" indent="0">
              <a:lnSpc>
                <a:spcPct val="150000"/>
              </a:lnSpc>
              <a:buNone/>
            </a:pPr>
            <a:r>
              <a:rPr lang="en-US" dirty="0"/>
              <a:t>Each applicant displayed in the form of a card with all the basic details. HR can view details of any applicant by clicking on the concerned card, if his / her profile sounds interesting to the user, then HR can schedule a meet for next rounds.  Also, HR can also invite any external candidate. The HR cam also add new Job Postings.</a:t>
            </a:r>
          </a:p>
          <a:p>
            <a:pPr marL="0" indent="0">
              <a:lnSpc>
                <a:spcPct val="150000"/>
              </a:lnSpc>
              <a:buNone/>
            </a:pPr>
            <a:r>
              <a:rPr lang="en-US" dirty="0"/>
              <a:t>They receive a link to apply in their concerned email. Applicant must upload its resume, so that it can parse the document, and generate the json and pre-populate it in he Apply Page. If any details are incorrectly filled, applicant can change it before submitting the form.</a:t>
            </a:r>
          </a:p>
          <a:p>
            <a:pPr marL="0" indent="0">
              <a:buNone/>
            </a:pPr>
            <a:endParaRPr lang="en-US" dirty="0"/>
          </a:p>
        </p:txBody>
      </p:sp>
    </p:spTree>
    <p:extLst>
      <p:ext uri="{BB962C8B-B14F-4D97-AF65-F5344CB8AC3E}">
        <p14:creationId xmlns:p14="http://schemas.microsoft.com/office/powerpoint/2010/main" val="393758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411EDB4-F515-4A58-A332-97A1655D5CD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3415" y="408373"/>
            <a:ext cx="4678532" cy="5530788"/>
          </a:xfrm>
          <a:prstGeom prst="rect">
            <a:avLst/>
          </a:prstGeom>
          <a:noFill/>
          <a:ln>
            <a:noFill/>
          </a:ln>
        </p:spPr>
      </p:pic>
      <p:sp>
        <p:nvSpPr>
          <p:cNvPr id="5" name="TextBox 4">
            <a:extLst>
              <a:ext uri="{FF2B5EF4-FFF2-40B4-BE49-F238E27FC236}">
                <a16:creationId xmlns:a16="http://schemas.microsoft.com/office/drawing/2014/main" id="{88A24773-65F1-44EC-A731-00B3210D992E}"/>
              </a:ext>
            </a:extLst>
          </p:cNvPr>
          <p:cNvSpPr txBox="1"/>
          <p:nvPr/>
        </p:nvSpPr>
        <p:spPr>
          <a:xfrm>
            <a:off x="5646198" y="2929631"/>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8233A8D2-95A7-439E-98FD-7B0BA15084FA}"/>
              </a:ext>
            </a:extLst>
          </p:cNvPr>
          <p:cNvSpPr txBox="1"/>
          <p:nvPr/>
        </p:nvSpPr>
        <p:spPr>
          <a:xfrm>
            <a:off x="4442410" y="6080295"/>
            <a:ext cx="3055645" cy="369332"/>
          </a:xfrm>
          <a:prstGeom prst="rect">
            <a:avLst/>
          </a:prstGeom>
          <a:noFill/>
        </p:spPr>
        <p:txBody>
          <a:bodyPr wrap="none" rtlCol="0">
            <a:spAutoFit/>
          </a:bodyPr>
          <a:lstStyle/>
          <a:p>
            <a:r>
              <a:rPr lang="en-US" b="1" dirty="0"/>
              <a:t>Flow Chart for iProfiler</a:t>
            </a:r>
          </a:p>
        </p:txBody>
      </p:sp>
    </p:spTree>
    <p:extLst>
      <p:ext uri="{BB962C8B-B14F-4D97-AF65-F5344CB8AC3E}">
        <p14:creationId xmlns:p14="http://schemas.microsoft.com/office/powerpoint/2010/main" val="23561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60B5-E04B-4EDD-A533-E7353CCDA3A9}"/>
              </a:ext>
            </a:extLst>
          </p:cNvPr>
          <p:cNvSpPr>
            <a:spLocks noGrp="1"/>
          </p:cNvSpPr>
          <p:nvPr>
            <p:ph type="title"/>
          </p:nvPr>
        </p:nvSpPr>
        <p:spPr/>
        <p:txBody>
          <a:bodyPr/>
          <a:lstStyle/>
          <a:p>
            <a:r>
              <a:rPr lang="en-US" dirty="0"/>
              <a:t>GANTT CHART</a:t>
            </a:r>
          </a:p>
        </p:txBody>
      </p:sp>
      <p:graphicFrame>
        <p:nvGraphicFramePr>
          <p:cNvPr id="6" name="Content Placeholder 5">
            <a:extLst>
              <a:ext uri="{FF2B5EF4-FFF2-40B4-BE49-F238E27FC236}">
                <a16:creationId xmlns:a16="http://schemas.microsoft.com/office/drawing/2014/main" id="{60DD8172-FD55-4AB3-8C28-AFD65465E344}"/>
              </a:ext>
            </a:extLst>
          </p:cNvPr>
          <p:cNvGraphicFramePr>
            <a:graphicFrameLocks noGrp="1"/>
          </p:cNvGraphicFramePr>
          <p:nvPr>
            <p:ph idx="1"/>
            <p:extLst>
              <p:ext uri="{D42A27DB-BD31-4B8C-83A1-F6EECF244321}">
                <p14:modId xmlns:p14="http://schemas.microsoft.com/office/powerpoint/2010/main" val="1038543901"/>
              </p:ext>
            </p:extLst>
          </p:nvPr>
        </p:nvGraphicFramePr>
        <p:xfrm>
          <a:off x="1262063" y="1828800"/>
          <a:ext cx="859472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204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B2E7-759F-45EF-BD6F-FAEFF6DE52B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C8406E9-D070-41B7-9831-EE9C57ED033B}"/>
              </a:ext>
            </a:extLst>
          </p:cNvPr>
          <p:cNvSpPr>
            <a:spLocks noGrp="1"/>
          </p:cNvSpPr>
          <p:nvPr>
            <p:ph idx="1"/>
          </p:nvPr>
        </p:nvSpPr>
        <p:spPr/>
        <p:txBody>
          <a:bodyPr/>
          <a:lstStyle/>
          <a:p>
            <a:pPr marL="0" indent="0">
              <a:lnSpc>
                <a:spcPct val="150000"/>
              </a:lnSpc>
              <a:buNone/>
            </a:pPr>
            <a:r>
              <a:rPr lang="en-US" dirty="0"/>
              <a:t>iProfiler is a profile filtering tool that helps selecting out relevant prospects from a pool of generic applicants. </a:t>
            </a:r>
          </a:p>
          <a:p>
            <a:pPr marL="0" indent="0">
              <a:lnSpc>
                <a:spcPct val="150000"/>
              </a:lnSpc>
              <a:buNone/>
            </a:pPr>
            <a:r>
              <a:rPr lang="en-US" dirty="0"/>
              <a:t>It makes the life of HR personnel and the recruitment teams easier by removing the hassle out of remote recruitment process. It is very tedious process to manually screen all the resumes and filtering out potential candidates from pool of candidates. Also, it is a time consuming and counter-productive work of manually screening resumes.</a:t>
            </a:r>
          </a:p>
        </p:txBody>
      </p:sp>
    </p:spTree>
    <p:extLst>
      <p:ext uri="{BB962C8B-B14F-4D97-AF65-F5344CB8AC3E}">
        <p14:creationId xmlns:p14="http://schemas.microsoft.com/office/powerpoint/2010/main" val="118815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524C-026E-48B1-AE33-CD5A276A679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4F71911-2126-4DD3-A953-9969FF052A21}"/>
              </a:ext>
            </a:extLst>
          </p:cNvPr>
          <p:cNvSpPr>
            <a:spLocks noGrp="1"/>
          </p:cNvSpPr>
          <p:nvPr>
            <p:ph idx="1"/>
          </p:nvPr>
        </p:nvSpPr>
        <p:spPr/>
        <p:txBody>
          <a:bodyPr/>
          <a:lstStyle/>
          <a:p>
            <a:pPr marL="0" lvl="0" indent="0">
              <a:buNone/>
            </a:pPr>
            <a:r>
              <a:rPr lang="en-US" b="1" dirty="0"/>
              <a:t>Scenario 1: -</a:t>
            </a:r>
            <a:r>
              <a:rPr lang="en-US" dirty="0"/>
              <a:t> Evaluating each incoming application is tedious and counterproductive.</a:t>
            </a:r>
          </a:p>
          <a:p>
            <a:pPr marL="0" lvl="0" indent="0">
              <a:buNone/>
            </a:pPr>
            <a:r>
              <a:rPr lang="en-US" b="1" dirty="0"/>
              <a:t>Scenario 2: -</a:t>
            </a:r>
            <a:r>
              <a:rPr lang="en-US" dirty="0"/>
              <a:t> Recruiting the best candidates for the requirement of a job role can be cumbersome.</a:t>
            </a:r>
          </a:p>
          <a:p>
            <a:pPr marL="0" lvl="0" indent="0">
              <a:buNone/>
            </a:pPr>
            <a:r>
              <a:rPr lang="en-US" b="1" dirty="0"/>
              <a:t>Scenario 3: -</a:t>
            </a:r>
            <a:r>
              <a:rPr lang="en-US" dirty="0"/>
              <a:t> Difficulty in keeping track of promising applications which weren’t processed earlier.</a:t>
            </a:r>
          </a:p>
          <a:p>
            <a:pPr marL="0" indent="0">
              <a:buNone/>
            </a:pPr>
            <a:endParaRPr lang="en-US" dirty="0"/>
          </a:p>
        </p:txBody>
      </p:sp>
    </p:spTree>
    <p:extLst>
      <p:ext uri="{BB962C8B-B14F-4D97-AF65-F5344CB8AC3E}">
        <p14:creationId xmlns:p14="http://schemas.microsoft.com/office/powerpoint/2010/main" val="305989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9074-ACD5-4579-9206-22BE60898BA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22AF9F4-A22D-4C69-A517-7898C596EFFB}"/>
              </a:ext>
            </a:extLst>
          </p:cNvPr>
          <p:cNvSpPr>
            <a:spLocks noGrp="1"/>
          </p:cNvSpPr>
          <p:nvPr>
            <p:ph idx="1"/>
          </p:nvPr>
        </p:nvSpPr>
        <p:spPr/>
        <p:txBody>
          <a:bodyPr/>
          <a:lstStyle/>
          <a:p>
            <a:pPr marL="0" indent="0">
              <a:buNone/>
            </a:pPr>
            <a:r>
              <a:rPr lang="en-IN" dirty="0"/>
              <a:t>The project is based on the agile methodology for development. </a:t>
            </a:r>
          </a:p>
          <a:p>
            <a:pPr marL="0" indent="0">
              <a:buNone/>
            </a:pPr>
            <a:r>
              <a:rPr lang="en-IN" dirty="0"/>
              <a:t>Agile model is an incremental and iterative model of development which means that each build of the software would be independent, but the final delivered product will be incremented with that build.</a:t>
            </a:r>
          </a:p>
          <a:p>
            <a:pPr marL="0" indent="0">
              <a:buNone/>
            </a:pPr>
            <a:r>
              <a:rPr lang="en-US" dirty="0"/>
              <a:t>The motive of developing the project based on this model is that iProfiler Application requires frequent updates due to updates in the features and its new behaviors.</a:t>
            </a:r>
          </a:p>
          <a:p>
            <a:pPr marL="0" indent="0">
              <a:buNone/>
            </a:pPr>
            <a:r>
              <a:rPr lang="en-US" dirty="0"/>
              <a:t>Using this model will lead to develop updates and their testing independently and then integrating them with the existing product to test the final product.</a:t>
            </a:r>
          </a:p>
        </p:txBody>
      </p:sp>
    </p:spTree>
    <p:extLst>
      <p:ext uri="{BB962C8B-B14F-4D97-AF65-F5344CB8AC3E}">
        <p14:creationId xmlns:p14="http://schemas.microsoft.com/office/powerpoint/2010/main" val="178532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AC18-03A7-4BF0-9D49-D514AD192E82}"/>
              </a:ext>
            </a:extLst>
          </p:cNvPr>
          <p:cNvSpPr>
            <a:spLocks noGrp="1"/>
          </p:cNvSpPr>
          <p:nvPr>
            <p:ph type="title"/>
          </p:nvPr>
        </p:nvSpPr>
        <p:spPr/>
        <p:txBody>
          <a:bodyPr/>
          <a:lstStyle/>
          <a:p>
            <a:r>
              <a:rPr lang="en-US" dirty="0"/>
              <a:t>TOOLS AND TECHNOLOGIES</a:t>
            </a:r>
          </a:p>
        </p:txBody>
      </p:sp>
      <p:sp>
        <p:nvSpPr>
          <p:cNvPr id="3" name="Content Placeholder 2">
            <a:extLst>
              <a:ext uri="{FF2B5EF4-FFF2-40B4-BE49-F238E27FC236}">
                <a16:creationId xmlns:a16="http://schemas.microsoft.com/office/drawing/2014/main" id="{302667B9-0F49-4DB6-B1B4-CF1AA60E3C74}"/>
              </a:ext>
            </a:extLst>
          </p:cNvPr>
          <p:cNvSpPr>
            <a:spLocks noGrp="1"/>
          </p:cNvSpPr>
          <p:nvPr>
            <p:ph idx="1"/>
          </p:nvPr>
        </p:nvSpPr>
        <p:spPr/>
        <p:txBody>
          <a:bodyPr/>
          <a:lstStyle/>
          <a:p>
            <a:pPr marL="0" indent="0">
              <a:buNone/>
            </a:pPr>
            <a:r>
              <a:rPr lang="en-US" sz="2000" b="1" dirty="0"/>
              <a:t>Frontend </a:t>
            </a:r>
          </a:p>
          <a:p>
            <a:pPr>
              <a:lnSpc>
                <a:spcPct val="150000"/>
              </a:lnSpc>
            </a:pPr>
            <a:r>
              <a:rPr lang="en-US" b="1" dirty="0"/>
              <a:t>React Typescript - </a:t>
            </a:r>
            <a:r>
              <a:rPr lang="en-US" dirty="0"/>
              <a:t>React is a “JavaScript library for building user interfaces”, while Typescript is a “typed super set of JavaScript that compiles to plain JavaScript.” By using them together, we essentially build our UI’s using a typed version of JavaScript. </a:t>
            </a:r>
          </a:p>
          <a:p>
            <a:pPr>
              <a:lnSpc>
                <a:spcPct val="150000"/>
              </a:lnSpc>
            </a:pPr>
            <a:r>
              <a:rPr lang="en-US" b="1" dirty="0"/>
              <a:t>React Bootstrap - </a:t>
            </a:r>
            <a:r>
              <a:rPr lang="en-US" dirty="0"/>
              <a:t>React-Bootstrap replaces the Bootstrap JavaScript. Each component has been built from scratch as a true React component, without unneeded dependencies like jQuery. </a:t>
            </a:r>
          </a:p>
          <a:p>
            <a:endParaRPr lang="en-US" dirty="0"/>
          </a:p>
          <a:p>
            <a:endParaRPr lang="en-US" dirty="0"/>
          </a:p>
        </p:txBody>
      </p:sp>
    </p:spTree>
    <p:extLst>
      <p:ext uri="{BB962C8B-B14F-4D97-AF65-F5344CB8AC3E}">
        <p14:creationId xmlns:p14="http://schemas.microsoft.com/office/powerpoint/2010/main" val="195157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F160C-7904-4A81-B333-2B3D99387B78}"/>
              </a:ext>
            </a:extLst>
          </p:cNvPr>
          <p:cNvSpPr>
            <a:spLocks noGrp="1"/>
          </p:cNvSpPr>
          <p:nvPr>
            <p:ph idx="1"/>
          </p:nvPr>
        </p:nvSpPr>
        <p:spPr>
          <a:xfrm>
            <a:off x="1261872" y="497150"/>
            <a:ext cx="8595360" cy="5682987"/>
          </a:xfrm>
        </p:spPr>
        <p:txBody>
          <a:bodyPr>
            <a:normAutofit/>
          </a:bodyPr>
          <a:lstStyle/>
          <a:p>
            <a:pPr marL="0" indent="0">
              <a:buNone/>
            </a:pPr>
            <a:r>
              <a:rPr lang="en-US" sz="2000" b="1" dirty="0"/>
              <a:t>Backend </a:t>
            </a:r>
          </a:p>
          <a:p>
            <a:pPr>
              <a:lnSpc>
                <a:spcPct val="150000"/>
              </a:lnSpc>
            </a:pPr>
            <a:r>
              <a:rPr lang="en-US" b="1" dirty="0"/>
              <a:t>Python - </a:t>
            </a:r>
            <a:r>
              <a:rPr lang="en-US" dirty="0"/>
              <a:t>Python is an interpreted high-level general-purpose programming language. Python’s design philosophy emphasizes code readability with its notable use of significant indentation. </a:t>
            </a:r>
          </a:p>
          <a:p>
            <a:pPr>
              <a:lnSpc>
                <a:spcPct val="150000"/>
              </a:lnSpc>
            </a:pPr>
            <a:r>
              <a:rPr lang="en-US" b="1" dirty="0"/>
              <a:t>Flask - </a:t>
            </a:r>
            <a:r>
              <a:rPr lang="en-US" dirty="0"/>
              <a:t>Flask is a lightweight WSGI web application framework. It is designed to make getting started quick and easy, with the ability to scale up to complex applications.</a:t>
            </a:r>
          </a:p>
          <a:p>
            <a:pPr>
              <a:lnSpc>
                <a:spcPct val="150000"/>
              </a:lnSpc>
            </a:pPr>
            <a:r>
              <a:rPr lang="en-US" b="1" dirty="0"/>
              <a:t>MongoDB Atlas - </a:t>
            </a:r>
            <a:r>
              <a:rPr lang="en-US" dirty="0"/>
              <a:t>MongoDB Atlas is the global cloud database service for modern applications. Deploy fully managed MongoDB across AWS, Google Cloud, and Azure with best-in-class automation and proven practices that guarantee availability, scalability, and compliance with the most demanding data security and privacy standards.</a:t>
            </a:r>
          </a:p>
          <a:p>
            <a:endParaRPr lang="en-US" sz="2000" b="1" dirty="0"/>
          </a:p>
        </p:txBody>
      </p:sp>
    </p:spTree>
    <p:extLst>
      <p:ext uri="{BB962C8B-B14F-4D97-AF65-F5344CB8AC3E}">
        <p14:creationId xmlns:p14="http://schemas.microsoft.com/office/powerpoint/2010/main" val="201592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08907-BECF-4103-8E86-DC6FCA9ADFB4}"/>
              </a:ext>
            </a:extLst>
          </p:cNvPr>
          <p:cNvSpPr>
            <a:spLocks noGrp="1"/>
          </p:cNvSpPr>
          <p:nvPr>
            <p:ph idx="1"/>
          </p:nvPr>
        </p:nvSpPr>
        <p:spPr>
          <a:xfrm>
            <a:off x="1261872" y="470518"/>
            <a:ext cx="8595360" cy="5709620"/>
          </a:xfrm>
        </p:spPr>
        <p:txBody>
          <a:bodyPr>
            <a:normAutofit/>
          </a:bodyPr>
          <a:lstStyle/>
          <a:p>
            <a:pPr marL="0" indent="0">
              <a:buNone/>
            </a:pPr>
            <a:r>
              <a:rPr lang="en-US" sz="2000" b="1" dirty="0"/>
              <a:t>Integrations </a:t>
            </a:r>
          </a:p>
          <a:p>
            <a:pPr>
              <a:lnSpc>
                <a:spcPct val="150000"/>
              </a:lnSpc>
            </a:pPr>
            <a:r>
              <a:rPr lang="en-US" b="1" dirty="0"/>
              <a:t>Email JS for Email functionality - </a:t>
            </a:r>
            <a:r>
              <a:rPr lang="en-US" dirty="0" err="1"/>
              <a:t>EmailJS</a:t>
            </a:r>
            <a:r>
              <a:rPr lang="en-US" dirty="0"/>
              <a:t> helps to send emails using client-side technologies only. No server is required – just connect </a:t>
            </a:r>
            <a:r>
              <a:rPr lang="en-US" dirty="0" err="1"/>
              <a:t>EmailJS</a:t>
            </a:r>
            <a:r>
              <a:rPr lang="en-US" dirty="0"/>
              <a:t> to one of the supported email services, create an email template, and use our </a:t>
            </a:r>
            <a:r>
              <a:rPr lang="en-US" dirty="0" err="1"/>
              <a:t>Javascript</a:t>
            </a:r>
            <a:r>
              <a:rPr lang="en-US" dirty="0"/>
              <a:t> library to trigger an email. </a:t>
            </a:r>
          </a:p>
          <a:p>
            <a:pPr>
              <a:lnSpc>
                <a:spcPct val="150000"/>
              </a:lnSpc>
            </a:pPr>
            <a:r>
              <a:rPr lang="en-US" b="1" dirty="0"/>
              <a:t>MongoDB Charts - </a:t>
            </a:r>
            <a:r>
              <a:rPr lang="en-US" dirty="0"/>
              <a:t>MongoDB Charts is a modern data visualization tool that is integrated with the MongoDB cloud data platform. It is the best way to create, share and embed visualizations of MongoDB data. </a:t>
            </a:r>
          </a:p>
          <a:p>
            <a:endParaRPr lang="en-US" sz="2000" b="1" dirty="0"/>
          </a:p>
        </p:txBody>
      </p:sp>
    </p:spTree>
    <p:extLst>
      <p:ext uri="{BB962C8B-B14F-4D97-AF65-F5344CB8AC3E}">
        <p14:creationId xmlns:p14="http://schemas.microsoft.com/office/powerpoint/2010/main" val="425542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AB00F-3CA5-41BA-997D-9EDB80BF5B4D}"/>
              </a:ext>
            </a:extLst>
          </p:cNvPr>
          <p:cNvSpPr>
            <a:spLocks noGrp="1"/>
          </p:cNvSpPr>
          <p:nvPr>
            <p:ph idx="1"/>
          </p:nvPr>
        </p:nvSpPr>
        <p:spPr>
          <a:xfrm>
            <a:off x="1261872" y="754602"/>
            <a:ext cx="8595360" cy="5425535"/>
          </a:xfrm>
        </p:spPr>
        <p:txBody>
          <a:bodyPr>
            <a:normAutofit/>
          </a:bodyPr>
          <a:lstStyle/>
          <a:p>
            <a:pPr marL="0" indent="0">
              <a:buNone/>
            </a:pPr>
            <a:r>
              <a:rPr lang="en-US" sz="2000" b="1" dirty="0"/>
              <a:t>Cloud and Deployment</a:t>
            </a:r>
          </a:p>
          <a:p>
            <a:pPr>
              <a:lnSpc>
                <a:spcPct val="150000"/>
              </a:lnSpc>
            </a:pPr>
            <a:r>
              <a:rPr lang="en-US" b="1" dirty="0"/>
              <a:t>Google Compute Engine Deployment - </a:t>
            </a:r>
            <a:r>
              <a:rPr lang="en-US" dirty="0"/>
              <a:t>Google Compute Engine provides a scalable number of virtual machines (VMs) to serve as large compute clusters for that purpose. GCE can be managed through a RESTful API, command line interface (CLI) or Web console. Compute Engine is a pay-per-usage service with a 10-minute minimum. </a:t>
            </a:r>
          </a:p>
          <a:p>
            <a:pPr>
              <a:lnSpc>
                <a:spcPct val="150000"/>
              </a:lnSpc>
            </a:pPr>
            <a:r>
              <a:rPr lang="en-US" b="1" dirty="0"/>
              <a:t>GitLab CI/CD - </a:t>
            </a:r>
            <a:r>
              <a:rPr lang="en-US" dirty="0"/>
              <a:t>GitLab CI/CD is a tool built into GitLab for software development through the continuous methodologies: </a:t>
            </a:r>
          </a:p>
          <a:p>
            <a:pPr lvl="1">
              <a:lnSpc>
                <a:spcPct val="150000"/>
              </a:lnSpc>
              <a:buFont typeface="Wingdings" panose="05000000000000000000" pitchFamily="2" charset="2"/>
              <a:buChar char="Ø"/>
            </a:pPr>
            <a:r>
              <a:rPr lang="en-US" dirty="0"/>
              <a:t>Continuous Integration (CI) </a:t>
            </a:r>
          </a:p>
          <a:p>
            <a:pPr lvl="1">
              <a:lnSpc>
                <a:spcPct val="150000"/>
              </a:lnSpc>
              <a:buFont typeface="Wingdings" panose="05000000000000000000" pitchFamily="2" charset="2"/>
              <a:buChar char="Ø"/>
            </a:pPr>
            <a:r>
              <a:rPr lang="en-US" dirty="0"/>
              <a:t>Continuous Delivery (CD) </a:t>
            </a:r>
          </a:p>
          <a:p>
            <a:pPr lvl="1">
              <a:lnSpc>
                <a:spcPct val="150000"/>
              </a:lnSpc>
              <a:buFont typeface="Wingdings" panose="05000000000000000000" pitchFamily="2" charset="2"/>
              <a:buChar char="Ø"/>
            </a:pPr>
            <a:r>
              <a:rPr lang="en-US" dirty="0"/>
              <a:t>Continuous Deployment (CD) </a:t>
            </a:r>
          </a:p>
          <a:p>
            <a:pPr marL="0" indent="0">
              <a:buNone/>
            </a:pPr>
            <a:endParaRPr lang="en-US" sz="2000" b="1" dirty="0"/>
          </a:p>
        </p:txBody>
      </p:sp>
    </p:spTree>
    <p:extLst>
      <p:ext uri="{BB962C8B-B14F-4D97-AF65-F5344CB8AC3E}">
        <p14:creationId xmlns:p14="http://schemas.microsoft.com/office/powerpoint/2010/main" val="181571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F767-C6BE-4F3D-8EDC-CD09BA74D09F}"/>
              </a:ext>
            </a:extLst>
          </p:cNvPr>
          <p:cNvSpPr>
            <a:spLocks noGrp="1"/>
          </p:cNvSpPr>
          <p:nvPr>
            <p:ph type="title"/>
          </p:nvPr>
        </p:nvSpPr>
        <p:spPr/>
        <p:txBody>
          <a:bodyPr/>
          <a:lstStyle/>
          <a:p>
            <a:r>
              <a:rPr lang="en-US" dirty="0"/>
              <a:t>SCREENS DEVELOPED</a:t>
            </a:r>
          </a:p>
        </p:txBody>
      </p:sp>
      <p:sp>
        <p:nvSpPr>
          <p:cNvPr id="3" name="Content Placeholder 2">
            <a:extLst>
              <a:ext uri="{FF2B5EF4-FFF2-40B4-BE49-F238E27FC236}">
                <a16:creationId xmlns:a16="http://schemas.microsoft.com/office/drawing/2014/main" id="{DC29A7C4-ED40-404D-B5A8-A825B2E42A99}"/>
              </a:ext>
            </a:extLst>
          </p:cNvPr>
          <p:cNvSpPr>
            <a:spLocks noGrp="1"/>
          </p:cNvSpPr>
          <p:nvPr>
            <p:ph idx="1"/>
          </p:nvPr>
        </p:nvSpPr>
        <p:spPr/>
        <p:txBody>
          <a:bodyPr/>
          <a:lstStyle/>
          <a:p>
            <a:r>
              <a:rPr lang="en-US" dirty="0"/>
              <a:t>Screen 1: Recruiter Login/Signup</a:t>
            </a:r>
          </a:p>
          <a:p>
            <a:r>
              <a:rPr lang="en-US" dirty="0"/>
              <a:t>Screen 2: Landing Page</a:t>
            </a:r>
          </a:p>
          <a:p>
            <a:r>
              <a:rPr lang="en-US" dirty="0"/>
              <a:t>Screen 3: Job Details </a:t>
            </a:r>
          </a:p>
          <a:p>
            <a:r>
              <a:rPr lang="en-US" dirty="0"/>
              <a:t>Screen 4: Apply Page </a:t>
            </a:r>
          </a:p>
          <a:p>
            <a:r>
              <a:rPr lang="en-US" dirty="0"/>
              <a:t>Screen 5: Pricing </a:t>
            </a:r>
          </a:p>
          <a:p>
            <a:r>
              <a:rPr lang="en-US" dirty="0"/>
              <a:t>Screen 6: Dashboard </a:t>
            </a:r>
          </a:p>
          <a:p>
            <a:r>
              <a:rPr lang="en-US" dirty="0"/>
              <a:t>Screen 7: Job Postings</a:t>
            </a:r>
          </a:p>
          <a:p>
            <a:r>
              <a:rPr lang="en-US" dirty="0"/>
              <a:t>Screen 8: Applicants </a:t>
            </a:r>
          </a:p>
          <a:p>
            <a:r>
              <a:rPr lang="en-US" dirty="0"/>
              <a:t>Screen 9: User Profile </a:t>
            </a:r>
          </a:p>
          <a:p>
            <a:endParaRPr lang="en-US" dirty="0"/>
          </a:p>
        </p:txBody>
      </p:sp>
    </p:spTree>
    <p:extLst>
      <p:ext uri="{BB962C8B-B14F-4D97-AF65-F5344CB8AC3E}">
        <p14:creationId xmlns:p14="http://schemas.microsoft.com/office/powerpoint/2010/main" val="154358817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1924</TotalTime>
  <Words>918</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Schoolbook</vt:lpstr>
      <vt:lpstr>Wingdings</vt:lpstr>
      <vt:lpstr>Wingdings 2</vt:lpstr>
      <vt:lpstr>View</vt:lpstr>
      <vt:lpstr>iProfiler</vt:lpstr>
      <vt:lpstr>INTRODUCTION</vt:lpstr>
      <vt:lpstr>PROBLEM STATEMENT</vt:lpstr>
      <vt:lpstr>METHODOLOGY</vt:lpstr>
      <vt:lpstr>TOOLS AND TECHNOLOGIES</vt:lpstr>
      <vt:lpstr>PowerPoint Presentation</vt:lpstr>
      <vt:lpstr>PowerPoint Presentation</vt:lpstr>
      <vt:lpstr>PowerPoint Presentation</vt:lpstr>
      <vt:lpstr>SCREENS DEVELOPED</vt:lpstr>
      <vt:lpstr>WORKING</vt:lpstr>
      <vt:lpstr>PowerPoint Presentation</vt:lpstr>
      <vt:lpstr>PowerPoint Presentation</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iProfiler</dc:title>
  <dc:creator>Gupta, Isha</dc:creator>
  <cp:lastModifiedBy>Gupta, Isha</cp:lastModifiedBy>
  <cp:revision>12</cp:revision>
  <dcterms:created xsi:type="dcterms:W3CDTF">2021-05-23T11:03:59Z</dcterms:created>
  <dcterms:modified xsi:type="dcterms:W3CDTF">2021-05-24T19:08:25Z</dcterms:modified>
</cp:coreProperties>
</file>