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4" r:id="rId6"/>
    <p:sldId id="259"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07-Oct-19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07-Oct-19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07-Oct-19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07-Oct-19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07-Oct-19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07-Oct-19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7" name="Rectangle 96">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6CA68D1-FFDF-4021-99DD-B44782F9CD30}"/>
              </a:ext>
            </a:extLst>
          </p:cNvPr>
          <p:cNvSpPr>
            <a:spLocks noGrp="1"/>
          </p:cNvSpPr>
          <p:nvPr>
            <p:ph type="ctrTitle"/>
          </p:nvPr>
        </p:nvSpPr>
        <p:spPr>
          <a:xfrm>
            <a:off x="7914894" y="1122363"/>
            <a:ext cx="3156229" cy="2387600"/>
          </a:xfrm>
        </p:spPr>
        <p:txBody>
          <a:bodyPr>
            <a:normAutofit/>
          </a:bodyPr>
          <a:lstStyle/>
          <a:p>
            <a:r>
              <a:rPr lang="en-US" dirty="0"/>
              <a:t>Nike Business proposal</a:t>
            </a:r>
          </a:p>
        </p:txBody>
      </p:sp>
      <p:sp>
        <p:nvSpPr>
          <p:cNvPr id="3" name="Subtitle 2">
            <a:extLst>
              <a:ext uri="{FF2B5EF4-FFF2-40B4-BE49-F238E27FC236}">
                <a16:creationId xmlns:a16="http://schemas.microsoft.com/office/drawing/2014/main" id="{8BA32C00-A4AD-4CC1-9957-ED61E738272C}"/>
              </a:ext>
            </a:extLst>
          </p:cNvPr>
          <p:cNvSpPr>
            <a:spLocks noGrp="1"/>
          </p:cNvSpPr>
          <p:nvPr>
            <p:ph type="subTitle" idx="1"/>
          </p:nvPr>
        </p:nvSpPr>
        <p:spPr>
          <a:xfrm>
            <a:off x="7886319" y="3602038"/>
            <a:ext cx="3184804" cy="1655762"/>
          </a:xfrm>
        </p:spPr>
        <p:txBody>
          <a:bodyPr>
            <a:normAutofit/>
          </a:bodyPr>
          <a:lstStyle/>
          <a:p>
            <a:r>
              <a:rPr lang="en-US" dirty="0"/>
              <a:t>Cis 505 Project proposal</a:t>
            </a:r>
          </a:p>
          <a:p>
            <a:r>
              <a:rPr lang="en-US" dirty="0"/>
              <a:t>Team B-11</a:t>
            </a:r>
          </a:p>
        </p:txBody>
      </p:sp>
      <p:pic>
        <p:nvPicPr>
          <p:cNvPr id="7" name="Picture 6" descr="A picture containing text&#10;&#10;Description automatically generated">
            <a:extLst>
              <a:ext uri="{FF2B5EF4-FFF2-40B4-BE49-F238E27FC236}">
                <a16:creationId xmlns:a16="http://schemas.microsoft.com/office/drawing/2014/main" id="{5EB03206-2F6E-40A4-BF37-65AC433092F5}"/>
              </a:ext>
            </a:extLst>
          </p:cNvPr>
          <p:cNvPicPr>
            <a:picLocks noChangeAspect="1"/>
          </p:cNvPicPr>
          <p:nvPr/>
        </p:nvPicPr>
        <p:blipFill rotWithShape="1">
          <a:blip r:embed="rId4"/>
          <a:srcRect t="2171" r="-2" b="7096"/>
          <a:stretch/>
        </p:blipFill>
        <p:spPr>
          <a:xfrm>
            <a:off x="-5597" y="10"/>
            <a:ext cx="7558541" cy="6857990"/>
          </a:xfrm>
          <a:prstGeom prst="rect">
            <a:avLst/>
          </a:prstGeom>
        </p:spPr>
      </p:pic>
      <p:grpSp>
        <p:nvGrpSpPr>
          <p:cNvPr id="100" name="Group 99">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01"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2"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5"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0"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2"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56" name="Group 155">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7"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
        <p:nvSpPr>
          <p:cNvPr id="8" name="Rectangle 7">
            <a:extLst>
              <a:ext uri="{FF2B5EF4-FFF2-40B4-BE49-F238E27FC236}">
                <a16:creationId xmlns:a16="http://schemas.microsoft.com/office/drawing/2014/main" id="{A31B6B16-A7E5-4FB6-B937-1A321FB78470}"/>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spTree>
    <p:extLst>
      <p:ext uri="{BB962C8B-B14F-4D97-AF65-F5344CB8AC3E}">
        <p14:creationId xmlns:p14="http://schemas.microsoft.com/office/powerpoint/2010/main" val="14676830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F0DCC335-D10C-41D3-B608-57FAB1268CC9}"/>
              </a:ext>
            </a:extLst>
          </p:cNvPr>
          <p:cNvPicPr>
            <a:picLocks noChangeAspect="1"/>
          </p:cNvPicPr>
          <p:nvPr/>
        </p:nvPicPr>
        <p:blipFill rotWithShape="1">
          <a:blip r:embed="rId2"/>
          <a:srcRect t="2171" r="-2" b="7096"/>
          <a:stretch/>
        </p:blipFill>
        <p:spPr>
          <a:xfrm>
            <a:off x="3368" y="11"/>
            <a:ext cx="1206867" cy="927328"/>
          </a:xfrm>
          <a:prstGeom prst="rect">
            <a:avLst/>
          </a:prstGeom>
        </p:spPr>
      </p:pic>
      <p:sp>
        <p:nvSpPr>
          <p:cNvPr id="2" name="Title 1">
            <a:extLst>
              <a:ext uri="{FF2B5EF4-FFF2-40B4-BE49-F238E27FC236}">
                <a16:creationId xmlns:a16="http://schemas.microsoft.com/office/drawing/2014/main" id="{0A483C66-21E0-4837-A7C1-86D5DE0529F0}"/>
              </a:ext>
            </a:extLst>
          </p:cNvPr>
          <p:cNvSpPr>
            <a:spLocks noGrp="1"/>
          </p:cNvSpPr>
          <p:nvPr>
            <p:ph type="title"/>
          </p:nvPr>
        </p:nvSpPr>
        <p:spPr/>
        <p:txBody>
          <a:bodyPr/>
          <a:lstStyle/>
          <a:p>
            <a:r>
              <a:rPr lang="en-US" dirty="0"/>
              <a:t>Mission </a:t>
            </a:r>
          </a:p>
        </p:txBody>
      </p:sp>
      <p:sp>
        <p:nvSpPr>
          <p:cNvPr id="3" name="Content Placeholder 2">
            <a:extLst>
              <a:ext uri="{FF2B5EF4-FFF2-40B4-BE49-F238E27FC236}">
                <a16:creationId xmlns:a16="http://schemas.microsoft.com/office/drawing/2014/main" id="{EB7AF0B7-645A-4E51-8E92-7704425E7FFA}"/>
              </a:ext>
            </a:extLst>
          </p:cNvPr>
          <p:cNvSpPr>
            <a:spLocks noGrp="1"/>
          </p:cNvSpPr>
          <p:nvPr>
            <p:ph idx="1"/>
          </p:nvPr>
        </p:nvSpPr>
        <p:spPr>
          <a:xfrm>
            <a:off x="1074177" y="1899864"/>
            <a:ext cx="9905999" cy="3541714"/>
          </a:xfrm>
        </p:spPr>
        <p:txBody>
          <a:bodyPr>
            <a:normAutofit/>
          </a:bodyPr>
          <a:lstStyle/>
          <a:p>
            <a:pPr marL="0" indent="0">
              <a:buNone/>
            </a:pPr>
            <a:r>
              <a:rPr lang="en-US" dirty="0"/>
              <a:t>The ultimate goal of </a:t>
            </a:r>
            <a:r>
              <a:rPr lang="en-US" b="1" i="1" dirty="0"/>
              <a:t>Foodie’s</a:t>
            </a:r>
            <a:r>
              <a:rPr lang="en-US" dirty="0"/>
              <a:t> is to increase sales (profits) and decrease costs, and there are of course several ways to achieve the goal. After certain sessions with NIKE, we understood that as a manufacturer, they do not know a lot about their consumers, and they might be missing important opportunities for not knowing enough about their customers. Therefore, they are hoping, through data analytics, to learn more about their customer profiles, to tap on opportunities, to be able to predict future trends.</a:t>
            </a:r>
          </a:p>
        </p:txBody>
      </p:sp>
      <p:sp>
        <p:nvSpPr>
          <p:cNvPr id="6" name="Rectangle 5">
            <a:extLst>
              <a:ext uri="{FF2B5EF4-FFF2-40B4-BE49-F238E27FC236}">
                <a16:creationId xmlns:a16="http://schemas.microsoft.com/office/drawing/2014/main" id="{7017E9A4-07B8-455E-A8DC-4DB58A322573}"/>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spTree>
    <p:extLst>
      <p:ext uri="{BB962C8B-B14F-4D97-AF65-F5344CB8AC3E}">
        <p14:creationId xmlns:p14="http://schemas.microsoft.com/office/powerpoint/2010/main" val="11412478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3BB4-B35F-4CA9-8FD4-8BD804152ED8}"/>
              </a:ext>
            </a:extLst>
          </p:cNvPr>
          <p:cNvSpPr>
            <a:spLocks noGrp="1"/>
          </p:cNvSpPr>
          <p:nvPr>
            <p:ph type="title"/>
          </p:nvPr>
        </p:nvSpPr>
        <p:spPr>
          <a:xfrm>
            <a:off x="1141413" y="618518"/>
            <a:ext cx="9905998" cy="1478570"/>
          </a:xfrm>
        </p:spPr>
        <p:txBody>
          <a:bodyPr>
            <a:normAutofit fontScale="90000"/>
          </a:bodyPr>
          <a:lstStyle/>
          <a:p>
            <a:pPr fontAlgn="base"/>
            <a:r>
              <a:rPr lang="en-US" dirty="0"/>
              <a:t>How to enhance customer loyalty through an E-commerce marketing strategy?</a:t>
            </a:r>
          </a:p>
        </p:txBody>
      </p:sp>
      <p:sp>
        <p:nvSpPr>
          <p:cNvPr id="3" name="Content Placeholder 2">
            <a:extLst>
              <a:ext uri="{FF2B5EF4-FFF2-40B4-BE49-F238E27FC236}">
                <a16:creationId xmlns:a16="http://schemas.microsoft.com/office/drawing/2014/main" id="{E90169A2-8336-43A5-87DC-24232158A2AA}"/>
              </a:ext>
            </a:extLst>
          </p:cNvPr>
          <p:cNvSpPr>
            <a:spLocks noGrp="1"/>
          </p:cNvSpPr>
          <p:nvPr>
            <p:ph idx="1"/>
          </p:nvPr>
        </p:nvSpPr>
        <p:spPr>
          <a:xfrm>
            <a:off x="1141413" y="2011922"/>
            <a:ext cx="9905999" cy="3541714"/>
          </a:xfrm>
        </p:spPr>
        <p:txBody>
          <a:bodyPr>
            <a:normAutofit/>
          </a:bodyPr>
          <a:lstStyle/>
          <a:p>
            <a:pPr lvl="1" fontAlgn="base"/>
            <a:r>
              <a:rPr lang="en-US" dirty="0"/>
              <a:t>Which canal of data do we use? Why?</a:t>
            </a:r>
          </a:p>
          <a:p>
            <a:pPr lvl="1" fontAlgn="base"/>
            <a:r>
              <a:rPr lang="en-US" dirty="0"/>
              <a:t>Define customer: What is our customer portrait? In other words, what is the gender, age, geolocation distributed?</a:t>
            </a:r>
          </a:p>
          <a:p>
            <a:pPr lvl="1" fontAlgn="base"/>
            <a:r>
              <a:rPr lang="en-US" dirty="0"/>
              <a:t>What is the most popular feature based on age range, gender, </a:t>
            </a:r>
            <a:r>
              <a:rPr lang="en-US" dirty="0" err="1"/>
              <a:t>etc</a:t>
            </a:r>
            <a:r>
              <a:rPr lang="en-US" dirty="0"/>
              <a:t>?</a:t>
            </a:r>
          </a:p>
          <a:p>
            <a:pPr lvl="1" fontAlgn="base"/>
            <a:r>
              <a:rPr lang="en-US" dirty="0"/>
              <a:t>What is the purchase ability range? In other words, which customers purchase the highest, based on gender, with different age range and geolocation?</a:t>
            </a:r>
          </a:p>
          <a:p>
            <a:pPr lvl="1" fontAlgn="base"/>
            <a:r>
              <a:rPr lang="en-US" dirty="0"/>
              <a:t>What does the reviews tell us about our product?</a:t>
            </a:r>
          </a:p>
        </p:txBody>
      </p:sp>
      <p:pic>
        <p:nvPicPr>
          <p:cNvPr id="68" name="Picture 67" descr="A picture containing text&#10;&#10;Description automatically generated">
            <a:extLst>
              <a:ext uri="{FF2B5EF4-FFF2-40B4-BE49-F238E27FC236}">
                <a16:creationId xmlns:a16="http://schemas.microsoft.com/office/drawing/2014/main" id="{95E246F0-92D8-467A-9085-4843EC45A536}"/>
              </a:ext>
            </a:extLst>
          </p:cNvPr>
          <p:cNvPicPr>
            <a:picLocks noChangeAspect="1"/>
          </p:cNvPicPr>
          <p:nvPr/>
        </p:nvPicPr>
        <p:blipFill rotWithShape="1">
          <a:blip r:embed="rId2"/>
          <a:srcRect t="2171" r="-2" b="7096"/>
          <a:stretch/>
        </p:blipFill>
        <p:spPr>
          <a:xfrm>
            <a:off x="-1114" y="11"/>
            <a:ext cx="1206867" cy="927328"/>
          </a:xfrm>
          <a:prstGeom prst="rect">
            <a:avLst/>
          </a:prstGeom>
        </p:spPr>
      </p:pic>
      <p:sp>
        <p:nvSpPr>
          <p:cNvPr id="73" name="Rectangle 72">
            <a:extLst>
              <a:ext uri="{FF2B5EF4-FFF2-40B4-BE49-F238E27FC236}">
                <a16:creationId xmlns:a16="http://schemas.microsoft.com/office/drawing/2014/main" id="{6A968A58-B283-4DAA-BD8C-232B02FE06E9}"/>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spTree>
    <p:extLst>
      <p:ext uri="{BB962C8B-B14F-4D97-AF65-F5344CB8AC3E}">
        <p14:creationId xmlns:p14="http://schemas.microsoft.com/office/powerpoint/2010/main" val="23724889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45"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7" name="Group 14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7"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9"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B99E9BA-E78D-4AFB-BB6A-B029FD9D5B6A}"/>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dirty="0"/>
              <a:t>Entity-Relation diagram</a:t>
            </a:r>
          </a:p>
        </p:txBody>
      </p:sp>
      <p:pic>
        <p:nvPicPr>
          <p:cNvPr id="7" name="Picture 6" descr="A picture containing text, map&#10;&#10;Description automatically generated">
            <a:extLst>
              <a:ext uri="{FF2B5EF4-FFF2-40B4-BE49-F238E27FC236}">
                <a16:creationId xmlns:a16="http://schemas.microsoft.com/office/drawing/2014/main" id="{660F879F-BE39-4B39-AE06-D86B976EB6D6}"/>
              </a:ext>
            </a:extLst>
          </p:cNvPr>
          <p:cNvPicPr>
            <a:picLocks noChangeAspect="1"/>
          </p:cNvPicPr>
          <p:nvPr/>
        </p:nvPicPr>
        <p:blipFill>
          <a:blip r:embed="rId4"/>
          <a:stretch>
            <a:fillRect/>
          </a:stretch>
        </p:blipFill>
        <p:spPr>
          <a:xfrm>
            <a:off x="3334335" y="1108038"/>
            <a:ext cx="5875752"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0" name="Rectangle 59">
            <a:extLst>
              <a:ext uri="{FF2B5EF4-FFF2-40B4-BE49-F238E27FC236}">
                <a16:creationId xmlns:a16="http://schemas.microsoft.com/office/drawing/2014/main" id="{E7732DE9-6D1C-406F-8B81-8081446BDF81}"/>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pic>
        <p:nvPicPr>
          <p:cNvPr id="61" name="Picture 60" descr="A picture containing text&#10;&#10;Description automatically generated">
            <a:extLst>
              <a:ext uri="{FF2B5EF4-FFF2-40B4-BE49-F238E27FC236}">
                <a16:creationId xmlns:a16="http://schemas.microsoft.com/office/drawing/2014/main" id="{B38E6CD6-A8E2-473A-99A2-64667B1CADCD}"/>
              </a:ext>
            </a:extLst>
          </p:cNvPr>
          <p:cNvPicPr>
            <a:picLocks noChangeAspect="1"/>
          </p:cNvPicPr>
          <p:nvPr/>
        </p:nvPicPr>
        <p:blipFill rotWithShape="1">
          <a:blip r:embed="rId5"/>
          <a:srcRect t="2171" r="-2" b="7096"/>
          <a:stretch/>
        </p:blipFill>
        <p:spPr>
          <a:xfrm>
            <a:off x="-1114" y="11"/>
            <a:ext cx="1206867" cy="927328"/>
          </a:xfrm>
          <a:prstGeom prst="rect">
            <a:avLst/>
          </a:prstGeom>
        </p:spPr>
      </p:pic>
    </p:spTree>
    <p:extLst>
      <p:ext uri="{BB962C8B-B14F-4D97-AF65-F5344CB8AC3E}">
        <p14:creationId xmlns:p14="http://schemas.microsoft.com/office/powerpoint/2010/main" val="3483940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12F4A4F-65D7-414E-B0BA-84DAB2C56119}"/>
              </a:ext>
            </a:extLst>
          </p:cNvPr>
          <p:cNvSpPr>
            <a:spLocks noGrp="1"/>
          </p:cNvSpPr>
          <p:nvPr>
            <p:ph type="title"/>
          </p:nvPr>
        </p:nvSpPr>
        <p:spPr>
          <a:xfrm>
            <a:off x="958360" y="2542568"/>
            <a:ext cx="2851417" cy="1478570"/>
          </a:xfrm>
        </p:spPr>
        <p:txBody>
          <a:bodyPr>
            <a:normAutofit/>
          </a:bodyPr>
          <a:lstStyle/>
          <a:p>
            <a:r>
              <a:rPr lang="en-US" sz="3200" dirty="0">
                <a:solidFill>
                  <a:srgbClr val="FFFFFF"/>
                </a:solidFill>
              </a:rPr>
              <a:t>Database schema</a:t>
            </a: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descr="https://lh6.googleusercontent.com/mGP4uMfnz65LR19XJtOwGsGkbMfHdqmEtRLhILMeKGT3fZTEPlPx5W-UhTXmFWcBTQqlUZdm6-rOZstHIffuDVS_2AhGxQv7XCws5pQhI_Lkc3djYvicFlSf06l1AUugZcwzwMpb">
            <a:extLst>
              <a:ext uri="{FF2B5EF4-FFF2-40B4-BE49-F238E27FC236}">
                <a16:creationId xmlns:a16="http://schemas.microsoft.com/office/drawing/2014/main" id="{66059F5C-14D0-4C10-BD1B-95787D35EC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894451"/>
            <a:ext cx="6844045" cy="506459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309620EB-95AA-44DE-B0FC-98B34852AE3B}"/>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pic>
        <p:nvPicPr>
          <p:cNvPr id="38" name="Picture 37" descr="A picture containing text&#10;&#10;Description automatically generated">
            <a:extLst>
              <a:ext uri="{FF2B5EF4-FFF2-40B4-BE49-F238E27FC236}">
                <a16:creationId xmlns:a16="http://schemas.microsoft.com/office/drawing/2014/main" id="{53C48985-9E23-4D94-9D86-A5420B811273}"/>
              </a:ext>
            </a:extLst>
          </p:cNvPr>
          <p:cNvPicPr>
            <a:picLocks noChangeAspect="1"/>
          </p:cNvPicPr>
          <p:nvPr/>
        </p:nvPicPr>
        <p:blipFill rotWithShape="1">
          <a:blip r:embed="rId4"/>
          <a:srcRect t="2171" r="-2" b="7096"/>
          <a:stretch/>
        </p:blipFill>
        <p:spPr>
          <a:xfrm>
            <a:off x="-1114" y="11"/>
            <a:ext cx="1206867" cy="927328"/>
          </a:xfrm>
          <a:prstGeom prst="rect">
            <a:avLst/>
          </a:prstGeom>
        </p:spPr>
      </p:pic>
    </p:spTree>
    <p:extLst>
      <p:ext uri="{BB962C8B-B14F-4D97-AF65-F5344CB8AC3E}">
        <p14:creationId xmlns:p14="http://schemas.microsoft.com/office/powerpoint/2010/main" val="176511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E27E-06BB-4953-B141-7AE90DB004BA}"/>
              </a:ext>
            </a:extLst>
          </p:cNvPr>
          <p:cNvSpPr>
            <a:spLocks noGrp="1"/>
          </p:cNvSpPr>
          <p:nvPr>
            <p:ph type="title"/>
          </p:nvPr>
        </p:nvSpPr>
        <p:spPr>
          <a:xfrm>
            <a:off x="1343119" y="188054"/>
            <a:ext cx="9905998" cy="1478570"/>
          </a:xfrm>
        </p:spPr>
        <p:txBody>
          <a:bodyPr/>
          <a:lstStyle/>
          <a:p>
            <a:r>
              <a:rPr lang="en-US" dirty="0"/>
              <a:t>The Analytics Advantage </a:t>
            </a:r>
          </a:p>
        </p:txBody>
      </p:sp>
      <p:sp>
        <p:nvSpPr>
          <p:cNvPr id="3" name="Content Placeholder 2">
            <a:extLst>
              <a:ext uri="{FF2B5EF4-FFF2-40B4-BE49-F238E27FC236}">
                <a16:creationId xmlns:a16="http://schemas.microsoft.com/office/drawing/2014/main" id="{23710543-C9CB-4763-A832-4C3FE54E3DBA}"/>
              </a:ext>
            </a:extLst>
          </p:cNvPr>
          <p:cNvSpPr>
            <a:spLocks noGrp="1"/>
          </p:cNvSpPr>
          <p:nvPr>
            <p:ph idx="1"/>
          </p:nvPr>
        </p:nvSpPr>
        <p:spPr>
          <a:xfrm>
            <a:off x="733519" y="1321640"/>
            <a:ext cx="9905999" cy="4599548"/>
          </a:xfrm>
        </p:spPr>
        <p:txBody>
          <a:bodyPr>
            <a:normAutofit fontScale="85000" lnSpcReduction="10000"/>
          </a:bodyPr>
          <a:lstStyle/>
          <a:p>
            <a:r>
              <a:rPr lang="en-US" b="1" dirty="0"/>
              <a:t>Minimize Cost </a:t>
            </a:r>
            <a:r>
              <a:rPr lang="en-US" dirty="0"/>
              <a:t>- </a:t>
            </a:r>
            <a:r>
              <a:rPr lang="en-US" sz="2000" dirty="0"/>
              <a:t>The purpose is to understand consumer behavior, their needs then see how it’s evolved across time according to our strategy plan; If it work or not. The shoes manufacturing can anticipate its needs, produce the appropriate amount of product, focus on what the clients’ desire. The company may not increase its sales , but it will obtain a significant decrease in its production’s cost.</a:t>
            </a:r>
          </a:p>
          <a:p>
            <a:r>
              <a:rPr lang="en-US" b="1" dirty="0"/>
              <a:t>Expand Market - </a:t>
            </a:r>
            <a:r>
              <a:rPr lang="en-US" sz="2000" dirty="0"/>
              <a:t>Analyzing the Transactional Data, Customer Data along with Address Data can help us answer questions like what age groups are our major customers? Which geographical locations can we expand to? What is the purchase ability range? In other words, which customers purchase the highest, based on gender, with different age range and geolocation</a:t>
            </a:r>
            <a:endParaRPr lang="en-US" sz="2000" b="1" dirty="0"/>
          </a:p>
          <a:p>
            <a:r>
              <a:rPr lang="en-US" b="1" dirty="0"/>
              <a:t>Expand Customer Database</a:t>
            </a:r>
            <a:r>
              <a:rPr lang="en-US" sz="2000" dirty="0"/>
              <a:t> - Collecting and analyzing data from different media platforms thereby having an opportunity to expand the customer database through e-commerce and get insights on the customer experience as well.</a:t>
            </a:r>
          </a:p>
          <a:p>
            <a:r>
              <a:rPr lang="en-US" b="1" dirty="0"/>
              <a:t>Sentiment Analysis - </a:t>
            </a:r>
            <a:r>
              <a:rPr lang="en-US" sz="2000" dirty="0"/>
              <a:t> Use this tools algorithm with python that grades every comments. It programs to asses each word by group by then in positive(+2) or negative meaning(-1).</a:t>
            </a:r>
          </a:p>
          <a:p>
            <a:endParaRPr lang="en-US" dirty="0"/>
          </a:p>
        </p:txBody>
      </p:sp>
      <p:sp>
        <p:nvSpPr>
          <p:cNvPr id="66" name="Rectangle 65">
            <a:extLst>
              <a:ext uri="{FF2B5EF4-FFF2-40B4-BE49-F238E27FC236}">
                <a16:creationId xmlns:a16="http://schemas.microsoft.com/office/drawing/2014/main" id="{CE42CF2B-F8CE-47F4-A148-2F17A7CA2D54}"/>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pic>
        <p:nvPicPr>
          <p:cNvPr id="67" name="Picture 66" descr="A picture containing text&#10;&#10;Description automatically generated">
            <a:extLst>
              <a:ext uri="{FF2B5EF4-FFF2-40B4-BE49-F238E27FC236}">
                <a16:creationId xmlns:a16="http://schemas.microsoft.com/office/drawing/2014/main" id="{73B2E8A6-CFAF-4B89-931C-3D9079596E16}"/>
              </a:ext>
            </a:extLst>
          </p:cNvPr>
          <p:cNvPicPr>
            <a:picLocks noChangeAspect="1"/>
          </p:cNvPicPr>
          <p:nvPr/>
        </p:nvPicPr>
        <p:blipFill rotWithShape="1">
          <a:blip r:embed="rId2"/>
          <a:srcRect t="2171" r="-2" b="7096"/>
          <a:stretch/>
        </p:blipFill>
        <p:spPr>
          <a:xfrm>
            <a:off x="-1114" y="11"/>
            <a:ext cx="1206867" cy="927328"/>
          </a:xfrm>
          <a:prstGeom prst="rect">
            <a:avLst/>
          </a:prstGeom>
        </p:spPr>
      </p:pic>
      <p:pic>
        <p:nvPicPr>
          <p:cNvPr id="5" name="Picture 4">
            <a:extLst>
              <a:ext uri="{FF2B5EF4-FFF2-40B4-BE49-F238E27FC236}">
                <a16:creationId xmlns:a16="http://schemas.microsoft.com/office/drawing/2014/main" id="{83297F79-E5DD-4D6E-AD9C-9F6F67D20862}"/>
              </a:ext>
            </a:extLst>
          </p:cNvPr>
          <p:cNvPicPr>
            <a:picLocks noChangeAspect="1"/>
          </p:cNvPicPr>
          <p:nvPr/>
        </p:nvPicPr>
        <p:blipFill>
          <a:blip r:embed="rId3"/>
          <a:stretch>
            <a:fillRect/>
          </a:stretch>
        </p:blipFill>
        <p:spPr>
          <a:xfrm>
            <a:off x="3315049" y="1457753"/>
            <a:ext cx="4742937" cy="4742937"/>
          </a:xfrm>
          <a:prstGeom prst="rect">
            <a:avLst/>
          </a:prstGeom>
        </p:spPr>
      </p:pic>
    </p:spTree>
    <p:extLst>
      <p:ext uri="{BB962C8B-B14F-4D97-AF65-F5344CB8AC3E}">
        <p14:creationId xmlns:p14="http://schemas.microsoft.com/office/powerpoint/2010/main" val="13459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hidden"/>
                                      </p:to>
                                    </p:set>
                                  </p:childTnLst>
                                </p:cTn>
                              </p:par>
                            </p:childTnLst>
                          </p:cTn>
                        </p:par>
                        <p:par>
                          <p:cTn id="27" fill="hold">
                            <p:stCondLst>
                              <p:cond delay="0"/>
                            </p:stCondLst>
                            <p:childTnLst>
                              <p:par>
                                <p:cTn id="28" presetID="1" presetClass="exit" presetSubtype="0" fill="hold" grpId="1"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hidden"/>
                                      </p:to>
                                    </p:set>
                                  </p:childTnLst>
                                </p:cTn>
                              </p:par>
                            </p:childTnLst>
                          </p:cTn>
                        </p:par>
                        <p:par>
                          <p:cTn id="30" fill="hold">
                            <p:stCondLst>
                              <p:cond delay="0"/>
                            </p:stCondLst>
                            <p:childTnLst>
                              <p:par>
                                <p:cTn id="31" presetID="1" presetClass="exit" presetSubtype="0" fill="hold" grpId="1"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hidden"/>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5FED-4C91-4431-A477-1D67DAD477D2}"/>
              </a:ext>
            </a:extLst>
          </p:cNvPr>
          <p:cNvSpPr>
            <a:spLocks noGrp="1"/>
          </p:cNvSpPr>
          <p:nvPr>
            <p:ph type="title"/>
          </p:nvPr>
        </p:nvSpPr>
        <p:spPr>
          <a:xfrm>
            <a:off x="334589" y="2640059"/>
            <a:ext cx="9905998" cy="1478570"/>
          </a:xfrm>
        </p:spPr>
        <p:txBody>
          <a:bodyPr>
            <a:noAutofit/>
          </a:bodyPr>
          <a:lstStyle/>
          <a:p>
            <a:pPr algn="ctr"/>
            <a:r>
              <a:rPr lang="en-US" sz="6600" b="1" dirty="0"/>
              <a:t>Thank you!</a:t>
            </a:r>
            <a:br>
              <a:rPr lang="en-US" sz="6600" b="1" dirty="0"/>
            </a:br>
            <a:br>
              <a:rPr lang="en-US" sz="6600" b="1" dirty="0"/>
            </a:br>
            <a:br>
              <a:rPr lang="en-US" sz="6600" b="1" dirty="0"/>
            </a:br>
            <a:r>
              <a:rPr lang="en-US" sz="6600" b="1" dirty="0"/>
              <a:t>Questions?</a:t>
            </a:r>
          </a:p>
        </p:txBody>
      </p:sp>
      <p:sp>
        <p:nvSpPr>
          <p:cNvPr id="4" name="Rectangle 3">
            <a:extLst>
              <a:ext uri="{FF2B5EF4-FFF2-40B4-BE49-F238E27FC236}">
                <a16:creationId xmlns:a16="http://schemas.microsoft.com/office/drawing/2014/main" id="{714F7E1E-CE28-4C15-BCF1-C17DEBBB7B04}"/>
              </a:ext>
            </a:extLst>
          </p:cNvPr>
          <p:cNvSpPr/>
          <p:nvPr/>
        </p:nvSpPr>
        <p:spPr>
          <a:xfrm>
            <a:off x="9714660" y="5991819"/>
            <a:ext cx="289167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20000"/>
                    <a:lumOff val="80000"/>
                  </a:schemeClr>
                </a:solidFill>
                <a:latin typeface="Bradley Hand ITC" panose="03070402050302030203" pitchFamily="66" charset="0"/>
              </a:rPr>
              <a:t>F</a:t>
            </a:r>
            <a:r>
              <a:rPr lang="en-US" sz="5400" b="1" dirty="0">
                <a:ln/>
                <a:solidFill>
                  <a:schemeClr val="tx2">
                    <a:lumMod val="20000"/>
                    <a:lumOff val="80000"/>
                  </a:schemeClr>
                </a:solidFill>
                <a:latin typeface="Brush Script MT" panose="03060802040406070304" pitchFamily="66" charset="0"/>
              </a:rPr>
              <a:t>oodie’s</a:t>
            </a:r>
          </a:p>
        </p:txBody>
      </p:sp>
      <p:pic>
        <p:nvPicPr>
          <p:cNvPr id="5" name="Picture 4" descr="A picture containing text&#10;&#10;Description automatically generated">
            <a:extLst>
              <a:ext uri="{FF2B5EF4-FFF2-40B4-BE49-F238E27FC236}">
                <a16:creationId xmlns:a16="http://schemas.microsoft.com/office/drawing/2014/main" id="{45BBA6A2-ADA9-48B0-9ED4-2DA9998743DA}"/>
              </a:ext>
            </a:extLst>
          </p:cNvPr>
          <p:cNvPicPr>
            <a:picLocks noChangeAspect="1"/>
          </p:cNvPicPr>
          <p:nvPr/>
        </p:nvPicPr>
        <p:blipFill rotWithShape="1">
          <a:blip r:embed="rId2"/>
          <a:srcRect t="2171" r="-2" b="7096"/>
          <a:stretch/>
        </p:blipFill>
        <p:spPr>
          <a:xfrm>
            <a:off x="-1114" y="11"/>
            <a:ext cx="1206867" cy="927328"/>
          </a:xfrm>
          <a:prstGeom prst="rect">
            <a:avLst/>
          </a:prstGeom>
        </p:spPr>
      </p:pic>
    </p:spTree>
    <p:extLst>
      <p:ext uri="{BB962C8B-B14F-4D97-AF65-F5344CB8AC3E}">
        <p14:creationId xmlns:p14="http://schemas.microsoft.com/office/powerpoint/2010/main" val="38760905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64</TotalTime>
  <Words>427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Bradley Hand ITC</vt:lpstr>
      <vt:lpstr>Brush Script MT</vt:lpstr>
      <vt:lpstr>Tw Cen MT</vt:lpstr>
      <vt:lpstr>Circuit</vt:lpstr>
      <vt:lpstr>Nike Business proposal</vt:lpstr>
      <vt:lpstr>Mission </vt:lpstr>
      <vt:lpstr>How to enhance customer loyalty through an E-commerce marketing strategy?</vt:lpstr>
      <vt:lpstr>Entity-Relation diagram</vt:lpstr>
      <vt:lpstr>Database schema</vt:lpstr>
      <vt:lpstr>The Analytics Advantage </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 Business proposal</dc:title>
  <dc:creator>Anurag Kumar</dc:creator>
  <cp:lastModifiedBy>Ishani Shah</cp:lastModifiedBy>
  <cp:revision>9</cp:revision>
  <dcterms:created xsi:type="dcterms:W3CDTF">2019-10-04T04:15:53Z</dcterms:created>
  <dcterms:modified xsi:type="dcterms:W3CDTF">2019-10-07T10:13:48Z</dcterms:modified>
</cp:coreProperties>
</file>