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59" r:id="rId6"/>
    <p:sldId id="263" r:id="rId7"/>
    <p:sldId id="258" r:id="rId8"/>
    <p:sldId id="268" r:id="rId9"/>
    <p:sldId id="261" r:id="rId10"/>
    <p:sldId id="270" r:id="rId11"/>
    <p:sldId id="260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CE1-9916-4615-931F-9C632BC90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Forecasting using smote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465DA-7751-4EDD-9809-2A87118AF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ISHANI SHAH</a:t>
            </a:r>
          </a:p>
        </p:txBody>
      </p:sp>
    </p:spTree>
    <p:extLst>
      <p:ext uri="{BB962C8B-B14F-4D97-AF65-F5344CB8AC3E}">
        <p14:creationId xmlns:p14="http://schemas.microsoft.com/office/powerpoint/2010/main" val="18441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4AA-EEA7-4172-BEA9-45D03F68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model: first layer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E23CA0-DE44-49E1-9D6E-4C7B403C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44515"/>
              </p:ext>
            </p:extLst>
          </p:nvPr>
        </p:nvGraphicFramePr>
        <p:xfrm>
          <a:off x="1024128" y="1750314"/>
          <a:ext cx="8688043" cy="23838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val="217945254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45118377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456187933"/>
                    </a:ext>
                  </a:extLst>
                </a:gridCol>
                <a:gridCol w="1391893">
                  <a:extLst>
                    <a:ext uri="{9D8B030D-6E8A-4147-A177-3AD203B41FA5}">
                      <a16:colId xmlns:a16="http://schemas.microsoft.com/office/drawing/2014/main" val="2408314594"/>
                    </a:ext>
                  </a:extLst>
                </a:gridCol>
              </a:tblGrid>
              <a:tr h="634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for</a:t>
                      </a:r>
                    </a:p>
                    <a:p>
                      <a:pPr algn="ctr"/>
                      <a:r>
                        <a:rPr lang="en-US" dirty="0"/>
                        <a:t>SMOTE=0.4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for</a:t>
                      </a:r>
                    </a:p>
                    <a:p>
                      <a:pPr algn="ctr"/>
                      <a:r>
                        <a:rPr lang="en-US" dirty="0"/>
                        <a:t>SMOTE=0.5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for</a:t>
                      </a:r>
                    </a:p>
                    <a:p>
                      <a:pPr algn="ctr"/>
                      <a:r>
                        <a:rPr lang="en-US" dirty="0"/>
                        <a:t>SMOTE=0.6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7062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Decision tree –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0.90451424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0.90816236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0.91666272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81773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Random Forest –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0.90451424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0.90816236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0.91666272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77143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Gradient Boosting –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0.90451424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0.90816236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0.91666272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92326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Linear SVC -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0.90755559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0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59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2288-8086-4830-9BB6-62BEBED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submissions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F852-5DAF-46B5-AF8B-857A9F8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SMOTE 0.5</a:t>
            </a:r>
          </a:p>
        </p:txBody>
      </p:sp>
    </p:spTree>
    <p:extLst>
      <p:ext uri="{BB962C8B-B14F-4D97-AF65-F5344CB8AC3E}">
        <p14:creationId xmlns:p14="http://schemas.microsoft.com/office/powerpoint/2010/main" val="10788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314AA-EEA7-4172-BEA9-45D03F68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64786" cy="14996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SUBMItted</a:t>
            </a:r>
            <a:r>
              <a:rPr lang="en-US" dirty="0">
                <a:solidFill>
                  <a:srgbClr val="FFFFFF"/>
                </a:solidFill>
              </a:rPr>
              <a:t> models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EF20B5-74C0-4176-8B24-FA81E5EC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4709294" cy="393192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Decision Tree after </a:t>
            </a:r>
            <a:r>
              <a:rPr lang="en-US" dirty="0" err="1">
                <a:solidFill>
                  <a:schemeClr val="bg1"/>
                </a:solidFill>
              </a:rPr>
              <a:t>Hypertuning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 SVC after </a:t>
            </a:r>
            <a:r>
              <a:rPr lang="en-US" dirty="0" err="1">
                <a:solidFill>
                  <a:schemeClr val="bg1"/>
                </a:solidFill>
              </a:rPr>
              <a:t>Hypertuning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KNN after </a:t>
            </a:r>
            <a:r>
              <a:rPr lang="en-US" dirty="0" err="1">
                <a:solidFill>
                  <a:schemeClr val="bg1"/>
                </a:solidFill>
              </a:rPr>
              <a:t>Hypertuning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Default Decision Tree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Random Forest after </a:t>
            </a:r>
            <a:r>
              <a:rPr lang="en-US" dirty="0" err="1">
                <a:solidFill>
                  <a:schemeClr val="bg1"/>
                </a:solidFill>
              </a:rPr>
              <a:t>Hypertuning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35A8DF-8FB4-428F-909C-3060863D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2684"/>
            <a:ext cx="5455921" cy="32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76A03-63B5-40AF-883E-F1A8802B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1802"/>
            <a:ext cx="5455921" cy="301439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41024F2-B8A0-4109-A3D6-ED51429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4098471" cy="1498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SUBMItted</a:t>
            </a:r>
            <a:r>
              <a:rPr lang="en-US" dirty="0">
                <a:solidFill>
                  <a:srgbClr val="FFFFFF"/>
                </a:solidFill>
              </a:rPr>
              <a:t> models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C8473557-FCF9-4D66-B609-D8753F89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179468"/>
            <a:ext cx="4320419" cy="39322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6.   Default Random Forest</a:t>
            </a:r>
          </a:p>
          <a:p>
            <a:pPr marL="457200" indent="-457200">
              <a:buClr>
                <a:schemeClr val="bg1"/>
              </a:buClr>
              <a:buAutoNum type="arabicPeriod" startAt="7"/>
            </a:pPr>
            <a:r>
              <a:rPr lang="en-US" dirty="0">
                <a:solidFill>
                  <a:schemeClr val="bg1"/>
                </a:solidFill>
              </a:rPr>
              <a:t>Linear SVC on Ensemble model</a:t>
            </a:r>
          </a:p>
          <a:p>
            <a:pPr marL="457200" indent="-457200">
              <a:buClr>
                <a:schemeClr val="bg1"/>
              </a:buClr>
              <a:buFont typeface="Tw Cen MT" panose="020B0602020104020603" pitchFamily="34" charset="0"/>
              <a:buAutoNum type="arabicPeriod" startAt="7"/>
            </a:pPr>
            <a:r>
              <a:rPr lang="en-US" dirty="0">
                <a:solidFill>
                  <a:schemeClr val="bg1"/>
                </a:solidFill>
              </a:rPr>
              <a:t>Default Decision Tree on Ensemble model</a:t>
            </a:r>
          </a:p>
          <a:p>
            <a:pPr marL="457200" indent="-457200">
              <a:buClr>
                <a:schemeClr val="bg1"/>
              </a:buClr>
              <a:buAutoNum type="arabicPeriod" startAt="7"/>
            </a:pPr>
            <a:r>
              <a:rPr lang="en-US" dirty="0">
                <a:solidFill>
                  <a:schemeClr val="bg1"/>
                </a:solidFill>
              </a:rPr>
              <a:t>Default Neural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10. Neural after </a:t>
            </a:r>
            <a:r>
              <a:rPr lang="en-US" dirty="0" err="1">
                <a:solidFill>
                  <a:schemeClr val="bg1"/>
                </a:solidFill>
              </a:rPr>
              <a:t>Hypertuning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5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24C-0A2F-4270-B93E-E2CD080E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E5699-48E3-4722-8D7A-207BECF6C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ISHANI SHAH</a:t>
            </a:r>
          </a:p>
        </p:txBody>
      </p:sp>
    </p:spTree>
    <p:extLst>
      <p:ext uri="{BB962C8B-B14F-4D97-AF65-F5344CB8AC3E}">
        <p14:creationId xmlns:p14="http://schemas.microsoft.com/office/powerpoint/2010/main" val="27273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C518-246F-44E3-9A3D-AFB5918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“Homesite”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8F45-02D7-4953-B7BB-FC5CCBB7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Develop a model that can give them confidence </a:t>
            </a:r>
            <a:r>
              <a:rPr lang="en-US" sz="3600" dirty="0">
                <a:latin typeface="Tw Cen MT (Body)"/>
              </a:rPr>
              <a:t>that a quoted price will lead to a purchase, using an anonymized database of information on customer and sales activity, including property and coverage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87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B5FD-8C2E-444E-836E-D0FB181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C730-B6BB-4A5E-94E4-FC3E499B2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Minor class prediction</a:t>
            </a:r>
          </a:p>
        </p:txBody>
      </p:sp>
    </p:spTree>
    <p:extLst>
      <p:ext uri="{BB962C8B-B14F-4D97-AF65-F5344CB8AC3E}">
        <p14:creationId xmlns:p14="http://schemas.microsoft.com/office/powerpoint/2010/main" val="268492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B861-60E1-454A-8893-562E3FA2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1FE8-C324-49DD-A572-1D31F6BD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SMOTE is a Synthetic Minority Over-sampling Technique.</a:t>
            </a:r>
          </a:p>
          <a:p>
            <a:pPr fontAlgn="base"/>
            <a:r>
              <a:rPr lang="en-US" dirty="0"/>
              <a:t>Its an oversampling method for the minority class</a:t>
            </a:r>
          </a:p>
          <a:p>
            <a:pPr fontAlgn="base"/>
            <a:r>
              <a:rPr lang="en-US" dirty="0"/>
              <a:t>It works by creating synthetic samples from the minor class instead of creating copies. </a:t>
            </a:r>
          </a:p>
          <a:p>
            <a:pPr fontAlgn="base"/>
            <a:r>
              <a:rPr lang="en-US" dirty="0"/>
              <a:t>I have created models with 3 different SMOTE percentages: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SMOTE = 0.4, THEN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SMOTE = 0.5, THEN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SMOTE = 0.6, THEN </a:t>
            </a:r>
          </a:p>
          <a:p>
            <a:pPr fontAlgn="base"/>
            <a:r>
              <a:rPr lang="en-US" b="1" dirty="0"/>
              <a:t>On changing the SMOTE ration, the accuracy of the model will depend on the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16178-1F05-45A0-B41A-6019ED7C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271" y="4002454"/>
            <a:ext cx="3943553" cy="457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B962A-7328-4032-8C1B-03314C94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1" y="4484991"/>
            <a:ext cx="3943553" cy="425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1E7B8-4A00-463F-B3BF-CEAB2886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271" y="4945303"/>
            <a:ext cx="3943553" cy="4191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1ADC66-3D76-4D9F-BA45-38CCC13A5377}"/>
              </a:ext>
            </a:extLst>
          </p:cNvPr>
          <p:cNvCxnSpPr/>
          <p:nvPr/>
        </p:nvCxnSpPr>
        <p:spPr>
          <a:xfrm>
            <a:off x="3835152" y="4216894"/>
            <a:ext cx="42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418DFA-C4F8-49F7-A6CB-7005A380287B}"/>
              </a:ext>
            </a:extLst>
          </p:cNvPr>
          <p:cNvCxnSpPr/>
          <p:nvPr/>
        </p:nvCxnSpPr>
        <p:spPr>
          <a:xfrm>
            <a:off x="3854386" y="4706650"/>
            <a:ext cx="42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FC02D-2F33-406B-A06C-8EDCBB0C4C24}"/>
              </a:ext>
            </a:extLst>
          </p:cNvPr>
          <p:cNvCxnSpPr/>
          <p:nvPr/>
        </p:nvCxnSpPr>
        <p:spPr>
          <a:xfrm>
            <a:off x="3845509" y="5132779"/>
            <a:ext cx="42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2288-8086-4830-9BB6-62BEBED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F852-5DAF-46B5-AF8B-857A9F8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Smote ratios</a:t>
            </a:r>
          </a:p>
        </p:txBody>
      </p:sp>
    </p:spTree>
    <p:extLst>
      <p:ext uri="{BB962C8B-B14F-4D97-AF65-F5344CB8AC3E}">
        <p14:creationId xmlns:p14="http://schemas.microsoft.com/office/powerpoint/2010/main" val="85423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4AA-EEA7-4172-BEA9-45D03F68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E23CA0-DE44-49E1-9D6E-4C7B403C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88505"/>
              </p:ext>
            </p:extLst>
          </p:nvPr>
        </p:nvGraphicFramePr>
        <p:xfrm>
          <a:off x="1024128" y="1750314"/>
          <a:ext cx="8648700" cy="45879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val="217945254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45118377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45618793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408314594"/>
                    </a:ext>
                  </a:extLst>
                </a:gridCol>
              </a:tblGrid>
              <a:tr h="634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for</a:t>
                      </a:r>
                    </a:p>
                    <a:p>
                      <a:pPr algn="ctr"/>
                      <a:r>
                        <a:rPr lang="en-US" dirty="0"/>
                        <a:t>SMOTE=0.4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for</a:t>
                      </a:r>
                    </a:p>
                    <a:p>
                      <a:pPr algn="ctr"/>
                      <a:r>
                        <a:rPr lang="en-US" dirty="0"/>
                        <a:t>SMOTE=0.5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  <a:p>
                      <a:pPr algn="ctr"/>
                      <a:r>
                        <a:rPr lang="en-US" dirty="0"/>
                        <a:t>for</a:t>
                      </a:r>
                    </a:p>
                    <a:p>
                      <a:pPr algn="ctr"/>
                      <a:r>
                        <a:rPr lang="en-US" dirty="0"/>
                        <a:t>SMOTE=0.6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7062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Decision tree –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1.000000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81773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Decision tree – </a:t>
                      </a:r>
                      <a:r>
                        <a:rPr lang="en-US" dirty="0" err="1"/>
                        <a:t>Hypertuned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0.962943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0.946225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0.952868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26132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Random Forest –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0.962943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0.994741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0.994951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77143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Random Forest – </a:t>
                      </a:r>
                      <a:r>
                        <a:rPr lang="en-US" dirty="0" err="1"/>
                        <a:t>Hypertuned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0.936126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0.941585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0.966011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12951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Multilayer Layer Perceptron –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0.856988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0.764420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0.745817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92326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Multilayer Layer Perceptron – </a:t>
                      </a:r>
                      <a:r>
                        <a:rPr lang="en-US" dirty="0" err="1"/>
                        <a:t>Hypertuned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0.714288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0.666667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0.708342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66255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Linear SVC –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0.361952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0.629957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0.675172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045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Linear SVC – </a:t>
                      </a:r>
                      <a:r>
                        <a:rPr lang="en-US" dirty="0" err="1"/>
                        <a:t>Hypertuned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0.714992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0.680521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0.574615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08353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KNN – Default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0.823290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0.823682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0.826073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8712"/>
                  </a:ext>
                </a:extLst>
              </a:tr>
              <a:tr h="367353">
                <a:tc>
                  <a:txBody>
                    <a:bodyPr/>
                    <a:lstStyle/>
                    <a:p>
                      <a:r>
                        <a:rPr lang="en-US" dirty="0"/>
                        <a:t>KNN – </a:t>
                      </a:r>
                      <a:r>
                        <a:rPr lang="en-US" dirty="0" err="1"/>
                        <a:t>Hypertuned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0.869963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0.874360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0.876523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8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8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2288-8086-4830-9BB6-62BEBED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model: Ensemble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F852-5DAF-46B5-AF8B-857A9F8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Smote ratios</a:t>
            </a:r>
          </a:p>
        </p:txBody>
      </p:sp>
    </p:spTree>
    <p:extLst>
      <p:ext uri="{BB962C8B-B14F-4D97-AF65-F5344CB8AC3E}">
        <p14:creationId xmlns:p14="http://schemas.microsoft.com/office/powerpoint/2010/main" val="311852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314AA-EEA7-4172-BEA9-45D03F68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stacked model: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EFE3-470B-4286-8985-AA88D535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57" y="804997"/>
            <a:ext cx="3310909" cy="532483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Firstly, Ensemble the following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Linear SVC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907A6-2C75-4651-BE2B-95420823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68" y="804997"/>
            <a:ext cx="1766279" cy="3019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5CF80-7440-462E-8F3F-F2C7EDEF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02" y="804997"/>
            <a:ext cx="1962533" cy="3019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CB3C9-6EB8-4568-AF39-8CB7F4C4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06" y="804998"/>
            <a:ext cx="1788923" cy="30192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D8A4F3-A0A1-4452-83BF-B99F336898EF}"/>
              </a:ext>
            </a:extLst>
          </p:cNvPr>
          <p:cNvSpPr txBox="1"/>
          <p:nvPr/>
        </p:nvSpPr>
        <p:spPr>
          <a:xfrm>
            <a:off x="4890968" y="470512"/>
            <a:ext cx="151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SMOTE = 0.4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CA86D2-B7D2-479E-B7FB-3D6A0F861B29}"/>
              </a:ext>
            </a:extLst>
          </p:cNvPr>
          <p:cNvSpPr txBox="1"/>
          <p:nvPr/>
        </p:nvSpPr>
        <p:spPr>
          <a:xfrm>
            <a:off x="7177885" y="478682"/>
            <a:ext cx="151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SMOTE = 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7E506E-9F82-4680-839A-FB20630A4C6B}"/>
              </a:ext>
            </a:extLst>
          </p:cNvPr>
          <p:cNvSpPr txBox="1"/>
          <p:nvPr/>
        </p:nvSpPr>
        <p:spPr>
          <a:xfrm>
            <a:off x="9463288" y="470512"/>
            <a:ext cx="151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SMOTE = 0.6</a:t>
            </a:r>
          </a:p>
        </p:txBody>
      </p:sp>
    </p:spTree>
    <p:extLst>
      <p:ext uri="{BB962C8B-B14F-4D97-AF65-F5344CB8AC3E}">
        <p14:creationId xmlns:p14="http://schemas.microsoft.com/office/powerpoint/2010/main" val="214947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2288-8086-4830-9BB6-62BEBED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model: first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F852-5DAF-46B5-AF8B-857A9F8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Smote ratios</a:t>
            </a:r>
          </a:p>
        </p:txBody>
      </p:sp>
    </p:spTree>
    <p:extLst>
      <p:ext uri="{BB962C8B-B14F-4D97-AF65-F5344CB8AC3E}">
        <p14:creationId xmlns:p14="http://schemas.microsoft.com/office/powerpoint/2010/main" val="85403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364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(Body)</vt:lpstr>
      <vt:lpstr>Tw Cen MT Condensed</vt:lpstr>
      <vt:lpstr>Wingdings 3</vt:lpstr>
      <vt:lpstr>Integral</vt:lpstr>
      <vt:lpstr>Forecasting using smote algorithm</vt:lpstr>
      <vt:lpstr>“Homesite” Problem statement</vt:lpstr>
      <vt:lpstr>SMOTE</vt:lpstr>
      <vt:lpstr>SMOTE rations</vt:lpstr>
      <vt:lpstr>INDIVIDUAL Models</vt:lpstr>
      <vt:lpstr>Individual models</vt:lpstr>
      <vt:lpstr>stacked model: Ensemble</vt:lpstr>
      <vt:lpstr>stacked model: Ensemble</vt:lpstr>
      <vt:lpstr>stacked model: first layer</vt:lpstr>
      <vt:lpstr>stacked model: first layer</vt:lpstr>
      <vt:lpstr>Kaggle submissions</vt:lpstr>
      <vt:lpstr>SUBMItted models</vt:lpstr>
      <vt:lpstr>SUBMItted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508:Assignment 3</dc:title>
  <dc:creator>Ishani Shah</dc:creator>
  <cp:lastModifiedBy>Ishani Shah</cp:lastModifiedBy>
  <cp:revision>6</cp:revision>
  <dcterms:created xsi:type="dcterms:W3CDTF">2019-11-13T08:14:33Z</dcterms:created>
  <dcterms:modified xsi:type="dcterms:W3CDTF">2020-05-15T13:29:48Z</dcterms:modified>
</cp:coreProperties>
</file>