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142336"/>
            <a:ext cx="7162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marR="5080" indent="-247015" algn="ctr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Georgia"/>
                <a:cs typeface="Georgia"/>
              </a:rPr>
              <a:t>BUS</a:t>
            </a:r>
            <a:r>
              <a:rPr sz="4800" spc="-70" dirty="0">
                <a:latin typeface="Georgia"/>
                <a:cs typeface="Georgia"/>
              </a:rPr>
              <a:t> </a:t>
            </a:r>
            <a:r>
              <a:rPr lang="en-US" sz="4800" spc="-5" dirty="0" smtClean="0">
                <a:latin typeface="Georgia"/>
                <a:cs typeface="Georgia"/>
              </a:rPr>
              <a:t>MANAGEMENT SYSTEM</a:t>
            </a:r>
            <a:endParaRPr sz="48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9200" y="3200400"/>
            <a:ext cx="4114800" cy="23821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6540" marR="254635" indent="1270" algn="ctr">
              <a:lnSpc>
                <a:spcPct val="104200"/>
              </a:lnSpc>
            </a:pPr>
            <a:r>
              <a:rPr lang="en-US" sz="2400" b="1" spc="-204" dirty="0" smtClean="0">
                <a:latin typeface="Arial"/>
                <a:cs typeface="Arial"/>
              </a:rPr>
              <a:t>Submitted by </a:t>
            </a:r>
            <a:r>
              <a:rPr lang="en-US" sz="2400" b="1" spc="-315" dirty="0" smtClean="0">
                <a:latin typeface="Arial"/>
                <a:cs typeface="Arial"/>
              </a:rPr>
              <a:t>:</a:t>
            </a:r>
            <a:endParaRPr lang="en-US" sz="2400" spc="-114" dirty="0" smtClean="0">
              <a:latin typeface="Arial"/>
              <a:cs typeface="Arial"/>
            </a:endParaRPr>
          </a:p>
          <a:p>
            <a:pPr marL="256540" marR="254635" indent="1270" algn="ctr">
              <a:lnSpc>
                <a:spcPct val="104200"/>
              </a:lnSpc>
            </a:pPr>
            <a:r>
              <a:rPr lang="en-US" spc="-114" dirty="0" smtClean="0">
                <a:latin typeface="Arial"/>
                <a:cs typeface="Arial"/>
              </a:rPr>
              <a:t>Keshav Thakur</a:t>
            </a:r>
            <a:r>
              <a:rPr spc="-95" dirty="0" smtClean="0">
                <a:latin typeface="Arial"/>
                <a:cs typeface="Arial"/>
              </a:rPr>
              <a:t>,</a:t>
            </a:r>
            <a:r>
              <a:rPr lang="en-US" spc="-95" dirty="0" smtClean="0">
                <a:latin typeface="Arial"/>
                <a:cs typeface="Arial"/>
              </a:rPr>
              <a:t>0</a:t>
            </a:r>
            <a:r>
              <a:rPr spc="-95" dirty="0" smtClean="0">
                <a:latin typeface="Arial"/>
                <a:cs typeface="Arial"/>
              </a:rPr>
              <a:t>827</a:t>
            </a:r>
            <a:r>
              <a:rPr lang="en-US" spc="-95" dirty="0" smtClean="0">
                <a:latin typeface="Arial"/>
                <a:cs typeface="Arial"/>
              </a:rPr>
              <a:t>IT151053</a:t>
            </a:r>
            <a:r>
              <a:rPr spc="-95" dirty="0" smtClean="0">
                <a:latin typeface="Arial"/>
                <a:cs typeface="Arial"/>
              </a:rPr>
              <a:t> </a:t>
            </a:r>
            <a:endParaRPr lang="en-US" spc="-95" dirty="0" smtClean="0">
              <a:latin typeface="Arial"/>
              <a:cs typeface="Arial"/>
            </a:endParaRPr>
          </a:p>
          <a:p>
            <a:pPr marL="256540" marR="254635" indent="1270" algn="ctr">
              <a:lnSpc>
                <a:spcPct val="104200"/>
              </a:lnSpc>
            </a:pPr>
            <a:r>
              <a:rPr lang="en-US" spc="-114" dirty="0" smtClean="0">
                <a:latin typeface="Arial"/>
                <a:cs typeface="Arial"/>
              </a:rPr>
              <a:t>Abhishek Patel</a:t>
            </a:r>
            <a:r>
              <a:rPr spc="-105" dirty="0" smtClean="0">
                <a:latin typeface="Arial"/>
                <a:cs typeface="Arial"/>
              </a:rPr>
              <a:t>,0827</a:t>
            </a:r>
            <a:r>
              <a:rPr lang="en-US" spc="-105" dirty="0" smtClean="0">
                <a:latin typeface="Arial"/>
                <a:cs typeface="Arial"/>
              </a:rPr>
              <a:t>IT151001</a:t>
            </a:r>
            <a:endParaRPr lang="en-US" dirty="0">
              <a:latin typeface="Arial"/>
              <a:cs typeface="Arial"/>
            </a:endParaRPr>
          </a:p>
          <a:p>
            <a:pPr marL="256540" marR="254635" indent="1270" algn="ctr">
              <a:lnSpc>
                <a:spcPct val="104200"/>
              </a:lnSpc>
            </a:pPr>
            <a:r>
              <a:rPr lang="en-US" spc="-90" dirty="0" smtClean="0">
                <a:latin typeface="Arial"/>
                <a:cs typeface="Arial"/>
              </a:rPr>
              <a:t>Gourav Goswami</a:t>
            </a:r>
            <a:r>
              <a:rPr spc="-90" dirty="0" smtClean="0">
                <a:latin typeface="Arial"/>
                <a:cs typeface="Arial"/>
              </a:rPr>
              <a:t>,0827</a:t>
            </a:r>
            <a:r>
              <a:rPr lang="en-US" spc="-90" dirty="0" smtClean="0">
                <a:latin typeface="Arial"/>
                <a:cs typeface="Arial"/>
              </a:rPr>
              <a:t>IT151036</a:t>
            </a:r>
          </a:p>
          <a:p>
            <a:pPr marL="256540" marR="254635" indent="1270" algn="ctr">
              <a:lnSpc>
                <a:spcPct val="104200"/>
              </a:lnSpc>
            </a:pPr>
            <a:r>
              <a:rPr lang="en-US" spc="-90" dirty="0" smtClean="0">
                <a:latin typeface="Arial"/>
                <a:cs typeface="Arial"/>
              </a:rPr>
              <a:t>Harshit Mehta,0827IT151040</a:t>
            </a:r>
          </a:p>
          <a:p>
            <a:pPr marL="256540" marR="254635" indent="1270" algn="ctr">
              <a:lnSpc>
                <a:spcPct val="104200"/>
              </a:lnSpc>
            </a:pPr>
            <a:r>
              <a:rPr lang="en-US" spc="-90" dirty="0" smtClean="0">
                <a:latin typeface="Arial"/>
                <a:cs typeface="Arial"/>
              </a:rPr>
              <a:t>Islamuddin Shaik,0827IT151047</a:t>
            </a:r>
          </a:p>
          <a:p>
            <a:pPr marL="256540" marR="254635" indent="1270" algn="ctr">
              <a:lnSpc>
                <a:spcPct val="104200"/>
              </a:lnSpc>
            </a:pPr>
            <a:r>
              <a:rPr lang="en-US" spc="-90" dirty="0" smtClean="0">
                <a:latin typeface="Arial"/>
                <a:cs typeface="Arial"/>
              </a:rPr>
              <a:t>Himanshu Verma,0827IT151045</a:t>
            </a:r>
          </a:p>
          <a:p>
            <a:pPr marL="256540" marR="254635" indent="1270" algn="ctr">
              <a:lnSpc>
                <a:spcPct val="104200"/>
              </a:lnSpc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43000" y="3257014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94765">
              <a:spcBef>
                <a:spcPts val="3145"/>
              </a:spcBef>
            </a:pPr>
            <a:r>
              <a:rPr lang="en-US" sz="2400" b="1" spc="-204" dirty="0" smtClean="0">
                <a:latin typeface="Arial"/>
                <a:cs typeface="Arial"/>
              </a:rPr>
              <a:t>Guided by </a:t>
            </a:r>
            <a:r>
              <a:rPr lang="en-US" sz="2400" b="1" dirty="0">
                <a:latin typeface="Arial"/>
                <a:cs typeface="Arial"/>
              </a:rPr>
              <a:t>:</a:t>
            </a:r>
            <a:endParaRPr lang="en-US" sz="1200" b="1" dirty="0" smtClean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143000" y="3653135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94765">
              <a:lnSpc>
                <a:spcPct val="100000"/>
              </a:lnSpc>
              <a:spcBef>
                <a:spcPts val="3145"/>
              </a:spcBef>
            </a:pPr>
            <a:r>
              <a:rPr lang="en-US" spc="-204" dirty="0" smtClean="0">
                <a:latin typeface="Arial"/>
                <a:cs typeface="Arial"/>
              </a:rPr>
              <a:t>Dr.  </a:t>
            </a:r>
            <a:r>
              <a:rPr lang="en-US" spc="-204" dirty="0" err="1" smtClean="0">
                <a:latin typeface="Arial"/>
                <a:cs typeface="Arial"/>
              </a:rPr>
              <a:t>Dinesh</a:t>
            </a:r>
            <a:r>
              <a:rPr lang="en-US" spc="-204" dirty="0" smtClean="0">
                <a:latin typeface="Arial"/>
                <a:cs typeface="Arial"/>
              </a:rPr>
              <a:t> Jain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9700" name="Picture 4" descr="Image result for bu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828800"/>
            <a:ext cx="1609725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782" rIns="0" bIns="0" rtlCol="0">
            <a:spAutoFit/>
          </a:bodyPr>
          <a:lstStyle/>
          <a:p>
            <a:pPr marL="15240" marR="508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GPS- Global</a:t>
            </a:r>
            <a:r>
              <a:rPr sz="4400" spc="-45" dirty="0"/>
              <a:t> </a:t>
            </a:r>
            <a:r>
              <a:rPr sz="4400" dirty="0"/>
              <a:t>Positioning  System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78739" y="1546301"/>
            <a:ext cx="8877935" cy="451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It is a technology where satellites send down radio  signals which GPS units and receivers use to work  out their current location (which is shown by</a:t>
            </a:r>
            <a:r>
              <a:rPr sz="2900" spc="-19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latitude,  longitude and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elevation).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F2936"/>
              </a:buClr>
              <a:buFont typeface="Wingdings"/>
              <a:buChar char=""/>
            </a:pPr>
            <a:endParaRPr sz="42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GPS works like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this:</a:t>
            </a:r>
            <a:endParaRPr sz="2900">
              <a:latin typeface="Arial"/>
              <a:cs typeface="Arial"/>
            </a:endParaRPr>
          </a:p>
          <a:p>
            <a:pPr marL="652780" marR="134620" indent="-274320">
              <a:lnSpc>
                <a:spcPct val="100000"/>
              </a:lnSpc>
              <a:spcBef>
                <a:spcPts val="600"/>
              </a:spcBef>
            </a:pPr>
            <a:r>
              <a:rPr sz="1800" spc="370" dirty="0">
                <a:solidFill>
                  <a:srgbClr val="EF7E09"/>
                </a:solidFill>
                <a:latin typeface="Arial"/>
                <a:cs typeface="Arial"/>
              </a:rPr>
              <a:t> </a:t>
            </a:r>
            <a:r>
              <a:rPr sz="2600" dirty="0">
                <a:latin typeface="Arial"/>
                <a:cs typeface="Arial"/>
              </a:rPr>
              <a:t>There are 24 working satellites circling the globe at</a:t>
            </a:r>
            <a:r>
              <a:rPr sz="2600" spc="-270" dirty="0">
                <a:latin typeface="Arial"/>
                <a:cs typeface="Arial"/>
              </a:rPr>
              <a:t> </a:t>
            </a:r>
            <a:r>
              <a:rPr sz="2600" spc="-185" dirty="0">
                <a:latin typeface="Arial"/>
                <a:cs typeface="Arial"/>
              </a:rPr>
              <a:t>any  </a:t>
            </a:r>
            <a:r>
              <a:rPr sz="2600" dirty="0">
                <a:latin typeface="Arial"/>
                <a:cs typeface="Arial"/>
              </a:rPr>
              <a:t>given </a:t>
            </a:r>
            <a:r>
              <a:rPr sz="2600" spc="5" dirty="0">
                <a:latin typeface="Arial"/>
                <a:cs typeface="Arial"/>
              </a:rPr>
              <a:t>moment. </a:t>
            </a:r>
            <a:r>
              <a:rPr sz="2600" dirty="0">
                <a:latin typeface="Arial"/>
                <a:cs typeface="Arial"/>
              </a:rPr>
              <a:t>A GPS navigator or GPS tracker  </a:t>
            </a:r>
            <a:r>
              <a:rPr sz="2600" spc="5" dirty="0">
                <a:latin typeface="Arial"/>
                <a:cs typeface="Arial"/>
              </a:rPr>
              <a:t>searches </a:t>
            </a:r>
            <a:r>
              <a:rPr sz="2600" dirty="0">
                <a:latin typeface="Arial"/>
                <a:cs typeface="Arial"/>
              </a:rPr>
              <a:t>for the transmission signal </a:t>
            </a:r>
            <a:r>
              <a:rPr sz="2600" spc="-5" dirty="0">
                <a:latin typeface="Arial"/>
                <a:cs typeface="Arial"/>
              </a:rPr>
              <a:t>from </a:t>
            </a:r>
            <a:r>
              <a:rPr sz="2600" dirty="0">
                <a:latin typeface="Arial"/>
                <a:cs typeface="Arial"/>
              </a:rPr>
              <a:t>at least three  satellites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386" y="-16504"/>
            <a:ext cx="6319013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Client-</a:t>
            </a:r>
            <a:r>
              <a:rPr sz="6000" spc="-100" dirty="0"/>
              <a:t> </a:t>
            </a:r>
            <a:r>
              <a:rPr sz="6000" dirty="0" smtClean="0"/>
              <a:t>Server</a:t>
            </a:r>
            <a:r>
              <a:rPr lang="en-US" sz="6000" dirty="0" smtClean="0"/>
              <a:t> working</a:t>
            </a:r>
            <a:endParaRPr sz="6000" dirty="0"/>
          </a:p>
        </p:txBody>
      </p:sp>
      <p:sp>
        <p:nvSpPr>
          <p:cNvPr id="8" name="object 8"/>
          <p:cNvSpPr txBox="1"/>
          <p:nvPr/>
        </p:nvSpPr>
        <p:spPr>
          <a:xfrm>
            <a:off x="515213" y="2122754"/>
            <a:ext cx="30099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6605" y="2438400"/>
            <a:ext cx="7531734" cy="1364861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9085" marR="5080" indent="-286385" algn="just">
              <a:lnSpc>
                <a:spcPct val="86600"/>
              </a:lnSpc>
              <a:spcBef>
                <a:spcPts val="620"/>
              </a:spcBef>
              <a:buChar char="•"/>
              <a:tabLst>
                <a:tab pos="299720" algn="l"/>
              </a:tabLst>
            </a:pPr>
            <a:r>
              <a:rPr sz="3200" spc="-5" dirty="0">
                <a:latin typeface="Arial"/>
                <a:cs typeface="Arial"/>
              </a:rPr>
              <a:t>Client </a:t>
            </a:r>
            <a:r>
              <a:rPr sz="3200" dirty="0">
                <a:latin typeface="Arial"/>
                <a:cs typeface="Arial"/>
              </a:rPr>
              <a:t>will ask </a:t>
            </a:r>
            <a:r>
              <a:rPr sz="3200" spc="-5" dirty="0">
                <a:latin typeface="Arial"/>
                <a:cs typeface="Arial"/>
              </a:rPr>
              <a:t>for the location of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bus  </a:t>
            </a:r>
            <a:r>
              <a:rPr sz="3200" spc="-5" dirty="0">
                <a:latin typeface="Arial"/>
                <a:cs typeface="Arial"/>
              </a:rPr>
              <a:t>through </a:t>
            </a:r>
            <a:r>
              <a:rPr sz="3200" dirty="0">
                <a:latin typeface="Arial"/>
                <a:cs typeface="Arial"/>
              </a:rPr>
              <a:t>his android device. </a:t>
            </a:r>
            <a:r>
              <a:rPr sz="3200" spc="-5" dirty="0">
                <a:latin typeface="Arial"/>
                <a:cs typeface="Arial"/>
              </a:rPr>
              <a:t>Request to  </a:t>
            </a:r>
            <a:r>
              <a:rPr sz="3200" dirty="0">
                <a:latin typeface="Arial"/>
                <a:cs typeface="Arial"/>
              </a:rPr>
              <a:t>the Server </a:t>
            </a:r>
            <a:r>
              <a:rPr sz="3200" spc="-5" dirty="0">
                <a:latin typeface="Arial"/>
                <a:cs typeface="Arial"/>
              </a:rPr>
              <a:t>is made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automatically.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213" y="3834510"/>
            <a:ext cx="30099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8030" y="3886200"/>
            <a:ext cx="6495415" cy="12509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Bus is equipped with GPS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device.</a:t>
            </a:r>
          </a:p>
          <a:p>
            <a:pPr marL="299085" marR="5080" indent="-286385">
              <a:lnSpc>
                <a:spcPts val="2890"/>
              </a:lnSpc>
              <a:spcBef>
                <a:spcPts val="509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Through </a:t>
            </a:r>
            <a:r>
              <a:rPr sz="2800" spc="-10" dirty="0">
                <a:latin typeface="Arial"/>
                <a:cs typeface="Arial"/>
              </a:rPr>
              <a:t>GPS </a:t>
            </a:r>
            <a:r>
              <a:rPr sz="2800" spc="-5" dirty="0">
                <a:latin typeface="Arial"/>
                <a:cs typeface="Arial"/>
              </a:rPr>
              <a:t>it will find its location and  deliver it to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Server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5213" y="5545937"/>
            <a:ext cx="30099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6605" y="5063997"/>
            <a:ext cx="7531100" cy="934719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99085" marR="5080" indent="-286385">
              <a:lnSpc>
                <a:spcPts val="3310"/>
              </a:lnSpc>
              <a:spcBef>
                <a:spcPts val="655"/>
              </a:spcBef>
              <a:buChar char="•"/>
              <a:tabLst>
                <a:tab pos="299720" algn="l"/>
                <a:tab pos="1774189" algn="l"/>
                <a:tab pos="2615565" algn="l"/>
                <a:tab pos="4114165" algn="l"/>
                <a:tab pos="4958715" algn="l"/>
                <a:tab pos="6840855" algn="l"/>
              </a:tabLst>
            </a:pPr>
            <a:r>
              <a:rPr sz="3200" dirty="0">
                <a:latin typeface="Arial"/>
                <a:cs typeface="Arial"/>
              </a:rPr>
              <a:t>Server	will	handle	the	loca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ions	</a:t>
            </a:r>
            <a:r>
              <a:rPr sz="3200" spc="-10" dirty="0">
                <a:latin typeface="Arial"/>
                <a:cs typeface="Arial"/>
              </a:rPr>
              <a:t>and  </a:t>
            </a:r>
            <a:r>
              <a:rPr sz="3200" spc="-5" dirty="0">
                <a:latin typeface="Arial"/>
                <a:cs typeface="Arial"/>
              </a:rPr>
              <a:t>deliver it to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intended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client.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-39521"/>
            <a:ext cx="517017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Module 2-</a:t>
            </a:r>
            <a:r>
              <a:rPr sz="5400" spc="-40" dirty="0"/>
              <a:t> </a:t>
            </a:r>
            <a:r>
              <a:rPr sz="5400" spc="-5" dirty="0"/>
              <a:t>Maps</a:t>
            </a:r>
            <a:endParaRPr sz="5400" dirty="0"/>
          </a:p>
        </p:txBody>
      </p:sp>
      <p:sp>
        <p:nvSpPr>
          <p:cNvPr id="6" name="object 6"/>
          <p:cNvSpPr txBox="1"/>
          <p:nvPr/>
        </p:nvSpPr>
        <p:spPr>
          <a:xfrm>
            <a:off x="78739" y="1546301"/>
            <a:ext cx="861441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9F2936"/>
              </a:buClr>
              <a:buSzPct val="60344"/>
              <a:buFont typeface="Wingdings"/>
              <a:buChar char="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In this Module; application is using Google-APIS</a:t>
            </a:r>
            <a:r>
              <a:rPr sz="2900" spc="-1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  show the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Maps.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590799"/>
            <a:ext cx="9144000" cy="4267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6276" y="0"/>
            <a:ext cx="3887724" cy="1296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2136140" marR="5080" indent="-149733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 3 -</a:t>
            </a:r>
            <a:r>
              <a:rPr spc="-110" dirty="0"/>
              <a:t> </a:t>
            </a:r>
            <a:r>
              <a:rPr dirty="0"/>
              <a:t>Bus/Route  Information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1546301"/>
            <a:ext cx="8688705" cy="3918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387985" indent="-320040">
              <a:lnSpc>
                <a:spcPct val="100000"/>
              </a:lnSpc>
              <a:spcBef>
                <a:spcPts val="105"/>
              </a:spcBef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  <a:tab pos="7121525" algn="l"/>
              </a:tabLst>
            </a:pPr>
            <a:r>
              <a:rPr sz="2900" dirty="0">
                <a:latin typeface="Arial"/>
                <a:cs typeface="Arial"/>
              </a:rPr>
              <a:t>The Routes of all Buses are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recorded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by	</a:t>
            </a:r>
            <a:r>
              <a:rPr sz="2900" spc="-5" dirty="0">
                <a:latin typeface="Arial"/>
                <a:cs typeface="Arial"/>
              </a:rPr>
              <a:t>Bus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In-  </a:t>
            </a:r>
            <a:r>
              <a:rPr sz="2900" dirty="0">
                <a:latin typeface="Arial"/>
                <a:cs typeface="Arial"/>
              </a:rPr>
              <a:t>charge of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college.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  <a:tab pos="5567680" algn="l"/>
              </a:tabLst>
            </a:pPr>
            <a:r>
              <a:rPr sz="2900" dirty="0">
                <a:latin typeface="Arial"/>
                <a:cs typeface="Arial"/>
              </a:rPr>
              <a:t>For this purpose we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have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used	MySql.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Bus In-charge will update all info regarding</a:t>
            </a:r>
            <a:r>
              <a:rPr sz="2900" spc="-1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routes.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F2936"/>
              </a:buClr>
              <a:buFont typeface="Wingdings"/>
              <a:buChar char=""/>
            </a:pPr>
            <a:endParaRPr sz="420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00000"/>
              </a:lnSpc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Now when client makes request for the Bus  Information it will </a:t>
            </a:r>
            <a:r>
              <a:rPr sz="2900" spc="5" dirty="0">
                <a:latin typeface="Arial"/>
                <a:cs typeface="Arial"/>
              </a:rPr>
              <a:t>be </a:t>
            </a:r>
            <a:r>
              <a:rPr sz="2900" dirty="0">
                <a:latin typeface="Arial"/>
                <a:cs typeface="Arial"/>
              </a:rPr>
              <a:t>fetched from the database</a:t>
            </a:r>
            <a:r>
              <a:rPr sz="2900" spc="-229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and  delivered to client through</a:t>
            </a:r>
            <a:r>
              <a:rPr sz="2900" spc="-135" dirty="0">
                <a:latin typeface="Arial"/>
                <a:cs typeface="Arial"/>
              </a:rPr>
              <a:t> </a:t>
            </a:r>
            <a:r>
              <a:rPr sz="2900" spc="-20" dirty="0">
                <a:latin typeface="Arial"/>
                <a:cs typeface="Arial"/>
              </a:rPr>
              <a:t>server.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60933"/>
            <a:ext cx="5284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Use Case Diagram</a:t>
            </a:r>
            <a:r>
              <a:rPr sz="4400" spc="-60" dirty="0"/>
              <a:t> </a:t>
            </a:r>
            <a:r>
              <a:rPr sz="4400" dirty="0"/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523999"/>
            <a:ext cx="9144000" cy="5333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60933"/>
            <a:ext cx="4782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Activity Diagram</a:t>
            </a:r>
            <a:r>
              <a:rPr sz="4400" spc="-55" dirty="0"/>
              <a:t> </a:t>
            </a:r>
            <a:r>
              <a:rPr sz="4400" dirty="0"/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523998"/>
            <a:ext cx="9144000" cy="533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60933"/>
            <a:ext cx="4257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Class Diagram</a:t>
            </a:r>
            <a:r>
              <a:rPr sz="4400" spc="-65" dirty="0"/>
              <a:t> </a:t>
            </a:r>
            <a:r>
              <a:rPr sz="4400" dirty="0"/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523998"/>
            <a:ext cx="9144000" cy="5333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427153"/>
            <a:ext cx="48005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5" dirty="0" smtClean="0"/>
              <a:t>Conclusion:</a:t>
            </a:r>
            <a:endParaRPr sz="6000" dirty="0"/>
          </a:p>
        </p:txBody>
      </p:sp>
      <p:sp>
        <p:nvSpPr>
          <p:cNvPr id="6" name="object 6"/>
          <p:cNvSpPr txBox="1"/>
          <p:nvPr/>
        </p:nvSpPr>
        <p:spPr>
          <a:xfrm>
            <a:off x="78739" y="1447800"/>
            <a:ext cx="8988425" cy="48755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32740" marR="6350" indent="-320040" algn="just">
              <a:lnSpc>
                <a:spcPct val="80100"/>
              </a:lnSpc>
              <a:spcBef>
                <a:spcPts val="675"/>
              </a:spcBef>
              <a:buClr>
                <a:srgbClr val="9F293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spc="-20" dirty="0">
                <a:latin typeface="Arial"/>
                <a:cs typeface="Arial"/>
              </a:rPr>
              <a:t>Vehicle </a:t>
            </a:r>
            <a:r>
              <a:rPr sz="2400" spc="-5" dirty="0">
                <a:latin typeface="Arial"/>
                <a:cs typeface="Arial"/>
              </a:rPr>
              <a:t>tracking </a:t>
            </a:r>
            <a:r>
              <a:rPr sz="2400" dirty="0">
                <a:latin typeface="Arial"/>
                <a:cs typeface="Arial"/>
              </a:rPr>
              <a:t>systems are </a:t>
            </a:r>
            <a:r>
              <a:rPr sz="2400" spc="-5" dirty="0">
                <a:latin typeface="Arial"/>
                <a:cs typeface="Arial"/>
              </a:rPr>
              <a:t>commonly </a:t>
            </a:r>
            <a:r>
              <a:rPr sz="2400" dirty="0">
                <a:latin typeface="Arial"/>
                <a:cs typeface="Arial"/>
              </a:rPr>
              <a:t>used </a:t>
            </a:r>
            <a:r>
              <a:rPr sz="2400" spc="-5" dirty="0">
                <a:latin typeface="Arial"/>
                <a:cs typeface="Arial"/>
              </a:rPr>
              <a:t>by fleet operators  </a:t>
            </a:r>
            <a:r>
              <a:rPr sz="2400" dirty="0">
                <a:latin typeface="Arial"/>
                <a:cs typeface="Arial"/>
              </a:rPr>
              <a:t>for fleet </a:t>
            </a:r>
            <a:r>
              <a:rPr sz="2400" spc="-5" dirty="0">
                <a:latin typeface="Arial"/>
                <a:cs typeface="Arial"/>
              </a:rPr>
              <a:t>management functions such as </a:t>
            </a:r>
            <a:r>
              <a:rPr sz="2400" dirty="0">
                <a:latin typeface="Arial"/>
                <a:cs typeface="Arial"/>
              </a:rPr>
              <a:t>fleet </a:t>
            </a:r>
            <a:r>
              <a:rPr sz="2400" spc="-5" dirty="0">
                <a:latin typeface="Arial"/>
                <a:cs typeface="Arial"/>
              </a:rPr>
              <a:t>tracking, routing,  dispatch, on-board information and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security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32740" marR="5080" indent="-320040" algn="just">
              <a:lnSpc>
                <a:spcPct val="80000"/>
              </a:lnSpc>
              <a:spcBef>
                <a:spcPts val="695"/>
              </a:spcBef>
              <a:buClr>
                <a:srgbClr val="9F293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spc="-25" dirty="0">
                <a:latin typeface="Arial"/>
                <a:cs typeface="Arial"/>
              </a:rPr>
              <a:t>Vehicle </a:t>
            </a:r>
            <a:r>
              <a:rPr sz="2400" spc="-5" dirty="0">
                <a:latin typeface="Arial"/>
                <a:cs typeface="Arial"/>
              </a:rPr>
              <a:t>tracking systems are also popular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consumer vehicles  as a </a:t>
            </a:r>
            <a:r>
              <a:rPr sz="2400" dirty="0">
                <a:latin typeface="Arial"/>
                <a:cs typeface="Arial"/>
              </a:rPr>
              <a:t>theft </a:t>
            </a:r>
            <a:r>
              <a:rPr sz="2400" spc="-5" dirty="0">
                <a:latin typeface="Arial"/>
                <a:cs typeface="Arial"/>
              </a:rPr>
              <a:t>prevention and </a:t>
            </a:r>
            <a:r>
              <a:rPr sz="2400" dirty="0">
                <a:latin typeface="Arial"/>
                <a:cs typeface="Arial"/>
              </a:rPr>
              <a:t>retrieval device. </a:t>
            </a:r>
            <a:r>
              <a:rPr sz="2400" spc="-5" dirty="0">
                <a:latin typeface="Arial"/>
                <a:cs typeface="Arial"/>
              </a:rPr>
              <a:t>Police </a:t>
            </a:r>
            <a:r>
              <a:rPr sz="2400" dirty="0">
                <a:latin typeface="Arial"/>
                <a:cs typeface="Arial"/>
              </a:rPr>
              <a:t>can simply  </a:t>
            </a:r>
            <a:r>
              <a:rPr sz="2400" spc="-5" dirty="0">
                <a:latin typeface="Arial"/>
                <a:cs typeface="Arial"/>
              </a:rPr>
              <a:t>follow </a:t>
            </a:r>
            <a:r>
              <a:rPr sz="2400" dirty="0">
                <a:latin typeface="Arial"/>
                <a:cs typeface="Arial"/>
              </a:rPr>
              <a:t>the signal </a:t>
            </a:r>
            <a:r>
              <a:rPr sz="2400" spc="-5" dirty="0">
                <a:latin typeface="Arial"/>
                <a:cs typeface="Arial"/>
              </a:rPr>
              <a:t>emitted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tracking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and locate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stolen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vehicle.</a:t>
            </a:r>
            <a:endParaRPr sz="2400" dirty="0">
              <a:latin typeface="Arial"/>
              <a:cs typeface="Arial"/>
            </a:endParaRPr>
          </a:p>
          <a:p>
            <a:pPr marL="332740" marR="7620" indent="-320040" algn="just">
              <a:lnSpc>
                <a:spcPts val="2300"/>
              </a:lnSpc>
              <a:spcBef>
                <a:spcPts val="690"/>
              </a:spcBef>
              <a:buClr>
                <a:srgbClr val="9F293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b="1" i="1" spc="-5" dirty="0">
                <a:latin typeface="Arial"/>
                <a:cs typeface="Arial"/>
              </a:rPr>
              <a:t>Asset </a:t>
            </a:r>
            <a:r>
              <a:rPr sz="2400" b="1" i="1" dirty="0">
                <a:latin typeface="Arial"/>
                <a:cs typeface="Arial"/>
              </a:rPr>
              <a:t>tracking: </a:t>
            </a:r>
            <a:r>
              <a:rPr sz="2400" i="1" spc="-5" dirty="0">
                <a:latin typeface="Arial"/>
                <a:cs typeface="Arial"/>
              </a:rPr>
              <a:t>Companies </a:t>
            </a:r>
            <a:r>
              <a:rPr sz="2400" i="1" dirty="0">
                <a:latin typeface="Arial"/>
                <a:cs typeface="Arial"/>
              </a:rPr>
              <a:t>needing to </a:t>
            </a:r>
            <a:r>
              <a:rPr sz="2400" i="1" spc="-5" dirty="0">
                <a:latin typeface="Arial"/>
                <a:cs typeface="Arial"/>
              </a:rPr>
              <a:t>track </a:t>
            </a:r>
            <a:r>
              <a:rPr sz="2400" i="1" dirty="0">
                <a:latin typeface="Arial"/>
                <a:cs typeface="Arial"/>
              </a:rPr>
              <a:t>valuable </a:t>
            </a:r>
            <a:r>
              <a:rPr sz="2400" i="1" spc="-5" dirty="0">
                <a:latin typeface="Arial"/>
                <a:cs typeface="Arial"/>
              </a:rPr>
              <a:t>assets  for insurance.</a:t>
            </a:r>
            <a:endParaRPr sz="2400" dirty="0">
              <a:latin typeface="Arial"/>
              <a:cs typeface="Arial"/>
            </a:endParaRPr>
          </a:p>
          <a:p>
            <a:pPr marL="332740" marR="6350" indent="-320040" algn="just">
              <a:lnSpc>
                <a:spcPct val="80000"/>
              </a:lnSpc>
              <a:spcBef>
                <a:spcPts val="720"/>
              </a:spcBef>
              <a:buClr>
                <a:srgbClr val="9F293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b="1" dirty="0">
                <a:latin typeface="Arial"/>
                <a:cs typeface="Arial"/>
              </a:rPr>
              <a:t>Field </a:t>
            </a:r>
            <a:r>
              <a:rPr sz="2400" b="1" spc="-5" dirty="0">
                <a:latin typeface="Arial"/>
                <a:cs typeface="Arial"/>
              </a:rPr>
              <a:t>service management: </a:t>
            </a:r>
            <a:r>
              <a:rPr sz="2400" dirty="0">
                <a:latin typeface="Arial"/>
                <a:cs typeface="Arial"/>
              </a:rPr>
              <a:t>Companies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field </a:t>
            </a:r>
            <a:r>
              <a:rPr sz="2400" dirty="0">
                <a:latin typeface="Arial"/>
                <a:cs typeface="Arial"/>
              </a:rPr>
              <a:t>service  </a:t>
            </a:r>
            <a:r>
              <a:rPr sz="2400" spc="-5" dirty="0">
                <a:latin typeface="Arial"/>
                <a:cs typeface="Arial"/>
              </a:rPr>
              <a:t>workforce for services such as repair or </a:t>
            </a:r>
            <a:r>
              <a:rPr sz="2400" dirty="0">
                <a:latin typeface="Arial"/>
                <a:cs typeface="Arial"/>
              </a:rPr>
              <a:t>maintenance, must </a:t>
            </a:r>
            <a:r>
              <a:rPr sz="2400" spc="-10" dirty="0">
                <a:latin typeface="Arial"/>
                <a:cs typeface="Arial"/>
              </a:rPr>
              <a:t>be  </a:t>
            </a:r>
            <a:r>
              <a:rPr sz="2400" spc="-5" dirty="0">
                <a:latin typeface="Arial"/>
                <a:cs typeface="Arial"/>
              </a:rPr>
              <a:t>able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plan field workers’ </a:t>
            </a:r>
            <a:r>
              <a:rPr sz="2400" dirty="0">
                <a:latin typeface="Arial"/>
                <a:cs typeface="Arial"/>
              </a:rPr>
              <a:t>time, schedule subsequent customer  </a:t>
            </a:r>
            <a:r>
              <a:rPr sz="2400" spc="-5" dirty="0">
                <a:latin typeface="Arial"/>
                <a:cs typeface="Arial"/>
              </a:rPr>
              <a:t>visits and be able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operate these departments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efficiently.</a:t>
            </a:r>
            <a:endParaRPr sz="2400" dirty="0">
              <a:latin typeface="Arial"/>
              <a:cs typeface="Arial"/>
            </a:endParaRPr>
          </a:p>
          <a:p>
            <a:pPr marL="332740" marR="7620" indent="-320040" algn="just">
              <a:lnSpc>
                <a:spcPts val="2310"/>
              </a:lnSpc>
              <a:spcBef>
                <a:spcPts val="675"/>
              </a:spcBef>
              <a:buClr>
                <a:srgbClr val="9F293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b="1" i="1" dirty="0">
                <a:latin typeface="Arial"/>
                <a:cs typeface="Arial"/>
              </a:rPr>
              <a:t>Field </a:t>
            </a:r>
            <a:r>
              <a:rPr sz="2400" b="1" i="1" spc="-5" dirty="0">
                <a:latin typeface="Arial"/>
                <a:cs typeface="Arial"/>
              </a:rPr>
              <a:t>sales: </a:t>
            </a:r>
            <a:r>
              <a:rPr sz="2400" i="1" spc="-5" dirty="0">
                <a:latin typeface="Arial"/>
                <a:cs typeface="Arial"/>
              </a:rPr>
              <a:t>Mobile sales </a:t>
            </a:r>
            <a:r>
              <a:rPr sz="2400" i="1" dirty="0">
                <a:latin typeface="Arial"/>
                <a:cs typeface="Arial"/>
              </a:rPr>
              <a:t>professionals </a:t>
            </a:r>
            <a:r>
              <a:rPr sz="2400" i="1" spc="-5" dirty="0">
                <a:latin typeface="Arial"/>
                <a:cs typeface="Arial"/>
              </a:rPr>
              <a:t>can </a:t>
            </a:r>
            <a:r>
              <a:rPr sz="2400" i="1" dirty="0">
                <a:latin typeface="Arial"/>
                <a:cs typeface="Arial"/>
              </a:rPr>
              <a:t>access </a:t>
            </a:r>
            <a:r>
              <a:rPr sz="2400" i="1" spc="-5" dirty="0">
                <a:latin typeface="Arial"/>
                <a:cs typeface="Arial"/>
              </a:rPr>
              <a:t>real-time  locations</a:t>
            </a:r>
            <a:r>
              <a:rPr sz="2400" i="1" spc="-5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56276" y="0"/>
            <a:ext cx="3887724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-you-compress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838200"/>
            <a:ext cx="8001000" cy="454421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491007"/>
            <a:ext cx="8987790" cy="519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30100"/>
              </a:lnSpc>
              <a:spcBef>
                <a:spcPts val="100"/>
              </a:spcBef>
              <a:buClr>
                <a:srgbClr val="9F293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  <a:tab pos="1270000" algn="l"/>
                <a:tab pos="2733040" algn="l"/>
                <a:tab pos="4696460" algn="l"/>
                <a:tab pos="5120005" algn="l"/>
                <a:tab pos="5674995" algn="l"/>
                <a:tab pos="7487284" algn="l"/>
                <a:tab pos="8061959" algn="l"/>
              </a:tabLst>
            </a:pPr>
            <a:r>
              <a:rPr sz="2700" b="1" i="1" dirty="0">
                <a:latin typeface="Arial"/>
                <a:cs typeface="Arial"/>
              </a:rPr>
              <a:t>“</a:t>
            </a:r>
            <a:r>
              <a:rPr sz="2700" i="1" spc="-5" dirty="0">
                <a:latin typeface="Arial"/>
                <a:cs typeface="Arial"/>
              </a:rPr>
              <a:t>Bu</a:t>
            </a:r>
            <a:r>
              <a:rPr sz="2700" i="1" dirty="0">
                <a:latin typeface="Arial"/>
                <a:cs typeface="Arial"/>
              </a:rPr>
              <a:t>s	</a:t>
            </a:r>
            <a:r>
              <a:rPr sz="2700" i="1" spc="-215" dirty="0">
                <a:latin typeface="Arial"/>
                <a:cs typeface="Arial"/>
              </a:rPr>
              <a:t>T</a:t>
            </a:r>
            <a:r>
              <a:rPr sz="2700" i="1" dirty="0">
                <a:latin typeface="Arial"/>
                <a:cs typeface="Arial"/>
              </a:rPr>
              <a:t>racking	A</a:t>
            </a:r>
            <a:r>
              <a:rPr sz="2700" i="1" spc="-20" dirty="0">
                <a:latin typeface="Arial"/>
                <a:cs typeface="Arial"/>
              </a:rPr>
              <a:t>p</a:t>
            </a:r>
            <a:r>
              <a:rPr sz="2700" i="1" spc="-5" dirty="0">
                <a:latin typeface="Arial"/>
                <a:cs typeface="Arial"/>
              </a:rPr>
              <a:t>plicatio</a:t>
            </a:r>
            <a:r>
              <a:rPr sz="2700" i="1" spc="-15" dirty="0">
                <a:latin typeface="Arial"/>
                <a:cs typeface="Arial"/>
              </a:rPr>
              <a:t>n</a:t>
            </a:r>
            <a:r>
              <a:rPr sz="2700" i="1" dirty="0">
                <a:latin typeface="Arial"/>
                <a:cs typeface="Arial"/>
              </a:rPr>
              <a:t>”	</a:t>
            </a:r>
            <a:r>
              <a:rPr sz="2700" dirty="0">
                <a:latin typeface="Arial"/>
                <a:cs typeface="Arial"/>
              </a:rPr>
              <a:t>is	</a:t>
            </a:r>
            <a:r>
              <a:rPr sz="2700" spc="-5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n	ap</a:t>
            </a:r>
            <a:r>
              <a:rPr sz="2700" spc="-20" dirty="0">
                <a:latin typeface="Arial"/>
                <a:cs typeface="Arial"/>
              </a:rPr>
              <a:t>p</a:t>
            </a:r>
            <a:r>
              <a:rPr sz="2700" dirty="0">
                <a:latin typeface="Arial"/>
                <a:cs typeface="Arial"/>
              </a:rPr>
              <a:t>lication	for	S</a:t>
            </a:r>
            <a:r>
              <a:rPr sz="2700" spc="-15" dirty="0">
                <a:latin typeface="Arial"/>
                <a:cs typeface="Arial"/>
              </a:rPr>
              <a:t>m</a:t>
            </a:r>
            <a:r>
              <a:rPr sz="2700" dirty="0">
                <a:latin typeface="Arial"/>
                <a:cs typeface="Arial"/>
              </a:rPr>
              <a:t>a</a:t>
            </a:r>
            <a:r>
              <a:rPr sz="2700" spc="-15" dirty="0">
                <a:latin typeface="Arial"/>
                <a:cs typeface="Arial"/>
              </a:rPr>
              <a:t>r</a:t>
            </a:r>
            <a:r>
              <a:rPr sz="2700" dirty="0">
                <a:latin typeface="Arial"/>
                <a:cs typeface="Arial"/>
              </a:rPr>
              <a:t>t  </a:t>
            </a:r>
            <a:r>
              <a:rPr sz="2700" spc="-5" dirty="0">
                <a:latin typeface="Arial"/>
                <a:cs typeface="Arial"/>
              </a:rPr>
              <a:t>phones </a:t>
            </a:r>
            <a:r>
              <a:rPr sz="2700" dirty="0">
                <a:latin typeface="Arial"/>
                <a:cs typeface="Arial"/>
              </a:rPr>
              <a:t>that </a:t>
            </a:r>
            <a:r>
              <a:rPr sz="2700" spc="-5" dirty="0">
                <a:latin typeface="Arial"/>
                <a:cs typeface="Arial"/>
              </a:rPr>
              <a:t>works on Android Operating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system.</a:t>
            </a:r>
            <a:endParaRPr sz="2700">
              <a:latin typeface="Arial"/>
              <a:cs typeface="Arial"/>
            </a:endParaRPr>
          </a:p>
          <a:p>
            <a:pPr marL="421005" indent="-408305">
              <a:lnSpc>
                <a:spcPct val="100000"/>
              </a:lnSpc>
              <a:spcBef>
                <a:spcPts val="1680"/>
              </a:spcBef>
              <a:buClr>
                <a:srgbClr val="9F2936"/>
              </a:buClr>
              <a:buSzPct val="59259"/>
              <a:buFont typeface="Wingdings"/>
              <a:buChar char=""/>
              <a:tabLst>
                <a:tab pos="421005" algn="l"/>
                <a:tab pos="421640" algn="l"/>
              </a:tabLst>
            </a:pPr>
            <a:r>
              <a:rPr sz="2700" dirty="0">
                <a:latin typeface="Arial"/>
                <a:cs typeface="Arial"/>
              </a:rPr>
              <a:t>This application </a:t>
            </a:r>
            <a:r>
              <a:rPr sz="2700" spc="-5" dirty="0">
                <a:latin typeface="Arial"/>
                <a:cs typeface="Arial"/>
              </a:rPr>
              <a:t>uses </a:t>
            </a:r>
            <a:r>
              <a:rPr sz="2700" dirty="0">
                <a:latin typeface="Arial"/>
                <a:cs typeface="Arial"/>
              </a:rPr>
              <a:t>the </a:t>
            </a:r>
            <a:r>
              <a:rPr sz="2700" spc="-5" dirty="0">
                <a:latin typeface="Arial"/>
                <a:cs typeface="Arial"/>
              </a:rPr>
              <a:t>GPS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function.</a:t>
            </a:r>
            <a:endParaRPr sz="2700">
              <a:latin typeface="Arial"/>
              <a:cs typeface="Arial"/>
            </a:endParaRPr>
          </a:p>
          <a:p>
            <a:pPr marL="332740" marR="5080" indent="-320040" algn="just">
              <a:lnSpc>
                <a:spcPct val="130000"/>
              </a:lnSpc>
              <a:spcBef>
                <a:spcPts val="700"/>
              </a:spcBef>
              <a:buClr>
                <a:srgbClr val="9F2936"/>
              </a:buClr>
              <a:buSzPct val="59259"/>
              <a:buFont typeface="Wingdings"/>
              <a:buChar char=""/>
              <a:tabLst>
                <a:tab pos="332740" algn="l"/>
              </a:tabLst>
            </a:pPr>
            <a:r>
              <a:rPr sz="2700" dirty="0">
                <a:latin typeface="Arial"/>
                <a:cs typeface="Arial"/>
              </a:rPr>
              <a:t>This </a:t>
            </a:r>
            <a:r>
              <a:rPr sz="2700" spc="-5" dirty="0">
                <a:latin typeface="Arial"/>
                <a:cs typeface="Arial"/>
              </a:rPr>
              <a:t>application at a specific pickup point will send </a:t>
            </a:r>
            <a:r>
              <a:rPr sz="2700" dirty="0">
                <a:latin typeface="Arial"/>
                <a:cs typeface="Arial"/>
              </a:rPr>
              <a:t>the  current </a:t>
            </a:r>
            <a:r>
              <a:rPr sz="2700" spc="-5" dirty="0">
                <a:latin typeface="Arial"/>
                <a:cs typeface="Arial"/>
              </a:rPr>
              <a:t>location </a:t>
            </a:r>
            <a:r>
              <a:rPr sz="2700" spc="-10" dirty="0">
                <a:latin typeface="Arial"/>
                <a:cs typeface="Arial"/>
              </a:rPr>
              <a:t>of </a:t>
            </a:r>
            <a:r>
              <a:rPr sz="2700" dirty="0">
                <a:latin typeface="Arial"/>
                <a:cs typeface="Arial"/>
              </a:rPr>
              <a:t>the </a:t>
            </a:r>
            <a:r>
              <a:rPr sz="2700" spc="-10" dirty="0">
                <a:latin typeface="Arial"/>
                <a:cs typeface="Arial"/>
              </a:rPr>
              <a:t>bus </a:t>
            </a:r>
            <a:r>
              <a:rPr sz="2700" dirty="0">
                <a:latin typeface="Arial"/>
                <a:cs typeface="Arial"/>
              </a:rPr>
              <a:t>to </a:t>
            </a:r>
            <a:r>
              <a:rPr sz="2700" spc="-5" dirty="0">
                <a:latin typeface="Arial"/>
                <a:cs typeface="Arial"/>
              </a:rPr>
              <a:t>students when they  </a:t>
            </a:r>
            <a:r>
              <a:rPr sz="2700" dirty="0">
                <a:latin typeface="Arial"/>
                <a:cs typeface="Arial"/>
              </a:rPr>
              <a:t>request.</a:t>
            </a:r>
            <a:endParaRPr sz="2700">
              <a:latin typeface="Arial"/>
              <a:cs typeface="Arial"/>
            </a:endParaRPr>
          </a:p>
          <a:p>
            <a:pPr marL="332740" marR="5080" indent="-320040">
              <a:lnSpc>
                <a:spcPct val="130000"/>
              </a:lnSpc>
              <a:spcBef>
                <a:spcPts val="700"/>
              </a:spcBef>
              <a:buClr>
                <a:srgbClr val="9F293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  <a:tab pos="1151255" algn="l"/>
                <a:tab pos="1891664" algn="l"/>
                <a:tab pos="3414395" algn="l"/>
                <a:tab pos="5243830" algn="l"/>
                <a:tab pos="5701030" algn="l"/>
                <a:tab pos="6421755" algn="l"/>
                <a:tab pos="7699375" algn="l"/>
                <a:tab pos="8155305" algn="l"/>
              </a:tabLst>
            </a:pPr>
            <a:r>
              <a:rPr sz="2700" dirty="0">
                <a:latin typeface="Arial"/>
                <a:cs typeface="Arial"/>
              </a:rPr>
              <a:t>This	</a:t>
            </a:r>
            <a:r>
              <a:rPr sz="2700" spc="-10" dirty="0">
                <a:latin typeface="Arial"/>
                <a:cs typeface="Arial"/>
              </a:rPr>
              <a:t>ap</a:t>
            </a:r>
            <a:r>
              <a:rPr sz="2700" spc="-5" dirty="0">
                <a:latin typeface="Arial"/>
                <a:cs typeface="Arial"/>
              </a:rPr>
              <a:t>p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5" dirty="0">
                <a:latin typeface="Arial"/>
                <a:cs typeface="Arial"/>
              </a:rPr>
              <a:t>generate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5" dirty="0">
                <a:latin typeface="Arial"/>
                <a:cs typeface="Arial"/>
              </a:rPr>
              <a:t>predic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-5" dirty="0">
                <a:latin typeface="Arial"/>
                <a:cs typeface="Arial"/>
              </a:rPr>
              <a:t>io</a:t>
            </a:r>
            <a:r>
              <a:rPr sz="2700" spc="-20" dirty="0">
                <a:latin typeface="Arial"/>
                <a:cs typeface="Arial"/>
              </a:rPr>
              <a:t>n</a:t>
            </a:r>
            <a:r>
              <a:rPr sz="2700" dirty="0">
                <a:latin typeface="Arial"/>
                <a:cs typeface="Arial"/>
              </a:rPr>
              <a:t>s	</a:t>
            </a:r>
            <a:r>
              <a:rPr sz="2700" spc="-5" dirty="0">
                <a:latin typeface="Arial"/>
                <a:cs typeface="Arial"/>
              </a:rPr>
              <a:t>o</a:t>
            </a:r>
            <a:r>
              <a:rPr sz="2700" dirty="0">
                <a:latin typeface="Arial"/>
                <a:cs typeface="Arial"/>
              </a:rPr>
              <a:t>f	</a:t>
            </a:r>
            <a:r>
              <a:rPr sz="2700" spc="-5" dirty="0">
                <a:latin typeface="Arial"/>
                <a:cs typeface="Arial"/>
              </a:rPr>
              <a:t>b</a:t>
            </a:r>
            <a:r>
              <a:rPr sz="2700" spc="-20" dirty="0">
                <a:latin typeface="Arial"/>
                <a:cs typeface="Arial"/>
              </a:rPr>
              <a:t>u</a:t>
            </a:r>
            <a:r>
              <a:rPr sz="2700" dirty="0">
                <a:latin typeface="Arial"/>
                <a:cs typeface="Arial"/>
              </a:rPr>
              <a:t>s	</a:t>
            </a:r>
            <a:r>
              <a:rPr sz="2700" spc="-5" dirty="0">
                <a:latin typeface="Arial"/>
                <a:cs typeface="Arial"/>
              </a:rPr>
              <a:t>arrivals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5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t	stops  </a:t>
            </a:r>
            <a:r>
              <a:rPr sz="2700" spc="-5" dirty="0">
                <a:latin typeface="Arial"/>
                <a:cs typeface="Arial"/>
              </a:rPr>
              <a:t>along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route.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680"/>
              </a:spcBef>
              <a:buClr>
                <a:srgbClr val="9F293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  <a:tab pos="1129665" algn="l"/>
                <a:tab pos="2919095" algn="l"/>
                <a:tab pos="3790950" algn="l"/>
                <a:tab pos="4129404" algn="l"/>
                <a:tab pos="5289550" algn="l"/>
                <a:tab pos="5721985" algn="l"/>
                <a:tab pos="7795259" algn="l"/>
                <a:tab pos="8229600" algn="l"/>
              </a:tabLst>
            </a:pPr>
            <a:r>
              <a:rPr sz="2700" dirty="0">
                <a:latin typeface="Arial"/>
                <a:cs typeface="Arial"/>
              </a:rPr>
              <a:t>This	</a:t>
            </a:r>
            <a:r>
              <a:rPr sz="2700" spc="-5" dirty="0">
                <a:latin typeface="Arial"/>
                <a:cs typeface="Arial"/>
              </a:rPr>
              <a:t>applicat</a:t>
            </a:r>
            <a:r>
              <a:rPr sz="2700" dirty="0">
                <a:latin typeface="Arial"/>
                <a:cs typeface="Arial"/>
              </a:rPr>
              <a:t>i</a:t>
            </a:r>
            <a:r>
              <a:rPr sz="2700" spc="-5" dirty="0">
                <a:latin typeface="Arial"/>
                <a:cs typeface="Arial"/>
              </a:rPr>
              <a:t>on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20" dirty="0">
                <a:latin typeface="Arial"/>
                <a:cs typeface="Arial"/>
              </a:rPr>
              <a:t>u</a:t>
            </a:r>
            <a:r>
              <a:rPr sz="2700" spc="-5" dirty="0">
                <a:latin typeface="Arial"/>
                <a:cs typeface="Arial"/>
              </a:rPr>
              <a:t>ses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5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5" dirty="0">
                <a:latin typeface="Arial"/>
                <a:cs typeface="Arial"/>
              </a:rPr>
              <a:t>v</a:t>
            </a:r>
            <a:r>
              <a:rPr sz="2700" spc="-5" dirty="0">
                <a:latin typeface="Arial"/>
                <a:cs typeface="Arial"/>
              </a:rPr>
              <a:t>ariety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5" dirty="0">
                <a:latin typeface="Arial"/>
                <a:cs typeface="Arial"/>
              </a:rPr>
              <a:t>o</a:t>
            </a:r>
            <a:r>
              <a:rPr sz="2700" dirty="0">
                <a:latin typeface="Arial"/>
                <a:cs typeface="Arial"/>
              </a:rPr>
              <a:t>f	</a:t>
            </a:r>
            <a:r>
              <a:rPr sz="2700" spc="-5" dirty="0">
                <a:latin typeface="Arial"/>
                <a:cs typeface="Arial"/>
              </a:rPr>
              <a:t>technol</a:t>
            </a:r>
            <a:r>
              <a:rPr sz="2700" dirty="0">
                <a:latin typeface="Arial"/>
                <a:cs typeface="Arial"/>
              </a:rPr>
              <a:t>o</a:t>
            </a:r>
            <a:r>
              <a:rPr sz="2700" spc="-5" dirty="0">
                <a:latin typeface="Arial"/>
                <a:cs typeface="Arial"/>
              </a:rPr>
              <a:t>gies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o	track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140" y="357748"/>
            <a:ext cx="510286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 smtClean="0"/>
              <a:t>Introduct</a:t>
            </a:r>
            <a:r>
              <a:rPr sz="6600" spc="15" dirty="0" smtClean="0"/>
              <a:t>i</a:t>
            </a:r>
            <a:r>
              <a:rPr lang="en-US" sz="6600" spc="-5" dirty="0" smtClean="0"/>
              <a:t>o</a:t>
            </a:r>
            <a:r>
              <a:rPr sz="6600" spc="-5" dirty="0" smtClean="0"/>
              <a:t>n</a:t>
            </a:r>
            <a:endParaRPr sz="6600" dirty="0"/>
          </a:p>
        </p:txBody>
      </p:sp>
      <p:sp>
        <p:nvSpPr>
          <p:cNvPr id="7" name="object 7"/>
          <p:cNvSpPr/>
          <p:nvPr/>
        </p:nvSpPr>
        <p:spPr>
          <a:xfrm>
            <a:off x="5791200" y="0"/>
            <a:ext cx="3352800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56717"/>
            <a:ext cx="5488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Problem</a:t>
            </a:r>
            <a:r>
              <a:rPr sz="6000" spc="-45" dirty="0"/>
              <a:t> </a:t>
            </a:r>
            <a:r>
              <a:rPr sz="6000" spc="-5" dirty="0"/>
              <a:t>Faced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78739" y="1219200"/>
            <a:ext cx="8936355" cy="5287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03835" indent="-320040">
              <a:lnSpc>
                <a:spcPct val="100000"/>
              </a:lnSpc>
              <a:spcBef>
                <a:spcPts val="105"/>
              </a:spcBef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In the daily operation of bus transport systems,  mainly that of buses, the movement of vehicles is  </a:t>
            </a:r>
            <a:r>
              <a:rPr sz="2900" spc="-5" dirty="0">
                <a:latin typeface="Arial"/>
                <a:cs typeface="Arial"/>
              </a:rPr>
              <a:t>affected </a:t>
            </a:r>
            <a:r>
              <a:rPr sz="2900" dirty="0">
                <a:latin typeface="Arial"/>
                <a:cs typeface="Arial"/>
              </a:rPr>
              <a:t>by </a:t>
            </a:r>
            <a:r>
              <a:rPr sz="2900" spc="-5" dirty="0">
                <a:latin typeface="Arial"/>
                <a:cs typeface="Arial"/>
              </a:rPr>
              <a:t>different </a:t>
            </a:r>
            <a:r>
              <a:rPr sz="2900" dirty="0">
                <a:latin typeface="Arial"/>
                <a:cs typeface="Arial"/>
              </a:rPr>
              <a:t>uncertain conditions as the</a:t>
            </a:r>
            <a:r>
              <a:rPr sz="2900" spc="-2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day  progresses, such as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:</a:t>
            </a:r>
          </a:p>
          <a:p>
            <a:pPr marL="652780" lvl="1" indent="-274320">
              <a:lnSpc>
                <a:spcPct val="100000"/>
              </a:lnSpc>
              <a:spcBef>
                <a:spcPts val="610"/>
              </a:spcBef>
              <a:buClr>
                <a:srgbClr val="EF7E09"/>
              </a:buClr>
              <a:buSzPct val="69230"/>
              <a:buChar char="•"/>
              <a:tabLst>
                <a:tab pos="652145" algn="l"/>
                <a:tab pos="652780" algn="l"/>
              </a:tabLst>
            </a:pPr>
            <a:r>
              <a:rPr sz="2600" spc="-5" dirty="0">
                <a:latin typeface="Arial"/>
                <a:cs typeface="Arial"/>
              </a:rPr>
              <a:t>traffic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congestion</a:t>
            </a: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69230"/>
              <a:buChar char="•"/>
              <a:tabLst>
                <a:tab pos="652145" algn="l"/>
                <a:tab pos="652780" algn="l"/>
              </a:tabLst>
            </a:pPr>
            <a:r>
              <a:rPr sz="2600" spc="5" dirty="0">
                <a:latin typeface="Arial"/>
                <a:cs typeface="Arial"/>
              </a:rPr>
              <a:t>unexpected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delays</a:t>
            </a:r>
            <a:endParaRPr sz="26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69230"/>
              <a:buChar char="•"/>
              <a:tabLst>
                <a:tab pos="652145" algn="l"/>
                <a:tab pos="652780" algn="l"/>
              </a:tabLst>
            </a:pPr>
            <a:r>
              <a:rPr sz="2600" dirty="0">
                <a:latin typeface="Arial"/>
                <a:cs typeface="Arial"/>
              </a:rPr>
              <a:t>Irregular vehicle-dispatching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times</a:t>
            </a:r>
          </a:p>
          <a:p>
            <a:pPr marL="652780" lvl="1" indent="-274320">
              <a:lnSpc>
                <a:spcPct val="100000"/>
              </a:lnSpc>
              <a:spcBef>
                <a:spcPts val="605"/>
              </a:spcBef>
              <a:buClr>
                <a:srgbClr val="EF7E09"/>
              </a:buClr>
              <a:buSzPct val="69230"/>
              <a:buChar char="•"/>
              <a:tabLst>
                <a:tab pos="652145" algn="l"/>
                <a:tab pos="652780" algn="l"/>
              </a:tabLst>
            </a:pPr>
            <a:r>
              <a:rPr sz="2600" dirty="0">
                <a:latin typeface="Arial"/>
                <a:cs typeface="Arial"/>
              </a:rPr>
              <a:t>other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incidents.</a:t>
            </a:r>
          </a:p>
          <a:p>
            <a:pPr marL="332740" marR="5080" indent="-320040">
              <a:lnSpc>
                <a:spcPct val="100000"/>
              </a:lnSpc>
              <a:spcBef>
                <a:spcPts val="685"/>
              </a:spcBef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Many students are late for classes because they  decide to wait for the bus instead of just simply</a:t>
            </a:r>
            <a:r>
              <a:rPr sz="2900" spc="-19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using  a alternate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transportation.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000" y="0"/>
            <a:ext cx="3048000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xfrm>
            <a:off x="0" y="1981200"/>
            <a:ext cx="8686800" cy="829586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9085" marR="5080" indent="-286385">
              <a:lnSpc>
                <a:spcPct val="86300"/>
              </a:lnSpc>
              <a:spcBef>
                <a:spcPts val="690"/>
              </a:spcBef>
              <a:buNone/>
              <a:tabLst>
                <a:tab pos="299720" algn="l"/>
              </a:tabLst>
            </a:pPr>
            <a:r>
              <a:rPr sz="2800" dirty="0"/>
              <a:t>Our application focus </a:t>
            </a:r>
            <a:r>
              <a:rPr sz="2800" spc="-5" dirty="0"/>
              <a:t>on </a:t>
            </a:r>
            <a:r>
              <a:rPr sz="2800" dirty="0"/>
              <a:t>to  providing </a:t>
            </a:r>
            <a:r>
              <a:rPr sz="2800" spc="-5" dirty="0" smtClean="0"/>
              <a:t>them</a:t>
            </a:r>
            <a:r>
              <a:rPr lang="en-US" sz="2800" spc="-5" dirty="0" smtClean="0"/>
              <a:t> </a:t>
            </a:r>
            <a:r>
              <a:rPr sz="2800" dirty="0" smtClean="0"/>
              <a:t>more</a:t>
            </a:r>
            <a:r>
              <a:rPr lang="en-US" sz="2800" dirty="0" smtClean="0"/>
              <a:t> </a:t>
            </a:r>
            <a:r>
              <a:rPr sz="2800" dirty="0" smtClean="0"/>
              <a:t>convenience</a:t>
            </a:r>
            <a:r>
              <a:rPr lang="en-US" sz="2800" dirty="0" smtClean="0"/>
              <a:t> </a:t>
            </a:r>
            <a:r>
              <a:rPr sz="2800" dirty="0" smtClean="0"/>
              <a:t>with </a:t>
            </a:r>
            <a:r>
              <a:rPr sz="2800" spc="-5" dirty="0"/>
              <a:t>bus </a:t>
            </a:r>
            <a:r>
              <a:rPr sz="2800" dirty="0"/>
              <a:t>schedules.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-69728"/>
            <a:ext cx="8684261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Solution </a:t>
            </a:r>
            <a:r>
              <a:rPr sz="6000" dirty="0"/>
              <a:t>by</a:t>
            </a:r>
            <a:r>
              <a:rPr sz="6000" spc="-80" dirty="0"/>
              <a:t> </a:t>
            </a:r>
            <a:r>
              <a:rPr sz="6000" spc="-10" dirty="0" smtClean="0"/>
              <a:t>Our</a:t>
            </a:r>
            <a:r>
              <a:rPr lang="en-US" sz="6000" spc="-10" dirty="0" smtClean="0"/>
              <a:t> Application</a:t>
            </a:r>
            <a:endParaRPr sz="6000" dirty="0"/>
          </a:p>
        </p:txBody>
      </p:sp>
      <p:sp>
        <p:nvSpPr>
          <p:cNvPr id="12" name="object 12"/>
          <p:cNvSpPr txBox="1"/>
          <p:nvPr/>
        </p:nvSpPr>
        <p:spPr>
          <a:xfrm>
            <a:off x="444195" y="4124959"/>
            <a:ext cx="27305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401" y="3048000"/>
            <a:ext cx="8381999" cy="936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marR="5080" indent="-286385" algn="just">
              <a:lnSpc>
                <a:spcPct val="86100"/>
              </a:lnSpc>
              <a:spcBef>
                <a:spcPts val="700"/>
              </a:spcBef>
              <a:buChar char="•"/>
              <a:tabLst>
                <a:tab pos="299720" algn="l"/>
              </a:tabLst>
            </a:pPr>
            <a:r>
              <a:rPr sz="3200" spc="-5" dirty="0">
                <a:latin typeface="Arial"/>
                <a:cs typeface="Arial"/>
              </a:rPr>
              <a:t>It </a:t>
            </a:r>
            <a:r>
              <a:rPr sz="3200" dirty="0">
                <a:latin typeface="Arial"/>
                <a:cs typeface="Arial"/>
              </a:rPr>
              <a:t>provide Real-time </a:t>
            </a:r>
            <a:r>
              <a:rPr sz="3200" spc="-5" dirty="0">
                <a:latin typeface="Arial"/>
                <a:cs typeface="Arial"/>
              </a:rPr>
              <a:t>bus </a:t>
            </a:r>
            <a:r>
              <a:rPr sz="3200" dirty="0">
                <a:latin typeface="Arial"/>
                <a:cs typeface="Arial"/>
              </a:rPr>
              <a:t>location  </a:t>
            </a:r>
            <a:r>
              <a:rPr sz="3200" spc="-5" dirty="0">
                <a:latin typeface="Arial"/>
                <a:cs typeface="Arial"/>
              </a:rPr>
              <a:t>information so </a:t>
            </a:r>
            <a:r>
              <a:rPr sz="3200" dirty="0">
                <a:latin typeface="Arial"/>
                <a:cs typeface="Arial"/>
              </a:rPr>
              <a:t>that they may not get  delayed.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28601" y="4114800"/>
            <a:ext cx="7991220" cy="1041952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9085" marR="5080" indent="-286385">
              <a:lnSpc>
                <a:spcPts val="3720"/>
              </a:lnSpc>
              <a:spcBef>
                <a:spcPts val="725"/>
              </a:spcBef>
              <a:buChar char="•"/>
              <a:tabLst>
                <a:tab pos="299720" algn="l"/>
              </a:tabLst>
            </a:pPr>
            <a:r>
              <a:rPr sz="3200" spc="-5" dirty="0">
                <a:latin typeface="Arial"/>
                <a:cs typeface="Arial"/>
              </a:rPr>
              <a:t>Also we have integrated Google  Maps in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application.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208145"/>
            <a:ext cx="776986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Development  Environment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1775587"/>
            <a:ext cx="8756650" cy="36734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456565" indent="-320040">
              <a:lnSpc>
                <a:spcPct val="100000"/>
              </a:lnSpc>
              <a:spcBef>
                <a:spcPts val="105"/>
              </a:spcBef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The proposed system requires Eclipse that is an  open source software development</a:t>
            </a:r>
            <a:r>
              <a:rPr sz="2900" spc="-18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environment</a:t>
            </a:r>
            <a:r>
              <a:rPr sz="2900" dirty="0" smtClean="0">
                <a:latin typeface="Arial"/>
                <a:cs typeface="Arial"/>
              </a:rPr>
              <a:t>.</a:t>
            </a:r>
            <a:endParaRPr sz="4200" dirty="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00000"/>
              </a:lnSpc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Eclipse consists of an Extensible plugin system</a:t>
            </a:r>
            <a:r>
              <a:rPr sz="2900" spc="-1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and  an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IDE.</a:t>
            </a:r>
          </a:p>
          <a:p>
            <a:pPr marL="332740" marR="273050" indent="-320040">
              <a:lnSpc>
                <a:spcPct val="100000"/>
              </a:lnSpc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 smtClean="0">
                <a:latin typeface="Arial"/>
                <a:cs typeface="Arial"/>
              </a:rPr>
              <a:t>The </a:t>
            </a:r>
            <a:r>
              <a:rPr sz="2900" dirty="0">
                <a:latin typeface="Arial"/>
                <a:cs typeface="Arial"/>
              </a:rPr>
              <a:t>Android project has been developed in the  LUNA version of Eclipse, as it has plugins that</a:t>
            </a:r>
            <a:r>
              <a:rPr sz="2900" spc="-3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are  mainly used for</a:t>
            </a:r>
            <a:r>
              <a:rPr sz="2900" spc="-2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Android</a:t>
            </a: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LUNA is latest version of</a:t>
            </a:r>
            <a:r>
              <a:rPr sz="2900" spc="-27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Eclipse.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387" y="281685"/>
            <a:ext cx="4865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ANDROID</a:t>
            </a:r>
            <a:r>
              <a:rPr sz="5400" spc="-80" dirty="0"/>
              <a:t> </a:t>
            </a:r>
            <a:r>
              <a:rPr sz="5400" spc="-5" dirty="0"/>
              <a:t>SDK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78739" y="1546301"/>
            <a:ext cx="8672830" cy="427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9F2936"/>
              </a:buClr>
              <a:buSzPct val="60344"/>
              <a:buFont typeface="Wingdings"/>
              <a:buChar char="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Integrated Development Environment (IDE) is</a:t>
            </a:r>
            <a:r>
              <a:rPr sz="2900" spc="-17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used  in Android development in order to make it more  straight forward and</a:t>
            </a:r>
            <a:r>
              <a:rPr sz="2900" spc="-1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quick.</a:t>
            </a:r>
            <a:endParaRPr sz="2900">
              <a:latin typeface="Arial"/>
              <a:cs typeface="Arial"/>
            </a:endParaRPr>
          </a:p>
          <a:p>
            <a:pPr marL="332740" marR="1007744" indent="-320040">
              <a:lnSpc>
                <a:spcPct val="100000"/>
              </a:lnSpc>
              <a:spcBef>
                <a:spcPts val="700"/>
              </a:spcBef>
              <a:buClr>
                <a:srgbClr val="9F2936"/>
              </a:buClr>
              <a:buSzPct val="60344"/>
              <a:buFont typeface="Wingdings"/>
              <a:buChar char="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It has been recommended for the</a:t>
            </a:r>
            <a:r>
              <a:rPr sz="2900" spc="-18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developers  because of its simplicity in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working.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Android is basically a multitasking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platform.</a:t>
            </a:r>
            <a:endParaRPr sz="2900">
              <a:latin typeface="Arial"/>
              <a:cs typeface="Arial"/>
            </a:endParaRPr>
          </a:p>
          <a:p>
            <a:pPr marL="332740" marR="48260" indent="-320040">
              <a:lnSpc>
                <a:spcPct val="100000"/>
              </a:lnSpc>
              <a:spcBef>
                <a:spcPts val="695"/>
              </a:spcBef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These applications can work simultaneously with  other applications because of multitasking ability</a:t>
            </a:r>
            <a:r>
              <a:rPr sz="2900" spc="-2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of  the Android</a:t>
            </a:r>
            <a:r>
              <a:rPr sz="2900" spc="-2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platform.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6400" y="0"/>
            <a:ext cx="3657600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387" y="281685"/>
            <a:ext cx="372300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ADT</a:t>
            </a:r>
            <a:r>
              <a:rPr sz="5400" spc="-70" dirty="0"/>
              <a:t> </a:t>
            </a:r>
            <a:r>
              <a:rPr sz="5400" dirty="0"/>
              <a:t>Plugin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78739" y="1622501"/>
            <a:ext cx="8962390" cy="3741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1284605" indent="-320040">
              <a:lnSpc>
                <a:spcPct val="100000"/>
              </a:lnSpc>
              <a:spcBef>
                <a:spcPts val="105"/>
              </a:spcBef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ADT (Android Development </a:t>
            </a:r>
            <a:r>
              <a:rPr sz="2900" spc="-55" dirty="0">
                <a:latin typeface="Arial"/>
                <a:cs typeface="Arial"/>
              </a:rPr>
              <a:t>Tools) </a:t>
            </a:r>
            <a:r>
              <a:rPr sz="2900" dirty="0">
                <a:latin typeface="Arial"/>
                <a:cs typeface="Arial"/>
              </a:rPr>
              <a:t>is a</a:t>
            </a:r>
            <a:r>
              <a:rPr sz="2900" spc="-16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plugin  developed by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Google.</a:t>
            </a:r>
            <a:endParaRPr sz="2900">
              <a:latin typeface="Arial"/>
              <a:cs typeface="Arial"/>
            </a:endParaRPr>
          </a:p>
          <a:p>
            <a:pPr marL="332740" marR="579755" indent="-320040">
              <a:lnSpc>
                <a:spcPct val="100000"/>
              </a:lnSpc>
              <a:spcBef>
                <a:spcPts val="700"/>
              </a:spcBef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Its main purpose is for developing Android</a:t>
            </a:r>
            <a:r>
              <a:rPr sz="2900" spc="-3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mobile  applications in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Eclipse.</a:t>
            </a:r>
            <a:endParaRPr sz="2900">
              <a:latin typeface="Arial"/>
              <a:cs typeface="Arial"/>
            </a:endParaRPr>
          </a:p>
          <a:p>
            <a:pPr marL="332740" marR="5080" indent="-320040">
              <a:lnSpc>
                <a:spcPct val="100000"/>
              </a:lnSpc>
              <a:spcBef>
                <a:spcPts val="710"/>
              </a:spcBef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It makes it easy and convenient for all the Android  developers working in Eclipse environment to</a:t>
            </a:r>
            <a:r>
              <a:rPr sz="2900" spc="-1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quickly  create Android projects and debug the programs  whenever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needed.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56276" y="0"/>
            <a:ext cx="3887724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56717"/>
            <a:ext cx="59080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Project</a:t>
            </a:r>
            <a:r>
              <a:rPr sz="6000" spc="-60" dirty="0"/>
              <a:t> </a:t>
            </a:r>
            <a:r>
              <a:rPr sz="6000" spc="-5" dirty="0"/>
              <a:t>Modules</a:t>
            </a:r>
            <a:endParaRPr sz="6000"/>
          </a:p>
        </p:txBody>
      </p:sp>
      <p:sp>
        <p:nvSpPr>
          <p:cNvPr id="6" name="object 6"/>
          <p:cNvSpPr/>
          <p:nvPr/>
        </p:nvSpPr>
        <p:spPr>
          <a:xfrm>
            <a:off x="6096000" y="0"/>
            <a:ext cx="3048000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583435"/>
            <a:ext cx="2979420" cy="5274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2968" y="3382771"/>
            <a:ext cx="2440305" cy="11036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 indent="294005">
              <a:lnSpc>
                <a:spcPts val="3920"/>
              </a:lnSpc>
              <a:spcBef>
                <a:spcPts val="765"/>
              </a:spcBef>
            </a:pP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Location  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Informat</a:t>
            </a:r>
            <a:r>
              <a:rPr sz="380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3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8479" y="1583435"/>
            <a:ext cx="2987040" cy="5274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90796" y="3882390"/>
            <a:ext cx="9652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endParaRPr sz="3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66103" y="1583435"/>
            <a:ext cx="2977895" cy="5274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73444" y="3632453"/>
            <a:ext cx="2442210" cy="11036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 indent="78740">
              <a:lnSpc>
                <a:spcPts val="3920"/>
              </a:lnSpc>
              <a:spcBef>
                <a:spcPts val="765"/>
              </a:spcBef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Bus/Route  Informat</a:t>
            </a:r>
            <a:r>
              <a:rPr sz="38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57356"/>
            <a:ext cx="700786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Module </a:t>
            </a:r>
            <a:r>
              <a:rPr sz="4800" spc="-10" dirty="0"/>
              <a:t>1- </a:t>
            </a:r>
            <a:r>
              <a:rPr sz="4800" spc="-5" dirty="0"/>
              <a:t>Location</a:t>
            </a:r>
            <a:r>
              <a:rPr sz="4800" spc="75" dirty="0"/>
              <a:t> </a:t>
            </a:r>
            <a:r>
              <a:rPr sz="4800" dirty="0"/>
              <a:t>Info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2077338"/>
            <a:ext cx="8729345" cy="2919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This module depicts the process of selection of</a:t>
            </a:r>
            <a:r>
              <a:rPr sz="2900" spc="-2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Bus  no and presenting the current location of the</a:t>
            </a:r>
            <a:r>
              <a:rPr sz="2900" spc="-229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Bus.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F2936"/>
              </a:buClr>
              <a:buFont typeface="Wingdings"/>
              <a:buChar char=""/>
            </a:pPr>
            <a:endParaRPr sz="4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9F293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TECHNOLOGY</a:t>
            </a:r>
            <a:r>
              <a:rPr sz="2900" spc="-2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APPLIED:</a:t>
            </a:r>
            <a:endParaRPr sz="29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610"/>
              </a:spcBef>
              <a:buClr>
                <a:srgbClr val="EF7E09"/>
              </a:buClr>
              <a:buSzPct val="69230"/>
              <a:buChar char=""/>
              <a:tabLst>
                <a:tab pos="652780" algn="l"/>
              </a:tabLst>
            </a:pPr>
            <a:r>
              <a:rPr sz="2600" dirty="0">
                <a:latin typeface="Arial"/>
                <a:cs typeface="Arial"/>
              </a:rPr>
              <a:t>GPS – Global Positioning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System.</a:t>
            </a:r>
            <a:endParaRPr sz="26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EF7E09"/>
              </a:buClr>
              <a:buSzPct val="69230"/>
              <a:buChar char=""/>
              <a:tabLst>
                <a:tab pos="652780" algn="l"/>
              </a:tabLst>
            </a:pPr>
            <a:r>
              <a:rPr sz="2600" dirty="0">
                <a:latin typeface="Arial"/>
                <a:cs typeface="Arial"/>
              </a:rPr>
              <a:t>Client-Server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Technology.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</TotalTime>
  <Words>639</Words>
  <Application>Microsoft Office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BUS MANAGEMENT SYSTEM</vt:lpstr>
      <vt:lpstr>Introduction</vt:lpstr>
      <vt:lpstr>Problem Faced</vt:lpstr>
      <vt:lpstr>Solution by Our Application</vt:lpstr>
      <vt:lpstr>Development  Environment</vt:lpstr>
      <vt:lpstr>ANDROID SDK</vt:lpstr>
      <vt:lpstr>ADT Plugin</vt:lpstr>
      <vt:lpstr>Project Modules</vt:lpstr>
      <vt:lpstr>Module 1- Location Info</vt:lpstr>
      <vt:lpstr>GPS- Global Positioning  System</vt:lpstr>
      <vt:lpstr>Client- Server working</vt:lpstr>
      <vt:lpstr>Module 2- Maps</vt:lpstr>
      <vt:lpstr>Module 3 - Bus/Route  Information</vt:lpstr>
      <vt:lpstr>Use Case Diagram :</vt:lpstr>
      <vt:lpstr>Activity Diagram :</vt:lpstr>
      <vt:lpstr>Class Diagram :</vt:lpstr>
      <vt:lpstr>Conclusion: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TRACKING  APPLICATION</dc:title>
  <cp:lastModifiedBy>admin</cp:lastModifiedBy>
  <cp:revision>12</cp:revision>
  <dcterms:created xsi:type="dcterms:W3CDTF">2018-10-31T06:47:57Z</dcterms:created>
  <dcterms:modified xsi:type="dcterms:W3CDTF">2018-10-31T08:05:33Z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2018-10-31T00:00:00Z</vt:filetime>
  </property>
</Properties>
</file>