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7" r:id="rId4"/>
    <p:sldId id="273" r:id="rId5"/>
    <p:sldId id="268" r:id="rId6"/>
    <p:sldId id="269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1A17A-E474-BC82-3BBF-A21D76CEF061}" v="136" dt="2024-04-15T17:12:36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ackground-cloud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FF64F-8456-B4D2-D6E7-B49E97F3B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8939" r="-1" b="1118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36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37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9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2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 </a:t>
            </a:r>
            <a:r>
              <a:rPr lang="en-US" sz="6100">
                <a:solidFill>
                  <a:srgbClr val="FFFFFF"/>
                </a:solidFill>
              </a:rPr>
              <a:t>Design Optimization of Coil Springs: Problem Statement and Formulation</a:t>
            </a:r>
          </a:p>
        </p:txBody>
      </p:sp>
      <p:grpSp>
        <p:nvGrpSpPr>
          <p:cNvPr id="169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09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80BE-4DB2-4358-DB46-349621B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78" y="1988516"/>
            <a:ext cx="10515600" cy="2871649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                </a:t>
            </a:r>
            <a:r>
              <a:rPr lang="en-US" sz="8000" dirty="0">
                <a:cs typeface="Posterama"/>
              </a:rPr>
              <a:t> </a:t>
            </a:r>
            <a:r>
              <a:rPr lang="en-US" sz="8000" dirty="0">
                <a:latin typeface="Rockwell"/>
                <a:cs typeface="Posterama"/>
              </a:rPr>
              <a:t> Thank </a:t>
            </a:r>
            <a:br>
              <a:rPr lang="en-US" sz="8000" dirty="0">
                <a:latin typeface="Rockwell"/>
                <a:cs typeface="Posterama"/>
              </a:rPr>
            </a:br>
            <a:r>
              <a:rPr lang="en-US" sz="8000" dirty="0">
                <a:latin typeface="Rockwell"/>
                <a:cs typeface="Posterama"/>
              </a:rPr>
              <a:t>                     You</a:t>
            </a:r>
          </a:p>
        </p:txBody>
      </p:sp>
    </p:spTree>
    <p:extLst>
      <p:ext uri="{BB962C8B-B14F-4D97-AF65-F5344CB8AC3E}">
        <p14:creationId xmlns:p14="http://schemas.microsoft.com/office/powerpoint/2010/main" val="386527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F620-9E34-4061-B0B3-E5BB43E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cs typeface="Posterama"/>
              </a:rPr>
              <a:t>                  GROUP MEMBERS</a:t>
            </a:r>
            <a:br>
              <a:rPr lang="en-US" b="1" dirty="0">
                <a:cs typeface="Posterama"/>
              </a:rPr>
            </a:br>
            <a:r>
              <a:rPr lang="en-US" b="1" dirty="0">
                <a:cs typeface="Posterama"/>
              </a:rPr>
              <a:t>                </a:t>
            </a:r>
            <a:r>
              <a:rPr lang="en-US" sz="3600" b="1" dirty="0">
                <a:cs typeface="Posterama"/>
              </a:rPr>
              <a:t>Group Name: Fusion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1714-B571-7E4C-7400-BA8D9C5A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Divyanshi Pandey            20226055           ME</a:t>
            </a:r>
          </a:p>
          <a:p>
            <a:r>
              <a:rPr lang="en-US" dirty="0"/>
              <a:t>Isha Jaiswal                       20226067           ME</a:t>
            </a:r>
          </a:p>
          <a:p>
            <a:r>
              <a:rPr lang="en-US" dirty="0"/>
              <a:t>Divyanshi                           20226054           ME</a:t>
            </a:r>
          </a:p>
        </p:txBody>
      </p:sp>
    </p:spTree>
    <p:extLst>
      <p:ext uri="{BB962C8B-B14F-4D97-AF65-F5344CB8AC3E}">
        <p14:creationId xmlns:p14="http://schemas.microsoft.com/office/powerpoint/2010/main" val="348758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25CC1-B964-BB11-9AFE-C82C81FC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905" r="6" b="1170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0665" y="797301"/>
            <a:ext cx="10191942" cy="182573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 Problem Statement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0B9672-DA30-47CA-6070-D519C322AF9C}"/>
              </a:ext>
            </a:extLst>
          </p:cNvPr>
          <p:cNvSpPr txBox="1"/>
          <p:nvPr/>
        </p:nvSpPr>
        <p:spPr>
          <a:xfrm>
            <a:off x="282223" y="3278827"/>
            <a:ext cx="1163812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 dirty="0">
                <a:latin typeface="Segoe UI"/>
                <a:cs typeface="Segoe UI"/>
              </a:rPr>
              <a:t>Problem Statement: </a:t>
            </a:r>
            <a:r>
              <a:rPr lang="en-US" sz="2000" b="1" dirty="0">
                <a:ea typeface="+mn-lt"/>
                <a:cs typeface="+mn-lt"/>
              </a:rPr>
              <a:t>Coil springs are used in numerous practical </a:t>
            </a:r>
            <a:r>
              <a:rPr lang="en-US" sz="2000" b="1" err="1">
                <a:ea typeface="+mn-lt"/>
                <a:cs typeface="+mn-lt"/>
              </a:rPr>
              <a:t>applica</a:t>
            </a:r>
            <a:r>
              <a:rPr lang="en-US" sz="2000" b="1" dirty="0">
                <a:ea typeface="+mn-lt"/>
                <a:cs typeface="+mn-lt"/>
              </a:rPr>
              <a:t>- </a:t>
            </a:r>
            <a:r>
              <a:rPr lang="en-US" sz="2000" b="1" err="1">
                <a:ea typeface="+mn-lt"/>
                <a:cs typeface="+mn-lt"/>
              </a:rPr>
              <a:t>tions</a:t>
            </a:r>
            <a:r>
              <a:rPr lang="en-US" sz="2000" b="1" dirty="0">
                <a:ea typeface="+mn-lt"/>
                <a:cs typeface="+mn-lt"/>
              </a:rPr>
              <a:t>. Detailed methods for analyzing and designing such mechanical components have been developed over the years. The purpose of this project is to design a minimum mass spring (shown in Figure) to carry a given axial load (called tension-compression spring) without material failure and while satisfying two performance requirements: the spring must deflect by at least A and the frequency of surge waves must not be less than 00 (Hertz, Hz).</a:t>
            </a:r>
            <a:endParaRPr lang="en-US" sz="2000" b="1">
              <a:latin typeface="Avenir Next LT Pro"/>
              <a:cs typeface="Segoe UI"/>
            </a:endParaRPr>
          </a:p>
          <a:p>
            <a:pPr marL="342900" indent="-342900">
              <a:buFont typeface="Wingdings"/>
              <a:buChar char="Ø"/>
            </a:pPr>
            <a:endParaRPr lang="en-US" sz="2000" b="1" dirty="0">
              <a:latin typeface="Segoe UI"/>
              <a:cs typeface="Segoe U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 dirty="0">
                <a:latin typeface="Segoe UI"/>
                <a:cs typeface="Segoe UI"/>
              </a:rPr>
              <a:t>Objective: Achieve an optimal balance between stiffness, strength, weight, and manufacturing cost.</a:t>
            </a:r>
            <a:endParaRPr lang="en-US" sz="2000"/>
          </a:p>
          <a:p>
            <a:endParaRPr lang="en-US" sz="20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4653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sky above clouds&#10;&#10;Description automatically generated">
            <a:extLst>
              <a:ext uri="{FF2B5EF4-FFF2-40B4-BE49-F238E27FC236}">
                <a16:creationId xmlns:a16="http://schemas.microsoft.com/office/drawing/2014/main" id="{C36EF519-DD07-CE84-0EF0-7ACBCE29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17" r="-1" b="1815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2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3DCB05-CB76-3E0C-E648-583120BF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Picture 6" descr="A diagram of a spiral">
            <a:extLst>
              <a:ext uri="{FF2B5EF4-FFF2-40B4-BE49-F238E27FC236}">
                <a16:creationId xmlns:a16="http://schemas.microsoft.com/office/drawing/2014/main" id="{0A0A93AF-2F3B-A497-9288-BC614EA0F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14" y="426138"/>
            <a:ext cx="10204172" cy="59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5A15-9766-3459-8043-CD0D2888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648" r="6" b="2203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 Formulation of Design Variables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73F41C-3097-D4AE-E620-0E81CDB263BA}"/>
              </a:ext>
            </a:extLst>
          </p:cNvPr>
          <p:cNvSpPr txBox="1"/>
          <p:nvPr/>
        </p:nvSpPr>
        <p:spPr>
          <a:xfrm>
            <a:off x="476357" y="4122957"/>
            <a:ext cx="1115333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Segoe UI"/>
              <a:cs typeface="Segoe UI"/>
            </a:endParaRPr>
          </a:p>
          <a:p>
            <a:r>
              <a:rPr lang="en-US" sz="2400" dirty="0">
                <a:latin typeface="Segoe UI"/>
                <a:cs typeface="Segoe UI"/>
              </a:rPr>
              <a:t>  - Wire Diameter (d): Represents the diameter of the wire used to form the coil.</a:t>
            </a:r>
          </a:p>
          <a:p>
            <a:r>
              <a:rPr lang="en-US" sz="2400" dirty="0">
                <a:latin typeface="Segoe UI"/>
                <a:cs typeface="Segoe UI"/>
              </a:rPr>
              <a:t>  - Coil Diameter (D): Indicates the overall diameter of the coil.</a:t>
            </a:r>
          </a:p>
          <a:p>
            <a:r>
              <a:rPr lang="en-US" sz="2400" dirty="0">
                <a:latin typeface="Segoe UI"/>
                <a:cs typeface="Segoe UI"/>
              </a:rPr>
              <a:t>  - Number of Coils (N): Determines the number of turns in the coil.</a:t>
            </a:r>
            <a:endParaRPr lang="en-US" sz="1200" dirty="0">
              <a:latin typeface="Segoe UI"/>
              <a:cs typeface="Segoe U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ross-section of a plant stem under a microscope">
            <a:extLst>
              <a:ext uri="{FF2B5EF4-FFF2-40B4-BE49-F238E27FC236}">
                <a16:creationId xmlns:a16="http://schemas.microsoft.com/office/drawing/2014/main" id="{485CEEE8-164B-0127-7F9B-6FB08B34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205" r="6" b="1240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31921" y="-2951412"/>
            <a:ext cx="4861542" cy="869570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Cost Function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  <a:cs typeface="Posterama"/>
            </a:endParaRP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-941027"/>
            <a:ext cx="4977905" cy="6684641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 </a:t>
            </a:r>
            <a:r>
              <a:rPr lang="en-US" b="1" dirty="0">
                <a:solidFill>
                  <a:srgbClr val="FFFFFF"/>
                </a:solidFill>
              </a:rPr>
              <a:t>Constraints</a:t>
            </a: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14D69D1-6CED-3A34-453E-52F052E3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5" y="1972020"/>
            <a:ext cx="5681592" cy="1257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58D0D-A2A2-0BA9-7133-CF3232063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93" y="2503005"/>
            <a:ext cx="5430353" cy="35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5529-4DE7-548B-6D9B-CB2F03EB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527"/>
            <a:ext cx="10515600" cy="1325563"/>
          </a:xfrm>
        </p:spPr>
        <p:txBody>
          <a:bodyPr/>
          <a:lstStyle/>
          <a:p>
            <a:r>
              <a:rPr lang="en-US" dirty="0">
                <a:cs typeface="Posterama"/>
              </a:rPr>
              <a:t>                           </a:t>
            </a:r>
            <a:r>
              <a:rPr lang="en-US" b="1" dirty="0">
                <a:cs typeface="Posterama"/>
              </a:rPr>
              <a:t>  Code 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871240-D626-8DAB-B10B-2048B55C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067" y="651808"/>
            <a:ext cx="10910651" cy="6202015"/>
          </a:xfrm>
        </p:spPr>
      </p:pic>
    </p:spTree>
    <p:extLst>
      <p:ext uri="{BB962C8B-B14F-4D97-AF65-F5344CB8AC3E}">
        <p14:creationId xmlns:p14="http://schemas.microsoft.com/office/powerpoint/2010/main" val="4352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E07EBC-2363-A9D7-550E-7ED655C7F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958" y="244"/>
            <a:ext cx="10506607" cy="6754188"/>
          </a:xfrm>
        </p:spPr>
      </p:pic>
    </p:spTree>
    <p:extLst>
      <p:ext uri="{BB962C8B-B14F-4D97-AF65-F5344CB8AC3E}">
        <p14:creationId xmlns:p14="http://schemas.microsoft.com/office/powerpoint/2010/main" val="377658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8C5B-1CD3-72BE-3ADE-1201FCDB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658"/>
            <a:ext cx="10515600" cy="1325563"/>
          </a:xfrm>
        </p:spPr>
        <p:txBody>
          <a:bodyPr/>
          <a:lstStyle/>
          <a:p>
            <a:r>
              <a:rPr lang="en-US" dirty="0">
                <a:cs typeface="Posterama"/>
              </a:rPr>
              <a:t>                             </a:t>
            </a:r>
            <a:r>
              <a:rPr lang="en-US" b="1" dirty="0">
                <a:cs typeface="Posterama"/>
              </a:rPr>
              <a:t>Output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EFC5BD-56F4-5893-7271-7F6124F0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62" y="673895"/>
            <a:ext cx="10836596" cy="6179928"/>
          </a:xfrm>
        </p:spPr>
      </p:pic>
    </p:spTree>
    <p:extLst>
      <p:ext uri="{BB962C8B-B14F-4D97-AF65-F5344CB8AC3E}">
        <p14:creationId xmlns:p14="http://schemas.microsoft.com/office/powerpoint/2010/main" val="9927001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31321C"/>
      </a:dk2>
      <a:lt2>
        <a:srgbClr val="F0F1F3"/>
      </a:lt2>
      <a:accent1>
        <a:srgbClr val="D19537"/>
      </a:accent1>
      <a:accent2>
        <a:srgbClr val="A4A821"/>
      </a:accent2>
      <a:accent3>
        <a:srgbClr val="77B12E"/>
      </a:accent3>
      <a:accent4>
        <a:srgbClr val="39BA24"/>
      </a:accent4>
      <a:accent5>
        <a:srgbClr val="30B755"/>
      </a:accent5>
      <a:accent6>
        <a:srgbClr val="23B689"/>
      </a:accent6>
      <a:hlink>
        <a:srgbClr val="4B79C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ExploreVTI</vt:lpstr>
      <vt:lpstr> Design Optimization of Coil Springs: Problem Statement and Formulation</vt:lpstr>
      <vt:lpstr>                  GROUP MEMBERS                 Group Name: Fusion Beast</vt:lpstr>
      <vt:lpstr> Problem Statement</vt:lpstr>
      <vt:lpstr>PowerPoint Presentation</vt:lpstr>
      <vt:lpstr> Formulation of Design Variables</vt:lpstr>
      <vt:lpstr> Cost Function </vt:lpstr>
      <vt:lpstr>                             Code </vt:lpstr>
      <vt:lpstr>PowerPoint Presentation</vt:lpstr>
      <vt:lpstr>                             Output</vt:lpstr>
      <vt:lpstr>                  Thank                      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331</cp:revision>
  <dcterms:created xsi:type="dcterms:W3CDTF">2024-04-08T14:38:57Z</dcterms:created>
  <dcterms:modified xsi:type="dcterms:W3CDTF">2024-04-15T17:12:55Z</dcterms:modified>
</cp:coreProperties>
</file>