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9/15/2025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350990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48185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18068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253637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914843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6" name="对象"/>
          <p:cNvSpPr>
            <a:spLocks noGrp="1"/>
          </p:cNvSpPr>
          <p:nvPr>
            <p:ph type="sldImg"/>
          </p:nvPr>
        </p:nvSpPr>
        <p:spPr>
          <a:xfrm rot="0">
            <a:off x="4038600" y="857250"/>
            <a:ext cx="4114800" cy="2314575"/>
          </a:xfrm>
          <a:prstGeom prst="rect"/>
          <a:noFill/>
          <a:ln w="12700" cmpd="sng" cap="flat">
            <a:noFill/>
            <a:prstDash val="solid"/>
            <a:miter/>
          </a:ln>
        </p:spPr>
      </p:sp>
      <p:sp>
        <p:nvSpPr>
          <p:cNvPr id="1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409035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1" name="对象"/>
          <p:cNvSpPr>
            <a:spLocks noGrp="1"/>
          </p:cNvSpPr>
          <p:nvPr>
            <p:ph type="sldImg"/>
          </p:nvPr>
        </p:nvSpPr>
        <p:spPr>
          <a:xfrm rot="0">
            <a:off x="4038600" y="857250"/>
            <a:ext cx="4114800" cy="2314575"/>
          </a:xfrm>
          <a:prstGeom prst="rect"/>
          <a:noFill/>
          <a:ln w="12700" cmpd="sng" cap="flat">
            <a:noFill/>
            <a:prstDash val="solid"/>
            <a:miter/>
          </a:ln>
        </p:spPr>
      </p:sp>
      <p:sp>
        <p:nvSpPr>
          <p:cNvPr id="20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9030908"/>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6" name="对象"/>
          <p:cNvSpPr>
            <a:spLocks noGrp="1"/>
          </p:cNvSpPr>
          <p:nvPr>
            <p:ph type="sldImg"/>
          </p:nvPr>
        </p:nvSpPr>
        <p:spPr>
          <a:xfrm rot="0">
            <a:off x="4038600" y="857250"/>
            <a:ext cx="4114800" cy="2314575"/>
          </a:xfrm>
          <a:prstGeom prst="rect"/>
          <a:noFill/>
          <a:ln w="12700" cmpd="sng" cap="flat">
            <a:noFill/>
            <a:prstDash val="solid"/>
            <a:miter/>
          </a:ln>
        </p:spPr>
      </p:sp>
      <p:sp>
        <p:nvSpPr>
          <p:cNvPr id="20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7057990"/>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16</a:t>
            </a:fld>
            <a:endParaRPr lang="zh-CN" altLang="en-US" sz="1200">
              <a:latin typeface="Calibri" pitchFamily="0" charset="0"/>
              <a:ea typeface="等线" pitchFamily="0" charset="0"/>
              <a:cs typeface="Calibri" pitchFamily="0" charset="0"/>
            </a:endParaRPr>
          </a:p>
        </p:txBody>
      </p:sp>
      <p:sp>
        <p:nvSpPr>
          <p:cNvPr id="216" name="对象"/>
          <p:cNvSpPr>
            <a:spLocks noGrp="1"/>
          </p:cNvSpPr>
          <p:nvPr>
            <p:ph type="sldImg"/>
          </p:nvPr>
        </p:nvSpPr>
        <p:spPr>
          <a:xfrm rot="0">
            <a:off x="4038600" y="857250"/>
            <a:ext cx="4114800" cy="2314575"/>
          </a:xfrm>
          <a:prstGeom prst="rect"/>
          <a:noFill/>
          <a:ln w="12700" cmpd="sng" cap="flat">
            <a:noFill/>
            <a:prstDash val="solid"/>
            <a:miter/>
          </a:ln>
        </p:spPr>
      </p:sp>
      <p:sp>
        <p:nvSpPr>
          <p:cNvPr id="2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904057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177378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62070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3" name="对象"/>
          <p:cNvSpPr>
            <a:spLocks noGrp="1"/>
          </p:cNvSpPr>
          <p:nvPr>
            <p:ph type="sldImg"/>
          </p:nvPr>
        </p:nvSpPr>
        <p:spPr>
          <a:xfrm rot="0">
            <a:off x="4038600" y="857250"/>
            <a:ext cx="4114800" cy="2314575"/>
          </a:xfrm>
          <a:prstGeom prst="rect"/>
          <a:noFill/>
          <a:ln w="12700" cmpd="sng" cap="flat">
            <a:noFill/>
            <a:prstDash val="solid"/>
            <a:miter/>
          </a:ln>
        </p:spPr>
      </p:sp>
      <p:sp>
        <p:nvSpPr>
          <p:cNvPr id="12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184652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40002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512265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389960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17612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2" name="对象"/>
          <p:cNvSpPr>
            <a:spLocks noGrp="1"/>
          </p:cNvSpPr>
          <p:nvPr>
            <p:ph type="sldImg"/>
          </p:nvPr>
        </p:nvSpPr>
        <p:spPr>
          <a:xfrm rot="0">
            <a:off x="4038600" y="857250"/>
            <a:ext cx="4114800" cy="2314575"/>
          </a:xfrm>
          <a:prstGeom prst="rect"/>
          <a:noFill/>
          <a:ln w="12700" cmpd="sng" cap="flat">
            <a:noFill/>
            <a:prstDash val="solid"/>
            <a:miter/>
          </a:ln>
        </p:spPr>
      </p:sp>
      <p:sp>
        <p:nvSpPr>
          <p:cNvPr id="16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142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7638198"/>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24475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780259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1244789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54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21815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404911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34670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35306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891034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21274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12279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860610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9/15/2025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0735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pn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88" y="3209375"/>
            <a:ext cx="11951816"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ISHA 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2422J0531</a:t>
            </a:r>
            <a:r>
              <a:rPr lang="en-US" altLang="zh-CN" sz="2400" b="0" i="0" u="none" strike="noStrike" kern="1200" cap="none" spc="0" baseline="0">
                <a:solidFill>
                  <a:schemeClr val="tx1"/>
                </a:solidFill>
                <a:latin typeface="Calibri" pitchFamily="0" charset="0"/>
                <a:ea typeface="宋体" pitchFamily="0" charset="0"/>
                <a:cs typeface="Calibri" pitchFamily="0" charset="0"/>
              </a:rPr>
              <a:t> / 7</a:t>
            </a:r>
            <a:r>
              <a:rPr lang="en-US" altLang="zh-CN" sz="2400" b="0" i="0" u="none" strike="noStrike" kern="1200" cap="none" spc="0" baseline="0">
                <a:solidFill>
                  <a:schemeClr val="tx1"/>
                </a:solidFill>
                <a:latin typeface="Calibri" pitchFamily="0" charset="0"/>
                <a:ea typeface="宋体" pitchFamily="0" charset="0"/>
                <a:cs typeface="Calibri" pitchFamily="0" charset="0"/>
              </a:rPr>
              <a:t>5B45EB54AA34A88A274899BBF08FBAC</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:SREE NARAYANA GURU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BHARATHIYAR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07132"/>
            <a:ext cx="857235" cy="358138"/>
          </a:xfrm>
          <a:prstGeom prst="rect"/>
          <a:noFill/>
          <a:ln w="12700" cmpd="sng" cap="flat">
            <a:noFill/>
            <a:prstDash val="solid"/>
            <a:miter/>
          </a:ln>
        </p:spPr>
      </p:sp>
      <p:sp>
        <p:nvSpPr>
          <p:cNvPr id="48" name="矩形"/>
          <p:cNvSpPr>
            <a:spLocks/>
          </p:cNvSpPr>
          <p:nvPr/>
        </p:nvSpPr>
        <p:spPr>
          <a:xfrm rot="0">
            <a:off x="5677494" y="3007132"/>
            <a:ext cx="857235" cy="358138"/>
          </a:xfrm>
          <a:prstGeom prst="rect"/>
          <a:noFill/>
          <a:ln w="12700" cmpd="sng" cap="flat">
            <a:noFill/>
            <a:prstDash val="solid"/>
            <a:miter/>
          </a:ln>
        </p:spPr>
      </p:sp>
    </p:spTree>
    <p:extLst>
      <p:ext uri="{BB962C8B-B14F-4D97-AF65-F5344CB8AC3E}">
        <p14:creationId xmlns:p14="http://schemas.microsoft.com/office/powerpoint/2010/main" val="7783037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5" name="文本框"/>
          <p:cNvSpPr>
            <a:spLocks noGrp="1"/>
          </p:cNvSpPr>
          <p:nvPr>
            <p:ph type="body" idx="1"/>
          </p:nvPr>
        </p:nvSpPr>
        <p:spPr>
          <a:xfrm rot="0">
            <a:off x="609590" y="1601975"/>
            <a:ext cx="8582362"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200" b="0" i="0" u="none" strike="noStrike" kern="0" cap="none" spc="0" baseline="0">
                <a:latin typeface="Calibri" pitchFamily="0" charset="0"/>
                <a:ea typeface="宋体" pitchFamily="0" charset="0"/>
                <a:cs typeface="Lucida Sans" pitchFamily="0" charset="0"/>
              </a:rPr>
              <a:t>CSS  media queries enable the portfolio to adapt its layout and styling for different screen sizes and devices (desktops, tablets, mobile phones), ensuring a consistent and user-friendly experience across all platforms.</a:t>
            </a:r>
            <a:endParaRPr lang="en-US" altLang="zh-CN" sz="2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0" cap="none" spc="0" baseline="0">
                <a:latin typeface="Calibri" pitchFamily="0" charset="0"/>
                <a:ea typeface="宋体" pitchFamily="0" charset="0"/>
                <a:cs typeface="Lucida Sans" pitchFamily="0" charset="0"/>
              </a:rPr>
              <a:t>JavaScript enables features like interactive navigation menus, image carousels, animated transitions, and accordions to present projects and information in an engaging way.</a:t>
            </a:r>
            <a:endParaRPr lang="en-US" altLang="zh-CN" sz="2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0" cap="none" spc="0" baseline="0">
                <a:latin typeface="Calibri" pitchFamily="0" charset="0"/>
                <a:ea typeface="宋体" pitchFamily="0" charset="0"/>
                <a:cs typeface="Lucida Sans" pitchFamily="0" charset="0"/>
              </a:rPr>
              <a:t>CodePen is an online social development environment for front-end developers. It functions as a platform to write, test, and showcase HTML, CSS, and JavaScript code snippets (known as "Pens"). </a:t>
            </a:r>
            <a:endParaRPr lang="en-US" altLang="zh-CN" sz="2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0" cap="none" spc="0" baseline="0">
                <a:latin typeface="Calibri" pitchFamily="0" charset="0"/>
                <a:ea typeface="宋体" pitchFamily="0" charset="0"/>
                <a:cs typeface="Lucida Sans" pitchFamily="0" charset="0"/>
              </a:rPr>
              <a:t>GitHub Pages is a free static site hosting service offered by GitHub. It allows users to host websites directly from their GitHub repositories</a:t>
            </a:r>
            <a:endParaRPr lang="zh-CN" altLang="en-US" sz="2200" b="0" i="0" u="none" strike="noStrike" kern="0" cap="none" spc="0" baseline="0">
              <a:latin typeface="Calibri" pitchFamily="0" charset="0"/>
              <a:ea typeface="宋体" pitchFamily="0" charset="0"/>
              <a:cs typeface="Lucida Sans" pitchFamily="0" charset="0"/>
            </a:endParaRPr>
          </a:p>
        </p:txBody>
      </p:sp>
      <p:sp>
        <p:nvSpPr>
          <p:cNvPr id="166" name="矩形"/>
          <p:cNvSpPr>
            <a:spLocks/>
          </p:cNvSpPr>
          <p:nvPr/>
        </p:nvSpPr>
        <p:spPr>
          <a:xfrm rot="0">
            <a:off x="5677494" y="3007132"/>
            <a:ext cx="857235" cy="358138"/>
          </a:xfrm>
          <a:prstGeom prst="rect"/>
          <a:noFill/>
          <a:ln w="12700" cmpd="sng" cap="flat">
            <a:noFill/>
            <a:prstDash val="solid"/>
            <a:miter/>
          </a:ln>
        </p:spPr>
      </p:sp>
      <p:sp>
        <p:nvSpPr>
          <p:cNvPr id="167" name="矩形"/>
          <p:cNvSpPr>
            <a:spLocks/>
          </p:cNvSpPr>
          <p:nvPr/>
        </p:nvSpPr>
        <p:spPr>
          <a:xfrm rot="0">
            <a:off x="5867991" y="3197629"/>
            <a:ext cx="857235" cy="358138"/>
          </a:xfrm>
          <a:prstGeom prst="rect"/>
          <a:noFill/>
          <a:ln w="12700" cmpd="sng" cap="flat">
            <a:noFill/>
            <a:prstDash val="solid"/>
            <a:miter/>
          </a:ln>
        </p:spPr>
      </p:sp>
      <p:sp>
        <p:nvSpPr>
          <p:cNvPr id="168" name="矩形"/>
          <p:cNvSpPr>
            <a:spLocks/>
          </p:cNvSpPr>
          <p:nvPr/>
        </p:nvSpPr>
        <p:spPr>
          <a:xfrm rot="0">
            <a:off x="5677494" y="3007132"/>
            <a:ext cx="857235" cy="358138"/>
          </a:xfrm>
          <a:prstGeom prst="rect"/>
          <a:noFill/>
          <a:ln w="12700" cmpd="sng" cap="flat">
            <a:noFill/>
            <a:prstDash val="solid"/>
            <a:miter/>
          </a:ln>
        </p:spPr>
      </p:sp>
    </p:spTree>
    <p:extLst>
      <p:ext uri="{BB962C8B-B14F-4D97-AF65-F5344CB8AC3E}">
        <p14:creationId xmlns:p14="http://schemas.microsoft.com/office/powerpoint/2010/main" val="6161854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619883" y="1416481"/>
            <a:ext cx="7775881" cy="1272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ABOUT ME / HOME:- A brief overview of who you are, your professional goals, and what makes you unique. </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77" name="矩形"/>
          <p:cNvSpPr>
            <a:spLocks/>
          </p:cNvSpPr>
          <p:nvPr/>
        </p:nvSpPr>
        <p:spPr>
          <a:xfrm rot="0">
            <a:off x="5677494" y="3007132"/>
            <a:ext cx="857235" cy="358138"/>
          </a:xfrm>
          <a:prstGeom prst="rect"/>
          <a:noFill/>
          <a:ln w="12700" cmpd="sng" cap="flat">
            <a:noFill/>
            <a:prstDash val="solid"/>
            <a:miter/>
          </a:ln>
        </p:spPr>
      </p:sp>
      <p:sp>
        <p:nvSpPr>
          <p:cNvPr id="178" name="矩形"/>
          <p:cNvSpPr>
            <a:spLocks/>
          </p:cNvSpPr>
          <p:nvPr/>
        </p:nvSpPr>
        <p:spPr>
          <a:xfrm rot="27548">
            <a:off x="768081" y="3197629"/>
            <a:ext cx="7055892" cy="358138"/>
          </a:xfrm>
          <a:prstGeom prst="rect"/>
          <a:noFill/>
          <a:ln w="12700" cmpd="sng" cap="flat">
            <a:noFill/>
            <a:prstDash val="solid"/>
            <a:miter/>
          </a:ln>
        </p:spPr>
      </p:sp>
      <p:sp>
        <p:nvSpPr>
          <p:cNvPr id="179" name="矩形"/>
          <p:cNvSpPr>
            <a:spLocks/>
          </p:cNvSpPr>
          <p:nvPr/>
        </p:nvSpPr>
        <p:spPr>
          <a:xfrm rot="0">
            <a:off x="625207" y="2273718"/>
            <a:ext cx="5957147"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SKILLS:</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A dedicated section to list your technical skills, soft skills, relevant technologies, and any certifications or awards you've earned.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PROJECTS:</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heart of your portfolio, where you showcase a curated collection of your best projects.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CONTACT INFORMATION:P</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rovide a way for potential employers or clients to reach you, such as an email address or a contact form.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RESPONSIVE LAYOUT :This d</a:t>
            </a: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igital portfolio adapt to different screen sizes, providing an optimal viewing experience across devices.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960352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697207" y="1768900"/>
            <a:ext cx="8422746"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Showcasing Work: The primary function is to display the best examples of one's work and achievements to a wider audience.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Multimedia Integration: Digital portfolios can incorporate a wide range of content, including text, images, videos, presentations, and graphics, to create a richer and more engaging showcase of skills and projects.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Responsiveness: Designed for viewing on various devices, with a responsive layout that adapts seamlessly from desktops to mobile phones.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navigation bar: navigation bar contains internal links to different pages and sections of the portfolio.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7180125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91" name="文本框"/>
          <p:cNvSpPr>
            <a:spLocks noGrp="1"/>
          </p:cNvSpPr>
          <p:nvPr>
            <p:ph type="title"/>
          </p:nvPr>
        </p:nvSpPr>
        <p:spPr>
          <a:xfrm rot="0">
            <a:off x="739774" y="654938"/>
            <a:ext cx="8480425" cy="185674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en-US" altLang="zh-CN" sz="4250" b="1" i="0" u="none" strike="noStrike" kern="0" cap="none" spc="1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r>
              <a:rPr lang="en-US" altLang="zh-CN" sz="2600" b="1" i="0" u="none" strike="noStrike" kern="0" cap="none" spc="15" baseline="0">
                <a:solidFill>
                  <a:schemeClr val="tx1"/>
                </a:solidFill>
                <a:latin typeface="Trebuchet MS" pitchFamily="0" charset="0"/>
                <a:ea typeface="宋体" pitchFamily="0" charset="0"/>
                <a:cs typeface="Trebuchet MS" pitchFamily="0" charset="0"/>
              </a:rPr>
              <a:t>HTML code result :</a:t>
            </a:r>
            <a:endParaRPr lang="en-US" altLang="zh-CN" sz="2600" b="1" i="0" u="none" strike="noStrike" kern="0" cap="none" spc="1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30"/>
              </a:spcBef>
              <a:spcAft>
                <a:spcPts val="0"/>
              </a:spcAft>
              <a:buNone/>
            </a:pPr>
            <a:endParaRPr lang="en-US" altLang="zh-CN" sz="2600" b="1" i="0" u="none" strike="noStrike" kern="0" cap="none" spc="15" baseline="0">
              <a:solidFill>
                <a:schemeClr val="tx1"/>
              </a:solidFill>
              <a:latin typeface="Trebuchet MS" pitchFamily="0" charset="0"/>
              <a:ea typeface="宋体" pitchFamily="0" charset="0"/>
              <a:cs typeface="Trebuchet MS" pitchFamily="0" charset="0"/>
            </a:endParaRPr>
          </a:p>
          <a:p>
            <a:pPr marL="0" indent="0" algn="l">
              <a:lnSpc>
                <a:spcPct val="100000"/>
              </a:lnSpc>
              <a:spcBef>
                <a:spcPts val="130"/>
              </a:spcBef>
              <a:spcAft>
                <a:spcPts val="0"/>
              </a:spcAft>
              <a:buNone/>
            </a:pPr>
            <a:endParaRPr lang="zh-CN" altLang="en-US" sz="2400" b="1" i="0" u="none" strike="noStrike" kern="0" cap="none" spc="15"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94" name="图片"/>
          <p:cNvPicPr>
            <a:picLocks noChangeAspect="1"/>
          </p:cNvPicPr>
          <p:nvPr/>
        </p:nvPicPr>
        <p:blipFill>
          <a:blip r:embed="rId2" cstate="print"/>
          <a:stretch>
            <a:fillRect/>
          </a:stretch>
        </p:blipFill>
        <p:spPr>
          <a:xfrm rot="0">
            <a:off x="2495512" y="1847820"/>
            <a:ext cx="5722138" cy="4893128"/>
          </a:xfrm>
          <a:prstGeom prst="rect"/>
          <a:noFill/>
          <a:ln w="12700" cmpd="sng" cap="flat">
            <a:noFill/>
            <a:prstDash val="solid"/>
            <a:miter/>
          </a:ln>
        </p:spPr>
      </p:pic>
      <p:sp>
        <p:nvSpPr>
          <p:cNvPr id="195" name="矩形"/>
          <p:cNvSpPr>
            <a:spLocks/>
          </p:cNvSpPr>
          <p:nvPr/>
        </p:nvSpPr>
        <p:spPr>
          <a:xfrm rot="333185">
            <a:off x="2712051" y="2568989"/>
            <a:ext cx="4679928" cy="358138"/>
          </a:xfrm>
          <a:prstGeom prst="rect"/>
          <a:noFill/>
          <a:ln w="12700" cmpd="sng" cap="flat">
            <a:noFill/>
            <a:prstDash val="solid"/>
            <a:miter/>
          </a:ln>
        </p:spPr>
      </p:sp>
    </p:spTree>
    <p:extLst>
      <p:ext uri="{BB962C8B-B14F-4D97-AF65-F5344CB8AC3E}">
        <p14:creationId xmlns:p14="http://schemas.microsoft.com/office/powerpoint/2010/main" val="38617350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8"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99"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HTML  and  CSS  code result:</a:t>
            </a:r>
            <a:endParaRPr lang="zh-CN" altLang="en-US" sz="1800" b="1" i="0" u="none" strike="noStrike" kern="0" cap="none" spc="0" baseline="0">
              <a:latin typeface="Calibri" pitchFamily="0" charset="0"/>
              <a:ea typeface="宋体" pitchFamily="0" charset="0"/>
              <a:cs typeface="Lucida Sans" pitchFamily="0" charset="0"/>
            </a:endParaRPr>
          </a:p>
        </p:txBody>
      </p:sp>
      <p:pic>
        <p:nvPicPr>
          <p:cNvPr id="200" name="图片"/>
          <p:cNvPicPr>
            <a:picLocks noChangeAspect="1"/>
          </p:cNvPicPr>
          <p:nvPr/>
        </p:nvPicPr>
        <p:blipFill>
          <a:blip r:embed="rId1" cstate="print"/>
          <a:stretch>
            <a:fillRect/>
          </a:stretch>
        </p:blipFill>
        <p:spPr>
          <a:xfrm rot="21590358">
            <a:off x="3645657" y="2277715"/>
            <a:ext cx="5618295" cy="3887939"/>
          </a:xfrm>
          <a:prstGeom prst="rect"/>
          <a:noFill/>
          <a:ln w="12700" cmpd="sng" cap="flat">
            <a:noFill/>
            <a:prstDash val="solid"/>
            <a:miter/>
          </a:ln>
        </p:spPr>
      </p:pic>
    </p:spTree>
    <p:extLst>
      <p:ext uri="{BB962C8B-B14F-4D97-AF65-F5344CB8AC3E}">
        <p14:creationId xmlns:p14="http://schemas.microsoft.com/office/powerpoint/2010/main" val="38103731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3"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204"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0" cap="none" spc="0" baseline="0">
                <a:latin typeface="Calibri" pitchFamily="0" charset="0"/>
                <a:ea typeface="宋体" pitchFamily="0" charset="0"/>
                <a:cs typeface="Lucida Sans" pitchFamily="0" charset="0"/>
              </a:rPr>
              <a:t>HTML ,CSS and JavaScript combined code result:</a:t>
            </a:r>
            <a:endParaRPr lang="zh-CN" altLang="en-US" sz="1800" b="1" i="0" u="none" strike="noStrike" kern="0" cap="none" spc="0" baseline="0">
              <a:latin typeface="Calibri" pitchFamily="0" charset="0"/>
              <a:ea typeface="宋体" pitchFamily="0" charset="0"/>
              <a:cs typeface="Lucida Sans" pitchFamily="0" charset="0"/>
            </a:endParaRPr>
          </a:p>
        </p:txBody>
      </p:sp>
      <p:pic>
        <p:nvPicPr>
          <p:cNvPr id="205" name="图片"/>
          <p:cNvPicPr>
            <a:picLocks noChangeAspect="1"/>
          </p:cNvPicPr>
          <p:nvPr/>
        </p:nvPicPr>
        <p:blipFill>
          <a:blip r:embed="rId1" cstate="print"/>
          <a:stretch>
            <a:fillRect/>
          </a:stretch>
        </p:blipFill>
        <p:spPr>
          <a:xfrm rot="0">
            <a:off x="2280058" y="2493014"/>
            <a:ext cx="6983893" cy="4031937"/>
          </a:xfrm>
          <a:prstGeom prst="rect"/>
          <a:noFill/>
          <a:ln w="12700" cmpd="sng" cap="flat">
            <a:noFill/>
            <a:prstDash val="solid"/>
            <a:miter/>
          </a:ln>
        </p:spPr>
      </p:pic>
    </p:spTree>
    <p:extLst>
      <p:ext uri="{BB962C8B-B14F-4D97-AF65-F5344CB8AC3E}">
        <p14:creationId xmlns:p14="http://schemas.microsoft.com/office/powerpoint/2010/main" val="1546416959"/>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1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12"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16</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14" name="矩形"/>
          <p:cNvSpPr>
            <a:spLocks/>
          </p:cNvSpPr>
          <p:nvPr/>
        </p:nvSpPr>
        <p:spPr>
          <a:xfrm rot="0">
            <a:off x="5677494" y="3007132"/>
            <a:ext cx="857235" cy="358138"/>
          </a:xfrm>
          <a:prstGeom prst="rect"/>
          <a:noFill/>
          <a:ln w="12700" cmpd="sng" cap="flat">
            <a:noFill/>
            <a:prstDash val="solid"/>
            <a:miter/>
          </a:ln>
        </p:spPr>
      </p:sp>
      <p:sp>
        <p:nvSpPr>
          <p:cNvPr id="215" name="矩形"/>
          <p:cNvSpPr>
            <a:spLocks/>
          </p:cNvSpPr>
          <p:nvPr/>
        </p:nvSpPr>
        <p:spPr>
          <a:xfrm rot="0">
            <a:off x="477010" y="1197409"/>
            <a:ext cx="6189655"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digital portfolio is an online, curated collection of your best work, achievements, and skills, used to showcase your talent and experience to potential employers, clients, or collaborators in a dynamic and interactive format.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digital portfolio is an online, multimedia collection showcasing an individual's best work, skills, and accomplishments to potential employers, clients, or academic institutions. It serves as a dynamic, interactive way to present a professional story through diverse content like work samples (images, videos, writing), an "about me" section, contact information, and testimonials. Beyond simply displaying work, digital portfolios help validate expertise, differentiate candidates, demonstrate problem-solving skills, and provide a comprehensive view of a person's capabilities and professional journey over time.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Digital portfolios offer benefits by providing a comprehensive and organized platform to showcase work, skills, and growth over time to potential employers or clients.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538366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5" name="组合"/>
          <p:cNvGrpSpPr>
            <a:grpSpLocks/>
          </p:cNvGrpSpPr>
          <p:nvPr/>
        </p:nvGrpSpPr>
        <p:grpSpPr>
          <a:xfrm>
            <a:off x="7448612" y="0"/>
            <a:ext cx="4743793" cy="6858466"/>
            <a:chOff x="7448612" y="0"/>
            <a:chExt cx="4743793" cy="6858466"/>
          </a:xfrm>
        </p:grpSpPr>
        <p:sp>
          <p:nvSpPr>
            <p:cNvPr id="6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0"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3" name="组合"/>
          <p:cNvGrpSpPr>
            <a:grpSpLocks/>
          </p:cNvGrpSpPr>
          <p:nvPr/>
        </p:nvGrpSpPr>
        <p:grpSpPr>
          <a:xfrm>
            <a:off x="466725" y="6410325"/>
            <a:ext cx="3705224" cy="295275"/>
            <a:chOff x="466725" y="6410325"/>
            <a:chExt cx="3705224" cy="295275"/>
          </a:xfrm>
        </p:grpSpPr>
        <p:pic>
          <p:nvPicPr>
            <p:cNvPr id="81"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5" name="矩形"/>
          <p:cNvSpPr>
            <a:spLocks/>
          </p:cNvSpPr>
          <p:nvPr/>
        </p:nvSpPr>
        <p:spPr>
          <a:xfrm rot="0">
            <a:off x="5677494" y="3007132"/>
            <a:ext cx="857235" cy="358138"/>
          </a:xfrm>
          <a:prstGeom prst="rect"/>
          <a:noFill/>
          <a:ln w="12700" cmpd="sng" cap="flat">
            <a:noFill/>
            <a:prstDash val="solid"/>
            <a:miter/>
          </a:ln>
        </p:spPr>
      </p:sp>
      <p:sp>
        <p:nvSpPr>
          <p:cNvPr id="86" name="矩形"/>
          <p:cNvSpPr>
            <a:spLocks/>
          </p:cNvSpPr>
          <p:nvPr/>
        </p:nvSpPr>
        <p:spPr>
          <a:xfrm rot="0">
            <a:off x="4580123" y="2920388"/>
            <a:ext cx="5115822"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DIGITAL PORTFOLIO </a:t>
            </a:r>
            <a:r>
              <a:rPr lang="en-US" altLang="zh-CN" sz="4800" b="0" i="0" u="none" strike="noStrike" kern="1200" cap="none" spc="0" baseline="0">
                <a:solidFill>
                  <a:schemeClr val="tx1"/>
                </a:solidFill>
                <a:latin typeface="Droid Sans" pitchFamily="0" charset="0"/>
                <a:ea typeface="宋体" pitchFamily="0" charset="0"/>
                <a:cs typeface="Lucida Sans" pitchFamily="0" charset="0"/>
              </a:rPr>
              <a:t>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9099754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3" cy="6858466"/>
            <a:chOff x="7448612" y="0"/>
            <a:chExt cx="4743793"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546489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18268">
            <a:off x="264088" y="3007132"/>
            <a:ext cx="11735821" cy="358138"/>
          </a:xfrm>
          <a:prstGeom prst="rect"/>
          <a:noFill/>
          <a:ln w="12700" cmpd="sng" cap="flat">
            <a:noFill/>
            <a:prstDash val="solid"/>
            <a:miter/>
          </a:ln>
        </p:spPr>
      </p:sp>
      <p:sp>
        <p:nvSpPr>
          <p:cNvPr id="118" name="矩形"/>
          <p:cNvSpPr>
            <a:spLocks/>
          </p:cNvSpPr>
          <p:nvPr/>
        </p:nvSpPr>
        <p:spPr>
          <a:xfrm rot="207603">
            <a:off x="552084" y="5302622"/>
            <a:ext cx="8783866" cy="358140"/>
          </a:xfrm>
          <a:prstGeom prst="rect"/>
          <a:noFill/>
          <a:ln w="12700" cmpd="sng" cap="flat">
            <a:noFill/>
            <a:prstDash val="solid"/>
            <a:miter/>
          </a:ln>
        </p:spPr>
      </p:sp>
      <p:sp>
        <p:nvSpPr>
          <p:cNvPr id="119" name="矩形"/>
          <p:cNvSpPr>
            <a:spLocks/>
          </p:cNvSpPr>
          <p:nvPr/>
        </p:nvSpPr>
        <p:spPr>
          <a:xfrm rot="0">
            <a:off x="5677494" y="3007132"/>
            <a:ext cx="857235" cy="358138"/>
          </a:xfrm>
          <a:prstGeom prst="rect"/>
          <a:noFill/>
          <a:ln w="12700" cmpd="sng" cap="flat">
            <a:noFill/>
            <a:prstDash val="solid"/>
            <a:miter/>
          </a:ln>
        </p:spPr>
      </p:sp>
      <p:sp>
        <p:nvSpPr>
          <p:cNvPr id="120" name="矩形"/>
          <p:cNvSpPr>
            <a:spLocks/>
          </p:cNvSpPr>
          <p:nvPr/>
        </p:nvSpPr>
        <p:spPr>
          <a:xfrm rot="0">
            <a:off x="192090" y="3197629"/>
            <a:ext cx="11663822" cy="2234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 primary purpose of a digital portfolio is to showcase skills, achievements, and growth over time in a dynamic, interactive format.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Digital portfolios allow users to curate a collection of work, which can include projects, essays, and multimedia, making it easier to share and receive feedback on their progress.  </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1" name="矩形"/>
          <p:cNvSpPr>
            <a:spLocks/>
          </p:cNvSpPr>
          <p:nvPr/>
        </p:nvSpPr>
        <p:spPr>
          <a:xfrm rot="0">
            <a:off x="405011" y="4369186"/>
            <a:ext cx="13608843" cy="358138"/>
          </a:xfrm>
          <a:prstGeom prst="rect"/>
          <a:noFill/>
          <a:ln w="12700" cmpd="sng" cap="flat">
            <a:noFill/>
            <a:prstDash val="solid"/>
            <a:miter/>
          </a:ln>
        </p:spPr>
      </p:sp>
      <p:sp>
        <p:nvSpPr>
          <p:cNvPr id="122" name="矩形"/>
          <p:cNvSpPr>
            <a:spLocks/>
          </p:cNvSpPr>
          <p:nvPr/>
        </p:nvSpPr>
        <p:spPr>
          <a:xfrm rot="0">
            <a:off x="5677494" y="3007132"/>
            <a:ext cx="857235" cy="358138"/>
          </a:xfrm>
          <a:prstGeom prst="rect"/>
          <a:noFill/>
          <a:ln w="12700" cmpd="sng" cap="flat">
            <a:noFill/>
            <a:prstDash val="solid"/>
            <a:miter/>
          </a:ln>
        </p:spPr>
      </p:sp>
    </p:spTree>
    <p:extLst>
      <p:ext uri="{BB962C8B-B14F-4D97-AF65-F5344CB8AC3E}">
        <p14:creationId xmlns:p14="http://schemas.microsoft.com/office/powerpoint/2010/main" val="6474630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8658225" y="2647950"/>
            <a:ext cx="3533775" cy="3810000"/>
            <a:chOff x="8658225" y="2647950"/>
            <a:chExt cx="3533775" cy="381000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550959" y="4292988"/>
            <a:ext cx="11087832" cy="358138"/>
          </a:xfrm>
          <a:prstGeom prst="rect"/>
          <a:noFill/>
          <a:ln w="12700" cmpd="sng" cap="flat">
            <a:noFill/>
            <a:prstDash val="solid"/>
            <a:miter/>
          </a:ln>
        </p:spPr>
      </p:sp>
      <p:sp>
        <p:nvSpPr>
          <p:cNvPr id="134" name="矩形"/>
          <p:cNvSpPr>
            <a:spLocks/>
          </p:cNvSpPr>
          <p:nvPr/>
        </p:nvSpPr>
        <p:spPr>
          <a:xfrm rot="0">
            <a:off x="264088" y="3007132"/>
            <a:ext cx="9503855" cy="2234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 digital portfolio is an online collection of your best work, skills, and achievements, organized in a professional and visually appealing way to showcase your abilities and expertise to potential employers, clients, or academic institutions.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0640780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8" name="文本框"/>
          <p:cNvSpPr>
            <a:spLocks noGrp="1"/>
          </p:cNvSpPr>
          <p:nvPr>
            <p:ph type="body" idx="1"/>
          </p:nvPr>
        </p:nvSpPr>
        <p:spPr>
          <a:xfrm rot="0">
            <a:off x="609590" y="1601975"/>
            <a:ext cx="8654362"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pitchFamily="0" charset="0"/>
              </a:rPr>
              <a:t>It typically includes an "About Me" section, samples of your work, project descriptions with reflections on learning, a list of your skills, and contact information.</a:t>
            </a:r>
            <a:endParaRPr lang="en-US" altLang="zh-CN" sz="24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pitchFamily="0" charset="0"/>
              </a:rPr>
              <a:t>The main idea of a portfolio is to showcase your skills, experiences, and achievements in a curated collection of work samples that highlight your unique abilities and professional value to potential employers or clients. </a:t>
            </a: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1707246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481210" y="1987973"/>
            <a:ext cx="8279874" cy="3682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JOB SEEKERS</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 Individuals in various fields, especially creative and technical ones, use portfolios to present their best work, demonstrating skills and qualifications to potential employers. </a:t>
            </a:r>
            <a:endParaRPr lang="en-US" altLang="zh-CN" sz="2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FREELANCERS AND SELF-EMPLOYED</a:t>
            </a:r>
            <a:r>
              <a:rPr lang="en-US" altLang="zh-CN" sz="2600" b="0" i="0" u="none" strike="noStrike" kern="1200" cap="none" spc="0" baseline="0">
                <a:solidFill>
                  <a:schemeClr val="tx1"/>
                </a:solidFill>
                <a:latin typeface="Droid Sans" pitchFamily="0" charset="0"/>
                <a:ea typeface="宋体" pitchFamily="0" charset="0"/>
                <a:cs typeface="Lucida Sans" pitchFamily="0" charset="0"/>
              </a:rPr>
              <a:t>: Those working independently use portfolios to attract new clients and build their business by showcasing their capabilities and previous successful projects. </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153793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1"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MARKETING AND SALES PROFESSIONALS: </a:t>
            </a:r>
            <a:r>
              <a:rPr lang="en-US" altLang="zh-CN" sz="2400" b="0" i="0" u="none" strike="noStrike" kern="0" cap="none" spc="0" baseline="0">
                <a:latin typeface="Calibri" pitchFamily="0" charset="0"/>
                <a:ea typeface="宋体" pitchFamily="0" charset="0"/>
                <a:cs typeface="Lucida Sans" pitchFamily="0" charset="0"/>
              </a:rPr>
              <a:t> Portfolios help market their services by presenting campaigns, content, and results to potential clients or employers. </a:t>
            </a:r>
            <a:endParaRPr lang="en-US" altLang="zh-CN" sz="24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STUDENTS</a:t>
            </a:r>
            <a:r>
              <a:rPr lang="en-US" altLang="zh-CN" sz="2400" b="0" i="0" u="none" strike="noStrike" kern="0" cap="none" spc="0" baseline="0">
                <a:latin typeface="Calibri" pitchFamily="0" charset="0"/>
                <a:ea typeface="宋体" pitchFamily="0" charset="0"/>
                <a:cs typeface="Lucida Sans" pitchFamily="0" charset="0"/>
              </a:rPr>
              <a:t>: From K-12 to university levels, students use digital portfolios to demonstrate their learning, track their growth, and showcase projects in fields like nursing, business, and education. </a:t>
            </a:r>
            <a:endParaRPr lang="zh-CN" altLang="en-US" sz="24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73353488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矩形"/>
          <p:cNvSpPr>
            <a:spLocks/>
          </p:cNvSpPr>
          <p:nvPr/>
        </p:nvSpPr>
        <p:spPr>
          <a:xfrm rot="0">
            <a:off x="406436" y="2130846"/>
            <a:ext cx="82078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HTML defines the various sections of your portfolio, such as the navigation bar, hero section, about me, projects/work experience, skills, and contact information. It uses semantic tags like &lt;header&gt;, &lt;nav&gt;, &lt;main&gt;, &lt;section&gt;, &lt;footer&gt;, and &lt;div&gt; to organize the layout.</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0815688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2025-09-15T04:27:08Z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