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67" r:id="rId2"/>
    <p:sldId id="266" r:id="rId3"/>
    <p:sldId id="256" r:id="rId4"/>
    <p:sldId id="259" r:id="rId5"/>
    <p:sldId id="260" r:id="rId6"/>
    <p:sldId id="257" r:id="rId7"/>
    <p:sldId id="258" r:id="rId8"/>
    <p:sldId id="261" r:id="rId9"/>
    <p:sldId id="262"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11" autoAdjust="0"/>
  </p:normalViewPr>
  <p:slideViewPr>
    <p:cSldViewPr snapToGrid="0">
      <p:cViewPr>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895DA-541F-47C2-9E56-19A10498087B}" type="datetimeFigureOut">
              <a:rPr lang="en-IN" smtClean="0"/>
              <a:t>17-06-18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29729-0B37-4849-918D-1DEC2F57E6EC}" type="slidenum">
              <a:rPr lang="en-IN" smtClean="0"/>
              <a:t>‹#›</a:t>
            </a:fld>
            <a:endParaRPr lang="en-IN"/>
          </a:p>
        </p:txBody>
      </p:sp>
    </p:spTree>
    <p:extLst>
      <p:ext uri="{BB962C8B-B14F-4D97-AF65-F5344CB8AC3E}">
        <p14:creationId xmlns:p14="http://schemas.microsoft.com/office/powerpoint/2010/main" val="194626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Resignation and misconduct are the top reasons behind departures, so we will drill into both of these reasons by Job Title.</a:t>
            </a:r>
          </a:p>
        </p:txBody>
      </p:sp>
      <p:sp>
        <p:nvSpPr>
          <p:cNvPr id="4" name="Slide Number Placeholder 3"/>
          <p:cNvSpPr>
            <a:spLocks noGrp="1"/>
          </p:cNvSpPr>
          <p:nvPr>
            <p:ph type="sldNum" sz="quarter" idx="10"/>
          </p:nvPr>
        </p:nvSpPr>
        <p:spPr/>
        <p:txBody>
          <a:bodyPr/>
          <a:lstStyle/>
          <a:p>
            <a:fld id="{78529729-0B37-4849-918D-1DEC2F57E6EC}" type="slidenum">
              <a:rPr lang="en-IN" smtClean="0"/>
              <a:t>4</a:t>
            </a:fld>
            <a:endParaRPr lang="en-IN"/>
          </a:p>
        </p:txBody>
      </p:sp>
    </p:spTree>
    <p:extLst>
      <p:ext uri="{BB962C8B-B14F-4D97-AF65-F5344CB8AC3E}">
        <p14:creationId xmlns:p14="http://schemas.microsoft.com/office/powerpoint/2010/main" val="132023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most departures are voluntary, so drilling down by Schools.</a:t>
            </a:r>
          </a:p>
        </p:txBody>
      </p:sp>
      <p:sp>
        <p:nvSpPr>
          <p:cNvPr id="4" name="Slide Number Placeholder 3"/>
          <p:cNvSpPr>
            <a:spLocks noGrp="1"/>
          </p:cNvSpPr>
          <p:nvPr>
            <p:ph type="sldNum" sz="quarter" idx="10"/>
          </p:nvPr>
        </p:nvSpPr>
        <p:spPr/>
        <p:txBody>
          <a:bodyPr/>
          <a:lstStyle/>
          <a:p>
            <a:fld id="{78529729-0B37-4849-918D-1DEC2F57E6EC}" type="slidenum">
              <a:rPr lang="en-IN" smtClean="0"/>
              <a:t>7</a:t>
            </a:fld>
            <a:endParaRPr lang="en-IN"/>
          </a:p>
        </p:txBody>
      </p:sp>
    </p:spTree>
    <p:extLst>
      <p:ext uri="{BB962C8B-B14F-4D97-AF65-F5344CB8AC3E}">
        <p14:creationId xmlns:p14="http://schemas.microsoft.com/office/powerpoint/2010/main" val="139845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349102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137283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476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2023415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646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198218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312589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231847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243519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51890-6C65-44FD-8FE5-297DE294FEA9}" type="datetimeFigureOut">
              <a:rPr lang="en-IN" smtClean="0"/>
              <a:t>17-06-18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88304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51890-6C65-44FD-8FE5-297DE294FEA9}" type="datetimeFigureOut">
              <a:rPr lang="en-IN" smtClean="0"/>
              <a:t>17-06-18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127003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51890-6C65-44FD-8FE5-297DE294FEA9}" type="datetimeFigureOut">
              <a:rPr lang="en-IN" smtClean="0"/>
              <a:t>17-06-18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396601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51890-6C65-44FD-8FE5-297DE294FEA9}" type="datetimeFigureOut">
              <a:rPr lang="en-IN" smtClean="0"/>
              <a:t>17-06-18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384744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51890-6C65-44FD-8FE5-297DE294FEA9}" type="datetimeFigureOut">
              <a:rPr lang="en-IN" smtClean="0"/>
              <a:t>17-06-18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43542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51890-6C65-44FD-8FE5-297DE294FEA9}" type="datetimeFigureOut">
              <a:rPr lang="en-IN" smtClean="0"/>
              <a:t>17-06-18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36165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51890-6C65-44FD-8FE5-297DE294FEA9}" type="datetimeFigureOut">
              <a:rPr lang="en-IN" smtClean="0"/>
              <a:t>17-06-18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37B5A-5DD2-432A-80AC-BB16EE9F0AC3}" type="slidenum">
              <a:rPr lang="en-IN" smtClean="0"/>
              <a:t>‹#›</a:t>
            </a:fld>
            <a:endParaRPr lang="en-IN"/>
          </a:p>
        </p:txBody>
      </p:sp>
    </p:spTree>
    <p:extLst>
      <p:ext uri="{BB962C8B-B14F-4D97-AF65-F5344CB8AC3E}">
        <p14:creationId xmlns:p14="http://schemas.microsoft.com/office/powerpoint/2010/main" val="16601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151890-6C65-44FD-8FE5-297DE294FEA9}" type="datetimeFigureOut">
              <a:rPr lang="en-IN" smtClean="0"/>
              <a:t>17-06-18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C37B5A-5DD2-432A-80AC-BB16EE9F0AC3}" type="slidenum">
              <a:rPr lang="en-IN" smtClean="0"/>
              <a:t>‹#›</a:t>
            </a:fld>
            <a:endParaRPr lang="en-IN"/>
          </a:p>
        </p:txBody>
      </p:sp>
    </p:spTree>
    <p:extLst>
      <p:ext uri="{BB962C8B-B14F-4D97-AF65-F5344CB8AC3E}">
        <p14:creationId xmlns:p14="http://schemas.microsoft.com/office/powerpoint/2010/main" val="30121589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8BC5-C340-4833-BDBA-D5FAF3D5DFF7}"/>
              </a:ext>
            </a:extLst>
          </p:cNvPr>
          <p:cNvSpPr>
            <a:spLocks noGrp="1"/>
          </p:cNvSpPr>
          <p:nvPr>
            <p:ph type="ctrTitle"/>
          </p:nvPr>
        </p:nvSpPr>
        <p:spPr/>
        <p:txBody>
          <a:bodyPr/>
          <a:lstStyle/>
          <a:p>
            <a:r>
              <a:rPr lang="en-IN" dirty="0"/>
              <a:t>Achievement First Presentation</a:t>
            </a:r>
          </a:p>
        </p:txBody>
      </p:sp>
      <p:sp>
        <p:nvSpPr>
          <p:cNvPr id="3" name="Subtitle 2">
            <a:extLst>
              <a:ext uri="{FF2B5EF4-FFF2-40B4-BE49-F238E27FC236}">
                <a16:creationId xmlns:a16="http://schemas.microsoft.com/office/drawing/2014/main" id="{E922EDA2-65D4-4607-9A44-4B4768F525AA}"/>
              </a:ext>
            </a:extLst>
          </p:cNvPr>
          <p:cNvSpPr>
            <a:spLocks noGrp="1"/>
          </p:cNvSpPr>
          <p:nvPr>
            <p:ph type="subTitle" idx="1"/>
          </p:nvPr>
        </p:nvSpPr>
        <p:spPr>
          <a:xfrm>
            <a:off x="2527176" y="4258986"/>
            <a:ext cx="9075938" cy="605978"/>
          </a:xfrm>
        </p:spPr>
        <p:txBody>
          <a:bodyPr/>
          <a:lstStyle/>
          <a:p>
            <a:pPr algn="ctr"/>
            <a:r>
              <a:rPr lang="en-IN" dirty="0"/>
              <a:t>                                                             -By Isha Jain</a:t>
            </a:r>
          </a:p>
        </p:txBody>
      </p:sp>
    </p:spTree>
    <p:extLst>
      <p:ext uri="{BB962C8B-B14F-4D97-AF65-F5344CB8AC3E}">
        <p14:creationId xmlns:p14="http://schemas.microsoft.com/office/powerpoint/2010/main" val="164974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6EEB-E777-42BA-BCCB-C58B8A7FCBE3}"/>
              </a:ext>
            </a:extLst>
          </p:cNvPr>
          <p:cNvSpPr>
            <a:spLocks noGrp="1"/>
          </p:cNvSpPr>
          <p:nvPr>
            <p:ph type="title"/>
          </p:nvPr>
        </p:nvSpPr>
        <p:spPr>
          <a:xfrm>
            <a:off x="838200" y="365126"/>
            <a:ext cx="10400930" cy="735706"/>
          </a:xfrm>
        </p:spPr>
        <p:txBody>
          <a:bodyPr>
            <a:normAutofit/>
          </a:bodyPr>
          <a:lstStyle/>
          <a:p>
            <a:pPr algn="ctr"/>
            <a:r>
              <a:rPr lang="en-IN" sz="2400" b="1" dirty="0">
                <a:latin typeface="+mn-lt"/>
                <a:ea typeface="+mn-ea"/>
                <a:cs typeface="+mn-cs"/>
              </a:rPr>
              <a:t>Hired/Placed Candidates by Job Function</a:t>
            </a:r>
          </a:p>
        </p:txBody>
      </p:sp>
      <p:sp>
        <p:nvSpPr>
          <p:cNvPr id="3" name="Content Placeholder 2">
            <a:extLst>
              <a:ext uri="{FF2B5EF4-FFF2-40B4-BE49-F238E27FC236}">
                <a16:creationId xmlns:a16="http://schemas.microsoft.com/office/drawing/2014/main" id="{73F3FEC3-A2E2-4049-A3B0-E3E796303687}"/>
              </a:ext>
            </a:extLst>
          </p:cNvPr>
          <p:cNvSpPr>
            <a:spLocks noGrp="1"/>
          </p:cNvSpPr>
          <p:nvPr>
            <p:ph idx="1"/>
          </p:nvPr>
        </p:nvSpPr>
        <p:spPr>
          <a:xfrm>
            <a:off x="838199" y="5433133"/>
            <a:ext cx="10835937" cy="743829"/>
          </a:xfrm>
        </p:spPr>
        <p:txBody>
          <a:bodyPr>
            <a:normAutofit/>
          </a:bodyPr>
          <a:lstStyle/>
          <a:p>
            <a:pPr marL="0" indent="0">
              <a:buNone/>
            </a:pPr>
            <a:r>
              <a:rPr lang="en-IN" sz="1800" dirty="0"/>
              <a:t>More Teacher in Residence, Associate Teachers are hired this year. However, the number of Teachers hired has reduced by ~13%</a:t>
            </a:r>
          </a:p>
        </p:txBody>
      </p:sp>
      <p:pic>
        <p:nvPicPr>
          <p:cNvPr id="4" name="Picture 3">
            <a:extLst>
              <a:ext uri="{FF2B5EF4-FFF2-40B4-BE49-F238E27FC236}">
                <a16:creationId xmlns:a16="http://schemas.microsoft.com/office/drawing/2014/main" id="{9CC02460-A162-4394-BAA6-AA956D9D020E}"/>
              </a:ext>
            </a:extLst>
          </p:cNvPr>
          <p:cNvPicPr>
            <a:picLocks noChangeAspect="1"/>
          </p:cNvPicPr>
          <p:nvPr/>
        </p:nvPicPr>
        <p:blipFill>
          <a:blip r:embed="rId2"/>
          <a:stretch>
            <a:fillRect/>
          </a:stretch>
        </p:blipFill>
        <p:spPr>
          <a:xfrm>
            <a:off x="0" y="1278384"/>
            <a:ext cx="12192000" cy="3411252"/>
          </a:xfrm>
          <a:prstGeom prst="rect">
            <a:avLst/>
          </a:prstGeom>
        </p:spPr>
      </p:pic>
    </p:spTree>
    <p:extLst>
      <p:ext uri="{BB962C8B-B14F-4D97-AF65-F5344CB8AC3E}">
        <p14:creationId xmlns:p14="http://schemas.microsoft.com/office/powerpoint/2010/main" val="382655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5C6C-6E1F-43F7-84BA-B4428DAA66CE}"/>
              </a:ext>
            </a:extLst>
          </p:cNvPr>
          <p:cNvSpPr>
            <a:spLocks noGrp="1"/>
          </p:cNvSpPr>
          <p:nvPr>
            <p:ph type="title"/>
          </p:nvPr>
        </p:nvSpPr>
        <p:spPr>
          <a:xfrm>
            <a:off x="838200" y="365125"/>
            <a:ext cx="10471951" cy="712035"/>
          </a:xfrm>
        </p:spPr>
        <p:txBody>
          <a:bodyPr>
            <a:normAutofit/>
          </a:bodyPr>
          <a:lstStyle/>
          <a:p>
            <a:pPr algn="ctr"/>
            <a:r>
              <a:rPr lang="en-IN" sz="2400" b="1" dirty="0">
                <a:latin typeface="+mn-lt"/>
                <a:ea typeface="+mn-ea"/>
                <a:cs typeface="+mn-cs"/>
              </a:rPr>
              <a:t>Hires in States by Job Function</a:t>
            </a:r>
          </a:p>
        </p:txBody>
      </p:sp>
      <p:sp>
        <p:nvSpPr>
          <p:cNvPr id="3" name="Content Placeholder 2">
            <a:extLst>
              <a:ext uri="{FF2B5EF4-FFF2-40B4-BE49-F238E27FC236}">
                <a16:creationId xmlns:a16="http://schemas.microsoft.com/office/drawing/2014/main" id="{1216639F-167C-46B9-AE55-DB9B8EE31B5D}"/>
              </a:ext>
            </a:extLst>
          </p:cNvPr>
          <p:cNvSpPr>
            <a:spLocks noGrp="1"/>
          </p:cNvSpPr>
          <p:nvPr>
            <p:ph idx="1"/>
          </p:nvPr>
        </p:nvSpPr>
        <p:spPr>
          <a:xfrm>
            <a:off x="838200" y="5291090"/>
            <a:ext cx="10791548" cy="1313895"/>
          </a:xfrm>
        </p:spPr>
        <p:txBody>
          <a:bodyPr>
            <a:normAutofit fontScale="85000" lnSpcReduction="10000"/>
          </a:bodyPr>
          <a:lstStyle/>
          <a:p>
            <a:pPr marL="0" indent="0">
              <a:buNone/>
            </a:pPr>
            <a:r>
              <a:rPr lang="en-IN" sz="1800" dirty="0"/>
              <a:t>RI has been on top throughout in hiring more Associate Teachers however, hasn’t hired Teacher in Residence both the years. </a:t>
            </a:r>
          </a:p>
          <a:p>
            <a:pPr marL="0" indent="0">
              <a:buNone/>
            </a:pPr>
            <a:r>
              <a:rPr lang="en-IN" sz="1800" dirty="0"/>
              <a:t>NY has hired most Teachers, Teacher-in-Residence(TIR) in both the years, but the stats have improved only for TIR. </a:t>
            </a:r>
          </a:p>
          <a:p>
            <a:pPr marL="0" indent="0">
              <a:buNone/>
            </a:pPr>
            <a:r>
              <a:rPr lang="en-IN" sz="1800" dirty="0"/>
              <a:t>CT has also hired more TIR this year than last year. CT has been on top last year in hiring most leaders however, NY topped this year for this category as well.</a:t>
            </a:r>
          </a:p>
        </p:txBody>
      </p:sp>
      <p:pic>
        <p:nvPicPr>
          <p:cNvPr id="4" name="Picture 3">
            <a:extLst>
              <a:ext uri="{FF2B5EF4-FFF2-40B4-BE49-F238E27FC236}">
                <a16:creationId xmlns:a16="http://schemas.microsoft.com/office/drawing/2014/main" id="{F064E273-2108-4D4A-842F-4AADBE091C82}"/>
              </a:ext>
            </a:extLst>
          </p:cNvPr>
          <p:cNvPicPr>
            <a:picLocks noChangeAspect="1"/>
          </p:cNvPicPr>
          <p:nvPr/>
        </p:nvPicPr>
        <p:blipFill>
          <a:blip r:embed="rId2"/>
          <a:stretch>
            <a:fillRect/>
          </a:stretch>
        </p:blipFill>
        <p:spPr>
          <a:xfrm>
            <a:off x="177554" y="1361244"/>
            <a:ext cx="11896315" cy="3645762"/>
          </a:xfrm>
          <a:prstGeom prst="rect">
            <a:avLst/>
          </a:prstGeom>
        </p:spPr>
      </p:pic>
    </p:spTree>
    <p:extLst>
      <p:ext uri="{BB962C8B-B14F-4D97-AF65-F5344CB8AC3E}">
        <p14:creationId xmlns:p14="http://schemas.microsoft.com/office/powerpoint/2010/main" val="136038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D1B9-799E-42CA-9701-240DB0C88E41}"/>
              </a:ext>
            </a:extLst>
          </p:cNvPr>
          <p:cNvSpPr>
            <a:spLocks noGrp="1"/>
          </p:cNvSpPr>
          <p:nvPr>
            <p:ph type="title"/>
          </p:nvPr>
        </p:nvSpPr>
        <p:spPr>
          <a:xfrm>
            <a:off x="838200" y="365126"/>
            <a:ext cx="10463074" cy="653958"/>
          </a:xfrm>
        </p:spPr>
        <p:txBody>
          <a:bodyPr>
            <a:normAutofit/>
          </a:bodyPr>
          <a:lstStyle/>
          <a:p>
            <a:pPr algn="ctr"/>
            <a:r>
              <a:rPr lang="en-IN" sz="2400" b="1" dirty="0">
                <a:latin typeface="+mn-lt"/>
                <a:ea typeface="+mn-ea"/>
                <a:cs typeface="+mn-cs"/>
              </a:rPr>
              <a:t>Diversity – EEO 1st Gen by Job Function</a:t>
            </a:r>
          </a:p>
        </p:txBody>
      </p:sp>
      <p:sp>
        <p:nvSpPr>
          <p:cNvPr id="3" name="Content Placeholder 2">
            <a:extLst>
              <a:ext uri="{FF2B5EF4-FFF2-40B4-BE49-F238E27FC236}">
                <a16:creationId xmlns:a16="http://schemas.microsoft.com/office/drawing/2014/main" id="{847DE62E-2FAD-4727-8B06-7CB0D8AE96AE}"/>
              </a:ext>
            </a:extLst>
          </p:cNvPr>
          <p:cNvSpPr>
            <a:spLocks noGrp="1"/>
          </p:cNvSpPr>
          <p:nvPr>
            <p:ph idx="1"/>
          </p:nvPr>
        </p:nvSpPr>
        <p:spPr>
          <a:xfrm>
            <a:off x="838200" y="5761607"/>
            <a:ext cx="10223377" cy="408373"/>
          </a:xfrm>
        </p:spPr>
        <p:txBody>
          <a:bodyPr>
            <a:normAutofit/>
          </a:bodyPr>
          <a:lstStyle/>
          <a:p>
            <a:pPr marL="0" indent="0">
              <a:buNone/>
            </a:pPr>
            <a:r>
              <a:rPr lang="en-IN" sz="1800" dirty="0"/>
              <a:t>The number of hires who didn’t belong to EEO-1</a:t>
            </a:r>
            <a:r>
              <a:rPr lang="en-IN" sz="1800" baseline="30000" dirty="0"/>
              <a:t>st</a:t>
            </a:r>
            <a:r>
              <a:rPr lang="en-IN" sz="1800" dirty="0"/>
              <a:t> Gen increased from last year.</a:t>
            </a:r>
          </a:p>
        </p:txBody>
      </p:sp>
      <p:pic>
        <p:nvPicPr>
          <p:cNvPr id="4" name="Picture 3">
            <a:extLst>
              <a:ext uri="{FF2B5EF4-FFF2-40B4-BE49-F238E27FC236}">
                <a16:creationId xmlns:a16="http://schemas.microsoft.com/office/drawing/2014/main" id="{001AED8E-2698-4175-A27F-C3D30CC4382C}"/>
              </a:ext>
            </a:extLst>
          </p:cNvPr>
          <p:cNvPicPr>
            <a:picLocks noChangeAspect="1"/>
          </p:cNvPicPr>
          <p:nvPr/>
        </p:nvPicPr>
        <p:blipFill>
          <a:blip r:embed="rId2"/>
          <a:stretch>
            <a:fillRect/>
          </a:stretch>
        </p:blipFill>
        <p:spPr>
          <a:xfrm>
            <a:off x="438150" y="1209674"/>
            <a:ext cx="11695514" cy="4063662"/>
          </a:xfrm>
          <a:prstGeom prst="rect">
            <a:avLst/>
          </a:prstGeom>
        </p:spPr>
      </p:pic>
    </p:spTree>
    <p:extLst>
      <p:ext uri="{BB962C8B-B14F-4D97-AF65-F5344CB8AC3E}">
        <p14:creationId xmlns:p14="http://schemas.microsoft.com/office/powerpoint/2010/main" val="73588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1B6B-6F9A-4C0D-A542-AE2363DAFFDF}"/>
              </a:ext>
            </a:extLst>
          </p:cNvPr>
          <p:cNvSpPr>
            <a:spLocks noGrp="1"/>
          </p:cNvSpPr>
          <p:nvPr>
            <p:ph type="ctrTitle"/>
          </p:nvPr>
        </p:nvSpPr>
        <p:spPr>
          <a:xfrm>
            <a:off x="1186648" y="332250"/>
            <a:ext cx="8729709" cy="1061544"/>
          </a:xfrm>
        </p:spPr>
        <p:txBody>
          <a:bodyPr/>
          <a:lstStyle/>
          <a:p>
            <a:pPr algn="l"/>
            <a:r>
              <a:rPr lang="en-IN" dirty="0"/>
              <a:t>Index</a:t>
            </a:r>
          </a:p>
        </p:txBody>
      </p:sp>
      <p:sp>
        <p:nvSpPr>
          <p:cNvPr id="3" name="Subtitle 2">
            <a:extLst>
              <a:ext uri="{FF2B5EF4-FFF2-40B4-BE49-F238E27FC236}">
                <a16:creationId xmlns:a16="http://schemas.microsoft.com/office/drawing/2014/main" id="{61E7CAF1-E138-4F20-9EFB-442EDD7AEAB1}"/>
              </a:ext>
            </a:extLst>
          </p:cNvPr>
          <p:cNvSpPr>
            <a:spLocks noGrp="1"/>
          </p:cNvSpPr>
          <p:nvPr>
            <p:ph type="subTitle" idx="1"/>
          </p:nvPr>
        </p:nvSpPr>
        <p:spPr>
          <a:xfrm>
            <a:off x="1186648" y="1731146"/>
            <a:ext cx="9395535" cy="4572000"/>
          </a:xfrm>
        </p:spPr>
        <p:txBody>
          <a:bodyPr>
            <a:normAutofit fontScale="92500" lnSpcReduction="20000"/>
          </a:bodyPr>
          <a:lstStyle/>
          <a:p>
            <a:pPr marL="342900" indent="-342900" algn="l">
              <a:lnSpc>
                <a:spcPct val="100000"/>
              </a:lnSpc>
              <a:buFont typeface="Wingdings" panose="05000000000000000000" pitchFamily="2" charset="2"/>
              <a:buChar char="Ø"/>
            </a:pPr>
            <a:r>
              <a:rPr lang="en-IN" b="1" dirty="0"/>
              <a:t>Mid Year Departures</a:t>
            </a:r>
          </a:p>
          <a:p>
            <a:pPr marL="342900" indent="-342900" algn="l">
              <a:buFont typeface="Arial" panose="020B0604020202020204" pitchFamily="34" charset="0"/>
              <a:buChar char="•"/>
            </a:pPr>
            <a:r>
              <a:rPr lang="en-IN" dirty="0"/>
              <a:t>Reason behind Departures</a:t>
            </a:r>
          </a:p>
          <a:p>
            <a:pPr marL="342900" indent="-342900" algn="l">
              <a:buFont typeface="Arial" panose="020B0604020202020204" pitchFamily="34" charset="0"/>
              <a:buChar char="•"/>
            </a:pPr>
            <a:r>
              <a:rPr lang="en-IN" dirty="0"/>
              <a:t>Departures by Job Title  - Resignation</a:t>
            </a:r>
          </a:p>
          <a:p>
            <a:pPr marL="342900" indent="-342900" algn="l">
              <a:buFont typeface="Arial" panose="020B0604020202020204" pitchFamily="34" charset="0"/>
              <a:buChar char="•"/>
            </a:pPr>
            <a:r>
              <a:rPr lang="en-IN" dirty="0"/>
              <a:t>Departures by Job Title  - Misconduct</a:t>
            </a:r>
          </a:p>
          <a:p>
            <a:pPr marL="342900" indent="-342900" algn="l">
              <a:buFont typeface="Arial" panose="020B0604020202020204" pitchFamily="34" charset="0"/>
              <a:buChar char="•"/>
            </a:pPr>
            <a:r>
              <a:rPr lang="en-IN" dirty="0"/>
              <a:t>Status Classification – Departure Status Analysis</a:t>
            </a:r>
          </a:p>
          <a:p>
            <a:pPr marL="342900" indent="-342900" algn="l">
              <a:buFont typeface="Arial" panose="020B0604020202020204" pitchFamily="34" charset="0"/>
              <a:buChar char="•"/>
            </a:pPr>
            <a:r>
              <a:rPr lang="en-IN" dirty="0"/>
              <a:t>Voluntary Departures by Schools</a:t>
            </a:r>
          </a:p>
          <a:p>
            <a:pPr algn="l"/>
            <a:endParaRPr lang="en-IN" dirty="0"/>
          </a:p>
          <a:p>
            <a:pPr marL="342900" indent="-342900" algn="l">
              <a:buFont typeface="Wingdings" panose="05000000000000000000" pitchFamily="2" charset="2"/>
              <a:buChar char="Ø"/>
            </a:pPr>
            <a:r>
              <a:rPr lang="en-IN" b="1" dirty="0"/>
              <a:t>Recruitment Analysis</a:t>
            </a:r>
          </a:p>
          <a:p>
            <a:pPr marL="342900" indent="-342900" algn="l">
              <a:buFont typeface="Arial" panose="020B0604020202020204" pitchFamily="34" charset="0"/>
              <a:buChar char="•"/>
            </a:pPr>
            <a:r>
              <a:rPr lang="en-IN" dirty="0"/>
              <a:t>Recruitment Status by Job Function</a:t>
            </a:r>
          </a:p>
          <a:p>
            <a:pPr marL="342900" indent="-342900" algn="l">
              <a:buFont typeface="Arial" panose="020B0604020202020204" pitchFamily="34" charset="0"/>
              <a:buChar char="•"/>
            </a:pPr>
            <a:r>
              <a:rPr lang="en-IN" dirty="0"/>
              <a:t>Diversity – Race Status by Job Function</a:t>
            </a:r>
          </a:p>
          <a:p>
            <a:pPr marL="342900" indent="-342900" algn="l">
              <a:buFont typeface="Arial" panose="020B0604020202020204" pitchFamily="34" charset="0"/>
              <a:buChar char="•"/>
            </a:pPr>
            <a:r>
              <a:rPr lang="en-IN" dirty="0"/>
              <a:t>Hired/Placed Candidates by Job Function</a:t>
            </a:r>
          </a:p>
          <a:p>
            <a:pPr marL="342900" indent="-342900" algn="l">
              <a:buFont typeface="Arial" panose="020B0604020202020204" pitchFamily="34" charset="0"/>
              <a:buChar char="•"/>
            </a:pPr>
            <a:r>
              <a:rPr lang="en-IN" dirty="0"/>
              <a:t>Hires in States by Job Function</a:t>
            </a:r>
          </a:p>
          <a:p>
            <a:pPr marL="342900" indent="-342900" algn="l">
              <a:buFont typeface="Arial" panose="020B0604020202020204" pitchFamily="34" charset="0"/>
              <a:buChar char="•"/>
            </a:pPr>
            <a:r>
              <a:rPr lang="en-IN" dirty="0"/>
              <a:t>Diversity – EEO 1st Gen by Job Function</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2322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36FA-1156-4518-A077-4DAE250DD10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36F77C4-BFAE-4EA2-BA8D-059E197440FA}"/>
              </a:ext>
            </a:extLst>
          </p:cNvPr>
          <p:cNvSpPr>
            <a:spLocks noGrp="1"/>
          </p:cNvSpPr>
          <p:nvPr>
            <p:ph type="subTitle" idx="1"/>
          </p:nvPr>
        </p:nvSpPr>
        <p:spPr>
          <a:xfrm>
            <a:off x="778276" y="4561863"/>
            <a:ext cx="11321988" cy="1968818"/>
          </a:xfrm>
        </p:spPr>
        <p:txBody>
          <a:bodyPr>
            <a:normAutofit fontScale="77500" lnSpcReduction="20000"/>
          </a:bodyPr>
          <a:lstStyle/>
          <a:p>
            <a:r>
              <a:rPr lang="en-IN" sz="1600" b="1" dirty="0"/>
              <a:t>Finding:</a:t>
            </a:r>
            <a:r>
              <a:rPr lang="en-IN" sz="1600" dirty="0"/>
              <a:t> </a:t>
            </a:r>
          </a:p>
          <a:p>
            <a:pPr algn="l"/>
            <a:r>
              <a:rPr lang="en-IN" sz="1600" dirty="0"/>
              <a:t>Overall the midyear departure numbers for current year are lesser than last year. However, most departures are due to resignation and misconduct.</a:t>
            </a:r>
          </a:p>
          <a:p>
            <a:pPr algn="l"/>
            <a:r>
              <a:rPr lang="en-IN" sz="1600" dirty="0"/>
              <a:t>When we look at the numbers, the numbers have improved this year, still a lot can be improved. </a:t>
            </a:r>
          </a:p>
          <a:p>
            <a:r>
              <a:rPr lang="en-IN" sz="1600" b="1" dirty="0"/>
              <a:t>Recommendation</a:t>
            </a:r>
            <a:r>
              <a:rPr lang="en-IN" sz="1600" dirty="0"/>
              <a:t>: </a:t>
            </a:r>
          </a:p>
          <a:p>
            <a:pPr algn="l"/>
            <a:r>
              <a:rPr lang="en-IN" sz="1600" dirty="0"/>
              <a:t>Training can be provided to the new hires about the way they are supposed to behave within organization to reduce misconduct. </a:t>
            </a:r>
          </a:p>
          <a:p>
            <a:pPr algn="l"/>
            <a:r>
              <a:rPr lang="en-IN" sz="1600" dirty="0"/>
              <a:t>Resignation can be due to salary, long working hours, less satisfaction. This can be improved by conducting surveys &amp; asking feedback from the current staff or people submitting resignation form.</a:t>
            </a:r>
          </a:p>
          <a:p>
            <a:pPr algn="l"/>
            <a:endParaRPr lang="en-IN" sz="1600" dirty="0"/>
          </a:p>
        </p:txBody>
      </p:sp>
      <p:pic>
        <p:nvPicPr>
          <p:cNvPr id="5" name="Picture 4">
            <a:extLst>
              <a:ext uri="{FF2B5EF4-FFF2-40B4-BE49-F238E27FC236}">
                <a16:creationId xmlns:a16="http://schemas.microsoft.com/office/drawing/2014/main" id="{C9DE756B-6D91-4B45-A6BB-8888A602CA62}"/>
              </a:ext>
            </a:extLst>
          </p:cNvPr>
          <p:cNvPicPr>
            <a:picLocks noChangeAspect="1"/>
          </p:cNvPicPr>
          <p:nvPr/>
        </p:nvPicPr>
        <p:blipFill>
          <a:blip r:embed="rId2"/>
          <a:stretch>
            <a:fillRect/>
          </a:stretch>
        </p:blipFill>
        <p:spPr>
          <a:xfrm>
            <a:off x="305165" y="948092"/>
            <a:ext cx="11795099" cy="3439500"/>
          </a:xfrm>
          <a:prstGeom prst="rect">
            <a:avLst/>
          </a:prstGeom>
        </p:spPr>
      </p:pic>
      <p:sp>
        <p:nvSpPr>
          <p:cNvPr id="6" name="TextBox 5">
            <a:extLst>
              <a:ext uri="{FF2B5EF4-FFF2-40B4-BE49-F238E27FC236}">
                <a16:creationId xmlns:a16="http://schemas.microsoft.com/office/drawing/2014/main" id="{D435D24B-55BF-47CF-A195-A60259B0BB2E}"/>
              </a:ext>
            </a:extLst>
          </p:cNvPr>
          <p:cNvSpPr txBox="1"/>
          <p:nvPr/>
        </p:nvSpPr>
        <p:spPr>
          <a:xfrm>
            <a:off x="778276" y="133165"/>
            <a:ext cx="10425343" cy="461665"/>
          </a:xfrm>
          <a:prstGeom prst="rect">
            <a:avLst/>
          </a:prstGeom>
          <a:noFill/>
        </p:spPr>
        <p:txBody>
          <a:bodyPr wrap="square" rtlCol="0">
            <a:spAutoFit/>
          </a:bodyPr>
          <a:lstStyle/>
          <a:p>
            <a:pPr algn="ctr"/>
            <a:r>
              <a:rPr lang="en-IN" sz="2400" b="1" dirty="0"/>
              <a:t>Departure Reason Analysis</a:t>
            </a:r>
          </a:p>
        </p:txBody>
      </p:sp>
    </p:spTree>
    <p:extLst>
      <p:ext uri="{BB962C8B-B14F-4D97-AF65-F5344CB8AC3E}">
        <p14:creationId xmlns:p14="http://schemas.microsoft.com/office/powerpoint/2010/main" val="363043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5D812-ED89-4CFB-9353-2EBFA5836431}"/>
              </a:ext>
            </a:extLst>
          </p:cNvPr>
          <p:cNvSpPr>
            <a:spLocks noGrp="1"/>
          </p:cNvSpPr>
          <p:nvPr>
            <p:ph idx="1"/>
          </p:nvPr>
        </p:nvSpPr>
        <p:spPr>
          <a:xfrm>
            <a:off x="691209" y="5312083"/>
            <a:ext cx="10791825" cy="995363"/>
          </a:xfrm>
        </p:spPr>
        <p:txBody>
          <a:bodyPr>
            <a:normAutofit lnSpcReduction="10000"/>
          </a:bodyPr>
          <a:lstStyle/>
          <a:p>
            <a:pPr marL="0" indent="0">
              <a:buNone/>
            </a:pPr>
            <a:r>
              <a:rPr lang="en-IN" sz="1400" dirty="0"/>
              <a:t>As we have seen resignation has been the top reason behind departures. So, on looking Resignation by Job Titles we see that More Teacher in Residence, Paraprofessional, Academic Dean have resigned this year than last year.</a:t>
            </a:r>
          </a:p>
          <a:p>
            <a:pPr marL="0" indent="0">
              <a:buNone/>
            </a:pPr>
            <a:r>
              <a:rPr lang="en-IN" sz="1400" dirty="0"/>
              <a:t>However, less teachers, college counsellor, dean of students have resigned in the current year than last year. Numbers for other categories haven’t improved from the last year.</a:t>
            </a:r>
          </a:p>
        </p:txBody>
      </p:sp>
      <p:pic>
        <p:nvPicPr>
          <p:cNvPr id="4" name="Picture 3">
            <a:extLst>
              <a:ext uri="{FF2B5EF4-FFF2-40B4-BE49-F238E27FC236}">
                <a16:creationId xmlns:a16="http://schemas.microsoft.com/office/drawing/2014/main" id="{20F8E13B-E03C-42CC-B008-37BD898FD77F}"/>
              </a:ext>
            </a:extLst>
          </p:cNvPr>
          <p:cNvPicPr>
            <a:picLocks noChangeAspect="1"/>
          </p:cNvPicPr>
          <p:nvPr/>
        </p:nvPicPr>
        <p:blipFill>
          <a:blip r:embed="rId3"/>
          <a:stretch>
            <a:fillRect/>
          </a:stretch>
        </p:blipFill>
        <p:spPr>
          <a:xfrm>
            <a:off x="861550" y="1091955"/>
            <a:ext cx="9995840" cy="4049983"/>
          </a:xfrm>
          <a:prstGeom prst="rect">
            <a:avLst/>
          </a:prstGeom>
        </p:spPr>
      </p:pic>
      <p:sp>
        <p:nvSpPr>
          <p:cNvPr id="5" name="TextBox 4">
            <a:extLst>
              <a:ext uri="{FF2B5EF4-FFF2-40B4-BE49-F238E27FC236}">
                <a16:creationId xmlns:a16="http://schemas.microsoft.com/office/drawing/2014/main" id="{9845EBAE-8AE6-4355-9C08-979618CC5CA6}"/>
              </a:ext>
            </a:extLst>
          </p:cNvPr>
          <p:cNvSpPr txBox="1"/>
          <p:nvPr/>
        </p:nvSpPr>
        <p:spPr>
          <a:xfrm>
            <a:off x="949911" y="221942"/>
            <a:ext cx="9641149" cy="461665"/>
          </a:xfrm>
          <a:prstGeom prst="rect">
            <a:avLst/>
          </a:prstGeom>
          <a:noFill/>
        </p:spPr>
        <p:txBody>
          <a:bodyPr wrap="square" rtlCol="0">
            <a:spAutoFit/>
          </a:bodyPr>
          <a:lstStyle/>
          <a:p>
            <a:pPr algn="ctr"/>
            <a:r>
              <a:rPr lang="en-IN" sz="2400" b="1" dirty="0"/>
              <a:t>Departures by Job Title - Resignation</a:t>
            </a:r>
          </a:p>
        </p:txBody>
      </p:sp>
    </p:spTree>
    <p:extLst>
      <p:ext uri="{BB962C8B-B14F-4D97-AF65-F5344CB8AC3E}">
        <p14:creationId xmlns:p14="http://schemas.microsoft.com/office/powerpoint/2010/main" val="49197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102E-672A-42FE-B797-03F33F7A99F3}"/>
              </a:ext>
            </a:extLst>
          </p:cNvPr>
          <p:cNvSpPr>
            <a:spLocks noGrp="1"/>
          </p:cNvSpPr>
          <p:nvPr>
            <p:ph type="title"/>
          </p:nvPr>
        </p:nvSpPr>
        <p:spPr>
          <a:xfrm>
            <a:off x="838200" y="365126"/>
            <a:ext cx="10051114" cy="491478"/>
          </a:xfrm>
        </p:spPr>
        <p:txBody>
          <a:bodyPr>
            <a:noAutofit/>
          </a:bodyPr>
          <a:lstStyle/>
          <a:p>
            <a:pPr algn="ctr"/>
            <a:r>
              <a:rPr lang="en-IN" sz="2400" b="1" dirty="0">
                <a:latin typeface="+mn-lt"/>
                <a:ea typeface="+mn-ea"/>
                <a:cs typeface="+mn-cs"/>
              </a:rPr>
              <a:t>Departure by Job Title - Misconduct</a:t>
            </a:r>
          </a:p>
        </p:txBody>
      </p:sp>
      <p:sp>
        <p:nvSpPr>
          <p:cNvPr id="3" name="Content Placeholder 2">
            <a:extLst>
              <a:ext uri="{FF2B5EF4-FFF2-40B4-BE49-F238E27FC236}">
                <a16:creationId xmlns:a16="http://schemas.microsoft.com/office/drawing/2014/main" id="{D2444D93-6EB2-4CB6-BB25-2E8FA754B102}"/>
              </a:ext>
            </a:extLst>
          </p:cNvPr>
          <p:cNvSpPr>
            <a:spLocks noGrp="1"/>
          </p:cNvSpPr>
          <p:nvPr>
            <p:ph idx="1"/>
          </p:nvPr>
        </p:nvSpPr>
        <p:spPr>
          <a:xfrm>
            <a:off x="723899" y="5273337"/>
            <a:ext cx="10715625" cy="1246526"/>
          </a:xfrm>
        </p:spPr>
        <p:txBody>
          <a:bodyPr>
            <a:normAutofit/>
          </a:bodyPr>
          <a:lstStyle/>
          <a:p>
            <a:pPr marL="0" indent="0">
              <a:buNone/>
            </a:pPr>
            <a:r>
              <a:rPr lang="en-IN" sz="1400" dirty="0"/>
              <a:t>Less number of teachers departed due to misconduct this year. However, </a:t>
            </a:r>
            <a:r>
              <a:rPr lang="en-IN" sz="1400" dirty="0" err="1"/>
              <a:t>Behavioral</a:t>
            </a:r>
            <a:r>
              <a:rPr lang="en-IN" sz="1400" dirty="0"/>
              <a:t> Specialist (known for managing students </a:t>
            </a:r>
            <a:r>
              <a:rPr lang="en-IN" sz="1400" dirty="0" err="1"/>
              <a:t>behavior</a:t>
            </a:r>
            <a:r>
              <a:rPr lang="en-IN" sz="1400" dirty="0"/>
              <a:t>), departed due to misconduct this year. This is an honourable post and thus, it needs to be taken care of, especially for this post. </a:t>
            </a:r>
          </a:p>
          <a:p>
            <a:pPr marL="0" indent="0">
              <a:buNone/>
            </a:pPr>
            <a:r>
              <a:rPr lang="en-IN" sz="1400" dirty="0"/>
              <a:t>Number of paraprofessional/Teacher in residence haven’t improved. </a:t>
            </a:r>
          </a:p>
        </p:txBody>
      </p:sp>
      <p:pic>
        <p:nvPicPr>
          <p:cNvPr id="5" name="Picture 4">
            <a:extLst>
              <a:ext uri="{FF2B5EF4-FFF2-40B4-BE49-F238E27FC236}">
                <a16:creationId xmlns:a16="http://schemas.microsoft.com/office/drawing/2014/main" id="{278970FC-E8A6-4F85-971F-25873E28FFC9}"/>
              </a:ext>
            </a:extLst>
          </p:cNvPr>
          <p:cNvPicPr>
            <a:picLocks noChangeAspect="1"/>
          </p:cNvPicPr>
          <p:nvPr/>
        </p:nvPicPr>
        <p:blipFill>
          <a:blip r:embed="rId2"/>
          <a:stretch>
            <a:fillRect/>
          </a:stretch>
        </p:blipFill>
        <p:spPr>
          <a:xfrm>
            <a:off x="723899" y="856603"/>
            <a:ext cx="10165415" cy="4252253"/>
          </a:xfrm>
          <a:prstGeom prst="rect">
            <a:avLst/>
          </a:prstGeom>
        </p:spPr>
      </p:pic>
    </p:spTree>
    <p:extLst>
      <p:ext uri="{BB962C8B-B14F-4D97-AF65-F5344CB8AC3E}">
        <p14:creationId xmlns:p14="http://schemas.microsoft.com/office/powerpoint/2010/main" val="103931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29C2-57B3-44AA-8DD5-28C7B3FAE616}"/>
              </a:ext>
            </a:extLst>
          </p:cNvPr>
          <p:cNvSpPr>
            <a:spLocks noGrp="1"/>
          </p:cNvSpPr>
          <p:nvPr>
            <p:ph type="title"/>
          </p:nvPr>
        </p:nvSpPr>
        <p:spPr>
          <a:xfrm>
            <a:off x="838200" y="365125"/>
            <a:ext cx="10143478" cy="655807"/>
          </a:xfrm>
        </p:spPr>
        <p:txBody>
          <a:bodyPr>
            <a:normAutofit/>
          </a:bodyPr>
          <a:lstStyle/>
          <a:p>
            <a:pPr algn="ctr"/>
            <a:r>
              <a:rPr lang="en-IN" sz="2400" b="1" dirty="0">
                <a:latin typeface="+mn-lt"/>
                <a:ea typeface="+mn-ea"/>
                <a:cs typeface="+mn-cs"/>
              </a:rPr>
              <a:t>Status Classification – Departure Status Analysis</a:t>
            </a:r>
          </a:p>
        </p:txBody>
      </p:sp>
      <p:sp>
        <p:nvSpPr>
          <p:cNvPr id="3" name="Content Placeholder 2">
            <a:extLst>
              <a:ext uri="{FF2B5EF4-FFF2-40B4-BE49-F238E27FC236}">
                <a16:creationId xmlns:a16="http://schemas.microsoft.com/office/drawing/2014/main" id="{E21E441D-7E48-4683-8C84-689C663BAD36}"/>
              </a:ext>
            </a:extLst>
          </p:cNvPr>
          <p:cNvSpPr>
            <a:spLocks noGrp="1"/>
          </p:cNvSpPr>
          <p:nvPr>
            <p:ph idx="1"/>
          </p:nvPr>
        </p:nvSpPr>
        <p:spPr>
          <a:xfrm>
            <a:off x="944732" y="5352402"/>
            <a:ext cx="10170111" cy="915232"/>
          </a:xfrm>
        </p:spPr>
        <p:txBody>
          <a:bodyPr>
            <a:normAutofit/>
          </a:bodyPr>
          <a:lstStyle/>
          <a:p>
            <a:pPr marL="0" indent="0">
              <a:buNone/>
            </a:pPr>
            <a:r>
              <a:rPr lang="en-IN" sz="2000" dirty="0"/>
              <a:t>The status classification numbers for the current year are lesser than last year. But the voluntary departure status is reduced by ~15%.</a:t>
            </a:r>
          </a:p>
        </p:txBody>
      </p:sp>
      <p:pic>
        <p:nvPicPr>
          <p:cNvPr id="5" name="Picture 4">
            <a:extLst>
              <a:ext uri="{FF2B5EF4-FFF2-40B4-BE49-F238E27FC236}">
                <a16:creationId xmlns:a16="http://schemas.microsoft.com/office/drawing/2014/main" id="{6CDF6249-2C49-4416-A3D3-49A6C9A6AB6B}"/>
              </a:ext>
            </a:extLst>
          </p:cNvPr>
          <p:cNvPicPr>
            <a:picLocks noChangeAspect="1"/>
          </p:cNvPicPr>
          <p:nvPr/>
        </p:nvPicPr>
        <p:blipFill>
          <a:blip r:embed="rId2"/>
          <a:stretch>
            <a:fillRect/>
          </a:stretch>
        </p:blipFill>
        <p:spPr>
          <a:xfrm>
            <a:off x="504099" y="1130778"/>
            <a:ext cx="11183802" cy="3387956"/>
          </a:xfrm>
          <a:prstGeom prst="rect">
            <a:avLst/>
          </a:prstGeom>
        </p:spPr>
      </p:pic>
    </p:spTree>
    <p:extLst>
      <p:ext uri="{BB962C8B-B14F-4D97-AF65-F5344CB8AC3E}">
        <p14:creationId xmlns:p14="http://schemas.microsoft.com/office/powerpoint/2010/main" val="340785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B819E-1870-430A-B43F-66AD8B1F8589}"/>
              </a:ext>
            </a:extLst>
          </p:cNvPr>
          <p:cNvSpPr>
            <a:spLocks noGrp="1"/>
          </p:cNvSpPr>
          <p:nvPr>
            <p:ph idx="1"/>
          </p:nvPr>
        </p:nvSpPr>
        <p:spPr>
          <a:xfrm>
            <a:off x="838199" y="5515887"/>
            <a:ext cx="11128900" cy="1133488"/>
          </a:xfrm>
        </p:spPr>
        <p:txBody>
          <a:bodyPr>
            <a:normAutofit fontScale="85000" lnSpcReduction="10000"/>
          </a:bodyPr>
          <a:lstStyle/>
          <a:p>
            <a:pPr marL="0" indent="0">
              <a:buNone/>
            </a:pPr>
            <a:r>
              <a:rPr lang="en-IN" sz="1800" dirty="0"/>
              <a:t>Pie chart in previous slide shows that, voluntary departure numbers have reduced from the last year. However, on drilling down, we see that for some schools (~first 5 schools in current year graph) have increased from last year whereas for first five schools in last years graph has reduced .</a:t>
            </a:r>
          </a:p>
          <a:p>
            <a:pPr marL="0" indent="0">
              <a:buNone/>
            </a:pPr>
            <a:r>
              <a:rPr lang="en-IN" sz="1800" dirty="0"/>
              <a:t>Thus, the overall numbers have reduced but some schools have faced more voluntary departures this year than last year.</a:t>
            </a:r>
          </a:p>
        </p:txBody>
      </p:sp>
      <p:pic>
        <p:nvPicPr>
          <p:cNvPr id="4" name="Picture 3">
            <a:extLst>
              <a:ext uri="{FF2B5EF4-FFF2-40B4-BE49-F238E27FC236}">
                <a16:creationId xmlns:a16="http://schemas.microsoft.com/office/drawing/2014/main" id="{3A9F8DE1-86F8-42DF-A6DE-F214976F36D1}"/>
              </a:ext>
            </a:extLst>
          </p:cNvPr>
          <p:cNvPicPr>
            <a:picLocks noChangeAspect="1"/>
          </p:cNvPicPr>
          <p:nvPr/>
        </p:nvPicPr>
        <p:blipFill>
          <a:blip r:embed="rId3"/>
          <a:stretch>
            <a:fillRect/>
          </a:stretch>
        </p:blipFill>
        <p:spPr>
          <a:xfrm>
            <a:off x="1033418" y="1207363"/>
            <a:ext cx="10193624" cy="3977196"/>
          </a:xfrm>
          <a:prstGeom prst="rect">
            <a:avLst/>
          </a:prstGeom>
        </p:spPr>
      </p:pic>
      <p:sp>
        <p:nvSpPr>
          <p:cNvPr id="5" name="TextBox 4">
            <a:extLst>
              <a:ext uri="{FF2B5EF4-FFF2-40B4-BE49-F238E27FC236}">
                <a16:creationId xmlns:a16="http://schemas.microsoft.com/office/drawing/2014/main" id="{A297AFC0-860F-4C6B-AA2B-7DEAB9BAFA1B}"/>
              </a:ext>
            </a:extLst>
          </p:cNvPr>
          <p:cNvSpPr txBox="1"/>
          <p:nvPr/>
        </p:nvSpPr>
        <p:spPr>
          <a:xfrm>
            <a:off x="1033418" y="177553"/>
            <a:ext cx="9534618" cy="461665"/>
          </a:xfrm>
          <a:prstGeom prst="rect">
            <a:avLst/>
          </a:prstGeom>
          <a:noFill/>
        </p:spPr>
        <p:txBody>
          <a:bodyPr wrap="square" rtlCol="0">
            <a:spAutoFit/>
          </a:bodyPr>
          <a:lstStyle/>
          <a:p>
            <a:pPr algn="ctr"/>
            <a:r>
              <a:rPr lang="en-IN" sz="2400" b="1" dirty="0"/>
              <a:t>Voluntary Departures by School</a:t>
            </a:r>
          </a:p>
        </p:txBody>
      </p:sp>
    </p:spTree>
    <p:extLst>
      <p:ext uri="{BB962C8B-B14F-4D97-AF65-F5344CB8AC3E}">
        <p14:creationId xmlns:p14="http://schemas.microsoft.com/office/powerpoint/2010/main" val="173516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CC4-F5FC-4DDF-B18A-18FD15F2AA52}"/>
              </a:ext>
            </a:extLst>
          </p:cNvPr>
          <p:cNvSpPr>
            <a:spLocks noGrp="1"/>
          </p:cNvSpPr>
          <p:nvPr>
            <p:ph type="title"/>
          </p:nvPr>
        </p:nvSpPr>
        <p:spPr>
          <a:xfrm>
            <a:off x="838200" y="365125"/>
            <a:ext cx="10436441" cy="753461"/>
          </a:xfrm>
        </p:spPr>
        <p:txBody>
          <a:bodyPr>
            <a:normAutofit/>
          </a:bodyPr>
          <a:lstStyle/>
          <a:p>
            <a:pPr algn="ctr"/>
            <a:r>
              <a:rPr lang="en-IN" sz="2400" b="1" dirty="0">
                <a:latin typeface="+mn-lt"/>
                <a:ea typeface="+mn-ea"/>
                <a:cs typeface="+mn-cs"/>
              </a:rPr>
              <a:t>Recruitment Status by Job Function</a:t>
            </a:r>
          </a:p>
        </p:txBody>
      </p:sp>
      <p:sp>
        <p:nvSpPr>
          <p:cNvPr id="3" name="Content Placeholder 2">
            <a:extLst>
              <a:ext uri="{FF2B5EF4-FFF2-40B4-BE49-F238E27FC236}">
                <a16:creationId xmlns:a16="http://schemas.microsoft.com/office/drawing/2014/main" id="{1E5C6E71-A751-48AF-B7D6-BC5EC1CA90DD}"/>
              </a:ext>
            </a:extLst>
          </p:cNvPr>
          <p:cNvSpPr>
            <a:spLocks noGrp="1"/>
          </p:cNvSpPr>
          <p:nvPr>
            <p:ph idx="1"/>
          </p:nvPr>
        </p:nvSpPr>
        <p:spPr>
          <a:xfrm>
            <a:off x="838200" y="5131293"/>
            <a:ext cx="10152355" cy="1045670"/>
          </a:xfrm>
        </p:spPr>
        <p:txBody>
          <a:bodyPr>
            <a:normAutofit fontScale="92500"/>
          </a:bodyPr>
          <a:lstStyle/>
          <a:p>
            <a:pPr marL="0" indent="0">
              <a:buNone/>
            </a:pPr>
            <a:r>
              <a:rPr lang="en-IN" sz="1600" dirty="0"/>
              <a:t>Hiring stats have improved this year from the last year by 0.19% however, placed stats reduced by 1.07%. The number of rejected candidates have reduced a lot this year and active candidates increased by more than 25%.</a:t>
            </a:r>
          </a:p>
          <a:p>
            <a:pPr marL="0" indent="0">
              <a:buNone/>
            </a:pPr>
            <a:r>
              <a:rPr lang="en-IN" sz="1600" dirty="0"/>
              <a:t>Thus recruitment this year is improved a lot as compared to last year.</a:t>
            </a:r>
          </a:p>
        </p:txBody>
      </p:sp>
      <p:pic>
        <p:nvPicPr>
          <p:cNvPr id="4" name="Picture 3">
            <a:extLst>
              <a:ext uri="{FF2B5EF4-FFF2-40B4-BE49-F238E27FC236}">
                <a16:creationId xmlns:a16="http://schemas.microsoft.com/office/drawing/2014/main" id="{083A6960-412F-4899-9DEF-07790AFDB235}"/>
              </a:ext>
            </a:extLst>
          </p:cNvPr>
          <p:cNvPicPr>
            <a:picLocks noChangeAspect="1"/>
          </p:cNvPicPr>
          <p:nvPr/>
        </p:nvPicPr>
        <p:blipFill>
          <a:blip r:embed="rId2"/>
          <a:stretch>
            <a:fillRect/>
          </a:stretch>
        </p:blipFill>
        <p:spPr>
          <a:xfrm>
            <a:off x="550415" y="1254560"/>
            <a:ext cx="10589991" cy="3521626"/>
          </a:xfrm>
          <a:prstGeom prst="rect">
            <a:avLst/>
          </a:prstGeom>
        </p:spPr>
      </p:pic>
    </p:spTree>
    <p:extLst>
      <p:ext uri="{BB962C8B-B14F-4D97-AF65-F5344CB8AC3E}">
        <p14:creationId xmlns:p14="http://schemas.microsoft.com/office/powerpoint/2010/main" val="349359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55CB-7068-453A-BAE4-4C1575D78B2D}"/>
              </a:ext>
            </a:extLst>
          </p:cNvPr>
          <p:cNvSpPr>
            <a:spLocks noGrp="1"/>
          </p:cNvSpPr>
          <p:nvPr>
            <p:ph type="title"/>
          </p:nvPr>
        </p:nvSpPr>
        <p:spPr>
          <a:xfrm>
            <a:off x="838200" y="365125"/>
            <a:ext cx="10445319" cy="717951"/>
          </a:xfrm>
        </p:spPr>
        <p:txBody>
          <a:bodyPr>
            <a:normAutofit/>
          </a:bodyPr>
          <a:lstStyle/>
          <a:p>
            <a:pPr algn="ctr"/>
            <a:r>
              <a:rPr lang="en-IN" sz="2400" b="1" dirty="0">
                <a:latin typeface="+mn-lt"/>
                <a:ea typeface="+mn-ea"/>
                <a:cs typeface="+mn-cs"/>
              </a:rPr>
              <a:t>Diversity – Race Status by Job Function</a:t>
            </a:r>
          </a:p>
        </p:txBody>
      </p:sp>
      <p:sp>
        <p:nvSpPr>
          <p:cNvPr id="3" name="Content Placeholder 2">
            <a:extLst>
              <a:ext uri="{FF2B5EF4-FFF2-40B4-BE49-F238E27FC236}">
                <a16:creationId xmlns:a16="http://schemas.microsoft.com/office/drawing/2014/main" id="{3FB8F3FB-457E-4708-B4A0-AF5B30261535}"/>
              </a:ext>
            </a:extLst>
          </p:cNvPr>
          <p:cNvSpPr>
            <a:spLocks noGrp="1"/>
          </p:cNvSpPr>
          <p:nvPr>
            <p:ph idx="1"/>
          </p:nvPr>
        </p:nvSpPr>
        <p:spPr>
          <a:xfrm>
            <a:off x="687279" y="5584054"/>
            <a:ext cx="10596240" cy="692459"/>
          </a:xfrm>
        </p:spPr>
        <p:txBody>
          <a:bodyPr>
            <a:normAutofit fontScale="85000" lnSpcReduction="10000"/>
          </a:bodyPr>
          <a:lstStyle/>
          <a:p>
            <a:pPr marL="0" indent="0">
              <a:buNone/>
            </a:pPr>
            <a:r>
              <a:rPr lang="en-IN" sz="1800" dirty="0"/>
              <a:t>Number of Whites hired reduced this year which implies that % of people from other races increased. </a:t>
            </a:r>
          </a:p>
          <a:p>
            <a:pPr marL="0" indent="0">
              <a:buNone/>
            </a:pPr>
            <a:r>
              <a:rPr lang="en-IN" sz="1800" dirty="0"/>
              <a:t>Blacks, Hispanics, Asians are hired more than last year. This shows that diversity has improved from the last year.</a:t>
            </a:r>
          </a:p>
        </p:txBody>
      </p:sp>
      <p:pic>
        <p:nvPicPr>
          <p:cNvPr id="4" name="Picture 3">
            <a:extLst>
              <a:ext uri="{FF2B5EF4-FFF2-40B4-BE49-F238E27FC236}">
                <a16:creationId xmlns:a16="http://schemas.microsoft.com/office/drawing/2014/main" id="{54EE40D8-0570-4BD0-90AF-50D7B5C20C73}"/>
              </a:ext>
            </a:extLst>
          </p:cNvPr>
          <p:cNvPicPr>
            <a:picLocks noChangeAspect="1"/>
          </p:cNvPicPr>
          <p:nvPr/>
        </p:nvPicPr>
        <p:blipFill>
          <a:blip r:embed="rId2"/>
          <a:stretch>
            <a:fillRect/>
          </a:stretch>
        </p:blipFill>
        <p:spPr>
          <a:xfrm>
            <a:off x="0" y="1246804"/>
            <a:ext cx="11842812" cy="4035410"/>
          </a:xfrm>
          <a:prstGeom prst="rect">
            <a:avLst/>
          </a:prstGeom>
        </p:spPr>
      </p:pic>
    </p:spTree>
    <p:extLst>
      <p:ext uri="{BB962C8B-B14F-4D97-AF65-F5344CB8AC3E}">
        <p14:creationId xmlns:p14="http://schemas.microsoft.com/office/powerpoint/2010/main" val="318743345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TotalTime>
  <Words>726</Words>
  <Application>Microsoft Office PowerPoint</Application>
  <PresentationFormat>Widescreen</PresentationFormat>
  <Paragraphs>54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Achievement First Presentation</vt:lpstr>
      <vt:lpstr>Index</vt:lpstr>
      <vt:lpstr>PowerPoint Presentation</vt:lpstr>
      <vt:lpstr>PowerPoint Presentation</vt:lpstr>
      <vt:lpstr>Departure by Job Title - Misconduct</vt:lpstr>
      <vt:lpstr>Status Classification – Departure Status Analysis</vt:lpstr>
      <vt:lpstr>PowerPoint Presentation</vt:lpstr>
      <vt:lpstr>Recruitment Status by Job Function</vt:lpstr>
      <vt:lpstr>Diversity – Race Status by Job Function</vt:lpstr>
      <vt:lpstr>Hired/Placed Candidates by Job Function</vt:lpstr>
      <vt:lpstr>Hires in States by Job Function</vt:lpstr>
      <vt:lpstr>Diversity – EEO 1st Gen by Job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jain</dc:creator>
  <cp:lastModifiedBy>isha jain</cp:lastModifiedBy>
  <cp:revision>10</cp:revision>
  <dcterms:created xsi:type="dcterms:W3CDTF">2018-06-17T18:59:47Z</dcterms:created>
  <dcterms:modified xsi:type="dcterms:W3CDTF">2018-06-17T21:22:28Z</dcterms:modified>
</cp:coreProperties>
</file>