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274" r:id="rId3"/>
    <p:sldId id="267" r:id="rId4"/>
    <p:sldId id="277" r:id="rId5"/>
    <p:sldId id="275" r:id="rId6"/>
    <p:sldId id="273" r:id="rId7"/>
    <p:sldId id="279" r:id="rId8"/>
    <p:sldId id="280" r:id="rId9"/>
    <p:sldId id="293" r:id="rId10"/>
    <p:sldId id="281" r:id="rId11"/>
    <p:sldId id="294" r:id="rId12"/>
    <p:sldId id="295" r:id="rId13"/>
    <p:sldId id="296" r:id="rId14"/>
    <p:sldId id="285" r:id="rId15"/>
    <p:sldId id="286" r:id="rId16"/>
    <p:sldId id="297" r:id="rId17"/>
    <p:sldId id="298" r:id="rId18"/>
    <p:sldId id="299" r:id="rId19"/>
    <p:sldId id="300" r:id="rId20"/>
    <p:sldId id="301" r:id="rId21"/>
    <p:sldId id="302" r:id="rId22"/>
    <p:sldId id="276" r:id="rId23"/>
    <p:sldId id="262" r:id="rId2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1740" autoAdjust="0"/>
  </p:normalViewPr>
  <p:slideViewPr>
    <p:cSldViewPr showGuides="1">
      <p:cViewPr varScale="1">
        <p:scale>
          <a:sx n="74" d="100"/>
          <a:sy n="74" d="100"/>
        </p:scale>
        <p:origin x="90" y="52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5/8/2020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5/8/2020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Omniglot</a:t>
            </a:r>
            <a:r>
              <a:rPr lang="en-GB" dirty="0"/>
              <a:t> images (or x-values for regression), </a:t>
            </a:r>
            <a:r>
              <a:rPr lang="en-GB" dirty="0" err="1"/>
              <a:t>xt</a:t>
            </a:r>
            <a:r>
              <a:rPr lang="en-GB" dirty="0"/>
              <a:t>, are presented with time-offset labels (or function values), y</a:t>
            </a:r>
            <a:r>
              <a:rPr lang="en-GB" baseline="-25000" dirty="0"/>
              <a:t>t−1</a:t>
            </a:r>
            <a:r>
              <a:rPr lang="en-GB" dirty="0"/>
              <a:t>, to prevent the network from simply mapping the class labels to the output. From episode to episode, the classes to be presented in the episode, their associated labels, and the specific samples are all shuffled.</a:t>
            </a:r>
          </a:p>
        </p:txBody>
      </p:sp>
      <p:sp>
        <p:nvSpPr>
          <p:cNvPr id="4" name="Slide Number Placeholder 3"/>
          <p:cNvSpPr>
            <a:spLocks noGrp="1"/>
          </p:cNvSpPr>
          <p:nvPr>
            <p:ph type="sldNum" sz="quarter" idx="5"/>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121639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successful strategy would involve the use of an external memory to store bound sample representation-class label information, which can then be retrieved at a later point for successful classification when a sample from an already-seen class is presented. Specifically, sample data </a:t>
            </a:r>
            <a:r>
              <a:rPr lang="en-GB" dirty="0" err="1"/>
              <a:t>x</a:t>
            </a:r>
            <a:r>
              <a:rPr lang="en-GB" baseline="-25000" dirty="0" err="1"/>
              <a:t>t</a:t>
            </a:r>
            <a:r>
              <a:rPr lang="en-GB" dirty="0"/>
              <a:t> from a particular time step should be bound to the appropriate class label </a:t>
            </a:r>
            <a:r>
              <a:rPr lang="en-GB" dirty="0" err="1"/>
              <a:t>y</a:t>
            </a:r>
            <a:r>
              <a:rPr lang="en-GB" baseline="-25000" dirty="0" err="1"/>
              <a:t>t</a:t>
            </a:r>
            <a:r>
              <a:rPr lang="en-GB" dirty="0"/>
              <a:t>, which is presented in the subsequent time step. Later, when a sample from this same class is seen, it should retrieve this bound information from the external memory to make a prediction.</a:t>
            </a:r>
          </a:p>
        </p:txBody>
      </p:sp>
      <p:sp>
        <p:nvSpPr>
          <p:cNvPr id="4" name="Slide Number Placeholder 3"/>
          <p:cNvSpPr>
            <a:spLocks noGrp="1"/>
          </p:cNvSpPr>
          <p:nvPr>
            <p:ph type="sldNum" sz="quarter" idx="5"/>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25865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successful strategy would involve the use of an external memory to store bound sample representation-class label information, which can then be retrieved at a later point for successful classification when a sample from an already-seen class is presented. Specifically, sample data </a:t>
            </a:r>
            <a:r>
              <a:rPr lang="en-GB" dirty="0" err="1"/>
              <a:t>x</a:t>
            </a:r>
            <a:r>
              <a:rPr lang="en-GB" baseline="-25000" dirty="0" err="1"/>
              <a:t>t</a:t>
            </a:r>
            <a:r>
              <a:rPr lang="en-GB" dirty="0"/>
              <a:t> from a particular time step should be bound to the appropriate class label </a:t>
            </a:r>
            <a:r>
              <a:rPr lang="en-GB" dirty="0" err="1"/>
              <a:t>y</a:t>
            </a:r>
            <a:r>
              <a:rPr lang="en-GB" baseline="-25000" dirty="0" err="1"/>
              <a:t>t</a:t>
            </a:r>
            <a:r>
              <a:rPr lang="en-GB" dirty="0"/>
              <a:t>, which is presented in the subsequent time step. Later, when a sample from this same class is seen, it should retrieve this bound information from the external memory to make a prediction.</a:t>
            </a:r>
          </a:p>
        </p:txBody>
      </p:sp>
      <p:sp>
        <p:nvSpPr>
          <p:cNvPr id="4" name="Slide Number Placeholder 3"/>
          <p:cNvSpPr>
            <a:spLocks noGrp="1"/>
          </p:cNvSpPr>
          <p:nvPr>
            <p:ph type="sldNum" sz="quarter" idx="5"/>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290374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355446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299392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16</a:t>
            </a:fld>
            <a:endParaRPr lang="en-US"/>
          </a:p>
        </p:txBody>
      </p:sp>
    </p:spTree>
    <p:extLst>
      <p:ext uri="{BB962C8B-B14F-4D97-AF65-F5344CB8AC3E}">
        <p14:creationId xmlns:p14="http://schemas.microsoft.com/office/powerpoint/2010/main" val="304911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DDFD0186-DEE4-49EF-B414-E91378BDE68B}" type="datetime1">
              <a:rPr lang="en-US" smtClean="0"/>
              <a:t>5/8/2020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DFA0C5E-FEB2-4DC4-B8BC-693D481EB584}" type="datetime1">
              <a:rPr lang="en-US" smtClean="0"/>
              <a:t>5/8/2020</a:t>
            </a:fld>
            <a:endParaRPr/>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6F80D86-30BF-4F65-8FDF-FF76A626A894}" type="datetime1">
              <a:rPr lang="en-US" smtClean="0"/>
              <a:t>5/8/2020</a:t>
            </a:fld>
            <a:endParaRPr/>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3E093DD9-03AA-486A-A956-B5075267659A}" type="datetime1">
              <a:rPr lang="en-US" smtClean="0"/>
              <a:t>5/8/2020</a:t>
            </a:fld>
            <a:endParaRPr dirty="0"/>
          </a:p>
        </p:txBody>
      </p:sp>
      <p:sp>
        <p:nvSpPr>
          <p:cNvPr id="5" name="Footer Placeholder 4"/>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F20A134-ADE6-40CF-93D1-62F241E18CA1}" type="datetime1">
              <a:rPr lang="en-US" smtClean="0"/>
              <a:t>5/8/2020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73A5339-6505-45DD-B588-EFFB30CAC05A}" type="datetime1">
              <a:rPr lang="en-US" smtClean="0"/>
              <a:t>5/8/2020</a:t>
            </a:fld>
            <a:endParaRPr/>
          </a:p>
        </p:txBody>
      </p:sp>
      <p:sp>
        <p:nvSpPr>
          <p:cNvPr id="6" name="Footer Placeholder 5"/>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B57C3DF-5100-4A23-ADAB-5C75AF857569}" type="datetime1">
              <a:rPr lang="en-US" smtClean="0"/>
              <a:t>5/8/2020</a:t>
            </a:fld>
            <a:endParaRPr/>
          </a:p>
        </p:txBody>
      </p:sp>
      <p:sp>
        <p:nvSpPr>
          <p:cNvPr id="8" name="Footer Placeholder 7"/>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684DA15-9D10-4AB7-972A-DF9A517A7361}" type="datetime1">
              <a:rPr lang="en-US" smtClean="0"/>
              <a:t>5/8/2020</a:t>
            </a:fld>
            <a:endParaRPr/>
          </a:p>
        </p:txBody>
      </p:sp>
      <p:sp>
        <p:nvSpPr>
          <p:cNvPr id="4" name="Footer Placeholder 3"/>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779981C4-4276-4DF6-A87B-F2341FD96C1C}" type="datetime1">
              <a:rPr lang="en-US" smtClean="0"/>
              <a:t>5/8/2020</a:t>
            </a:fld>
            <a:endParaRPr/>
          </a:p>
        </p:txBody>
      </p:sp>
      <p:sp>
        <p:nvSpPr>
          <p:cNvPr id="3" name="Footer Placeholder 2"/>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B39798-A9DF-4A7B-878E-643F82DEFF4A}" type="datetime1">
              <a:rPr lang="en-US" smtClean="0"/>
              <a:t>5/8/2020</a:t>
            </a:fld>
            <a:endParaRPr/>
          </a:p>
        </p:txBody>
      </p:sp>
      <p:sp>
        <p:nvSpPr>
          <p:cNvPr id="6" name="Footer Placeholder 5"/>
          <p:cNvSpPr>
            <a:spLocks noGrp="1"/>
          </p:cNvSpPr>
          <p:nvPr>
            <p:ph type="ftr" sz="quarter" idx="11"/>
          </p:nvPr>
        </p:nvSpPr>
        <p:spPr/>
        <p:txBody>
          <a:bodyPr/>
          <a:lstStyle/>
          <a:p>
            <a:r>
              <a:rPr lang="ko-KR" altLang="en-US"/>
              <a:t>동서 대학교 </a:t>
            </a:r>
            <a:r>
              <a:rPr lang="en-US" altLang="ko-KR"/>
              <a:t>- </a:t>
            </a:r>
            <a:r>
              <a:rPr lang="en-GB"/>
              <a:t>Machine Learning Course</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6CBDCE42-1190-48CD-9B82-51314FF7E719}" type="datetime1">
              <a:rPr lang="en-US" smtClean="0"/>
              <a:t>5/8/2020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ko-KR" altLang="en-US"/>
              <a:t>동서 대학교 </a:t>
            </a:r>
            <a:r>
              <a:rPr lang="en-US" altLang="ko-KR"/>
              <a:t>- </a:t>
            </a:r>
            <a:r>
              <a:rPr lang="en-GB"/>
              <a:t>Machine Learning Course</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DB994855-F238-43FA-BE22-A9AED27BA0CF}" type="datetime1">
              <a:rPr lang="en-US" smtClean="0"/>
              <a:t>5/8/2020</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ko-KR" altLang="en-US"/>
              <a:t>동서 대학교 </a:t>
            </a:r>
            <a:r>
              <a:rPr lang="en-US" altLang="ko-KR"/>
              <a:t>- </a:t>
            </a:r>
            <a:r>
              <a:rPr lang="en-GB"/>
              <a:t>Machine Learning Course</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aperswithcode.com/paper/contrastive-adaptation-network-fo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556793"/>
            <a:ext cx="8329031" cy="2520279"/>
          </a:xfrm>
        </p:spPr>
        <p:txBody>
          <a:bodyPr/>
          <a:lstStyle/>
          <a:p>
            <a:r>
              <a:rPr lang="en-GB" sz="5000" dirty="0"/>
              <a:t>Contrastive Adaptation Network for Unsupervised Domain Adaptation</a:t>
            </a:r>
            <a:br>
              <a:rPr lang="en-GB" dirty="0"/>
            </a:br>
            <a:r>
              <a:rPr lang="en-GB" sz="1800" dirty="0">
                <a:solidFill>
                  <a:schemeClr val="accent3">
                    <a:lumMod val="50000"/>
                  </a:schemeClr>
                </a:solidFill>
              </a:rPr>
              <a:t>URL : </a:t>
            </a:r>
            <a:r>
              <a:rPr lang="en-GB" sz="1800" dirty="0">
                <a:solidFill>
                  <a:schemeClr val="accent3">
                    <a:lumMod val="50000"/>
                  </a:schemeClr>
                </a:solidFill>
                <a:hlinkClick r:id="rId2">
                  <a:extLst>
                    <a:ext uri="{A12FA001-AC4F-418D-AE19-62706E023703}">
                      <ahyp:hlinkClr xmlns:ahyp="http://schemas.microsoft.com/office/drawing/2018/hyperlinkcolor" val="tx"/>
                    </a:ext>
                  </a:extLst>
                </a:hlinkClick>
              </a:rPr>
              <a:t>https://paperswithcode.com/paper/contrastive-adaptation-network-for</a:t>
            </a:r>
            <a:endParaRPr lang="en-US" sz="1800" dirty="0">
              <a:solidFill>
                <a:schemeClr val="accent3">
                  <a:lumMod val="50000"/>
                </a:schemeClr>
              </a:solidFill>
            </a:endParaRPr>
          </a:p>
        </p:txBody>
      </p:sp>
      <p:sp>
        <p:nvSpPr>
          <p:cNvPr id="3" name="Subtitle 2"/>
          <p:cNvSpPr>
            <a:spLocks noGrp="1"/>
          </p:cNvSpPr>
          <p:nvPr>
            <p:ph type="subTitle" idx="1"/>
          </p:nvPr>
        </p:nvSpPr>
        <p:spPr>
          <a:xfrm>
            <a:off x="2428669" y="4365104"/>
            <a:ext cx="7516442" cy="1095896"/>
          </a:xfrm>
        </p:spPr>
        <p:txBody>
          <a:bodyPr>
            <a:normAutofit/>
          </a:bodyPr>
          <a:lstStyle/>
          <a:p>
            <a:r>
              <a:rPr lang="en-GB" sz="2800" dirty="0"/>
              <a:t>Kang, Guoliang; Jiang, Lu; Yang, Yi; Hauptmann, Alexander G</a:t>
            </a:r>
            <a:endParaRPr lang="en-GB" sz="2700" dirty="0"/>
          </a:p>
        </p:txBody>
      </p:sp>
      <p:sp>
        <p:nvSpPr>
          <p:cNvPr id="4" name="Subtitle 2">
            <a:extLst>
              <a:ext uri="{FF2B5EF4-FFF2-40B4-BE49-F238E27FC236}">
                <a16:creationId xmlns:a16="http://schemas.microsoft.com/office/drawing/2014/main" id="{953E31D8-2AEB-450E-A8B9-BEA8ECA42093}"/>
              </a:ext>
            </a:extLst>
          </p:cNvPr>
          <p:cNvSpPr txBox="1">
            <a:spLocks/>
          </p:cNvSpPr>
          <p:nvPr/>
        </p:nvSpPr>
        <p:spPr>
          <a:xfrm>
            <a:off x="2422004" y="6059388"/>
            <a:ext cx="7516442" cy="46801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pPr>
              <a:lnSpc>
                <a:spcPct val="120000"/>
              </a:lnSpc>
            </a:pPr>
            <a:r>
              <a:rPr lang="en-US" sz="1600" dirty="0">
                <a:solidFill>
                  <a:schemeClr val="bg2">
                    <a:lumMod val="25000"/>
                  </a:schemeClr>
                </a:solidFill>
              </a:rPr>
              <a:t>Presented By : David Ishak </a:t>
            </a:r>
            <a:r>
              <a:rPr lang="en-US" sz="1600" dirty="0" err="1">
                <a:solidFill>
                  <a:schemeClr val="bg2">
                    <a:lumMod val="25000"/>
                  </a:schemeClr>
                </a:solidFill>
              </a:rPr>
              <a:t>Kosasih</a:t>
            </a:r>
            <a:endParaRPr lang="en-US" sz="1600" dirty="0">
              <a:solidFill>
                <a:schemeClr val="bg2">
                  <a:lumMod val="25000"/>
                </a:schemeClr>
              </a:solidFill>
            </a:endParaRPr>
          </a:p>
        </p:txBody>
      </p:sp>
      <p:pic>
        <p:nvPicPr>
          <p:cNvPr id="5" name="Picture 2" descr="https://lh6.googleusercontent.com/dL5aZef61oxjFpC80X7DkwwAQkWnVI1clp_HaEX9v0F826KcIJD6eohaDBjBU8YJznWmicetAD8E0QGRTvcmfPWApl5jk4zbSvYPyfNRqp3QnQl7jYbPa9qHoL0T1K93Hj30gtPyLns">
            <a:extLst>
              <a:ext uri="{FF2B5EF4-FFF2-40B4-BE49-F238E27FC236}">
                <a16:creationId xmlns:a16="http://schemas.microsoft.com/office/drawing/2014/main" id="{57D065FE-7A8E-477D-BD9F-3E215671B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22" y="201519"/>
            <a:ext cx="838051" cy="59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2.3	</a:t>
            </a:r>
            <a:r>
              <a:rPr lang="en-GB" dirty="0"/>
              <a:t>Contrastive Adaptation Network</a:t>
            </a:r>
            <a:endParaRPr lang="en-US" dirty="0"/>
          </a:p>
        </p:txBody>
      </p:sp>
      <p:sp>
        <p:nvSpPr>
          <p:cNvPr id="14" name="Content Placeholder 13"/>
          <p:cNvSpPr>
            <a:spLocks noGrp="1"/>
          </p:cNvSpPr>
          <p:nvPr>
            <p:ph idx="1"/>
          </p:nvPr>
        </p:nvSpPr>
        <p:spPr/>
        <p:txBody>
          <a:bodyPr/>
          <a:lstStyle/>
          <a:p>
            <a:r>
              <a:rPr lang="en-GB" dirty="0"/>
              <a:t>Overall objective :</a:t>
            </a:r>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9</a:t>
            </a:fld>
            <a:endParaRPr lang="en-GB"/>
          </a:p>
        </p:txBody>
      </p:sp>
      <p:pic>
        <p:nvPicPr>
          <p:cNvPr id="2" name="Picture 1">
            <a:extLst>
              <a:ext uri="{FF2B5EF4-FFF2-40B4-BE49-F238E27FC236}">
                <a16:creationId xmlns:a16="http://schemas.microsoft.com/office/drawing/2014/main" id="{2522B5E7-8DC7-4B95-818A-95371865F6D3}"/>
              </a:ext>
            </a:extLst>
          </p:cNvPr>
          <p:cNvPicPr>
            <a:picLocks noChangeAspect="1"/>
          </p:cNvPicPr>
          <p:nvPr/>
        </p:nvPicPr>
        <p:blipFill>
          <a:blip r:embed="rId2"/>
          <a:stretch>
            <a:fillRect/>
          </a:stretch>
        </p:blipFill>
        <p:spPr>
          <a:xfrm>
            <a:off x="2422004" y="2348880"/>
            <a:ext cx="2667372" cy="628738"/>
          </a:xfrm>
          <a:prstGeom prst="rect">
            <a:avLst/>
          </a:prstGeom>
        </p:spPr>
      </p:pic>
      <p:pic>
        <p:nvPicPr>
          <p:cNvPr id="6" name="Picture 5">
            <a:extLst>
              <a:ext uri="{FF2B5EF4-FFF2-40B4-BE49-F238E27FC236}">
                <a16:creationId xmlns:a16="http://schemas.microsoft.com/office/drawing/2014/main" id="{EEF05A80-ED79-4177-BAF9-4AB5D2880C36}"/>
              </a:ext>
            </a:extLst>
          </p:cNvPr>
          <p:cNvPicPr>
            <a:picLocks noChangeAspect="1"/>
          </p:cNvPicPr>
          <p:nvPr/>
        </p:nvPicPr>
        <p:blipFill>
          <a:blip r:embed="rId3"/>
          <a:stretch>
            <a:fillRect/>
          </a:stretch>
        </p:blipFill>
        <p:spPr>
          <a:xfrm>
            <a:off x="2422004" y="3183297"/>
            <a:ext cx="3848637" cy="1086002"/>
          </a:xfrm>
          <a:prstGeom prst="rect">
            <a:avLst/>
          </a:prstGeom>
        </p:spPr>
      </p:pic>
      <p:pic>
        <p:nvPicPr>
          <p:cNvPr id="7" name="Picture 6">
            <a:extLst>
              <a:ext uri="{FF2B5EF4-FFF2-40B4-BE49-F238E27FC236}">
                <a16:creationId xmlns:a16="http://schemas.microsoft.com/office/drawing/2014/main" id="{B332604B-5694-4549-91B9-FE13E115D66D}"/>
              </a:ext>
            </a:extLst>
          </p:cNvPr>
          <p:cNvPicPr>
            <a:picLocks noChangeAspect="1"/>
          </p:cNvPicPr>
          <p:nvPr/>
        </p:nvPicPr>
        <p:blipFill>
          <a:blip r:embed="rId4"/>
          <a:stretch>
            <a:fillRect/>
          </a:stretch>
        </p:blipFill>
        <p:spPr>
          <a:xfrm>
            <a:off x="2422004" y="4407239"/>
            <a:ext cx="2229161" cy="1114581"/>
          </a:xfrm>
          <a:prstGeom prst="rect">
            <a:avLst/>
          </a:prstGeom>
        </p:spPr>
      </p:pic>
      <p:sp>
        <p:nvSpPr>
          <p:cNvPr id="17" name="TextBox 16">
            <a:extLst>
              <a:ext uri="{FF2B5EF4-FFF2-40B4-BE49-F238E27FC236}">
                <a16:creationId xmlns:a16="http://schemas.microsoft.com/office/drawing/2014/main" id="{49731019-4EA2-4FBC-8BE5-6A3CAD848DDE}"/>
              </a:ext>
            </a:extLst>
          </p:cNvPr>
          <p:cNvSpPr txBox="1"/>
          <p:nvPr/>
        </p:nvSpPr>
        <p:spPr>
          <a:xfrm>
            <a:off x="7030516" y="2348880"/>
            <a:ext cx="4248472" cy="2108269"/>
          </a:xfrm>
          <a:prstGeom prst="rect">
            <a:avLst/>
          </a:prstGeom>
          <a:noFill/>
        </p:spPr>
        <p:txBody>
          <a:bodyPr wrap="square" rtlCol="0">
            <a:spAutoFit/>
          </a:bodyPr>
          <a:lstStyle/>
          <a:p>
            <a:pPr>
              <a:spcAft>
                <a:spcPts val="600"/>
              </a:spcAft>
              <a:tabLst>
                <a:tab pos="631825" algn="l"/>
                <a:tab pos="901700" algn="l"/>
              </a:tabLst>
            </a:pPr>
            <a:r>
              <a:rPr lang="en-GB" dirty="0"/>
              <a:t>Where : </a:t>
            </a:r>
          </a:p>
          <a:p>
            <a:pPr>
              <a:tabLst>
                <a:tab pos="901700" algn="l"/>
                <a:tab pos="1158875" algn="l"/>
              </a:tabLst>
            </a:pPr>
            <a:r>
              <a:rPr lang="el-GR" dirty="0"/>
              <a:t>β</a:t>
            </a:r>
            <a:r>
              <a:rPr lang="en-GB" b="1" dirty="0">
                <a:latin typeface="Calibri" panose="020F0502020204030204" pitchFamily="34" charset="0"/>
                <a:cs typeface="Calibri" panose="020F0502020204030204" pitchFamily="34" charset="0"/>
              </a:rPr>
              <a:t>	</a:t>
            </a:r>
            <a:r>
              <a:rPr lang="en-GB" dirty="0"/>
              <a:t>= 	weight of the discrepancy 		penalty term</a:t>
            </a:r>
          </a:p>
          <a:p>
            <a:pPr>
              <a:tabLst>
                <a:tab pos="901700" algn="l"/>
                <a:tab pos="1158875" algn="l"/>
              </a:tabLst>
            </a:pPr>
            <a:r>
              <a:rPr lang="en-GB" dirty="0" err="1"/>
              <a:t>y</a:t>
            </a:r>
            <a:r>
              <a:rPr lang="en-GB" baseline="-25000" dirty="0" err="1"/>
              <a:t>s</a:t>
            </a:r>
            <a:r>
              <a:rPr lang="en-GB" baseline="-25000" dirty="0"/>
              <a:t> 	</a:t>
            </a:r>
            <a:r>
              <a:rPr lang="en-GB" dirty="0"/>
              <a:t>= 	ground-truth label of 			sample </a:t>
            </a:r>
            <a:r>
              <a:rPr lang="en-GB" dirty="0" err="1"/>
              <a:t>x</a:t>
            </a:r>
            <a:r>
              <a:rPr lang="en-GB" baseline="-25000" dirty="0" err="1"/>
              <a:t>s</a:t>
            </a:r>
            <a:endParaRPr lang="en-GB" baseline="-25000" dirty="0"/>
          </a:p>
          <a:p>
            <a:pPr>
              <a:tabLst>
                <a:tab pos="901700" algn="l"/>
                <a:tab pos="1158875" algn="l"/>
              </a:tabLst>
            </a:pPr>
            <a:r>
              <a:rPr lang="en-GB" dirty="0"/>
              <a:t>P</a:t>
            </a:r>
            <a:r>
              <a:rPr lang="el-GR" baseline="-25000" dirty="0">
                <a:latin typeface="Calibri" panose="020F0502020204030204" pitchFamily="34" charset="0"/>
                <a:cs typeface="Calibri" panose="020F0502020204030204" pitchFamily="34" charset="0"/>
              </a:rPr>
              <a:t>θ</a:t>
            </a:r>
            <a:r>
              <a:rPr lang="en-GB" dirty="0"/>
              <a:t>(</a:t>
            </a:r>
            <a:r>
              <a:rPr lang="en-GB" dirty="0" err="1"/>
              <a:t>y|x</a:t>
            </a:r>
            <a:r>
              <a:rPr lang="en-GB" dirty="0"/>
              <a:t>)	= 	predicted probability of 			label y</a:t>
            </a:r>
          </a:p>
        </p:txBody>
      </p:sp>
    </p:spTree>
    <p:extLst>
      <p:ext uri="{BB962C8B-B14F-4D97-AF65-F5344CB8AC3E}">
        <p14:creationId xmlns:p14="http://schemas.microsoft.com/office/powerpoint/2010/main" val="260964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2.4	Optimizing CAN</a:t>
            </a:r>
          </a:p>
        </p:txBody>
      </p:sp>
      <p:sp>
        <p:nvSpPr>
          <p:cNvPr id="14" name="Content Placeholder 13"/>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10</a:t>
            </a:fld>
            <a:endParaRPr lang="en-GB"/>
          </a:p>
        </p:txBody>
      </p:sp>
      <p:pic>
        <p:nvPicPr>
          <p:cNvPr id="2" name="Picture 1">
            <a:extLst>
              <a:ext uri="{FF2B5EF4-FFF2-40B4-BE49-F238E27FC236}">
                <a16:creationId xmlns:a16="http://schemas.microsoft.com/office/drawing/2014/main" id="{79605FFC-835B-4F0A-BDD7-54EB186D0F35}"/>
              </a:ext>
            </a:extLst>
          </p:cNvPr>
          <p:cNvPicPr>
            <a:picLocks noChangeAspect="1"/>
          </p:cNvPicPr>
          <p:nvPr/>
        </p:nvPicPr>
        <p:blipFill>
          <a:blip r:embed="rId2"/>
          <a:stretch>
            <a:fillRect/>
          </a:stretch>
        </p:blipFill>
        <p:spPr>
          <a:xfrm>
            <a:off x="2034672" y="1772816"/>
            <a:ext cx="9122521" cy="4102185"/>
          </a:xfrm>
          <a:prstGeom prst="rect">
            <a:avLst/>
          </a:prstGeom>
        </p:spPr>
      </p:pic>
    </p:spTree>
    <p:extLst>
      <p:ext uri="{BB962C8B-B14F-4D97-AF65-F5344CB8AC3E}">
        <p14:creationId xmlns:p14="http://schemas.microsoft.com/office/powerpoint/2010/main" val="244516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2.4	Optimizing CAN</a:t>
            </a:r>
          </a:p>
        </p:txBody>
      </p:sp>
      <p:sp>
        <p:nvSpPr>
          <p:cNvPr id="14" name="Content Placeholder 13"/>
          <p:cNvSpPr>
            <a:spLocks noGrp="1"/>
          </p:cNvSpPr>
          <p:nvPr>
            <p:ph idx="1"/>
          </p:nvPr>
        </p:nvSpPr>
        <p:spPr/>
        <p:txBody>
          <a:bodyPr/>
          <a:lstStyle/>
          <a:p>
            <a:pPr marL="0" indent="0">
              <a:buNone/>
            </a:pPr>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11</a:t>
            </a:fld>
            <a:endParaRPr lang="en-GB"/>
          </a:p>
        </p:txBody>
      </p:sp>
      <p:pic>
        <p:nvPicPr>
          <p:cNvPr id="5" name="Picture 4">
            <a:extLst>
              <a:ext uri="{FF2B5EF4-FFF2-40B4-BE49-F238E27FC236}">
                <a16:creationId xmlns:a16="http://schemas.microsoft.com/office/drawing/2014/main" id="{6F795656-8A0B-4DFA-BCA1-2661C272CDA3}"/>
              </a:ext>
            </a:extLst>
          </p:cNvPr>
          <p:cNvPicPr>
            <a:picLocks noChangeAspect="1"/>
          </p:cNvPicPr>
          <p:nvPr/>
        </p:nvPicPr>
        <p:blipFill>
          <a:blip r:embed="rId2"/>
          <a:stretch>
            <a:fillRect/>
          </a:stretch>
        </p:blipFill>
        <p:spPr>
          <a:xfrm>
            <a:off x="2566020" y="1830240"/>
            <a:ext cx="4792028" cy="4111919"/>
          </a:xfrm>
          <a:prstGeom prst="rect">
            <a:avLst/>
          </a:prstGeom>
        </p:spPr>
      </p:pic>
    </p:spTree>
    <p:extLst>
      <p:ext uri="{BB962C8B-B14F-4D97-AF65-F5344CB8AC3E}">
        <p14:creationId xmlns:p14="http://schemas.microsoft.com/office/powerpoint/2010/main" val="139360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1672209"/>
            <a:ext cx="8283272" cy="1828799"/>
          </a:xfrm>
        </p:spPr>
        <p:txBody>
          <a:bodyPr/>
          <a:lstStyle/>
          <a:p>
            <a:pPr marL="914400" indent="-914400">
              <a:buFont typeface="+mj-lt"/>
              <a:buAutoNum type="arabicPeriod" startAt="3"/>
            </a:pPr>
            <a:r>
              <a:rPr lang="en-US" dirty="0"/>
              <a:t>Experiments</a:t>
            </a:r>
          </a:p>
        </p:txBody>
      </p:sp>
      <p:sp>
        <p:nvSpPr>
          <p:cNvPr id="5" name="Text Placeholder 4"/>
          <p:cNvSpPr>
            <a:spLocks noGrp="1"/>
          </p:cNvSpPr>
          <p:nvPr>
            <p:ph type="body" idx="1"/>
          </p:nvPr>
        </p:nvSpPr>
        <p:spPr>
          <a:xfrm>
            <a:off x="1598613" y="3581400"/>
            <a:ext cx="9248327" cy="1828799"/>
          </a:xfrm>
        </p:spPr>
        <p:txBody>
          <a:bodyPr>
            <a:normAutofit/>
          </a:bodyPr>
          <a:lstStyle/>
          <a:p>
            <a:pPr marL="1879600" lvl="1" indent="-887413">
              <a:spcAft>
                <a:spcPts val="300"/>
              </a:spcAft>
            </a:pPr>
            <a:r>
              <a:rPr lang="en-US" sz="3200" dirty="0">
                <a:solidFill>
                  <a:schemeClr val="tx1"/>
                </a:solidFill>
              </a:rPr>
              <a:t>3.1	Setups</a:t>
            </a:r>
          </a:p>
          <a:p>
            <a:pPr marL="1879600" lvl="1" indent="-887413">
              <a:spcAft>
                <a:spcPts val="300"/>
              </a:spcAft>
            </a:pPr>
            <a:r>
              <a:rPr lang="en-US" sz="3200" dirty="0">
                <a:solidFill>
                  <a:schemeClr val="tx1"/>
                </a:solidFill>
              </a:rPr>
              <a:t>3.2	Comparison with the state-of-the-art</a:t>
            </a:r>
          </a:p>
          <a:p>
            <a:pPr marL="1879600" lvl="1" indent="-887413">
              <a:spcAft>
                <a:spcPts val="300"/>
              </a:spcAft>
            </a:pPr>
            <a:r>
              <a:rPr lang="en-US" sz="3200" dirty="0">
                <a:solidFill>
                  <a:schemeClr val="tx1"/>
                </a:solidFill>
              </a:rPr>
              <a:t>3.3	Ablation studies </a:t>
            </a:r>
          </a:p>
          <a:p>
            <a:pPr marL="1879600" indent="-889000" defTabSz="939800">
              <a:lnSpc>
                <a:spcPct val="120000"/>
              </a:lnSpc>
            </a:pPr>
            <a:endParaRPr lang="en-US" dirty="0"/>
          </a:p>
        </p:txBody>
      </p:sp>
      <p:sp>
        <p:nvSpPr>
          <p:cNvPr id="4" name="Footer Placeholder 3">
            <a:extLst>
              <a:ext uri="{FF2B5EF4-FFF2-40B4-BE49-F238E27FC236}">
                <a16:creationId xmlns:a16="http://schemas.microsoft.com/office/drawing/2014/main" id="{156B8105-817D-448E-B8E3-2002B61D82B6}"/>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US" dirty="0"/>
          </a:p>
        </p:txBody>
      </p:sp>
      <p:sp>
        <p:nvSpPr>
          <p:cNvPr id="6" name="Slide Number Placeholder 5">
            <a:extLst>
              <a:ext uri="{FF2B5EF4-FFF2-40B4-BE49-F238E27FC236}">
                <a16:creationId xmlns:a16="http://schemas.microsoft.com/office/drawing/2014/main" id="{A5243ED9-6E52-4CB3-B557-C86B3EA16306}"/>
              </a:ext>
            </a:extLst>
          </p:cNvPr>
          <p:cNvSpPr>
            <a:spLocks noGrp="1"/>
          </p:cNvSpPr>
          <p:nvPr>
            <p:ph type="sldNum" sz="quarter" idx="12"/>
          </p:nvPr>
        </p:nvSpPr>
        <p:spPr/>
        <p:txBody>
          <a:bodyPr/>
          <a:lstStyle/>
          <a:p>
            <a:fld id="{7DC1BBB0-96F0-4077-A278-0F3FB5C104D3}" type="slidenum">
              <a:rPr lang="en-US" smtClean="0"/>
              <a:pPr/>
              <a:t>12</a:t>
            </a:fld>
            <a:endParaRPr lang="en-US"/>
          </a:p>
        </p:txBody>
      </p:sp>
    </p:spTree>
    <p:extLst>
      <p:ext uri="{BB962C8B-B14F-4D97-AF65-F5344CB8AC3E}">
        <p14:creationId xmlns:p14="http://schemas.microsoft.com/office/powerpoint/2010/main" val="36511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3.1	Setups</a:t>
            </a:r>
          </a:p>
        </p:txBody>
      </p:sp>
      <p:sp>
        <p:nvSpPr>
          <p:cNvPr id="14" name="Content Placeholder 13"/>
          <p:cNvSpPr>
            <a:spLocks noGrp="1"/>
          </p:cNvSpPr>
          <p:nvPr>
            <p:ph idx="1"/>
          </p:nvPr>
        </p:nvSpPr>
        <p:spPr/>
        <p:txBody>
          <a:bodyPr>
            <a:normAutofit lnSpcReduction="10000"/>
          </a:bodyPr>
          <a:lstStyle/>
          <a:p>
            <a:r>
              <a:rPr lang="en-GB" dirty="0"/>
              <a:t>Datasets :</a:t>
            </a:r>
          </a:p>
          <a:p>
            <a:pPr lvl="1"/>
            <a:r>
              <a:rPr lang="en-GB" i="1" dirty="0">
                <a:sym typeface="Wingdings" panose="05000000000000000000" pitchFamily="2" charset="2"/>
              </a:rPr>
              <a:t>Office-31</a:t>
            </a:r>
          </a:p>
          <a:p>
            <a:pPr lvl="2"/>
            <a:r>
              <a:rPr lang="en-GB" dirty="0">
                <a:sym typeface="Wingdings" panose="05000000000000000000" pitchFamily="2" charset="2"/>
              </a:rPr>
              <a:t>4.110 images, 31 classes : </a:t>
            </a:r>
          </a:p>
          <a:p>
            <a:pPr lvl="3">
              <a:tabLst>
                <a:tab pos="2871788" algn="l"/>
              </a:tabLst>
            </a:pPr>
            <a:r>
              <a:rPr lang="en-GB" dirty="0">
                <a:sym typeface="Wingdings" panose="05000000000000000000" pitchFamily="2" charset="2"/>
              </a:rPr>
              <a:t>2,817 images 	 </a:t>
            </a:r>
            <a:r>
              <a:rPr lang="en-GB" b="1" dirty="0">
                <a:sym typeface="Wingdings" panose="05000000000000000000" pitchFamily="2" charset="2"/>
              </a:rPr>
              <a:t>A</a:t>
            </a:r>
            <a:r>
              <a:rPr lang="en-GB" dirty="0">
                <a:sym typeface="Wingdings" panose="05000000000000000000" pitchFamily="2" charset="2"/>
              </a:rPr>
              <a:t>mazon domain </a:t>
            </a:r>
          </a:p>
          <a:p>
            <a:pPr lvl="3">
              <a:tabLst>
                <a:tab pos="2871788" algn="l"/>
              </a:tabLst>
            </a:pPr>
            <a:r>
              <a:rPr lang="en-GB" dirty="0">
                <a:sym typeface="Wingdings" panose="05000000000000000000" pitchFamily="2" charset="2"/>
              </a:rPr>
              <a:t>795 images 	 </a:t>
            </a:r>
            <a:r>
              <a:rPr lang="en-GB" b="1" dirty="0">
                <a:sym typeface="Wingdings" panose="05000000000000000000" pitchFamily="2" charset="2"/>
              </a:rPr>
              <a:t>W</a:t>
            </a:r>
            <a:r>
              <a:rPr lang="en-GB" dirty="0">
                <a:sym typeface="Wingdings" panose="05000000000000000000" pitchFamily="2" charset="2"/>
              </a:rPr>
              <a:t>ebcam domain</a:t>
            </a:r>
          </a:p>
          <a:p>
            <a:pPr lvl="3">
              <a:tabLst>
                <a:tab pos="2871788" algn="l"/>
              </a:tabLst>
            </a:pPr>
            <a:r>
              <a:rPr lang="en-GB" dirty="0">
                <a:sym typeface="Wingdings" panose="05000000000000000000" pitchFamily="2" charset="2"/>
              </a:rPr>
              <a:t>498 images 	 </a:t>
            </a:r>
            <a:r>
              <a:rPr lang="en-GB" b="1" dirty="0">
                <a:sym typeface="Wingdings" panose="05000000000000000000" pitchFamily="2" charset="2"/>
              </a:rPr>
              <a:t>D</a:t>
            </a:r>
            <a:r>
              <a:rPr lang="en-GB" dirty="0">
                <a:sym typeface="Wingdings" panose="05000000000000000000" pitchFamily="2" charset="2"/>
              </a:rPr>
              <a:t>SLR domain</a:t>
            </a:r>
            <a:endParaRPr lang="en-GB" dirty="0"/>
          </a:p>
          <a:p>
            <a:pPr lvl="1"/>
            <a:r>
              <a:rPr lang="en-GB" i="1" dirty="0">
                <a:sym typeface="Wingdings" panose="05000000000000000000" pitchFamily="2" charset="2"/>
              </a:rPr>
              <a:t>VisDA-2017</a:t>
            </a:r>
          </a:p>
          <a:p>
            <a:pPr lvl="2"/>
            <a:r>
              <a:rPr lang="en-GB" dirty="0">
                <a:sym typeface="Wingdings" panose="05000000000000000000" pitchFamily="2" charset="2"/>
              </a:rPr>
              <a:t>Synthetic data to real imagery</a:t>
            </a:r>
          </a:p>
          <a:p>
            <a:pPr lvl="2"/>
            <a:r>
              <a:rPr lang="en-GB" dirty="0">
                <a:sym typeface="Wingdings" panose="05000000000000000000" pitchFamily="2" charset="2"/>
              </a:rPr>
              <a:t>280k images, 12 categories</a:t>
            </a:r>
          </a:p>
          <a:p>
            <a:pPr lvl="2"/>
            <a:r>
              <a:rPr lang="en-GB" dirty="0">
                <a:sym typeface="Wingdings" panose="05000000000000000000" pitchFamily="2" charset="2"/>
              </a:rPr>
              <a:t>The images are split into 3 sets : </a:t>
            </a:r>
          </a:p>
          <a:p>
            <a:pPr lvl="3">
              <a:tabLst>
                <a:tab pos="2871788" algn="l"/>
              </a:tabLst>
            </a:pPr>
            <a:r>
              <a:rPr lang="en-GB" dirty="0">
                <a:sym typeface="Wingdings" panose="05000000000000000000" pitchFamily="2" charset="2"/>
              </a:rPr>
              <a:t>training set 	 152,397 synthetic images</a:t>
            </a:r>
          </a:p>
          <a:p>
            <a:pPr lvl="3">
              <a:tabLst>
                <a:tab pos="2871788" algn="l"/>
              </a:tabLst>
            </a:pPr>
            <a:r>
              <a:rPr lang="en-GB" dirty="0">
                <a:sym typeface="Wingdings" panose="05000000000000000000" pitchFamily="2" charset="2"/>
              </a:rPr>
              <a:t>validation set 	 55,388 real-world images,</a:t>
            </a:r>
          </a:p>
          <a:p>
            <a:pPr lvl="3">
              <a:tabLst>
                <a:tab pos="2871788" algn="l"/>
              </a:tabLst>
            </a:pPr>
            <a:r>
              <a:rPr lang="en-GB" dirty="0">
                <a:sym typeface="Wingdings" panose="05000000000000000000" pitchFamily="2" charset="2"/>
              </a:rPr>
              <a:t>test set 	 72,372 real-world images</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13</a:t>
            </a:fld>
            <a:endParaRPr lang="en-GB"/>
          </a:p>
        </p:txBody>
      </p:sp>
    </p:spTree>
    <p:extLst>
      <p:ext uri="{BB962C8B-B14F-4D97-AF65-F5344CB8AC3E}">
        <p14:creationId xmlns:p14="http://schemas.microsoft.com/office/powerpoint/2010/main" val="832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a:t>
            </a:r>
            <a:r>
              <a:rPr lang="en-US" dirty="0">
                <a:solidFill>
                  <a:schemeClr val="tx1"/>
                </a:solidFill>
              </a:rPr>
              <a:t>Comparison with the state-of-the-art</a:t>
            </a:r>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14</a:t>
            </a:fld>
            <a:endParaRPr lang="en-GB"/>
          </a:p>
        </p:txBody>
      </p:sp>
      <p:pic>
        <p:nvPicPr>
          <p:cNvPr id="5" name="Picture 4">
            <a:extLst>
              <a:ext uri="{FF2B5EF4-FFF2-40B4-BE49-F238E27FC236}">
                <a16:creationId xmlns:a16="http://schemas.microsoft.com/office/drawing/2014/main" id="{B1D6A565-F4EB-4F43-9917-9C5E78FE1AE4}"/>
              </a:ext>
            </a:extLst>
          </p:cNvPr>
          <p:cNvPicPr>
            <a:picLocks noChangeAspect="1"/>
          </p:cNvPicPr>
          <p:nvPr/>
        </p:nvPicPr>
        <p:blipFill>
          <a:blip r:embed="rId3"/>
          <a:stretch>
            <a:fillRect/>
          </a:stretch>
        </p:blipFill>
        <p:spPr>
          <a:xfrm>
            <a:off x="2361479" y="1916832"/>
            <a:ext cx="8468907" cy="2457793"/>
          </a:xfrm>
          <a:prstGeom prst="rect">
            <a:avLst/>
          </a:prstGeom>
        </p:spPr>
      </p:pic>
    </p:spTree>
    <p:extLst>
      <p:ext uri="{BB962C8B-B14F-4D97-AF65-F5344CB8AC3E}">
        <p14:creationId xmlns:p14="http://schemas.microsoft.com/office/powerpoint/2010/main" val="312920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a:t>
            </a:r>
            <a:r>
              <a:rPr lang="en-US" dirty="0">
                <a:solidFill>
                  <a:schemeClr val="tx1"/>
                </a:solidFill>
              </a:rPr>
              <a:t>Comparison with the state-of-the-art</a:t>
            </a:r>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15</a:t>
            </a:fld>
            <a:endParaRPr lang="en-GB"/>
          </a:p>
        </p:txBody>
      </p:sp>
      <p:pic>
        <p:nvPicPr>
          <p:cNvPr id="2" name="Picture 1">
            <a:extLst>
              <a:ext uri="{FF2B5EF4-FFF2-40B4-BE49-F238E27FC236}">
                <a16:creationId xmlns:a16="http://schemas.microsoft.com/office/drawing/2014/main" id="{5B5A7B2A-C52B-42DA-8B7C-5DD72CE2468A}"/>
              </a:ext>
            </a:extLst>
          </p:cNvPr>
          <p:cNvPicPr>
            <a:picLocks noChangeAspect="1"/>
          </p:cNvPicPr>
          <p:nvPr/>
        </p:nvPicPr>
        <p:blipFill>
          <a:blip r:embed="rId3"/>
          <a:stretch>
            <a:fillRect/>
          </a:stretch>
        </p:blipFill>
        <p:spPr>
          <a:xfrm>
            <a:off x="2750520" y="1844824"/>
            <a:ext cx="5849166" cy="3639058"/>
          </a:xfrm>
          <a:prstGeom prst="rect">
            <a:avLst/>
          </a:prstGeom>
        </p:spPr>
      </p:pic>
    </p:spTree>
    <p:extLst>
      <p:ext uri="{BB962C8B-B14F-4D97-AF65-F5344CB8AC3E}">
        <p14:creationId xmlns:p14="http://schemas.microsoft.com/office/powerpoint/2010/main" val="185993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3.2	</a:t>
            </a:r>
            <a:r>
              <a:rPr lang="en-US" dirty="0">
                <a:solidFill>
                  <a:schemeClr val="tx1"/>
                </a:solidFill>
              </a:rPr>
              <a:t>Comparison with the state-of-the-art</a:t>
            </a:r>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16</a:t>
            </a:fld>
            <a:endParaRPr lang="en-GB"/>
          </a:p>
        </p:txBody>
      </p:sp>
      <p:pic>
        <p:nvPicPr>
          <p:cNvPr id="2" name="Picture 1">
            <a:extLst>
              <a:ext uri="{FF2B5EF4-FFF2-40B4-BE49-F238E27FC236}">
                <a16:creationId xmlns:a16="http://schemas.microsoft.com/office/drawing/2014/main" id="{9B1246D5-D3F5-4361-9C42-21A7DB6A2543}"/>
              </a:ext>
            </a:extLst>
          </p:cNvPr>
          <p:cNvPicPr>
            <a:picLocks noChangeAspect="1"/>
          </p:cNvPicPr>
          <p:nvPr/>
        </p:nvPicPr>
        <p:blipFill>
          <a:blip r:embed="rId3"/>
          <a:stretch>
            <a:fillRect/>
          </a:stretch>
        </p:blipFill>
        <p:spPr>
          <a:xfrm>
            <a:off x="2345128" y="1772816"/>
            <a:ext cx="8735644" cy="3696216"/>
          </a:xfrm>
          <a:prstGeom prst="rect">
            <a:avLst/>
          </a:prstGeom>
        </p:spPr>
      </p:pic>
    </p:spTree>
    <p:extLst>
      <p:ext uri="{BB962C8B-B14F-4D97-AF65-F5344CB8AC3E}">
        <p14:creationId xmlns:p14="http://schemas.microsoft.com/office/powerpoint/2010/main" val="244428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3.3	</a:t>
            </a:r>
            <a:r>
              <a:rPr lang="en-US" dirty="0">
                <a:solidFill>
                  <a:schemeClr val="tx1"/>
                </a:solidFill>
              </a:rPr>
              <a:t>Ablation studies </a:t>
            </a:r>
            <a:endParaRPr lang="en-US" dirty="0"/>
          </a:p>
        </p:txBody>
      </p:sp>
      <p:sp>
        <p:nvSpPr>
          <p:cNvPr id="14" name="Content Placeholder 13"/>
          <p:cNvSpPr>
            <a:spLocks noGrp="1"/>
          </p:cNvSpPr>
          <p:nvPr>
            <p:ph idx="1"/>
          </p:nvPr>
        </p:nvSpPr>
        <p:spPr/>
        <p:txBody>
          <a:bodyPr>
            <a:normAutofit/>
          </a:bodyPr>
          <a:lstStyle/>
          <a:p>
            <a:r>
              <a:rPr lang="en-GB" dirty="0"/>
              <a:t>Effect of inter-class domain discrepancy</a:t>
            </a:r>
          </a:p>
          <a:p>
            <a:pPr lvl="1"/>
            <a:r>
              <a:rPr lang="en-GB" dirty="0"/>
              <a:t>it is impossible to completely eliminate the intra-class domain discrepancy, maximizing the inter-class domain discrepancy may alleviate the possibility of the model overfitting to the source data and benefits the adaptation.</a:t>
            </a:r>
            <a:endParaRPr lang="en-GB" dirty="0">
              <a:sym typeface="Wingdings" panose="05000000000000000000" pitchFamily="2" charset="2"/>
            </a:endParaRP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17</a:t>
            </a:fld>
            <a:endParaRPr lang="en-GB"/>
          </a:p>
        </p:txBody>
      </p:sp>
    </p:spTree>
    <p:extLst>
      <p:ext uri="{BB962C8B-B14F-4D97-AF65-F5344CB8AC3E}">
        <p14:creationId xmlns:p14="http://schemas.microsoft.com/office/powerpoint/2010/main" val="50514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3.3	</a:t>
            </a:r>
            <a:r>
              <a:rPr lang="en-US" dirty="0">
                <a:solidFill>
                  <a:schemeClr val="tx1"/>
                </a:solidFill>
              </a:rPr>
              <a:t>Ablation studies </a:t>
            </a:r>
            <a:endParaRPr lang="en-US" dirty="0"/>
          </a:p>
        </p:txBody>
      </p:sp>
      <p:sp>
        <p:nvSpPr>
          <p:cNvPr id="14" name="Content Placeholder 13"/>
          <p:cNvSpPr>
            <a:spLocks noGrp="1"/>
          </p:cNvSpPr>
          <p:nvPr>
            <p:ph idx="1"/>
          </p:nvPr>
        </p:nvSpPr>
        <p:spPr/>
        <p:txBody>
          <a:bodyPr>
            <a:normAutofit/>
          </a:bodyPr>
          <a:lstStyle/>
          <a:p>
            <a:r>
              <a:rPr lang="en-GB" dirty="0"/>
              <a:t>Effect of alternative optimization and class-aware Sampling</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18</a:t>
            </a:fld>
            <a:endParaRPr lang="en-GB"/>
          </a:p>
        </p:txBody>
      </p:sp>
      <p:pic>
        <p:nvPicPr>
          <p:cNvPr id="2" name="Picture 1">
            <a:extLst>
              <a:ext uri="{FF2B5EF4-FFF2-40B4-BE49-F238E27FC236}">
                <a16:creationId xmlns:a16="http://schemas.microsoft.com/office/drawing/2014/main" id="{EF1A8A3A-5043-4095-B4B8-05174EB7CDA7}"/>
              </a:ext>
            </a:extLst>
          </p:cNvPr>
          <p:cNvPicPr>
            <a:picLocks noChangeAspect="1"/>
          </p:cNvPicPr>
          <p:nvPr/>
        </p:nvPicPr>
        <p:blipFill>
          <a:blip r:embed="rId2"/>
          <a:stretch>
            <a:fillRect/>
          </a:stretch>
        </p:blipFill>
        <p:spPr>
          <a:xfrm>
            <a:off x="2112251" y="2682588"/>
            <a:ext cx="4372585" cy="1238423"/>
          </a:xfrm>
          <a:prstGeom prst="rect">
            <a:avLst/>
          </a:prstGeom>
        </p:spPr>
      </p:pic>
    </p:spTree>
    <p:extLst>
      <p:ext uri="{BB962C8B-B14F-4D97-AF65-F5344CB8AC3E}">
        <p14:creationId xmlns:p14="http://schemas.microsoft.com/office/powerpoint/2010/main" val="39438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14" name="Content Placeholder 13"/>
          <p:cNvSpPr>
            <a:spLocks noGrp="1"/>
          </p:cNvSpPr>
          <p:nvPr>
            <p:ph idx="1"/>
          </p:nvPr>
        </p:nvSpPr>
        <p:spPr/>
        <p:txBody>
          <a:bodyPr>
            <a:normAutofit fontScale="92500" lnSpcReduction="10000"/>
          </a:bodyPr>
          <a:lstStyle/>
          <a:p>
            <a:pPr marL="514350" indent="-514350">
              <a:buFont typeface="+mj-lt"/>
              <a:buAutoNum type="arabicPeriod"/>
            </a:pPr>
            <a:r>
              <a:rPr lang="en-US" dirty="0"/>
              <a:t>Introduction</a:t>
            </a:r>
          </a:p>
          <a:p>
            <a:pPr marL="514350" indent="-514350">
              <a:buFont typeface="+mj-lt"/>
              <a:buAutoNum type="arabicPeriod"/>
            </a:pPr>
            <a:r>
              <a:rPr lang="en-GB" dirty="0"/>
              <a:t>Methodology</a:t>
            </a:r>
            <a:endParaRPr lang="en-US" dirty="0"/>
          </a:p>
          <a:p>
            <a:pPr marL="1262063" lvl="1" indent="-695325">
              <a:spcAft>
                <a:spcPts val="300"/>
              </a:spcAft>
              <a:buNone/>
            </a:pPr>
            <a:r>
              <a:rPr lang="en-US" dirty="0"/>
              <a:t>2.1	Maximum Mean Discrepancy Revisit</a:t>
            </a:r>
          </a:p>
          <a:p>
            <a:pPr marL="1262063" lvl="1" indent="-695325">
              <a:buNone/>
            </a:pPr>
            <a:r>
              <a:rPr lang="en-US" dirty="0"/>
              <a:t>2.2	Contrastive Domain Discrepancy</a:t>
            </a:r>
          </a:p>
          <a:p>
            <a:pPr marL="1262063" lvl="1" indent="-695325">
              <a:buNone/>
            </a:pPr>
            <a:r>
              <a:rPr lang="en-US" dirty="0"/>
              <a:t>2.3	</a:t>
            </a:r>
            <a:r>
              <a:rPr lang="en-GB" dirty="0"/>
              <a:t>Contrastive Adaptation Network</a:t>
            </a:r>
          </a:p>
          <a:p>
            <a:pPr marL="1262063" lvl="1" indent="-695325">
              <a:buNone/>
            </a:pPr>
            <a:r>
              <a:rPr lang="en-US" dirty="0"/>
              <a:t>2.4	Optimizing CAN</a:t>
            </a:r>
          </a:p>
          <a:p>
            <a:pPr marL="514350" indent="-514350">
              <a:spcAft>
                <a:spcPts val="300"/>
              </a:spcAft>
              <a:buFont typeface="+mj-lt"/>
              <a:buAutoNum type="arabicPeriod"/>
            </a:pPr>
            <a:r>
              <a:rPr lang="en-US" dirty="0"/>
              <a:t>Experiments</a:t>
            </a:r>
          </a:p>
          <a:p>
            <a:pPr marL="1262063" lvl="1" indent="-695325">
              <a:spcAft>
                <a:spcPts val="300"/>
              </a:spcAft>
              <a:buNone/>
            </a:pPr>
            <a:r>
              <a:rPr lang="en-US" dirty="0"/>
              <a:t>3.1	Setups</a:t>
            </a:r>
          </a:p>
          <a:p>
            <a:pPr marL="1262063" lvl="1" indent="-695325">
              <a:spcAft>
                <a:spcPts val="300"/>
              </a:spcAft>
              <a:buNone/>
            </a:pPr>
            <a:r>
              <a:rPr lang="en-US" dirty="0"/>
              <a:t>3.2	Comparison with the state-of-the-art</a:t>
            </a:r>
          </a:p>
          <a:p>
            <a:pPr marL="1262063" lvl="1" indent="-695325">
              <a:spcAft>
                <a:spcPts val="300"/>
              </a:spcAft>
              <a:buNone/>
            </a:pPr>
            <a:r>
              <a:rPr lang="en-US" dirty="0"/>
              <a:t>3.3	Ablation studies </a:t>
            </a:r>
          </a:p>
          <a:p>
            <a:pPr marL="514350" indent="-514350">
              <a:buFont typeface="+mj-lt"/>
              <a:buAutoNum type="arabicPeriod"/>
            </a:pPr>
            <a:r>
              <a:rPr lang="en-US" dirty="0"/>
              <a:t>Conclusions</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249E313A-BEED-4338-96D5-7AD5FCBA359C}"/>
              </a:ext>
            </a:extLst>
          </p:cNvPr>
          <p:cNvSpPr>
            <a:spLocks noGrp="1"/>
          </p:cNvSpPr>
          <p:nvPr>
            <p:ph type="sldNum" sz="quarter" idx="12"/>
          </p:nvPr>
        </p:nvSpPr>
        <p:spPr/>
        <p:txBody>
          <a:bodyPr/>
          <a:lstStyle/>
          <a:p>
            <a:fld id="{7DC1BBB0-96F0-4077-A278-0F3FB5C104D3}" type="slidenum">
              <a:rPr lang="en-GB" smtClean="0"/>
              <a:t>1</a:t>
            </a:fld>
            <a:endParaRPr lang="en-GB"/>
          </a:p>
        </p:txBody>
      </p:sp>
    </p:spTree>
    <p:extLst>
      <p:ext uri="{BB962C8B-B14F-4D97-AF65-F5344CB8AC3E}">
        <p14:creationId xmlns:p14="http://schemas.microsoft.com/office/powerpoint/2010/main" val="334090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3.3	</a:t>
            </a:r>
            <a:r>
              <a:rPr lang="en-US" dirty="0">
                <a:solidFill>
                  <a:schemeClr val="tx1"/>
                </a:solidFill>
              </a:rPr>
              <a:t>Ablation studies </a:t>
            </a:r>
            <a:endParaRPr lang="en-US" dirty="0"/>
          </a:p>
        </p:txBody>
      </p:sp>
      <p:sp>
        <p:nvSpPr>
          <p:cNvPr id="14" name="Content Placeholder 13"/>
          <p:cNvSpPr>
            <a:spLocks noGrp="1"/>
          </p:cNvSpPr>
          <p:nvPr>
            <p:ph idx="1"/>
          </p:nvPr>
        </p:nvSpPr>
        <p:spPr/>
        <p:txBody>
          <a:bodyPr>
            <a:normAutofit/>
          </a:bodyPr>
          <a:lstStyle/>
          <a:p>
            <a:r>
              <a:rPr lang="en-GB" dirty="0"/>
              <a:t>Ways of using pseudo target labels</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19</a:t>
            </a:fld>
            <a:endParaRPr lang="en-GB"/>
          </a:p>
        </p:txBody>
      </p:sp>
      <p:pic>
        <p:nvPicPr>
          <p:cNvPr id="5" name="Picture 4">
            <a:extLst>
              <a:ext uri="{FF2B5EF4-FFF2-40B4-BE49-F238E27FC236}">
                <a16:creationId xmlns:a16="http://schemas.microsoft.com/office/drawing/2014/main" id="{2F139D09-D0EB-4CE1-B276-DB620630A0AB}"/>
              </a:ext>
            </a:extLst>
          </p:cNvPr>
          <p:cNvPicPr>
            <a:picLocks noChangeAspect="1"/>
          </p:cNvPicPr>
          <p:nvPr/>
        </p:nvPicPr>
        <p:blipFill>
          <a:blip r:embed="rId2"/>
          <a:stretch>
            <a:fillRect/>
          </a:stretch>
        </p:blipFill>
        <p:spPr>
          <a:xfrm>
            <a:off x="2133972" y="2348880"/>
            <a:ext cx="5382376" cy="1371791"/>
          </a:xfrm>
          <a:prstGeom prst="rect">
            <a:avLst/>
          </a:prstGeom>
        </p:spPr>
      </p:pic>
    </p:spTree>
    <p:extLst>
      <p:ext uri="{BB962C8B-B14F-4D97-AF65-F5344CB8AC3E}">
        <p14:creationId xmlns:p14="http://schemas.microsoft.com/office/powerpoint/2010/main" val="339533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3.3	</a:t>
            </a:r>
            <a:r>
              <a:rPr lang="en-US" dirty="0">
                <a:solidFill>
                  <a:schemeClr val="tx1"/>
                </a:solidFill>
              </a:rPr>
              <a:t>Ablation studies </a:t>
            </a:r>
            <a:endParaRPr lang="en-US" dirty="0"/>
          </a:p>
        </p:txBody>
      </p:sp>
      <p:sp>
        <p:nvSpPr>
          <p:cNvPr id="14" name="Content Placeholder 13"/>
          <p:cNvSpPr>
            <a:spLocks noGrp="1"/>
          </p:cNvSpPr>
          <p:nvPr>
            <p:ph idx="1"/>
          </p:nvPr>
        </p:nvSpPr>
        <p:spPr/>
        <p:txBody>
          <a:bodyPr>
            <a:normAutofit/>
          </a:bodyPr>
          <a:lstStyle/>
          <a:p>
            <a:r>
              <a:rPr lang="en-GB" dirty="0"/>
              <a:t>CDD value during training</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20</a:t>
            </a:fld>
            <a:endParaRPr lang="en-GB"/>
          </a:p>
        </p:txBody>
      </p:sp>
      <p:pic>
        <p:nvPicPr>
          <p:cNvPr id="2" name="Picture 1">
            <a:extLst>
              <a:ext uri="{FF2B5EF4-FFF2-40B4-BE49-F238E27FC236}">
                <a16:creationId xmlns:a16="http://schemas.microsoft.com/office/drawing/2014/main" id="{1A7F6B87-84AC-49F1-951B-AC20FE252670}"/>
              </a:ext>
            </a:extLst>
          </p:cNvPr>
          <p:cNvPicPr>
            <a:picLocks noChangeAspect="1"/>
          </p:cNvPicPr>
          <p:nvPr/>
        </p:nvPicPr>
        <p:blipFill>
          <a:blip r:embed="rId2"/>
          <a:stretch>
            <a:fillRect/>
          </a:stretch>
        </p:blipFill>
        <p:spPr>
          <a:xfrm>
            <a:off x="1958981" y="2204864"/>
            <a:ext cx="9051710" cy="2160240"/>
          </a:xfrm>
          <a:prstGeom prst="rect">
            <a:avLst/>
          </a:prstGeom>
        </p:spPr>
      </p:pic>
    </p:spTree>
    <p:extLst>
      <p:ext uri="{BB962C8B-B14F-4D97-AF65-F5344CB8AC3E}">
        <p14:creationId xmlns:p14="http://schemas.microsoft.com/office/powerpoint/2010/main" val="127244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4"/>
            </a:pPr>
            <a:r>
              <a:rPr lang="en-US" dirty="0"/>
              <a:t>Conclusion</a:t>
            </a:r>
          </a:p>
        </p:txBody>
      </p:sp>
      <p:sp>
        <p:nvSpPr>
          <p:cNvPr id="14" name="Content Placeholder 13"/>
          <p:cNvSpPr>
            <a:spLocks noGrp="1"/>
          </p:cNvSpPr>
          <p:nvPr>
            <p:ph idx="1"/>
          </p:nvPr>
        </p:nvSpPr>
        <p:spPr/>
        <p:txBody>
          <a:bodyPr/>
          <a:lstStyle/>
          <a:p>
            <a:r>
              <a:rPr lang="en-GB" dirty="0"/>
              <a:t>Intra-class and inter-class domain discrepancy are explicitly modelled and optimized through end-to-end mini-batch training</a:t>
            </a:r>
          </a:p>
          <a:p>
            <a:r>
              <a:rPr lang="en-GB" dirty="0"/>
              <a:t>CAN outperforms strong baselines</a:t>
            </a:r>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3967080C-78AD-4288-95C0-36BA97F5AC73}"/>
              </a:ext>
            </a:extLst>
          </p:cNvPr>
          <p:cNvSpPr>
            <a:spLocks noGrp="1"/>
          </p:cNvSpPr>
          <p:nvPr>
            <p:ph type="sldNum" sz="quarter" idx="12"/>
          </p:nvPr>
        </p:nvSpPr>
        <p:spPr/>
        <p:txBody>
          <a:bodyPr/>
          <a:lstStyle/>
          <a:p>
            <a:fld id="{7DC1BBB0-96F0-4077-A278-0F3FB5C104D3}" type="slidenum">
              <a:rPr lang="en-GB" smtClean="0"/>
              <a:t>21</a:t>
            </a:fld>
            <a:endParaRPr lang="en-GB"/>
          </a:p>
        </p:txBody>
      </p:sp>
    </p:spTree>
    <p:extLst>
      <p:ext uri="{BB962C8B-B14F-4D97-AF65-F5344CB8AC3E}">
        <p14:creationId xmlns:p14="http://schemas.microsoft.com/office/powerpoint/2010/main" val="327946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2B068A4-339F-465D-B7E6-7D217EAD91A9}"/>
              </a:ext>
            </a:extLst>
          </p:cNvPr>
          <p:cNvSpPr txBox="1">
            <a:spLocks/>
          </p:cNvSpPr>
          <p:nvPr/>
        </p:nvSpPr>
        <p:spPr>
          <a:xfrm>
            <a:off x="1825252" y="2593671"/>
            <a:ext cx="8229600" cy="1670658"/>
          </a:xfrm>
          <a:prstGeom prst="rect">
            <a:avLst/>
          </a:prstGeom>
        </p:spPr>
        <p:txBody>
          <a:bodyPr>
            <a:normAutofit lnSpcReduction="10000"/>
          </a:bodyPr>
          <a:lst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a:lstStyle>
          <a:p>
            <a:pPr algn="ctr">
              <a:lnSpc>
                <a:spcPct val="100000"/>
              </a:lnSpc>
            </a:pPr>
            <a:r>
              <a:rPr lang="ko-KR" altLang="en-US" sz="6600" dirty="0"/>
              <a:t>감사합니다</a:t>
            </a:r>
            <a:br>
              <a:rPr lang="en-US" altLang="ko-KR" dirty="0"/>
            </a:br>
            <a:r>
              <a:rPr lang="en-US" altLang="ko-KR" sz="4000" dirty="0">
                <a:solidFill>
                  <a:schemeClr val="bg2">
                    <a:lumMod val="50000"/>
                  </a:schemeClr>
                </a:solidFill>
                <a:latin typeface="Yu Gothic UI" panose="020B0500000000000000" pitchFamily="34" charset="-128"/>
                <a:ea typeface="Yu Gothic UI" panose="020B0500000000000000" pitchFamily="34" charset="-128"/>
              </a:rPr>
              <a:t>Thank You</a:t>
            </a:r>
            <a:endParaRPr lang="en-US" sz="4000" dirty="0">
              <a:solidFill>
                <a:schemeClr val="bg2">
                  <a:lumMod val="50000"/>
                </a:schemeClr>
              </a:solidFill>
              <a:latin typeface="Yu Gothic UI" panose="020B0500000000000000" pitchFamily="34" charset="-128"/>
              <a:ea typeface="Yu Gothic UI" panose="020B0500000000000000" pitchFamily="34" charset="-128"/>
            </a:endParaRP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a:pPr>
            <a:r>
              <a:rPr lang="en-US" dirty="0"/>
              <a:t>Introduction</a:t>
            </a:r>
          </a:p>
        </p:txBody>
      </p:sp>
      <p:sp>
        <p:nvSpPr>
          <p:cNvPr id="14" name="Content Placeholder 13"/>
          <p:cNvSpPr>
            <a:spLocks noGrp="1"/>
          </p:cNvSpPr>
          <p:nvPr>
            <p:ph idx="1"/>
          </p:nvPr>
        </p:nvSpPr>
        <p:spPr/>
        <p:txBody>
          <a:bodyPr>
            <a:normAutofit/>
          </a:bodyPr>
          <a:lstStyle/>
          <a:p>
            <a:pPr>
              <a:lnSpc>
                <a:spcPct val="120000"/>
              </a:lnSpc>
            </a:pPr>
            <a:r>
              <a:rPr lang="en-GB" sz="2000" dirty="0"/>
              <a:t>In the absence of </a:t>
            </a:r>
            <a:r>
              <a:rPr lang="en-GB" sz="2000" dirty="0" err="1"/>
              <a:t>labeled</a:t>
            </a:r>
            <a:r>
              <a:rPr lang="en-GB" sz="2000" dirty="0"/>
              <a:t> data from the target domain, Unsupervised Domain Adaptation (UDA) methods have emerged to mitigate the domain shift in data distributions</a:t>
            </a:r>
          </a:p>
          <a:p>
            <a:pPr>
              <a:lnSpc>
                <a:spcPct val="120000"/>
              </a:lnSpc>
            </a:pPr>
            <a:endParaRPr lang="en-GB" dirty="0"/>
          </a:p>
          <a:p>
            <a:pPr marL="0" indent="0">
              <a:lnSpc>
                <a:spcPct val="120000"/>
              </a:lnSpc>
              <a:buNone/>
            </a:pPr>
            <a:endParaRPr lang="en-GB"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E9AF94AA-2A1F-4E9F-8E24-2F665FC6D6DC}"/>
              </a:ext>
            </a:extLst>
          </p:cNvPr>
          <p:cNvSpPr>
            <a:spLocks noGrp="1"/>
          </p:cNvSpPr>
          <p:nvPr>
            <p:ph type="sldNum" sz="quarter" idx="12"/>
          </p:nvPr>
        </p:nvSpPr>
        <p:spPr/>
        <p:txBody>
          <a:bodyPr/>
          <a:lstStyle/>
          <a:p>
            <a:fld id="{7DC1BBB0-96F0-4077-A278-0F3FB5C104D3}" type="slidenum">
              <a:rPr lang="en-GB" smtClean="0"/>
              <a:t>2</a:t>
            </a:fld>
            <a:endParaRPr lang="en-GB"/>
          </a:p>
        </p:txBody>
      </p:sp>
      <p:pic>
        <p:nvPicPr>
          <p:cNvPr id="5" name="Picture 4">
            <a:extLst>
              <a:ext uri="{FF2B5EF4-FFF2-40B4-BE49-F238E27FC236}">
                <a16:creationId xmlns:a16="http://schemas.microsoft.com/office/drawing/2014/main" id="{22BCAE8F-EC1A-46C5-A7B5-AD5714112248}"/>
              </a:ext>
            </a:extLst>
          </p:cNvPr>
          <p:cNvPicPr>
            <a:picLocks noChangeAspect="1"/>
          </p:cNvPicPr>
          <p:nvPr/>
        </p:nvPicPr>
        <p:blipFill>
          <a:blip r:embed="rId2"/>
          <a:stretch>
            <a:fillRect/>
          </a:stretch>
        </p:blipFill>
        <p:spPr>
          <a:xfrm>
            <a:off x="1852198" y="3068959"/>
            <a:ext cx="5839640" cy="2591162"/>
          </a:xfrm>
          <a:prstGeom prst="rect">
            <a:avLst/>
          </a:prstGeom>
        </p:spPr>
      </p:pic>
      <p:sp>
        <p:nvSpPr>
          <p:cNvPr id="6" name="TextBox 5">
            <a:extLst>
              <a:ext uri="{FF2B5EF4-FFF2-40B4-BE49-F238E27FC236}">
                <a16:creationId xmlns:a16="http://schemas.microsoft.com/office/drawing/2014/main" id="{E6781DB2-20CF-4F4F-8204-C620047CE6F4}"/>
              </a:ext>
            </a:extLst>
          </p:cNvPr>
          <p:cNvSpPr txBox="1"/>
          <p:nvPr/>
        </p:nvSpPr>
        <p:spPr>
          <a:xfrm>
            <a:off x="7950600" y="3291169"/>
            <a:ext cx="3479351" cy="2146742"/>
          </a:xfrm>
          <a:prstGeom prst="rect">
            <a:avLst/>
          </a:prstGeom>
          <a:noFill/>
        </p:spPr>
        <p:txBody>
          <a:bodyPr wrap="square" rtlCol="0">
            <a:spAutoFit/>
          </a:bodyPr>
          <a:lstStyle/>
          <a:p>
            <a:pPr>
              <a:spcAft>
                <a:spcPts val="600"/>
              </a:spcAft>
            </a:pPr>
            <a:r>
              <a:rPr lang="en-GB" dirty="0"/>
              <a:t>Class-agnostic adaptation problems :</a:t>
            </a:r>
          </a:p>
          <a:p>
            <a:pPr>
              <a:spcAft>
                <a:spcPts val="300"/>
              </a:spcAft>
              <a:tabLst>
                <a:tab pos="269875" algn="l"/>
              </a:tabLst>
            </a:pPr>
            <a:r>
              <a:rPr lang="en-GB" dirty="0"/>
              <a:t>1.	Samples of different classes 	may be aligned incorrectly</a:t>
            </a:r>
          </a:p>
          <a:p>
            <a:pPr>
              <a:spcAft>
                <a:spcPts val="300"/>
              </a:spcAft>
              <a:tabLst>
                <a:tab pos="269875" algn="l"/>
              </a:tabLst>
            </a:pPr>
            <a:r>
              <a:rPr lang="en-GB" dirty="0"/>
              <a:t>2.	The learned decision 	boundary may </a:t>
            </a:r>
            <a:r>
              <a:rPr lang="en-GB" dirty="0" err="1"/>
              <a:t>gener</a:t>
            </a:r>
            <a:r>
              <a:rPr lang="en-GB" dirty="0"/>
              <a:t>- </a:t>
            </a:r>
            <a:r>
              <a:rPr lang="en-GB" dirty="0" err="1"/>
              <a:t>alize</a:t>
            </a:r>
            <a:r>
              <a:rPr lang="en-GB" dirty="0"/>
              <a:t> 	poorly for the target domain</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a:pPr>
            <a:r>
              <a:rPr lang="en-US" dirty="0"/>
              <a:t>Introduction</a:t>
            </a:r>
          </a:p>
        </p:txBody>
      </p:sp>
      <p:sp>
        <p:nvSpPr>
          <p:cNvPr id="14" name="Content Placeholder 13"/>
          <p:cNvSpPr>
            <a:spLocks noGrp="1"/>
          </p:cNvSpPr>
          <p:nvPr>
            <p:ph idx="1"/>
          </p:nvPr>
        </p:nvSpPr>
        <p:spPr/>
        <p:txBody>
          <a:bodyPr>
            <a:normAutofit/>
          </a:bodyPr>
          <a:lstStyle/>
          <a:p>
            <a:r>
              <a:rPr lang="en-US" dirty="0"/>
              <a:t>Solution:</a:t>
            </a:r>
          </a:p>
          <a:p>
            <a:pPr lvl="1"/>
            <a:r>
              <a:rPr lang="en-GB" dirty="0"/>
              <a:t>Contrastive Adaptation Network (CAN)</a:t>
            </a:r>
          </a:p>
          <a:p>
            <a:pPr lvl="2"/>
            <a:r>
              <a:rPr lang="en-GB" dirty="0"/>
              <a:t>In addition to minimizing the cross-entropy loss on labelled source data, CAN alternatively estimates the underlying label hypothesis of target samples through clustering, and adapts the feature representations according to the CDD metric.</a:t>
            </a:r>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E9AF94AA-2A1F-4E9F-8E24-2F665FC6D6DC}"/>
              </a:ext>
            </a:extLst>
          </p:cNvPr>
          <p:cNvSpPr>
            <a:spLocks noGrp="1"/>
          </p:cNvSpPr>
          <p:nvPr>
            <p:ph type="sldNum" sz="quarter" idx="12"/>
          </p:nvPr>
        </p:nvSpPr>
        <p:spPr/>
        <p:txBody>
          <a:bodyPr/>
          <a:lstStyle/>
          <a:p>
            <a:fld id="{7DC1BBB0-96F0-4077-A278-0F3FB5C104D3}" type="slidenum">
              <a:rPr lang="en-GB" smtClean="0"/>
              <a:t>3</a:t>
            </a:fld>
            <a:endParaRPr lang="en-GB"/>
          </a:p>
        </p:txBody>
      </p:sp>
    </p:spTree>
    <p:extLst>
      <p:ext uri="{BB962C8B-B14F-4D97-AF65-F5344CB8AC3E}">
        <p14:creationId xmlns:p14="http://schemas.microsoft.com/office/powerpoint/2010/main" val="92917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3" y="1672209"/>
            <a:ext cx="8283272" cy="1828799"/>
          </a:xfrm>
        </p:spPr>
        <p:txBody>
          <a:bodyPr/>
          <a:lstStyle/>
          <a:p>
            <a:pPr marL="914400" indent="-914400">
              <a:buFont typeface="+mj-lt"/>
              <a:buAutoNum type="arabicPeriod" startAt="2"/>
            </a:pPr>
            <a:r>
              <a:rPr lang="en-US" dirty="0"/>
              <a:t>Methodology</a:t>
            </a:r>
          </a:p>
        </p:txBody>
      </p:sp>
      <p:sp>
        <p:nvSpPr>
          <p:cNvPr id="5" name="Text Placeholder 4"/>
          <p:cNvSpPr>
            <a:spLocks noGrp="1"/>
          </p:cNvSpPr>
          <p:nvPr>
            <p:ph type="body" idx="1"/>
          </p:nvPr>
        </p:nvSpPr>
        <p:spPr>
          <a:xfrm>
            <a:off x="1598613" y="3581400"/>
            <a:ext cx="7264623" cy="1828799"/>
          </a:xfrm>
        </p:spPr>
        <p:txBody>
          <a:bodyPr>
            <a:normAutofit fontScale="77500" lnSpcReduction="20000"/>
          </a:bodyPr>
          <a:lstStyle/>
          <a:p>
            <a:pPr marL="1879600" indent="-889000" defTabSz="939800">
              <a:lnSpc>
                <a:spcPct val="120000"/>
              </a:lnSpc>
            </a:pPr>
            <a:r>
              <a:rPr lang="en-US" sz="3200" dirty="0">
                <a:solidFill>
                  <a:schemeClr val="tx1"/>
                </a:solidFill>
              </a:rPr>
              <a:t>2.1	Maximum Mean Discrepancy Revisit</a:t>
            </a:r>
          </a:p>
          <a:p>
            <a:pPr marL="1879600" lvl="1" indent="-889000"/>
            <a:r>
              <a:rPr lang="en-US" sz="3200" dirty="0">
                <a:solidFill>
                  <a:schemeClr val="tx1"/>
                </a:solidFill>
              </a:rPr>
              <a:t>2.2	Contrastive Domain Discrepancy</a:t>
            </a:r>
          </a:p>
          <a:p>
            <a:pPr marL="1879600" lvl="1" indent="-889000"/>
            <a:r>
              <a:rPr lang="en-US" sz="3200" dirty="0">
                <a:solidFill>
                  <a:schemeClr val="tx1"/>
                </a:solidFill>
              </a:rPr>
              <a:t>2.3	</a:t>
            </a:r>
            <a:r>
              <a:rPr lang="en-GB" sz="3200" dirty="0">
                <a:solidFill>
                  <a:schemeClr val="tx1"/>
                </a:solidFill>
              </a:rPr>
              <a:t>Contrastive Adaptation Network</a:t>
            </a:r>
          </a:p>
          <a:p>
            <a:pPr marL="1879600" lvl="1" indent="-889000"/>
            <a:r>
              <a:rPr lang="en-US" sz="3200" dirty="0">
                <a:solidFill>
                  <a:schemeClr val="tx1"/>
                </a:solidFill>
              </a:rPr>
              <a:t>2.4	Optimizing CAN</a:t>
            </a:r>
          </a:p>
          <a:p>
            <a:pPr marL="1879600" indent="-889000" defTabSz="939800">
              <a:lnSpc>
                <a:spcPct val="120000"/>
              </a:lnSpc>
            </a:pPr>
            <a:endParaRPr lang="en-US" dirty="0"/>
          </a:p>
        </p:txBody>
      </p:sp>
      <p:sp>
        <p:nvSpPr>
          <p:cNvPr id="4" name="Footer Placeholder 3">
            <a:extLst>
              <a:ext uri="{FF2B5EF4-FFF2-40B4-BE49-F238E27FC236}">
                <a16:creationId xmlns:a16="http://schemas.microsoft.com/office/drawing/2014/main" id="{156B8105-817D-448E-B8E3-2002B61D82B6}"/>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US" dirty="0"/>
          </a:p>
        </p:txBody>
      </p:sp>
      <p:sp>
        <p:nvSpPr>
          <p:cNvPr id="6" name="Slide Number Placeholder 5">
            <a:extLst>
              <a:ext uri="{FF2B5EF4-FFF2-40B4-BE49-F238E27FC236}">
                <a16:creationId xmlns:a16="http://schemas.microsoft.com/office/drawing/2014/main" id="{A5243ED9-6E52-4CB3-B557-C86B3EA16306}"/>
              </a:ext>
            </a:extLst>
          </p:cNvPr>
          <p:cNvSpPr>
            <a:spLocks noGrp="1"/>
          </p:cNvSpPr>
          <p:nvPr>
            <p:ph type="sldNum" sz="quarter" idx="12"/>
          </p:nvPr>
        </p:nvSpPr>
        <p:spPr/>
        <p:txBody>
          <a:bodyPr/>
          <a:lstStyle/>
          <a:p>
            <a:fld id="{7DC1BBB0-96F0-4077-A278-0F3FB5C104D3}" type="slidenum">
              <a:rPr lang="en-US" smtClean="0"/>
              <a:pPr/>
              <a:t>4</a:t>
            </a:fld>
            <a:endParaRPr lang="en-US"/>
          </a:p>
        </p:txBody>
      </p:sp>
    </p:spTree>
    <p:extLst>
      <p:ext uri="{BB962C8B-B14F-4D97-AF65-F5344CB8AC3E}">
        <p14:creationId xmlns:p14="http://schemas.microsoft.com/office/powerpoint/2010/main" val="83329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742950" indent="-742950">
              <a:buFont typeface="+mj-lt"/>
              <a:buAutoNum type="arabicPeriod" startAt="2"/>
            </a:pPr>
            <a:r>
              <a:rPr lang="en-US" dirty="0"/>
              <a:t>Methodology</a:t>
            </a:r>
          </a:p>
        </p:txBody>
      </p:sp>
      <p:sp>
        <p:nvSpPr>
          <p:cNvPr id="14" name="Content Placeholder 13"/>
          <p:cNvSpPr>
            <a:spLocks noGrp="1"/>
          </p:cNvSpPr>
          <p:nvPr>
            <p:ph idx="1"/>
          </p:nvPr>
        </p:nvSpPr>
        <p:spPr/>
        <p:txBody>
          <a:bodyPr/>
          <a:lstStyle/>
          <a:p>
            <a:r>
              <a:rPr lang="en-US" dirty="0"/>
              <a:t>Unsupervised domain adaptation (UDA) :</a:t>
            </a:r>
          </a:p>
          <a:p>
            <a:endParaRPr lang="en-US" dirty="0"/>
          </a:p>
          <a:p>
            <a:endParaRPr lang="en-US" dirty="0"/>
          </a:p>
          <a:p>
            <a:endParaRPr lang="en-US" dirty="0"/>
          </a:p>
          <a:p>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5</a:t>
            </a:fld>
            <a:endParaRPr lang="en-GB"/>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5317288-3775-42ED-858E-474F8E16062D}"/>
                  </a:ext>
                </a:extLst>
              </p:cNvPr>
              <p:cNvSpPr txBox="1"/>
              <p:nvPr/>
            </p:nvSpPr>
            <p:spPr>
              <a:xfrm>
                <a:off x="2204557" y="2319263"/>
                <a:ext cx="388843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𝑆</m:t>
                      </m:r>
                      <m:r>
                        <a:rPr lang="en-GB" sz="2400" i="1" smtClean="0">
                          <a:latin typeface="Cambria Math" panose="02040503050406030204" pitchFamily="18" charset="0"/>
                        </a:rPr>
                        <m:t>=</m:t>
                      </m:r>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m:t>
                          </m:r>
                          <m:r>
                            <a:rPr lang="en-GB" sz="2400" b="0" i="1" smtClean="0">
                              <a:latin typeface="Cambria Math" panose="02040503050406030204" pitchFamily="18" charset="0"/>
                            </a:rPr>
                            <m:t>𝑥</m:t>
                          </m:r>
                        </m:e>
                        <m:sub>
                          <m:r>
                            <a:rPr lang="en-GB" sz="2400" i="1" smtClean="0">
                              <a:latin typeface="Cambria Math" panose="02040503050406030204" pitchFamily="18" charset="0"/>
                            </a:rPr>
                            <m:t>1</m:t>
                          </m:r>
                        </m:sub>
                        <m:sup>
                          <m:r>
                            <a:rPr lang="en-GB" sz="2400" i="1" smtClean="0">
                              <a:latin typeface="Cambria Math" panose="02040503050406030204" pitchFamily="18" charset="0"/>
                            </a:rPr>
                            <m:t>𝑠</m:t>
                          </m:r>
                        </m:sup>
                      </m:sSubSup>
                      <m:sSubSup>
                        <m:sSubSupPr>
                          <m:ctrlPr>
                            <a:rPr lang="en-GB" sz="2400" i="1">
                              <a:latin typeface="Cambria Math" panose="02040503050406030204" pitchFamily="18" charset="0"/>
                            </a:rPr>
                          </m:ctrlPr>
                        </m:sSubSupPr>
                        <m:e>
                          <m:r>
                            <a:rPr lang="en-GB" sz="2400" b="0" i="1" smtClean="0">
                              <a:latin typeface="Cambria Math" panose="02040503050406030204" pitchFamily="18" charset="0"/>
                            </a:rPr>
                            <m:t>,</m:t>
                          </m:r>
                          <m:r>
                            <a:rPr lang="en-GB" sz="2400" b="0" i="1" smtClean="0">
                              <a:latin typeface="Cambria Math" panose="02040503050406030204" pitchFamily="18" charset="0"/>
                            </a:rPr>
                            <m:t>𝑦</m:t>
                          </m:r>
                        </m:e>
                        <m:sub>
                          <m:r>
                            <a:rPr lang="en-GB" sz="2400" i="1">
                              <a:latin typeface="Cambria Math" panose="02040503050406030204" pitchFamily="18" charset="0"/>
                            </a:rPr>
                            <m:t>1</m:t>
                          </m:r>
                        </m:sub>
                        <m:sup>
                          <m:r>
                            <a:rPr lang="en-GB" sz="2400" i="1">
                              <a:latin typeface="Cambria Math" panose="02040503050406030204" pitchFamily="18" charset="0"/>
                            </a:rPr>
                            <m:t>𝑠</m:t>
                          </m:r>
                        </m:sup>
                      </m:sSubSup>
                      <m:r>
                        <a:rPr lang="en-GB" sz="2400" b="0" i="1" smtClean="0">
                          <a:latin typeface="Cambria Math" panose="02040503050406030204" pitchFamily="18" charset="0"/>
                        </a:rPr>
                        <m:t>),…, </m:t>
                      </m:r>
                      <m:sSubSup>
                        <m:sSubSupPr>
                          <m:ctrlPr>
                            <a:rPr lang="en-GB" sz="2400" i="1">
                              <a:latin typeface="Cambria Math" panose="02040503050406030204" pitchFamily="18" charset="0"/>
                            </a:rPr>
                          </m:ctrlPr>
                        </m:sSubSupPr>
                        <m:e>
                          <m:r>
                            <a:rPr lang="en-GB" sz="2400" i="1">
                              <a:latin typeface="Cambria Math" panose="02040503050406030204" pitchFamily="18" charset="0"/>
                            </a:rPr>
                            <m:t>(</m:t>
                          </m:r>
                          <m:r>
                            <a:rPr lang="en-GB" sz="2400" b="0" i="1" smtClean="0">
                              <a:latin typeface="Cambria Math" panose="02040503050406030204" pitchFamily="18" charset="0"/>
                            </a:rPr>
                            <m:t>𝑥</m:t>
                          </m:r>
                        </m:e>
                        <m:sub>
                          <m:r>
                            <a:rPr lang="en-GB" sz="2400" b="0" i="1" smtClean="0">
                              <a:latin typeface="Cambria Math" panose="02040503050406030204" pitchFamily="18" charset="0"/>
                            </a:rPr>
                            <m:t>𝑁</m:t>
                          </m:r>
                          <m:r>
                            <a:rPr lang="en-GB" sz="2400" b="0" i="1" baseline="-25000" smtClean="0">
                              <a:latin typeface="Cambria Math" panose="02040503050406030204" pitchFamily="18" charset="0"/>
                            </a:rPr>
                            <m:t>𝑠</m:t>
                          </m:r>
                        </m:sub>
                        <m:sup>
                          <m:r>
                            <a:rPr lang="en-GB" sz="2400" i="1">
                              <a:latin typeface="Cambria Math" panose="02040503050406030204" pitchFamily="18" charset="0"/>
                            </a:rPr>
                            <m:t>𝑠</m:t>
                          </m:r>
                        </m:sup>
                      </m:sSubSup>
                      <m:sSubSup>
                        <m:sSubSupPr>
                          <m:ctrlPr>
                            <a:rPr lang="en-GB" sz="2400" i="1">
                              <a:latin typeface="Cambria Math" panose="02040503050406030204" pitchFamily="18" charset="0"/>
                            </a:rPr>
                          </m:ctrlPr>
                        </m:sSubSupPr>
                        <m:e>
                          <m:r>
                            <a:rPr lang="en-GB" sz="2400" i="1">
                              <a:latin typeface="Cambria Math" panose="02040503050406030204" pitchFamily="18" charset="0"/>
                            </a:rPr>
                            <m:t>,</m:t>
                          </m:r>
                          <m:r>
                            <a:rPr lang="en-GB" sz="2400" b="0" i="1" smtClean="0">
                              <a:latin typeface="Cambria Math" panose="02040503050406030204" pitchFamily="18" charset="0"/>
                            </a:rPr>
                            <m:t>𝑦</m:t>
                          </m:r>
                        </m:e>
                        <m:sub>
                          <m:r>
                            <a:rPr lang="en-GB" sz="2400" i="1">
                              <a:latin typeface="Cambria Math" panose="02040503050406030204" pitchFamily="18" charset="0"/>
                            </a:rPr>
                            <m:t>𝑁</m:t>
                          </m:r>
                          <m:r>
                            <a:rPr lang="en-GB" sz="2400" i="1" baseline="-25000">
                              <a:latin typeface="Cambria Math" panose="02040503050406030204" pitchFamily="18" charset="0"/>
                            </a:rPr>
                            <m:t>𝑠</m:t>
                          </m:r>
                        </m:sub>
                        <m:sup>
                          <m:r>
                            <a:rPr lang="en-GB" sz="2400" i="1">
                              <a:latin typeface="Cambria Math" panose="02040503050406030204" pitchFamily="18" charset="0"/>
                            </a:rPr>
                            <m:t>𝑠</m:t>
                          </m:r>
                        </m:sup>
                      </m:sSubSup>
                      <m:r>
                        <a:rPr lang="en-GB" sz="2400" i="0">
                          <a:latin typeface="Cambria Math" panose="02040503050406030204" pitchFamily="18" charset="0"/>
                        </a:rPr>
                        <m:t>)</m:t>
                      </m:r>
                      <m:r>
                        <a:rPr lang="en-GB" sz="2400" b="0" i="0" smtClean="0">
                          <a:latin typeface="Cambria Math" panose="02040503050406030204" pitchFamily="18" charset="0"/>
                        </a:rPr>
                        <m:t>}</m:t>
                      </m:r>
                    </m:oMath>
                  </m:oMathPara>
                </a14:m>
                <a:endParaRPr lang="en-GB" sz="2400"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75317288-3775-42ED-858E-474F8E16062D}"/>
                  </a:ext>
                </a:extLst>
              </p:cNvPr>
              <p:cNvSpPr txBox="1">
                <a:spLocks noRot="1" noChangeAspect="1" noMove="1" noResize="1" noEditPoints="1" noAdjustHandles="1" noChangeArrowheads="1" noChangeShapeType="1" noTextEdit="1"/>
              </p:cNvSpPr>
              <p:nvPr/>
            </p:nvSpPr>
            <p:spPr>
              <a:xfrm>
                <a:off x="2204557" y="2319263"/>
                <a:ext cx="3888432" cy="461665"/>
              </a:xfrm>
              <a:prstGeom prst="rect">
                <a:avLst/>
              </a:prstGeom>
              <a:blipFill>
                <a:blip r:embed="rId2"/>
                <a:stretch>
                  <a:fillRect b="-1842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CF0C15E-246A-4ACF-8BC9-FF97194DDE64}"/>
                  </a:ext>
                </a:extLst>
              </p:cNvPr>
              <p:cNvSpPr txBox="1"/>
              <p:nvPr/>
            </p:nvSpPr>
            <p:spPr>
              <a:xfrm>
                <a:off x="2133972" y="3034790"/>
                <a:ext cx="2376264" cy="46621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𝑇</m:t>
                      </m:r>
                      <m:r>
                        <a:rPr lang="en-GB" sz="2400" i="1" smtClean="0">
                          <a:latin typeface="Cambria Math" panose="02040503050406030204" pitchFamily="18" charset="0"/>
                        </a:rPr>
                        <m:t>=</m:t>
                      </m:r>
                      <m:sSubSup>
                        <m:sSubSupPr>
                          <m:ctrlPr>
                            <a:rPr lang="en-GB" sz="2400" i="1" smtClean="0">
                              <a:latin typeface="Cambria Math" panose="02040503050406030204" pitchFamily="18" charset="0"/>
                            </a:rPr>
                          </m:ctrlPr>
                        </m:sSubSupPr>
                        <m:e>
                          <m:r>
                            <a:rPr lang="en-GB" sz="2400" b="0" i="1" smtClean="0">
                              <a:latin typeface="Cambria Math" panose="02040503050406030204" pitchFamily="18" charset="0"/>
                            </a:rPr>
                            <m:t>{</m:t>
                          </m:r>
                          <m:r>
                            <a:rPr lang="en-GB" sz="2400" b="0" i="1" smtClean="0">
                              <a:latin typeface="Cambria Math" panose="02040503050406030204" pitchFamily="18" charset="0"/>
                            </a:rPr>
                            <m:t>𝑥</m:t>
                          </m:r>
                        </m:e>
                        <m:sub>
                          <m:r>
                            <a:rPr lang="en-GB" sz="2400" i="1" smtClean="0">
                              <a:latin typeface="Cambria Math" panose="02040503050406030204" pitchFamily="18" charset="0"/>
                            </a:rPr>
                            <m:t>1</m:t>
                          </m:r>
                        </m:sub>
                        <m:sup>
                          <m:r>
                            <a:rPr lang="en-GB" sz="2400" b="0" i="1" smtClean="0">
                              <a:latin typeface="Cambria Math" panose="02040503050406030204" pitchFamily="18" charset="0"/>
                            </a:rPr>
                            <m:t>𝑡</m:t>
                          </m:r>
                        </m:sup>
                      </m:sSubSup>
                      <m:r>
                        <a:rPr lang="en-GB" sz="2400" b="0" i="1" smtClean="0">
                          <a:latin typeface="Cambria Math" panose="02040503050406030204" pitchFamily="18" charset="0"/>
                        </a:rPr>
                        <m:t>,…,</m:t>
                      </m:r>
                      <m:sSubSup>
                        <m:sSubSupPr>
                          <m:ctrlPr>
                            <a:rPr lang="en-GB" sz="2400" i="1">
                              <a:latin typeface="Cambria Math" panose="02040503050406030204" pitchFamily="18" charset="0"/>
                            </a:rPr>
                          </m:ctrlPr>
                        </m:sSubSupPr>
                        <m:e>
                          <m:r>
                            <a:rPr lang="en-GB" sz="2400" b="0" i="1" smtClean="0">
                              <a:latin typeface="Cambria Math" panose="02040503050406030204" pitchFamily="18" charset="0"/>
                            </a:rPr>
                            <m:t>𝑥</m:t>
                          </m:r>
                        </m:e>
                        <m:sub>
                          <m:r>
                            <a:rPr lang="en-GB" sz="2400" b="0" i="1" smtClean="0">
                              <a:latin typeface="Cambria Math" panose="02040503050406030204" pitchFamily="18" charset="0"/>
                            </a:rPr>
                            <m:t>𝑁</m:t>
                          </m:r>
                          <m:r>
                            <a:rPr lang="en-GB" sz="2400" b="0" i="1" baseline="-25000" smtClean="0">
                              <a:latin typeface="Cambria Math" panose="02040503050406030204" pitchFamily="18" charset="0"/>
                            </a:rPr>
                            <m:t>𝑡</m:t>
                          </m:r>
                        </m:sub>
                        <m:sup>
                          <m:r>
                            <a:rPr lang="en-GB" sz="2400" b="0" i="1" smtClean="0">
                              <a:latin typeface="Cambria Math" panose="02040503050406030204" pitchFamily="18" charset="0"/>
                            </a:rPr>
                            <m:t>𝑡</m:t>
                          </m:r>
                        </m:sup>
                      </m:sSubSup>
                      <m:r>
                        <a:rPr lang="en-GB" sz="2400" b="0" i="1" smtClean="0">
                          <a:latin typeface="Cambria Math" panose="02040503050406030204" pitchFamily="18" charset="0"/>
                        </a:rPr>
                        <m:t>}</m:t>
                      </m:r>
                    </m:oMath>
                  </m:oMathPara>
                </a14:m>
                <a:endParaRPr lang="en-GB" sz="2400" dirty="0">
                  <a:latin typeface="Times New Roman" panose="02020603050405020304" pitchFamily="18" charset="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3CF0C15E-246A-4ACF-8BC9-FF97194DDE64}"/>
                  </a:ext>
                </a:extLst>
              </p:cNvPr>
              <p:cNvSpPr txBox="1">
                <a:spLocks noRot="1" noChangeAspect="1" noMove="1" noResize="1" noEditPoints="1" noAdjustHandles="1" noChangeArrowheads="1" noChangeShapeType="1" noTextEdit="1"/>
              </p:cNvSpPr>
              <p:nvPr/>
            </p:nvSpPr>
            <p:spPr>
              <a:xfrm>
                <a:off x="2133972" y="3034790"/>
                <a:ext cx="2376264" cy="466218"/>
              </a:xfrm>
              <a:prstGeom prst="rect">
                <a:avLst/>
              </a:prstGeom>
              <a:blipFill>
                <a:blip r:embed="rId3"/>
                <a:stretch>
                  <a:fillRect b="-197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B1BB011-C2E4-4272-ADA4-3CC08EEF7584}"/>
                  </a:ext>
                </a:extLst>
              </p:cNvPr>
              <p:cNvSpPr txBox="1"/>
              <p:nvPr/>
            </p:nvSpPr>
            <p:spPr>
              <a:xfrm>
                <a:off x="5126984" y="3034790"/>
                <a:ext cx="299582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ea typeface="Cambria Math" panose="02040503050406030204" pitchFamily="18" charset="0"/>
                        </a:rPr>
                        <m:t>Y</m:t>
                      </m:r>
                      <m:r>
                        <m:rPr>
                          <m:sty m:val="p"/>
                        </m:rPr>
                        <a:rPr lang="en-GB" sz="2400" b="0" i="0" baseline="30000" smtClean="0">
                          <a:latin typeface="Cambria Math" panose="02040503050406030204" pitchFamily="18" charset="0"/>
                          <a:ea typeface="Cambria Math" panose="02040503050406030204" pitchFamily="18" charset="0"/>
                        </a:rPr>
                        <m:t>t</m:t>
                      </m:r>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{0,1,…,</m:t>
                      </m:r>
                      <m:r>
                        <a:rPr lang="en-GB" sz="2400" b="0" i="1" smtClean="0">
                          <a:latin typeface="Cambria Math" panose="02040503050406030204" pitchFamily="18" charset="0"/>
                          <a:ea typeface="Cambria Math" panose="02040503050406030204" pitchFamily="18" charset="0"/>
                        </a:rPr>
                        <m:t>𝑀</m:t>
                      </m:r>
                      <m:r>
                        <a:rPr lang="en-GB" sz="2400" b="0" i="1" smtClean="0">
                          <a:latin typeface="Cambria Math" panose="02040503050406030204" pitchFamily="18" charset="0"/>
                          <a:ea typeface="Cambria Math" panose="02040503050406030204" pitchFamily="18" charset="0"/>
                        </a:rPr>
                        <m:t>−1}</m:t>
                      </m:r>
                    </m:oMath>
                  </m:oMathPara>
                </a14:m>
                <a:endParaRPr lang="en-GB" sz="2400" dirty="0"/>
              </a:p>
            </p:txBody>
          </p:sp>
        </mc:Choice>
        <mc:Fallback>
          <p:sp>
            <p:nvSpPr>
              <p:cNvPr id="8" name="TextBox 7">
                <a:extLst>
                  <a:ext uri="{FF2B5EF4-FFF2-40B4-BE49-F238E27FC236}">
                    <a16:creationId xmlns:a16="http://schemas.microsoft.com/office/drawing/2014/main" id="{FB1BB011-C2E4-4272-ADA4-3CC08EEF7584}"/>
                  </a:ext>
                </a:extLst>
              </p:cNvPr>
              <p:cNvSpPr txBox="1">
                <a:spLocks noRot="1" noChangeAspect="1" noMove="1" noResize="1" noEditPoints="1" noAdjustHandles="1" noChangeArrowheads="1" noChangeShapeType="1" noTextEdit="1"/>
              </p:cNvSpPr>
              <p:nvPr/>
            </p:nvSpPr>
            <p:spPr>
              <a:xfrm>
                <a:off x="5126984" y="3034790"/>
                <a:ext cx="2995820" cy="461665"/>
              </a:xfrm>
              <a:prstGeom prst="rect">
                <a:avLst/>
              </a:prstGeom>
              <a:blipFill>
                <a:blip r:embed="rId4"/>
                <a:stretch>
                  <a:fillRect b="-19737"/>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201D1E67-7F5B-4661-B2AD-981F73AB4FEF}"/>
              </a:ext>
            </a:extLst>
          </p:cNvPr>
          <p:cNvCxnSpPr>
            <a:cxnSpLocks/>
          </p:cNvCxnSpPr>
          <p:nvPr/>
        </p:nvCxnSpPr>
        <p:spPr>
          <a:xfrm flipV="1">
            <a:off x="8054754" y="3265622"/>
            <a:ext cx="415922"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94E8CE09-A702-4FDC-989E-FDA7DC6C084F}"/>
              </a:ext>
            </a:extLst>
          </p:cNvPr>
          <p:cNvSpPr txBox="1"/>
          <p:nvPr/>
        </p:nvSpPr>
        <p:spPr>
          <a:xfrm>
            <a:off x="8542684" y="3080956"/>
            <a:ext cx="1156086" cy="369332"/>
          </a:xfrm>
          <a:prstGeom prst="rect">
            <a:avLst/>
          </a:prstGeom>
          <a:noFill/>
        </p:spPr>
        <p:txBody>
          <a:bodyPr wrap="none" rtlCol="0">
            <a:spAutoFit/>
          </a:bodyPr>
          <a:lstStyle/>
          <a:p>
            <a:r>
              <a:rPr lang="en-GB" dirty="0"/>
              <a:t>Unknown</a:t>
            </a:r>
          </a:p>
        </p:txBody>
      </p:sp>
    </p:spTree>
    <p:extLst>
      <p:ext uri="{BB962C8B-B14F-4D97-AF65-F5344CB8AC3E}">
        <p14:creationId xmlns:p14="http://schemas.microsoft.com/office/powerpoint/2010/main" val="356854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2.1	Maximum Mean Discrepancy Revisit</a:t>
            </a:r>
          </a:p>
        </p:txBody>
      </p:sp>
      <p:sp>
        <p:nvSpPr>
          <p:cNvPr id="14" name="Content Placeholder 13"/>
          <p:cNvSpPr>
            <a:spLocks noGrp="1"/>
          </p:cNvSpPr>
          <p:nvPr>
            <p:ph idx="1"/>
          </p:nvPr>
        </p:nvSpPr>
        <p:spPr/>
        <p:txBody>
          <a:bodyPr/>
          <a:lstStyle/>
          <a:p>
            <a:endParaRPr lang="en-US" dirty="0"/>
          </a:p>
          <a:p>
            <a:endParaRPr lang="en-US" dirty="0"/>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6</a:t>
            </a:fld>
            <a:endParaRPr lang="en-GB"/>
          </a:p>
        </p:txBody>
      </p:sp>
      <p:pic>
        <p:nvPicPr>
          <p:cNvPr id="2" name="Picture 1">
            <a:extLst>
              <a:ext uri="{FF2B5EF4-FFF2-40B4-BE49-F238E27FC236}">
                <a16:creationId xmlns:a16="http://schemas.microsoft.com/office/drawing/2014/main" id="{7E8302A1-67A7-4070-BC68-DD20B899F50C}"/>
              </a:ext>
            </a:extLst>
          </p:cNvPr>
          <p:cNvPicPr>
            <a:picLocks noChangeAspect="1"/>
          </p:cNvPicPr>
          <p:nvPr/>
        </p:nvPicPr>
        <p:blipFill>
          <a:blip r:embed="rId4"/>
          <a:stretch>
            <a:fillRect/>
          </a:stretch>
        </p:blipFill>
        <p:spPr>
          <a:xfrm>
            <a:off x="2205980" y="2912341"/>
            <a:ext cx="4620270" cy="2676899"/>
          </a:xfrm>
          <a:prstGeom prst="rect">
            <a:avLst/>
          </a:prstGeom>
        </p:spPr>
      </p:pic>
      <p:sp>
        <p:nvSpPr>
          <p:cNvPr id="5" name="TextBox 4">
            <a:extLst>
              <a:ext uri="{FF2B5EF4-FFF2-40B4-BE49-F238E27FC236}">
                <a16:creationId xmlns:a16="http://schemas.microsoft.com/office/drawing/2014/main" id="{0ACE632E-590D-4930-83ED-D2E774323AD0}"/>
              </a:ext>
            </a:extLst>
          </p:cNvPr>
          <p:cNvSpPr txBox="1"/>
          <p:nvPr/>
        </p:nvSpPr>
        <p:spPr>
          <a:xfrm>
            <a:off x="7438794" y="3101872"/>
            <a:ext cx="3575739" cy="2108269"/>
          </a:xfrm>
          <a:prstGeom prst="rect">
            <a:avLst/>
          </a:prstGeom>
          <a:noFill/>
        </p:spPr>
        <p:txBody>
          <a:bodyPr wrap="square" rtlCol="0">
            <a:spAutoFit/>
          </a:bodyPr>
          <a:lstStyle/>
          <a:p>
            <a:pPr>
              <a:spcAft>
                <a:spcPts val="600"/>
              </a:spcAft>
              <a:tabLst>
                <a:tab pos="631825" algn="l"/>
                <a:tab pos="901700" algn="l"/>
              </a:tabLst>
            </a:pPr>
            <a:r>
              <a:rPr lang="en-GB" dirty="0"/>
              <a:t>Where : </a:t>
            </a:r>
          </a:p>
          <a:p>
            <a:pPr>
              <a:tabLst>
                <a:tab pos="631825" algn="l"/>
                <a:tab pos="901700" algn="l"/>
              </a:tabLst>
            </a:pPr>
            <a:r>
              <a:rPr lang="en-GB" dirty="0" err="1"/>
              <a:t>Ø</a:t>
            </a:r>
            <a:r>
              <a:rPr lang="en-GB" baseline="-25000" dirty="0" err="1"/>
              <a:t>l</a:t>
            </a:r>
            <a:r>
              <a:rPr lang="en-GB" dirty="0"/>
              <a:t>(X)	= 	Outputs of layer l for 		input x</a:t>
            </a:r>
          </a:p>
          <a:p>
            <a:pPr>
              <a:tabLst>
                <a:tab pos="631825" algn="l"/>
                <a:tab pos="811213" algn="l"/>
              </a:tabLst>
            </a:pPr>
            <a:r>
              <a:rPr lang="en-GB" dirty="0"/>
              <a:t>N</a:t>
            </a:r>
            <a:r>
              <a:rPr lang="en-GB" baseline="-25000" dirty="0"/>
              <a:t>s 	</a:t>
            </a:r>
            <a:r>
              <a:rPr lang="en-GB" dirty="0"/>
              <a:t>= 	mini-batch source</a:t>
            </a:r>
          </a:p>
          <a:p>
            <a:pPr>
              <a:tabLst>
                <a:tab pos="631825" algn="l"/>
                <a:tab pos="811213" algn="l"/>
              </a:tabLst>
            </a:pPr>
            <a:r>
              <a:rPr lang="en-GB" dirty="0" err="1"/>
              <a:t>N</a:t>
            </a:r>
            <a:r>
              <a:rPr lang="en-GB" baseline="-25000" dirty="0" err="1"/>
              <a:t>t</a:t>
            </a:r>
            <a:r>
              <a:rPr lang="en-GB" baseline="-25000" dirty="0"/>
              <a:t> 	</a:t>
            </a:r>
            <a:r>
              <a:rPr lang="en-GB" dirty="0"/>
              <a:t>= 	mini-batch target</a:t>
            </a:r>
          </a:p>
          <a:p>
            <a:pPr>
              <a:tabLst>
                <a:tab pos="631825" algn="l"/>
                <a:tab pos="901700" algn="l"/>
              </a:tabLst>
            </a:pPr>
            <a:r>
              <a:rPr lang="en-GB" dirty="0"/>
              <a:t>K</a:t>
            </a:r>
            <a:r>
              <a:rPr lang="en-GB" baseline="-25000" dirty="0"/>
              <a:t>l</a:t>
            </a:r>
            <a:r>
              <a:rPr lang="en-GB" dirty="0"/>
              <a:t>	=	kernel for l-</a:t>
            </a:r>
            <a:r>
              <a:rPr lang="en-GB" dirty="0" err="1"/>
              <a:t>th</a:t>
            </a:r>
            <a:r>
              <a:rPr lang="en-GB" dirty="0"/>
              <a:t> layer</a:t>
            </a:r>
          </a:p>
          <a:p>
            <a:endParaRPr lang="en-GB" dirty="0"/>
          </a:p>
        </p:txBody>
      </p:sp>
      <p:pic>
        <p:nvPicPr>
          <p:cNvPr id="6" name="Picture 5">
            <a:extLst>
              <a:ext uri="{FF2B5EF4-FFF2-40B4-BE49-F238E27FC236}">
                <a16:creationId xmlns:a16="http://schemas.microsoft.com/office/drawing/2014/main" id="{EBD27E1C-952D-4F83-87DD-7A2F142FFB49}"/>
              </a:ext>
            </a:extLst>
          </p:cNvPr>
          <p:cNvPicPr>
            <a:picLocks noChangeAspect="1"/>
          </p:cNvPicPr>
          <p:nvPr/>
        </p:nvPicPr>
        <p:blipFill>
          <a:blip r:embed="rId5"/>
          <a:stretch>
            <a:fillRect/>
          </a:stretch>
        </p:blipFill>
        <p:spPr>
          <a:xfrm>
            <a:off x="2422004" y="1828300"/>
            <a:ext cx="6620799" cy="724001"/>
          </a:xfrm>
          <a:prstGeom prst="rect">
            <a:avLst/>
          </a:prstGeom>
        </p:spPr>
      </p:pic>
    </p:spTree>
    <p:extLst>
      <p:ext uri="{BB962C8B-B14F-4D97-AF65-F5344CB8AC3E}">
        <p14:creationId xmlns:p14="http://schemas.microsoft.com/office/powerpoint/2010/main" val="3596057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2.2	Contrastive Domain Discrepancy</a:t>
            </a:r>
          </a:p>
        </p:txBody>
      </p:sp>
      <p:sp>
        <p:nvSpPr>
          <p:cNvPr id="14" name="Content Placeholder 13"/>
          <p:cNvSpPr>
            <a:spLocks noGrp="1"/>
          </p:cNvSpPr>
          <p:nvPr>
            <p:ph idx="1"/>
          </p:nvPr>
        </p:nvSpPr>
        <p:spPr/>
        <p:txBody>
          <a:bodyPr/>
          <a:lstStyle/>
          <a:p>
            <a:r>
              <a:rPr lang="en-GB" sz="2400" dirty="0"/>
              <a:t>Measuring the intra-class and inter-class discrepancy across domains.</a:t>
            </a:r>
          </a:p>
          <a:p>
            <a:pPr marL="0" indent="0">
              <a:spcBef>
                <a:spcPts val="0"/>
              </a:spcBef>
              <a:spcAft>
                <a:spcPts val="2400"/>
              </a:spcAft>
              <a:buNone/>
            </a:pPr>
            <a:endParaRPr lang="en-GB" sz="2400" dirty="0"/>
          </a:p>
          <a:p>
            <a:pPr marL="0" indent="0">
              <a:buNone/>
            </a:pPr>
            <a:r>
              <a:rPr lang="en-GB" sz="2400" dirty="0"/>
              <a:t>	</a:t>
            </a:r>
            <a:r>
              <a:rPr lang="en-GB" sz="1800" dirty="0">
                <a:solidFill>
                  <a:schemeClr val="tx2">
                    <a:lumMod val="95000"/>
                    <a:lumOff val="5000"/>
                  </a:schemeClr>
                </a:solidFill>
              </a:rPr>
              <a:t>Where</a:t>
            </a:r>
            <a:endParaRPr lang="en-US" sz="1800" dirty="0">
              <a:solidFill>
                <a:schemeClr val="tx2">
                  <a:lumMod val="95000"/>
                  <a:lumOff val="5000"/>
                </a:schemeClr>
              </a:solidFill>
            </a:endParaRPr>
          </a:p>
          <a:p>
            <a:pPr marL="0" indent="0">
              <a:buNone/>
            </a:pP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7</a:t>
            </a:fld>
            <a:endParaRPr lang="en-GB"/>
          </a:p>
        </p:txBody>
      </p:sp>
      <p:pic>
        <p:nvPicPr>
          <p:cNvPr id="5" name="Picture 4">
            <a:extLst>
              <a:ext uri="{FF2B5EF4-FFF2-40B4-BE49-F238E27FC236}">
                <a16:creationId xmlns:a16="http://schemas.microsoft.com/office/drawing/2014/main" id="{07B6C126-41D0-451C-961D-F2598ED6F3E5}"/>
              </a:ext>
            </a:extLst>
          </p:cNvPr>
          <p:cNvPicPr>
            <a:picLocks noChangeAspect="1"/>
          </p:cNvPicPr>
          <p:nvPr/>
        </p:nvPicPr>
        <p:blipFill rotWithShape="1">
          <a:blip r:embed="rId3"/>
          <a:srcRect b="15156"/>
          <a:stretch/>
        </p:blipFill>
        <p:spPr>
          <a:xfrm>
            <a:off x="1989956" y="2357187"/>
            <a:ext cx="4896544" cy="711773"/>
          </a:xfrm>
          <a:prstGeom prst="rect">
            <a:avLst/>
          </a:prstGeom>
        </p:spPr>
      </p:pic>
      <p:pic>
        <p:nvPicPr>
          <p:cNvPr id="7" name="Picture 6">
            <a:extLst>
              <a:ext uri="{FF2B5EF4-FFF2-40B4-BE49-F238E27FC236}">
                <a16:creationId xmlns:a16="http://schemas.microsoft.com/office/drawing/2014/main" id="{B8BF2628-5C88-4906-AD42-AB46615C6C78}"/>
              </a:ext>
            </a:extLst>
          </p:cNvPr>
          <p:cNvPicPr>
            <a:picLocks noChangeAspect="1"/>
          </p:cNvPicPr>
          <p:nvPr/>
        </p:nvPicPr>
        <p:blipFill>
          <a:blip r:embed="rId4"/>
          <a:stretch>
            <a:fillRect/>
          </a:stretch>
        </p:blipFill>
        <p:spPr>
          <a:xfrm>
            <a:off x="2092348" y="3663744"/>
            <a:ext cx="4739816" cy="917384"/>
          </a:xfrm>
          <a:prstGeom prst="rect">
            <a:avLst/>
          </a:prstGeom>
        </p:spPr>
      </p:pic>
      <p:pic>
        <p:nvPicPr>
          <p:cNvPr id="8" name="Picture 7">
            <a:extLst>
              <a:ext uri="{FF2B5EF4-FFF2-40B4-BE49-F238E27FC236}">
                <a16:creationId xmlns:a16="http://schemas.microsoft.com/office/drawing/2014/main" id="{88E051E8-41A5-4CE6-A1B0-5167BBA7CFD9}"/>
              </a:ext>
            </a:extLst>
          </p:cNvPr>
          <p:cNvPicPr>
            <a:picLocks noChangeAspect="1"/>
          </p:cNvPicPr>
          <p:nvPr/>
        </p:nvPicPr>
        <p:blipFill>
          <a:blip r:embed="rId5"/>
          <a:stretch>
            <a:fillRect/>
          </a:stretch>
        </p:blipFill>
        <p:spPr>
          <a:xfrm>
            <a:off x="6886500" y="3683358"/>
            <a:ext cx="4803269" cy="834961"/>
          </a:xfrm>
          <a:prstGeom prst="rect">
            <a:avLst/>
          </a:prstGeom>
        </p:spPr>
      </p:pic>
      <p:pic>
        <p:nvPicPr>
          <p:cNvPr id="9" name="Picture 8">
            <a:extLst>
              <a:ext uri="{FF2B5EF4-FFF2-40B4-BE49-F238E27FC236}">
                <a16:creationId xmlns:a16="http://schemas.microsoft.com/office/drawing/2014/main" id="{292EF94A-7A0F-4DD8-8780-DF4475C3067F}"/>
              </a:ext>
            </a:extLst>
          </p:cNvPr>
          <p:cNvPicPr>
            <a:picLocks noChangeAspect="1"/>
          </p:cNvPicPr>
          <p:nvPr/>
        </p:nvPicPr>
        <p:blipFill>
          <a:blip r:embed="rId6"/>
          <a:stretch>
            <a:fillRect/>
          </a:stretch>
        </p:blipFill>
        <p:spPr>
          <a:xfrm>
            <a:off x="2092348" y="4816956"/>
            <a:ext cx="4803269" cy="946500"/>
          </a:xfrm>
          <a:prstGeom prst="rect">
            <a:avLst/>
          </a:prstGeom>
        </p:spPr>
      </p:pic>
    </p:spTree>
    <p:extLst>
      <p:ext uri="{BB962C8B-B14F-4D97-AF65-F5344CB8AC3E}">
        <p14:creationId xmlns:p14="http://schemas.microsoft.com/office/powerpoint/2010/main" val="12246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marL="811213" indent="-811213"/>
            <a:r>
              <a:rPr lang="en-US" dirty="0"/>
              <a:t>2.2	Contrastive Domain Discrepancy</a:t>
            </a:r>
          </a:p>
        </p:txBody>
      </p:sp>
      <p:sp>
        <p:nvSpPr>
          <p:cNvPr id="14" name="Content Placeholder 13"/>
          <p:cNvSpPr>
            <a:spLocks noGrp="1"/>
          </p:cNvSpPr>
          <p:nvPr>
            <p:ph idx="1"/>
          </p:nvPr>
        </p:nvSpPr>
        <p:spPr/>
        <p:txBody>
          <a:bodyPr/>
          <a:lstStyle/>
          <a:p>
            <a:r>
              <a:rPr lang="en-GB" sz="2400" dirty="0"/>
              <a:t>CDD is calculated as :</a:t>
            </a:r>
            <a:endParaRPr lang="en-US" dirty="0"/>
          </a:p>
          <a:p>
            <a:endParaRPr lang="en-US" dirty="0"/>
          </a:p>
        </p:txBody>
      </p:sp>
      <p:sp>
        <p:nvSpPr>
          <p:cNvPr id="3" name="Footer Placeholder 2">
            <a:extLst>
              <a:ext uri="{FF2B5EF4-FFF2-40B4-BE49-F238E27FC236}">
                <a16:creationId xmlns:a16="http://schemas.microsoft.com/office/drawing/2014/main" id="{BF79129C-F7C1-4462-907B-AFB168E9B694}"/>
              </a:ext>
            </a:extLst>
          </p:cNvPr>
          <p:cNvSpPr>
            <a:spLocks noGrp="1"/>
          </p:cNvSpPr>
          <p:nvPr>
            <p:ph type="ftr" sz="quarter" idx="11"/>
          </p:nvPr>
        </p:nvSpPr>
        <p:spPr/>
        <p:txBody>
          <a:bodyPr/>
          <a:lstStyle/>
          <a:p>
            <a:r>
              <a:rPr lang="ko-KR" altLang="en-US"/>
              <a:t>동서 대학교 </a:t>
            </a:r>
            <a:r>
              <a:rPr lang="en-US" altLang="ko-KR"/>
              <a:t>- </a:t>
            </a:r>
            <a:r>
              <a:rPr lang="en-GB"/>
              <a:t>Machine Learning Course</a:t>
            </a:r>
            <a:endParaRPr lang="en-GB" dirty="0"/>
          </a:p>
        </p:txBody>
      </p:sp>
      <p:sp>
        <p:nvSpPr>
          <p:cNvPr id="4" name="Slide Number Placeholder 3">
            <a:extLst>
              <a:ext uri="{FF2B5EF4-FFF2-40B4-BE49-F238E27FC236}">
                <a16:creationId xmlns:a16="http://schemas.microsoft.com/office/drawing/2014/main" id="{951F6A9F-3BD5-4FCC-B556-160AE7DEB903}"/>
              </a:ext>
            </a:extLst>
          </p:cNvPr>
          <p:cNvSpPr>
            <a:spLocks noGrp="1"/>
          </p:cNvSpPr>
          <p:nvPr>
            <p:ph type="sldNum" sz="quarter" idx="12"/>
          </p:nvPr>
        </p:nvSpPr>
        <p:spPr/>
        <p:txBody>
          <a:bodyPr/>
          <a:lstStyle/>
          <a:p>
            <a:fld id="{7DC1BBB0-96F0-4077-A278-0F3FB5C104D3}" type="slidenum">
              <a:rPr lang="en-GB" smtClean="0"/>
              <a:t>8</a:t>
            </a:fld>
            <a:endParaRPr lang="en-GB"/>
          </a:p>
        </p:txBody>
      </p:sp>
      <p:pic>
        <p:nvPicPr>
          <p:cNvPr id="2" name="Picture 1">
            <a:extLst>
              <a:ext uri="{FF2B5EF4-FFF2-40B4-BE49-F238E27FC236}">
                <a16:creationId xmlns:a16="http://schemas.microsoft.com/office/drawing/2014/main" id="{19D2FCAF-7590-4499-916A-A738ADE26AA5}"/>
              </a:ext>
            </a:extLst>
          </p:cNvPr>
          <p:cNvPicPr>
            <a:picLocks noChangeAspect="1"/>
          </p:cNvPicPr>
          <p:nvPr/>
        </p:nvPicPr>
        <p:blipFill>
          <a:blip r:embed="rId3"/>
          <a:stretch>
            <a:fillRect/>
          </a:stretch>
        </p:blipFill>
        <p:spPr>
          <a:xfrm>
            <a:off x="2205980" y="2153752"/>
            <a:ext cx="5315692" cy="3134162"/>
          </a:xfrm>
          <a:prstGeom prst="rect">
            <a:avLst/>
          </a:prstGeom>
        </p:spPr>
      </p:pic>
    </p:spTree>
    <p:extLst>
      <p:ext uri="{BB962C8B-B14F-4D97-AF65-F5344CB8AC3E}">
        <p14:creationId xmlns:p14="http://schemas.microsoft.com/office/powerpoint/2010/main" val="76291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5515</TotalTime>
  <Words>977</Words>
  <Application>Microsoft Office PowerPoint</Application>
  <PresentationFormat>Custom</PresentationFormat>
  <Paragraphs>148</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Yu Gothic UI</vt:lpstr>
      <vt:lpstr>Arial</vt:lpstr>
      <vt:lpstr>Calibri</vt:lpstr>
      <vt:lpstr>Cambria Math</vt:lpstr>
      <vt:lpstr>Euphemia</vt:lpstr>
      <vt:lpstr>Times New Roman</vt:lpstr>
      <vt:lpstr>Math 16x9</vt:lpstr>
      <vt:lpstr>Contrastive Adaptation Network for Unsupervised Domain Adaptation URL : https://paperswithcode.com/paper/contrastive-adaptation-network-for</vt:lpstr>
      <vt:lpstr>Outline</vt:lpstr>
      <vt:lpstr>Introduction</vt:lpstr>
      <vt:lpstr>Introduction</vt:lpstr>
      <vt:lpstr>Methodology</vt:lpstr>
      <vt:lpstr>Methodology</vt:lpstr>
      <vt:lpstr>2.1 Maximum Mean Discrepancy Revisit</vt:lpstr>
      <vt:lpstr>2.2 Contrastive Domain Discrepancy</vt:lpstr>
      <vt:lpstr>2.2 Contrastive Domain Discrepancy</vt:lpstr>
      <vt:lpstr>2.3 Contrastive Adaptation Network</vt:lpstr>
      <vt:lpstr>2.4 Optimizing CAN</vt:lpstr>
      <vt:lpstr>2.4 Optimizing CAN</vt:lpstr>
      <vt:lpstr>Experiments</vt:lpstr>
      <vt:lpstr>3.1 Setups</vt:lpstr>
      <vt:lpstr>3.2 Comparison with the state-of-the-art</vt:lpstr>
      <vt:lpstr>3.2 Comparison with the state-of-the-art</vt:lpstr>
      <vt:lpstr>3.2 Comparison with the state-of-the-art</vt:lpstr>
      <vt:lpstr>3.3 Ablation studies </vt:lpstr>
      <vt:lpstr>3.3 Ablation studies </vt:lpstr>
      <vt:lpstr>3.3 Ablation studies </vt:lpstr>
      <vt:lpstr>3.3 Ablation studies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Meta-Learning with Memory-Augmented Neural Networks Adam</dc:title>
  <dc:creator>Ishak David</dc:creator>
  <cp:lastModifiedBy>Ishak David</cp:lastModifiedBy>
  <cp:revision>188</cp:revision>
  <dcterms:created xsi:type="dcterms:W3CDTF">2019-10-28T06:04:44Z</dcterms:created>
  <dcterms:modified xsi:type="dcterms:W3CDTF">2020-05-09T08:14:57Z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