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24"/>
  </p:notesMasterIdLst>
  <p:handoutMasterIdLst>
    <p:handoutMasterId r:id="rId25"/>
  </p:handoutMasterIdLst>
  <p:sldIdLst>
    <p:sldId id="256" r:id="rId2"/>
    <p:sldId id="274" r:id="rId3"/>
    <p:sldId id="267" r:id="rId4"/>
    <p:sldId id="277" r:id="rId5"/>
    <p:sldId id="278" r:id="rId6"/>
    <p:sldId id="273" r:id="rId7"/>
    <p:sldId id="279" r:id="rId8"/>
    <p:sldId id="280" r:id="rId9"/>
    <p:sldId id="258" r:id="rId10"/>
    <p:sldId id="281" r:id="rId11"/>
    <p:sldId id="282" r:id="rId12"/>
    <p:sldId id="283" r:id="rId13"/>
    <p:sldId id="284" r:id="rId14"/>
    <p:sldId id="275" r:id="rId15"/>
    <p:sldId id="285" r:id="rId16"/>
    <p:sldId id="286" r:id="rId17"/>
    <p:sldId id="288" r:id="rId18"/>
    <p:sldId id="292" r:id="rId19"/>
    <p:sldId id="289" r:id="rId20"/>
    <p:sldId id="290" r:id="rId21"/>
    <p:sldId id="276" r:id="rId22"/>
    <p:sldId id="262" r:id="rId2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91740" autoAdjust="0"/>
  </p:normalViewPr>
  <p:slideViewPr>
    <p:cSldViewPr showGuides="1">
      <p:cViewPr varScale="1">
        <p:scale>
          <a:sx n="74" d="100"/>
          <a:sy n="74" d="100"/>
        </p:scale>
        <p:origin x="90" y="522"/>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11/1/2019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11/1/2019</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work based on Neural Turing Machines (NTMs)</a:t>
            </a:r>
          </a:p>
        </p:txBody>
      </p:sp>
      <p:sp>
        <p:nvSpPr>
          <p:cNvPr id="4" name="Slide Number Placeholder 3"/>
          <p:cNvSpPr>
            <a:spLocks noGrp="1"/>
          </p:cNvSpPr>
          <p:nvPr>
            <p:ph type="sldNum" sz="quarter" idx="5"/>
          </p:nvPr>
        </p:nvSpPr>
        <p:spPr/>
        <p:txBody>
          <a:bodyPr/>
          <a:lstStyle/>
          <a:p>
            <a:fld id="{841221E5-7225-48EB-A4EE-420E7BFCF705}" type="slidenum">
              <a:rPr lang="en-US" smtClean="0"/>
              <a:pPr/>
              <a:t>4</a:t>
            </a:fld>
            <a:endParaRPr lang="en-US"/>
          </a:p>
        </p:txBody>
      </p:sp>
    </p:spTree>
    <p:extLst>
      <p:ext uri="{BB962C8B-B14F-4D97-AF65-F5344CB8AC3E}">
        <p14:creationId xmlns:p14="http://schemas.microsoft.com/office/powerpoint/2010/main" val="1442510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Omniglot</a:t>
            </a:r>
            <a:r>
              <a:rPr lang="en-GB" dirty="0"/>
              <a:t> images (or x-values for regression), </a:t>
            </a:r>
            <a:r>
              <a:rPr lang="en-GB" dirty="0" err="1"/>
              <a:t>xt</a:t>
            </a:r>
            <a:r>
              <a:rPr lang="en-GB" dirty="0"/>
              <a:t>, are presented with time-offset labels (or function values), y</a:t>
            </a:r>
            <a:r>
              <a:rPr lang="en-GB" baseline="-25000" dirty="0"/>
              <a:t>t−1</a:t>
            </a:r>
            <a:r>
              <a:rPr lang="en-GB" dirty="0"/>
              <a:t>, to prevent the network from simply mapping the class labels to the output. From episode to episode, the classes to be presented in the episode, their associated labels, and the specific samples are all shuffled.</a:t>
            </a:r>
          </a:p>
        </p:txBody>
      </p:sp>
      <p:sp>
        <p:nvSpPr>
          <p:cNvPr id="4" name="Slide Number Placeholder 3"/>
          <p:cNvSpPr>
            <a:spLocks noGrp="1"/>
          </p:cNvSpPr>
          <p:nvPr>
            <p:ph type="sldNum" sz="quarter" idx="5"/>
          </p:nvPr>
        </p:nvSpPr>
        <p:spPr/>
        <p:txBody>
          <a:bodyPr/>
          <a:lstStyle/>
          <a:p>
            <a:fld id="{841221E5-7225-48EB-A4EE-420E7BFCF705}" type="slidenum">
              <a:rPr lang="en-US" smtClean="0"/>
              <a:pPr/>
              <a:t>6</a:t>
            </a:fld>
            <a:endParaRPr lang="en-US"/>
          </a:p>
        </p:txBody>
      </p:sp>
    </p:spTree>
    <p:extLst>
      <p:ext uri="{BB962C8B-B14F-4D97-AF65-F5344CB8AC3E}">
        <p14:creationId xmlns:p14="http://schemas.microsoft.com/office/powerpoint/2010/main" val="1216396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successful strategy would involve the use of an external memory to store bound sample representation-class label information, which can then be retrieved at a later point for successful classification when a sample from an already-seen class is presented. Specifically, sample data </a:t>
            </a:r>
            <a:r>
              <a:rPr lang="en-GB" dirty="0" err="1"/>
              <a:t>x</a:t>
            </a:r>
            <a:r>
              <a:rPr lang="en-GB" baseline="-25000" dirty="0" err="1"/>
              <a:t>t</a:t>
            </a:r>
            <a:r>
              <a:rPr lang="en-GB" dirty="0"/>
              <a:t> from a particular time step should be bound to the appropriate class label </a:t>
            </a:r>
            <a:r>
              <a:rPr lang="en-GB" dirty="0" err="1"/>
              <a:t>y</a:t>
            </a:r>
            <a:r>
              <a:rPr lang="en-GB" baseline="-25000" dirty="0" err="1"/>
              <a:t>t</a:t>
            </a:r>
            <a:r>
              <a:rPr lang="en-GB" dirty="0"/>
              <a:t>, which is presented in the subsequent time step. Later, when a sample from this same class is seen, it should retrieve this bound information from the external memory to make a prediction.</a:t>
            </a:r>
          </a:p>
        </p:txBody>
      </p:sp>
      <p:sp>
        <p:nvSpPr>
          <p:cNvPr id="4" name="Slide Number Placeholder 3"/>
          <p:cNvSpPr>
            <a:spLocks noGrp="1"/>
          </p:cNvSpPr>
          <p:nvPr>
            <p:ph type="sldNum" sz="quarter" idx="5"/>
          </p:nvPr>
        </p:nvSpPr>
        <p:spPr/>
        <p:txBody>
          <a:bodyPr/>
          <a:lstStyle/>
          <a:p>
            <a:fld id="{841221E5-7225-48EB-A4EE-420E7BFCF705}" type="slidenum">
              <a:rPr lang="en-US" smtClean="0"/>
              <a:pPr/>
              <a:t>7</a:t>
            </a:fld>
            <a:endParaRPr lang="en-US"/>
          </a:p>
        </p:txBody>
      </p:sp>
    </p:spTree>
    <p:extLst>
      <p:ext uri="{BB962C8B-B14F-4D97-AF65-F5344CB8AC3E}">
        <p14:creationId xmlns:p14="http://schemas.microsoft.com/office/powerpoint/2010/main" val="258658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15</a:t>
            </a:fld>
            <a:endParaRPr lang="en-US"/>
          </a:p>
        </p:txBody>
      </p:sp>
    </p:spTree>
    <p:extLst>
      <p:ext uri="{BB962C8B-B14F-4D97-AF65-F5344CB8AC3E}">
        <p14:creationId xmlns:p14="http://schemas.microsoft.com/office/powerpoint/2010/main" val="3554468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DDFD0186-DEE4-49EF-B414-E91378BDE68B}" type="datetime1">
              <a:rPr lang="en-US" smtClean="0"/>
              <a:t>11/1/2019</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ko-KR" altLang="en-US"/>
              <a:t>동서 대학교 </a:t>
            </a:r>
            <a:r>
              <a:rPr lang="en-US" altLang="ko-KR"/>
              <a:t>- </a:t>
            </a:r>
            <a:r>
              <a:rPr lang="en-GB"/>
              <a:t>Machine Learning Course</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BDFA0C5E-FEB2-4DC4-B8BC-693D481EB584}" type="datetime1">
              <a:rPr lang="en-US" smtClean="0"/>
              <a:t>11/1/2019</a:t>
            </a:fld>
            <a:endParaRPr/>
          </a:p>
        </p:txBody>
      </p:sp>
      <p:sp>
        <p:nvSpPr>
          <p:cNvPr id="5" name="Footer Placeholder 4"/>
          <p:cNvSpPr>
            <a:spLocks noGrp="1"/>
          </p:cNvSpPr>
          <p:nvPr>
            <p:ph type="ftr" sz="quarter" idx="11"/>
          </p:nvPr>
        </p:nvSpPr>
        <p:spPr/>
        <p:txBody>
          <a:bodyPr/>
          <a:lstStyle/>
          <a:p>
            <a:r>
              <a:rPr lang="ko-KR" altLang="en-US"/>
              <a:t>동서 대학교 </a:t>
            </a:r>
            <a:r>
              <a:rPr lang="en-US" altLang="ko-KR"/>
              <a:t>- </a:t>
            </a:r>
            <a:r>
              <a:rPr lang="en-GB"/>
              <a:t>Machine Learning Course</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6F80D86-30BF-4F65-8FDF-FF76A626A894}" type="datetime1">
              <a:rPr lang="en-US" smtClean="0"/>
              <a:t>11/1/2019</a:t>
            </a:fld>
            <a:endParaRPr/>
          </a:p>
        </p:txBody>
      </p:sp>
      <p:sp>
        <p:nvSpPr>
          <p:cNvPr id="5" name="Footer Placeholder 4"/>
          <p:cNvSpPr>
            <a:spLocks noGrp="1"/>
          </p:cNvSpPr>
          <p:nvPr>
            <p:ph type="ftr" sz="quarter" idx="11"/>
          </p:nvPr>
        </p:nvSpPr>
        <p:spPr/>
        <p:txBody>
          <a:bodyPr/>
          <a:lstStyle/>
          <a:p>
            <a:r>
              <a:rPr lang="ko-KR" altLang="en-US"/>
              <a:t>동서 대학교 </a:t>
            </a:r>
            <a:r>
              <a:rPr lang="en-US" altLang="ko-KR"/>
              <a:t>- </a:t>
            </a:r>
            <a:r>
              <a:rPr lang="en-GB"/>
              <a:t>Machine Learning Course</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3E093DD9-03AA-486A-A956-B5075267659A}" type="datetime1">
              <a:rPr lang="en-US" smtClean="0"/>
              <a:t>11/1/2019</a:t>
            </a:fld>
            <a:endParaRPr dirty="0"/>
          </a:p>
        </p:txBody>
      </p:sp>
      <p:sp>
        <p:nvSpPr>
          <p:cNvPr id="5" name="Footer Placeholder 4"/>
          <p:cNvSpPr>
            <a:spLocks noGrp="1"/>
          </p:cNvSpPr>
          <p:nvPr>
            <p:ph type="ftr" sz="quarter" idx="11"/>
          </p:nvPr>
        </p:nvSpPr>
        <p:spPr/>
        <p:txBody>
          <a:bodyPr/>
          <a:lstStyle/>
          <a:p>
            <a:r>
              <a:rPr lang="ko-KR" altLang="en-US"/>
              <a:t>동서 대학교 </a:t>
            </a:r>
            <a:r>
              <a:rPr lang="en-US" altLang="ko-KR"/>
              <a:t>- </a:t>
            </a:r>
            <a:r>
              <a:rPr lang="en-GB"/>
              <a:t>Machine Learning Course</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F20A134-ADE6-40CF-93D1-62F241E18CA1}" type="datetime1">
              <a:rPr lang="en-US" smtClean="0"/>
              <a:t>11/1/2019</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ko-KR" altLang="en-US"/>
              <a:t>동서 대학교 </a:t>
            </a:r>
            <a:r>
              <a:rPr lang="en-US" altLang="ko-KR"/>
              <a:t>- </a:t>
            </a:r>
            <a:r>
              <a:rPr lang="en-GB"/>
              <a:t>Machine Learning Course</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D73A5339-6505-45DD-B588-EFFB30CAC05A}" type="datetime1">
              <a:rPr lang="en-US" smtClean="0"/>
              <a:t>11/1/2019</a:t>
            </a:fld>
            <a:endParaRPr/>
          </a:p>
        </p:txBody>
      </p:sp>
      <p:sp>
        <p:nvSpPr>
          <p:cNvPr id="6" name="Footer Placeholder 5"/>
          <p:cNvSpPr>
            <a:spLocks noGrp="1"/>
          </p:cNvSpPr>
          <p:nvPr>
            <p:ph type="ftr" sz="quarter" idx="11"/>
          </p:nvPr>
        </p:nvSpPr>
        <p:spPr/>
        <p:txBody>
          <a:bodyPr/>
          <a:lstStyle/>
          <a:p>
            <a:r>
              <a:rPr lang="ko-KR" altLang="en-US"/>
              <a:t>동서 대학교 </a:t>
            </a:r>
            <a:r>
              <a:rPr lang="en-US" altLang="ko-KR"/>
              <a:t>- </a:t>
            </a:r>
            <a:r>
              <a:rPr lang="en-GB"/>
              <a:t>Machine Learning Course</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BB57C3DF-5100-4A23-ADAB-5C75AF857569}" type="datetime1">
              <a:rPr lang="en-US" smtClean="0"/>
              <a:t>11/1/2019</a:t>
            </a:fld>
            <a:endParaRPr/>
          </a:p>
        </p:txBody>
      </p:sp>
      <p:sp>
        <p:nvSpPr>
          <p:cNvPr id="8" name="Footer Placeholder 7"/>
          <p:cNvSpPr>
            <a:spLocks noGrp="1"/>
          </p:cNvSpPr>
          <p:nvPr>
            <p:ph type="ftr" sz="quarter" idx="11"/>
          </p:nvPr>
        </p:nvSpPr>
        <p:spPr/>
        <p:txBody>
          <a:bodyPr/>
          <a:lstStyle/>
          <a:p>
            <a:r>
              <a:rPr lang="ko-KR" altLang="en-US"/>
              <a:t>동서 대학교 </a:t>
            </a:r>
            <a:r>
              <a:rPr lang="en-US" altLang="ko-KR"/>
              <a:t>- </a:t>
            </a:r>
            <a:r>
              <a:rPr lang="en-GB"/>
              <a:t>Machine Learning Course</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9684DA15-9D10-4AB7-972A-DF9A517A7361}" type="datetime1">
              <a:rPr lang="en-US" smtClean="0"/>
              <a:t>11/1/2019</a:t>
            </a:fld>
            <a:endParaRPr/>
          </a:p>
        </p:txBody>
      </p:sp>
      <p:sp>
        <p:nvSpPr>
          <p:cNvPr id="4" name="Footer Placeholder 3"/>
          <p:cNvSpPr>
            <a:spLocks noGrp="1"/>
          </p:cNvSpPr>
          <p:nvPr>
            <p:ph type="ftr" sz="quarter" idx="11"/>
          </p:nvPr>
        </p:nvSpPr>
        <p:spPr/>
        <p:txBody>
          <a:bodyPr/>
          <a:lstStyle/>
          <a:p>
            <a:r>
              <a:rPr lang="ko-KR" altLang="en-US"/>
              <a:t>동서 대학교 </a:t>
            </a:r>
            <a:r>
              <a:rPr lang="en-US" altLang="ko-KR"/>
              <a:t>- </a:t>
            </a:r>
            <a:r>
              <a:rPr lang="en-GB"/>
              <a:t>Machine Learning Course</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779981C4-4276-4DF6-A87B-F2341FD96C1C}" type="datetime1">
              <a:rPr lang="en-US" smtClean="0"/>
              <a:t>11/1/2019</a:t>
            </a:fld>
            <a:endParaRPr/>
          </a:p>
        </p:txBody>
      </p:sp>
      <p:sp>
        <p:nvSpPr>
          <p:cNvPr id="3" name="Footer Placeholder 2"/>
          <p:cNvSpPr>
            <a:spLocks noGrp="1"/>
          </p:cNvSpPr>
          <p:nvPr>
            <p:ph type="ftr" sz="quarter" idx="11"/>
          </p:nvPr>
        </p:nvSpPr>
        <p:spPr/>
        <p:txBody>
          <a:bodyPr/>
          <a:lstStyle/>
          <a:p>
            <a:r>
              <a:rPr lang="ko-KR" altLang="en-US"/>
              <a:t>동서 대학교 </a:t>
            </a:r>
            <a:r>
              <a:rPr lang="en-US" altLang="ko-KR"/>
              <a:t>- </a:t>
            </a:r>
            <a:r>
              <a:rPr lang="en-GB"/>
              <a:t>Machine Learning Course</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B39798-A9DF-4A7B-878E-643F82DEFF4A}" type="datetime1">
              <a:rPr lang="en-US" smtClean="0"/>
              <a:t>11/1/2019</a:t>
            </a:fld>
            <a:endParaRPr/>
          </a:p>
        </p:txBody>
      </p:sp>
      <p:sp>
        <p:nvSpPr>
          <p:cNvPr id="6" name="Footer Placeholder 5"/>
          <p:cNvSpPr>
            <a:spLocks noGrp="1"/>
          </p:cNvSpPr>
          <p:nvPr>
            <p:ph type="ftr" sz="quarter" idx="11"/>
          </p:nvPr>
        </p:nvSpPr>
        <p:spPr/>
        <p:txBody>
          <a:bodyPr/>
          <a:lstStyle/>
          <a:p>
            <a:r>
              <a:rPr lang="ko-KR" altLang="en-US"/>
              <a:t>동서 대학교 </a:t>
            </a:r>
            <a:r>
              <a:rPr lang="en-US" altLang="ko-KR"/>
              <a:t>- </a:t>
            </a:r>
            <a:r>
              <a:rPr lang="en-GB"/>
              <a:t>Machine Learning Course</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6CBDCE42-1190-48CD-9B82-51314FF7E719}" type="datetime1">
              <a:rPr lang="en-US" smtClean="0"/>
              <a:t>11/1/2019</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ko-KR" altLang="en-US"/>
              <a:t>동서 대학교 </a:t>
            </a:r>
            <a:r>
              <a:rPr lang="en-US" altLang="ko-KR"/>
              <a:t>- </a:t>
            </a:r>
            <a:r>
              <a:rPr lang="en-GB"/>
              <a:t>Machine Learning Course</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DB994855-F238-43FA-BE22-A9AED27BA0CF}" type="datetime1">
              <a:rPr lang="en-US" smtClean="0"/>
              <a:t>11/1/2019</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ko-KR" altLang="en-US"/>
              <a:t>동서 대학교 </a:t>
            </a:r>
            <a:r>
              <a:rPr lang="en-US" altLang="ko-KR"/>
              <a:t>- </a:t>
            </a:r>
            <a:r>
              <a:rPr lang="en-GB"/>
              <a:t>Machine Learning Course</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5000" dirty="0"/>
              <a:t>Meta-Learning with Memory-Augmented Neural Networks</a:t>
            </a:r>
            <a:endParaRPr lang="en-US" sz="5000" dirty="0"/>
          </a:p>
        </p:txBody>
      </p:sp>
      <p:sp>
        <p:nvSpPr>
          <p:cNvPr id="3" name="Subtitle 2"/>
          <p:cNvSpPr>
            <a:spLocks noGrp="1"/>
          </p:cNvSpPr>
          <p:nvPr>
            <p:ph type="subTitle" idx="1"/>
          </p:nvPr>
        </p:nvSpPr>
        <p:spPr/>
        <p:txBody>
          <a:bodyPr>
            <a:normAutofit/>
          </a:bodyPr>
          <a:lstStyle/>
          <a:p>
            <a:pPr>
              <a:lnSpc>
                <a:spcPct val="120000"/>
              </a:lnSpc>
            </a:pPr>
            <a:r>
              <a:rPr lang="en-US" sz="2200" dirty="0"/>
              <a:t>Santoro, Adam; </a:t>
            </a:r>
            <a:r>
              <a:rPr lang="en-US" sz="2200" dirty="0" err="1"/>
              <a:t>Bartunov</a:t>
            </a:r>
            <a:r>
              <a:rPr lang="en-US" sz="2200" dirty="0"/>
              <a:t>, Sergey; </a:t>
            </a:r>
            <a:r>
              <a:rPr lang="en-US" sz="2200" dirty="0" err="1"/>
              <a:t>Botvinick</a:t>
            </a:r>
            <a:r>
              <a:rPr lang="en-US" sz="2200" dirty="0"/>
              <a:t>, Matthew; </a:t>
            </a:r>
            <a:r>
              <a:rPr lang="en-US" sz="2200" dirty="0" err="1"/>
              <a:t>Wierstra</a:t>
            </a:r>
            <a:r>
              <a:rPr lang="en-US" sz="2200" dirty="0"/>
              <a:t>, </a:t>
            </a:r>
            <a:r>
              <a:rPr lang="en-US" sz="2200" dirty="0" err="1"/>
              <a:t>Daan</a:t>
            </a:r>
            <a:r>
              <a:rPr lang="en-US" sz="2200" dirty="0"/>
              <a:t>; </a:t>
            </a:r>
            <a:r>
              <a:rPr lang="en-US" sz="2200" dirty="0" err="1"/>
              <a:t>Lillicrap</a:t>
            </a:r>
            <a:r>
              <a:rPr lang="en-US" sz="2200" dirty="0"/>
              <a:t>, Timothy</a:t>
            </a:r>
          </a:p>
        </p:txBody>
      </p:sp>
      <p:sp>
        <p:nvSpPr>
          <p:cNvPr id="4" name="Subtitle 2">
            <a:extLst>
              <a:ext uri="{FF2B5EF4-FFF2-40B4-BE49-F238E27FC236}">
                <a16:creationId xmlns:a16="http://schemas.microsoft.com/office/drawing/2014/main" id="{953E31D8-2AEB-450E-A8B9-BEA8ECA42093}"/>
              </a:ext>
            </a:extLst>
          </p:cNvPr>
          <p:cNvSpPr txBox="1">
            <a:spLocks/>
          </p:cNvSpPr>
          <p:nvPr/>
        </p:nvSpPr>
        <p:spPr>
          <a:xfrm>
            <a:off x="2422004" y="6059388"/>
            <a:ext cx="7516442" cy="46801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ctr" defTabSz="914400" rtl="0" eaLnBrk="1" latinLnBrk="0" hangingPunct="1">
              <a:lnSpc>
                <a:spcPct val="90000"/>
              </a:lnSpc>
              <a:spcBef>
                <a:spcPts val="600"/>
              </a:spcBef>
              <a:buFont typeface="Euphemia" pitchFamily="34" charset="0"/>
              <a:buNone/>
              <a:defRPr sz="24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Font typeface="Euphemia"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600"/>
              </a:spcBef>
              <a:buFont typeface="Euphemia" pitchFamily="34" charset="0"/>
              <a:buNone/>
              <a:defRPr sz="1800" kern="1200" baseline="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600"/>
              </a:spcBef>
              <a:buFont typeface="Euphemia" pitchFamily="34" charset="0"/>
              <a:buNone/>
              <a:defRPr sz="1800" kern="1200" baseline="0">
                <a:solidFill>
                  <a:schemeClr val="tx1">
                    <a:tint val="75000"/>
                  </a:schemeClr>
                </a:solidFill>
                <a:latin typeface="+mn-lt"/>
                <a:ea typeface="+mn-ea"/>
                <a:cs typeface="+mn-cs"/>
              </a:defRPr>
            </a:lvl9pPr>
          </a:lstStyle>
          <a:p>
            <a:pPr>
              <a:lnSpc>
                <a:spcPct val="120000"/>
              </a:lnSpc>
            </a:pPr>
            <a:r>
              <a:rPr lang="en-US" sz="1600" dirty="0">
                <a:solidFill>
                  <a:schemeClr val="bg2">
                    <a:lumMod val="25000"/>
                  </a:schemeClr>
                </a:solidFill>
              </a:rPr>
              <a:t>Presented By : David Ishak </a:t>
            </a:r>
            <a:r>
              <a:rPr lang="en-US" sz="1600" dirty="0" err="1">
                <a:solidFill>
                  <a:schemeClr val="bg2">
                    <a:lumMod val="25000"/>
                  </a:schemeClr>
                </a:solidFill>
              </a:rPr>
              <a:t>Kosasih</a:t>
            </a:r>
            <a:endParaRPr lang="en-US" sz="1600" dirty="0">
              <a:solidFill>
                <a:schemeClr val="bg2">
                  <a:lumMod val="25000"/>
                </a:schemeClr>
              </a:solidFill>
            </a:endParaRPr>
          </a:p>
        </p:txBody>
      </p:sp>
      <p:pic>
        <p:nvPicPr>
          <p:cNvPr id="5" name="Picture 2" descr="https://lh6.googleusercontent.com/dL5aZef61oxjFpC80X7DkwwAQkWnVI1clp_HaEX9v0F826KcIJD6eohaDBjBU8YJznWmicetAD8E0QGRTvcmfPWApl5jk4zbSvYPyfNRqp3QnQl7jYbPa9qHoL0T1K93Hj30gtPyLns">
            <a:extLst>
              <a:ext uri="{FF2B5EF4-FFF2-40B4-BE49-F238E27FC236}">
                <a16:creationId xmlns:a16="http://schemas.microsoft.com/office/drawing/2014/main" id="{57D065FE-7A8E-477D-BD9F-3E215671B5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922" y="201519"/>
            <a:ext cx="838051" cy="591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7614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811213" indent="-811213"/>
            <a:r>
              <a:rPr lang="en-US" dirty="0"/>
              <a:t>3.1	Neural Turing Machines</a:t>
            </a:r>
          </a:p>
        </p:txBody>
      </p:sp>
      <p:sp>
        <p:nvSpPr>
          <p:cNvPr id="14" name="Content Placeholder 13"/>
          <p:cNvSpPr>
            <a:spLocks noGrp="1"/>
          </p:cNvSpPr>
          <p:nvPr>
            <p:ph idx="1"/>
          </p:nvPr>
        </p:nvSpPr>
        <p:spPr/>
        <p:txBody>
          <a:bodyPr/>
          <a:lstStyle/>
          <a:p>
            <a:r>
              <a:rPr lang="en-GB" dirty="0"/>
              <a:t>The Neural Turing Machine is a fully differentiable implementation of a MANN.</a:t>
            </a:r>
          </a:p>
          <a:p>
            <a:endParaRPr lang="en-US" dirty="0"/>
          </a:p>
          <a:p>
            <a:pPr marL="0" indent="0">
              <a:buNone/>
            </a:pPr>
            <a:endParaRPr lang="en-US" dirty="0"/>
          </a:p>
          <a:p>
            <a:endParaRPr lang="en-US" dirty="0"/>
          </a:p>
        </p:txBody>
      </p:sp>
      <p:sp>
        <p:nvSpPr>
          <p:cNvPr id="3" name="Footer Placeholder 2">
            <a:extLst>
              <a:ext uri="{FF2B5EF4-FFF2-40B4-BE49-F238E27FC236}">
                <a16:creationId xmlns:a16="http://schemas.microsoft.com/office/drawing/2014/main" id="{BF79129C-F7C1-4462-907B-AFB168E9B694}"/>
              </a:ext>
            </a:extLst>
          </p:cNvPr>
          <p:cNvSpPr>
            <a:spLocks noGrp="1"/>
          </p:cNvSpPr>
          <p:nvPr>
            <p:ph type="ftr" sz="quarter" idx="11"/>
          </p:nvPr>
        </p:nvSpPr>
        <p:spPr/>
        <p:txBody>
          <a:bodyPr/>
          <a:lstStyle/>
          <a:p>
            <a:r>
              <a:rPr lang="ko-KR" altLang="en-US"/>
              <a:t>동서 대학교 </a:t>
            </a:r>
            <a:r>
              <a:rPr lang="en-US" altLang="ko-KR"/>
              <a:t>- </a:t>
            </a:r>
            <a:r>
              <a:rPr lang="en-GB"/>
              <a:t>Machine Learning Course</a:t>
            </a:r>
            <a:endParaRPr lang="en-GB" dirty="0"/>
          </a:p>
        </p:txBody>
      </p:sp>
      <p:sp>
        <p:nvSpPr>
          <p:cNvPr id="4" name="Slide Number Placeholder 3">
            <a:extLst>
              <a:ext uri="{FF2B5EF4-FFF2-40B4-BE49-F238E27FC236}">
                <a16:creationId xmlns:a16="http://schemas.microsoft.com/office/drawing/2014/main" id="{951F6A9F-3BD5-4FCC-B556-160AE7DEB903}"/>
              </a:ext>
            </a:extLst>
          </p:cNvPr>
          <p:cNvSpPr>
            <a:spLocks noGrp="1"/>
          </p:cNvSpPr>
          <p:nvPr>
            <p:ph type="sldNum" sz="quarter" idx="12"/>
          </p:nvPr>
        </p:nvSpPr>
        <p:spPr/>
        <p:txBody>
          <a:bodyPr/>
          <a:lstStyle/>
          <a:p>
            <a:fld id="{7DC1BBB0-96F0-4077-A278-0F3FB5C104D3}" type="slidenum">
              <a:rPr lang="en-GB" smtClean="0"/>
              <a:t>9</a:t>
            </a:fld>
            <a:endParaRPr lang="en-GB"/>
          </a:p>
        </p:txBody>
      </p:sp>
      <p:pic>
        <p:nvPicPr>
          <p:cNvPr id="5" name="Picture 4">
            <a:extLst>
              <a:ext uri="{FF2B5EF4-FFF2-40B4-BE49-F238E27FC236}">
                <a16:creationId xmlns:a16="http://schemas.microsoft.com/office/drawing/2014/main" id="{8BCD26EA-B71E-4CBD-A7A2-B5781DEC8AB4}"/>
              </a:ext>
            </a:extLst>
          </p:cNvPr>
          <p:cNvPicPr>
            <a:picLocks noChangeAspect="1"/>
          </p:cNvPicPr>
          <p:nvPr/>
        </p:nvPicPr>
        <p:blipFill>
          <a:blip r:embed="rId2"/>
          <a:stretch>
            <a:fillRect/>
          </a:stretch>
        </p:blipFill>
        <p:spPr>
          <a:xfrm>
            <a:off x="1989956" y="2708920"/>
            <a:ext cx="4752528" cy="3345308"/>
          </a:xfrm>
          <a:prstGeom prst="rect">
            <a:avLst/>
          </a:prstGeom>
        </p:spPr>
      </p:pic>
      <p:pic>
        <p:nvPicPr>
          <p:cNvPr id="8" name="Picture 7">
            <a:extLst>
              <a:ext uri="{FF2B5EF4-FFF2-40B4-BE49-F238E27FC236}">
                <a16:creationId xmlns:a16="http://schemas.microsoft.com/office/drawing/2014/main" id="{ABE37DF4-EBF7-4929-84F4-FAAF3D8F5088}"/>
              </a:ext>
            </a:extLst>
          </p:cNvPr>
          <p:cNvPicPr>
            <a:picLocks noChangeAspect="1"/>
          </p:cNvPicPr>
          <p:nvPr/>
        </p:nvPicPr>
        <p:blipFill>
          <a:blip r:embed="rId3"/>
          <a:stretch>
            <a:fillRect/>
          </a:stretch>
        </p:blipFill>
        <p:spPr>
          <a:xfrm>
            <a:off x="7197442" y="4088883"/>
            <a:ext cx="2915057" cy="590632"/>
          </a:xfrm>
          <a:prstGeom prst="rect">
            <a:avLst/>
          </a:prstGeom>
        </p:spPr>
      </p:pic>
      <p:pic>
        <p:nvPicPr>
          <p:cNvPr id="9" name="Picture 8">
            <a:extLst>
              <a:ext uri="{FF2B5EF4-FFF2-40B4-BE49-F238E27FC236}">
                <a16:creationId xmlns:a16="http://schemas.microsoft.com/office/drawing/2014/main" id="{B01DF662-A9F5-4A47-B291-003AE9715A5A}"/>
              </a:ext>
            </a:extLst>
          </p:cNvPr>
          <p:cNvPicPr>
            <a:picLocks noChangeAspect="1"/>
          </p:cNvPicPr>
          <p:nvPr/>
        </p:nvPicPr>
        <p:blipFill>
          <a:blip r:embed="rId4"/>
          <a:stretch>
            <a:fillRect/>
          </a:stretch>
        </p:blipFill>
        <p:spPr>
          <a:xfrm>
            <a:off x="7197442" y="2961487"/>
            <a:ext cx="2915057" cy="657317"/>
          </a:xfrm>
          <a:prstGeom prst="rect">
            <a:avLst/>
          </a:prstGeom>
        </p:spPr>
      </p:pic>
      <p:pic>
        <p:nvPicPr>
          <p:cNvPr id="10" name="Picture 9">
            <a:extLst>
              <a:ext uri="{FF2B5EF4-FFF2-40B4-BE49-F238E27FC236}">
                <a16:creationId xmlns:a16="http://schemas.microsoft.com/office/drawing/2014/main" id="{1F157BFB-17C6-4181-8867-876B36DC021E}"/>
              </a:ext>
            </a:extLst>
          </p:cNvPr>
          <p:cNvPicPr>
            <a:picLocks noChangeAspect="1"/>
          </p:cNvPicPr>
          <p:nvPr/>
        </p:nvPicPr>
        <p:blipFill>
          <a:blip r:embed="rId5"/>
          <a:stretch>
            <a:fillRect/>
          </a:stretch>
        </p:blipFill>
        <p:spPr>
          <a:xfrm>
            <a:off x="7264207" y="5149594"/>
            <a:ext cx="1867161" cy="552527"/>
          </a:xfrm>
          <a:prstGeom prst="rect">
            <a:avLst/>
          </a:prstGeom>
        </p:spPr>
      </p:pic>
      <p:sp>
        <p:nvSpPr>
          <p:cNvPr id="11" name="TextBox 10">
            <a:extLst>
              <a:ext uri="{FF2B5EF4-FFF2-40B4-BE49-F238E27FC236}">
                <a16:creationId xmlns:a16="http://schemas.microsoft.com/office/drawing/2014/main" id="{3CE30C25-C4F6-48CB-9D9E-5BE59AFB266A}"/>
              </a:ext>
            </a:extLst>
          </p:cNvPr>
          <p:cNvSpPr txBox="1"/>
          <p:nvPr/>
        </p:nvSpPr>
        <p:spPr>
          <a:xfrm>
            <a:off x="7102524" y="2599514"/>
            <a:ext cx="3010824" cy="369332"/>
          </a:xfrm>
          <a:prstGeom prst="rect">
            <a:avLst/>
          </a:prstGeom>
          <a:noFill/>
        </p:spPr>
        <p:txBody>
          <a:bodyPr wrap="none" rtlCol="0">
            <a:spAutoFit/>
          </a:bodyPr>
          <a:lstStyle/>
          <a:p>
            <a:r>
              <a:rPr lang="en-GB" dirty="0"/>
              <a:t>Cosine similarity measure:</a:t>
            </a:r>
          </a:p>
        </p:txBody>
      </p:sp>
      <p:sp>
        <p:nvSpPr>
          <p:cNvPr id="15" name="TextBox 14">
            <a:extLst>
              <a:ext uri="{FF2B5EF4-FFF2-40B4-BE49-F238E27FC236}">
                <a16:creationId xmlns:a16="http://schemas.microsoft.com/office/drawing/2014/main" id="{3E734C1E-F47F-4E1F-8612-6C5D350EE620}"/>
              </a:ext>
            </a:extLst>
          </p:cNvPr>
          <p:cNvSpPr txBox="1"/>
          <p:nvPr/>
        </p:nvSpPr>
        <p:spPr>
          <a:xfrm>
            <a:off x="7105378" y="3653775"/>
            <a:ext cx="3394584" cy="369332"/>
          </a:xfrm>
          <a:prstGeom prst="rect">
            <a:avLst/>
          </a:prstGeom>
          <a:noFill/>
        </p:spPr>
        <p:txBody>
          <a:bodyPr wrap="none" rtlCol="0">
            <a:spAutoFit/>
          </a:bodyPr>
          <a:lstStyle/>
          <a:p>
            <a:r>
              <a:rPr lang="en-GB" dirty="0"/>
              <a:t>Generating read weight vector:</a:t>
            </a:r>
          </a:p>
        </p:txBody>
      </p:sp>
      <p:sp>
        <p:nvSpPr>
          <p:cNvPr id="16" name="TextBox 15">
            <a:extLst>
              <a:ext uri="{FF2B5EF4-FFF2-40B4-BE49-F238E27FC236}">
                <a16:creationId xmlns:a16="http://schemas.microsoft.com/office/drawing/2014/main" id="{F0DEC2E7-FD84-4FF6-A1CC-CC3C32844DE7}"/>
              </a:ext>
            </a:extLst>
          </p:cNvPr>
          <p:cNvSpPr txBox="1"/>
          <p:nvPr/>
        </p:nvSpPr>
        <p:spPr>
          <a:xfrm>
            <a:off x="7102524" y="4762495"/>
            <a:ext cx="2203360" cy="369332"/>
          </a:xfrm>
          <a:prstGeom prst="rect">
            <a:avLst/>
          </a:prstGeom>
          <a:noFill/>
        </p:spPr>
        <p:txBody>
          <a:bodyPr wrap="none" rtlCol="0">
            <a:spAutoFit/>
          </a:bodyPr>
          <a:lstStyle/>
          <a:p>
            <a:r>
              <a:rPr lang="en-GB" dirty="0"/>
              <a:t>Retrieving memory:</a:t>
            </a:r>
          </a:p>
        </p:txBody>
      </p:sp>
    </p:spTree>
    <p:extLst>
      <p:ext uri="{BB962C8B-B14F-4D97-AF65-F5344CB8AC3E}">
        <p14:creationId xmlns:p14="http://schemas.microsoft.com/office/powerpoint/2010/main" val="26096434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811213" indent="-811213"/>
            <a:r>
              <a:rPr lang="en-US" dirty="0"/>
              <a:t>3.2	Least Recently Used Access</a:t>
            </a:r>
          </a:p>
        </p:txBody>
      </p:sp>
      <p:sp>
        <p:nvSpPr>
          <p:cNvPr id="14" name="Content Placeholder 13"/>
          <p:cNvSpPr>
            <a:spLocks noGrp="1"/>
          </p:cNvSpPr>
          <p:nvPr>
            <p:ph idx="1"/>
          </p:nvPr>
        </p:nvSpPr>
        <p:spPr/>
        <p:txBody>
          <a:bodyPr/>
          <a:lstStyle/>
          <a:p>
            <a:r>
              <a:rPr lang="en-GB" dirty="0"/>
              <a:t>The LRUA module is content-based memory writer that writes memories to:</a:t>
            </a:r>
          </a:p>
          <a:p>
            <a:pPr lvl="1"/>
            <a:r>
              <a:rPr lang="en-GB" dirty="0"/>
              <a:t>The least used memory location</a:t>
            </a:r>
          </a:p>
          <a:p>
            <a:pPr lvl="1"/>
            <a:r>
              <a:rPr lang="en-GB" dirty="0"/>
              <a:t>The most recently used memory location (update)</a:t>
            </a:r>
            <a:endParaRPr lang="en-US" dirty="0"/>
          </a:p>
          <a:p>
            <a:r>
              <a:rPr lang="en-US" dirty="0"/>
              <a:t>Computing Usage weight:</a:t>
            </a:r>
          </a:p>
          <a:p>
            <a:endParaRPr lang="en-US" dirty="0"/>
          </a:p>
        </p:txBody>
      </p:sp>
      <p:sp>
        <p:nvSpPr>
          <p:cNvPr id="3" name="Footer Placeholder 2">
            <a:extLst>
              <a:ext uri="{FF2B5EF4-FFF2-40B4-BE49-F238E27FC236}">
                <a16:creationId xmlns:a16="http://schemas.microsoft.com/office/drawing/2014/main" id="{BF79129C-F7C1-4462-907B-AFB168E9B694}"/>
              </a:ext>
            </a:extLst>
          </p:cNvPr>
          <p:cNvSpPr>
            <a:spLocks noGrp="1"/>
          </p:cNvSpPr>
          <p:nvPr>
            <p:ph type="ftr" sz="quarter" idx="11"/>
          </p:nvPr>
        </p:nvSpPr>
        <p:spPr/>
        <p:txBody>
          <a:bodyPr/>
          <a:lstStyle/>
          <a:p>
            <a:r>
              <a:rPr lang="ko-KR" altLang="en-US"/>
              <a:t>동서 대학교 </a:t>
            </a:r>
            <a:r>
              <a:rPr lang="en-US" altLang="ko-KR"/>
              <a:t>- </a:t>
            </a:r>
            <a:r>
              <a:rPr lang="en-GB"/>
              <a:t>Machine Learning Course</a:t>
            </a:r>
            <a:endParaRPr lang="en-GB" dirty="0"/>
          </a:p>
        </p:txBody>
      </p:sp>
      <p:sp>
        <p:nvSpPr>
          <p:cNvPr id="4" name="Slide Number Placeholder 3">
            <a:extLst>
              <a:ext uri="{FF2B5EF4-FFF2-40B4-BE49-F238E27FC236}">
                <a16:creationId xmlns:a16="http://schemas.microsoft.com/office/drawing/2014/main" id="{951F6A9F-3BD5-4FCC-B556-160AE7DEB903}"/>
              </a:ext>
            </a:extLst>
          </p:cNvPr>
          <p:cNvSpPr>
            <a:spLocks noGrp="1"/>
          </p:cNvSpPr>
          <p:nvPr>
            <p:ph type="sldNum" sz="quarter" idx="12"/>
          </p:nvPr>
        </p:nvSpPr>
        <p:spPr/>
        <p:txBody>
          <a:bodyPr/>
          <a:lstStyle/>
          <a:p>
            <a:fld id="{7DC1BBB0-96F0-4077-A278-0F3FB5C104D3}" type="slidenum">
              <a:rPr lang="en-GB" smtClean="0"/>
              <a:t>10</a:t>
            </a:fld>
            <a:endParaRPr lang="en-GB"/>
          </a:p>
        </p:txBody>
      </p:sp>
      <p:pic>
        <p:nvPicPr>
          <p:cNvPr id="6" name="Picture 5">
            <a:extLst>
              <a:ext uri="{FF2B5EF4-FFF2-40B4-BE49-F238E27FC236}">
                <a16:creationId xmlns:a16="http://schemas.microsoft.com/office/drawing/2014/main" id="{709E1F79-E710-4B47-A00B-11C99743DCFF}"/>
              </a:ext>
            </a:extLst>
          </p:cNvPr>
          <p:cNvPicPr>
            <a:picLocks noChangeAspect="1"/>
          </p:cNvPicPr>
          <p:nvPr/>
        </p:nvPicPr>
        <p:blipFill>
          <a:blip r:embed="rId2"/>
          <a:stretch>
            <a:fillRect/>
          </a:stretch>
        </p:blipFill>
        <p:spPr>
          <a:xfrm>
            <a:off x="2277988" y="3861048"/>
            <a:ext cx="3634284" cy="648072"/>
          </a:xfrm>
          <a:prstGeom prst="rect">
            <a:avLst/>
          </a:prstGeom>
        </p:spPr>
      </p:pic>
      <p:cxnSp>
        <p:nvCxnSpPr>
          <p:cNvPr id="10" name="Straight Arrow Connector 9">
            <a:extLst>
              <a:ext uri="{FF2B5EF4-FFF2-40B4-BE49-F238E27FC236}">
                <a16:creationId xmlns:a16="http://schemas.microsoft.com/office/drawing/2014/main" id="{311E219E-ADDB-4181-A4E1-7BFE3972EBCB}"/>
              </a:ext>
            </a:extLst>
          </p:cNvPr>
          <p:cNvCxnSpPr>
            <a:cxnSpLocks/>
          </p:cNvCxnSpPr>
          <p:nvPr/>
        </p:nvCxnSpPr>
        <p:spPr>
          <a:xfrm flipH="1" flipV="1">
            <a:off x="2710035" y="4425325"/>
            <a:ext cx="1" cy="73186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1" name="TextBox 10">
            <a:extLst>
              <a:ext uri="{FF2B5EF4-FFF2-40B4-BE49-F238E27FC236}">
                <a16:creationId xmlns:a16="http://schemas.microsoft.com/office/drawing/2014/main" id="{A2BC89BE-0313-44D9-877F-529EA00DED41}"/>
              </a:ext>
            </a:extLst>
          </p:cNvPr>
          <p:cNvSpPr txBox="1"/>
          <p:nvPr/>
        </p:nvSpPr>
        <p:spPr>
          <a:xfrm>
            <a:off x="2337978" y="5261020"/>
            <a:ext cx="744113" cy="523220"/>
          </a:xfrm>
          <a:prstGeom prst="rect">
            <a:avLst/>
          </a:prstGeom>
          <a:noFill/>
        </p:spPr>
        <p:txBody>
          <a:bodyPr wrap="none" rtlCol="0">
            <a:spAutoFit/>
          </a:bodyPr>
          <a:lstStyle/>
          <a:p>
            <a:pPr algn="ctr"/>
            <a:r>
              <a:rPr lang="en-GB" sz="1400" dirty="0"/>
              <a:t>Usage</a:t>
            </a:r>
          </a:p>
          <a:p>
            <a:pPr algn="ctr"/>
            <a:r>
              <a:rPr lang="en-GB" sz="1400" dirty="0"/>
              <a:t>Weight</a:t>
            </a:r>
          </a:p>
        </p:txBody>
      </p:sp>
      <p:cxnSp>
        <p:nvCxnSpPr>
          <p:cNvPr id="15" name="Straight Arrow Connector 14">
            <a:extLst>
              <a:ext uri="{FF2B5EF4-FFF2-40B4-BE49-F238E27FC236}">
                <a16:creationId xmlns:a16="http://schemas.microsoft.com/office/drawing/2014/main" id="{D0C7E700-D8AA-40BE-B7CF-6F53225B58DD}"/>
              </a:ext>
            </a:extLst>
          </p:cNvPr>
          <p:cNvCxnSpPr>
            <a:cxnSpLocks/>
          </p:cNvCxnSpPr>
          <p:nvPr/>
        </p:nvCxnSpPr>
        <p:spPr>
          <a:xfrm flipH="1" flipV="1">
            <a:off x="3527633" y="4425328"/>
            <a:ext cx="299002" cy="73186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8" name="TextBox 17">
            <a:extLst>
              <a:ext uri="{FF2B5EF4-FFF2-40B4-BE49-F238E27FC236}">
                <a16:creationId xmlns:a16="http://schemas.microsoft.com/office/drawing/2014/main" id="{19882D19-8E4B-4441-9B49-84CBF5315B4B}"/>
              </a:ext>
            </a:extLst>
          </p:cNvPr>
          <p:cNvSpPr txBox="1"/>
          <p:nvPr/>
        </p:nvSpPr>
        <p:spPr>
          <a:xfrm>
            <a:off x="3312101" y="5261020"/>
            <a:ext cx="1029064" cy="523220"/>
          </a:xfrm>
          <a:prstGeom prst="rect">
            <a:avLst/>
          </a:prstGeom>
          <a:noFill/>
        </p:spPr>
        <p:txBody>
          <a:bodyPr wrap="none" rtlCol="0">
            <a:spAutoFit/>
          </a:bodyPr>
          <a:lstStyle/>
          <a:p>
            <a:pPr algn="ctr"/>
            <a:r>
              <a:rPr lang="en-GB" sz="1400" dirty="0"/>
              <a:t>Decay</a:t>
            </a:r>
          </a:p>
          <a:p>
            <a:pPr algn="ctr"/>
            <a:r>
              <a:rPr lang="en-GB" sz="1400" dirty="0"/>
              <a:t>parameter</a:t>
            </a:r>
          </a:p>
        </p:txBody>
      </p:sp>
      <p:sp>
        <p:nvSpPr>
          <p:cNvPr id="29" name="TextBox 28">
            <a:extLst>
              <a:ext uri="{FF2B5EF4-FFF2-40B4-BE49-F238E27FC236}">
                <a16:creationId xmlns:a16="http://schemas.microsoft.com/office/drawing/2014/main" id="{0A8FBC9C-227B-41DE-8BAC-642FFC766AAB}"/>
              </a:ext>
            </a:extLst>
          </p:cNvPr>
          <p:cNvSpPr txBox="1"/>
          <p:nvPr/>
        </p:nvSpPr>
        <p:spPr>
          <a:xfrm>
            <a:off x="4764940" y="5248141"/>
            <a:ext cx="744113" cy="523220"/>
          </a:xfrm>
          <a:prstGeom prst="rect">
            <a:avLst/>
          </a:prstGeom>
          <a:noFill/>
        </p:spPr>
        <p:txBody>
          <a:bodyPr wrap="none" rtlCol="0">
            <a:spAutoFit/>
          </a:bodyPr>
          <a:lstStyle/>
          <a:p>
            <a:pPr algn="ctr"/>
            <a:r>
              <a:rPr lang="en-GB" sz="1400" dirty="0"/>
              <a:t>Read</a:t>
            </a:r>
          </a:p>
          <a:p>
            <a:pPr algn="ctr"/>
            <a:r>
              <a:rPr lang="en-GB" sz="1400" dirty="0"/>
              <a:t>Weight</a:t>
            </a:r>
          </a:p>
        </p:txBody>
      </p:sp>
      <p:cxnSp>
        <p:nvCxnSpPr>
          <p:cNvPr id="31" name="Straight Arrow Connector 30">
            <a:extLst>
              <a:ext uri="{FF2B5EF4-FFF2-40B4-BE49-F238E27FC236}">
                <a16:creationId xmlns:a16="http://schemas.microsoft.com/office/drawing/2014/main" id="{635D2F56-DE04-446A-AC3A-7BAAEC1BB3B9}"/>
              </a:ext>
            </a:extLst>
          </p:cNvPr>
          <p:cNvCxnSpPr>
            <a:cxnSpLocks/>
          </p:cNvCxnSpPr>
          <p:nvPr/>
        </p:nvCxnSpPr>
        <p:spPr>
          <a:xfrm flipH="1" flipV="1">
            <a:off x="4837995" y="4428904"/>
            <a:ext cx="299002" cy="73186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2" name="Straight Arrow Connector 31">
            <a:extLst>
              <a:ext uri="{FF2B5EF4-FFF2-40B4-BE49-F238E27FC236}">
                <a16:creationId xmlns:a16="http://schemas.microsoft.com/office/drawing/2014/main" id="{FE315272-1803-40F2-A471-FCC27C1BDB54}"/>
              </a:ext>
            </a:extLst>
          </p:cNvPr>
          <p:cNvCxnSpPr>
            <a:cxnSpLocks/>
          </p:cNvCxnSpPr>
          <p:nvPr/>
        </p:nvCxnSpPr>
        <p:spPr>
          <a:xfrm flipH="1" flipV="1">
            <a:off x="5762772" y="4425330"/>
            <a:ext cx="674275" cy="73186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3" name="TextBox 32">
            <a:extLst>
              <a:ext uri="{FF2B5EF4-FFF2-40B4-BE49-F238E27FC236}">
                <a16:creationId xmlns:a16="http://schemas.microsoft.com/office/drawing/2014/main" id="{0F61D98D-1D57-4326-9F95-10A2DDC88702}"/>
              </a:ext>
            </a:extLst>
          </p:cNvPr>
          <p:cNvSpPr txBox="1"/>
          <p:nvPr/>
        </p:nvSpPr>
        <p:spPr>
          <a:xfrm>
            <a:off x="6112779" y="5257800"/>
            <a:ext cx="744114" cy="523220"/>
          </a:xfrm>
          <a:prstGeom prst="rect">
            <a:avLst/>
          </a:prstGeom>
          <a:noFill/>
        </p:spPr>
        <p:txBody>
          <a:bodyPr wrap="none" rtlCol="0">
            <a:spAutoFit/>
          </a:bodyPr>
          <a:lstStyle/>
          <a:p>
            <a:pPr algn="ctr"/>
            <a:r>
              <a:rPr lang="en-GB" sz="1400" dirty="0"/>
              <a:t>Write</a:t>
            </a:r>
          </a:p>
          <a:p>
            <a:pPr algn="ctr"/>
            <a:r>
              <a:rPr lang="en-GB" sz="1400" dirty="0"/>
              <a:t>Weight</a:t>
            </a:r>
          </a:p>
        </p:txBody>
      </p:sp>
    </p:spTree>
    <p:extLst>
      <p:ext uri="{BB962C8B-B14F-4D97-AF65-F5344CB8AC3E}">
        <p14:creationId xmlns:p14="http://schemas.microsoft.com/office/powerpoint/2010/main" val="1934576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811213" indent="-811213"/>
            <a:r>
              <a:rPr lang="en-US" dirty="0"/>
              <a:t>3.2	Least Recently Used Access</a:t>
            </a:r>
          </a:p>
        </p:txBody>
      </p:sp>
      <p:sp>
        <p:nvSpPr>
          <p:cNvPr id="14" name="Content Placeholder 13"/>
          <p:cNvSpPr>
            <a:spLocks noGrp="1"/>
          </p:cNvSpPr>
          <p:nvPr>
            <p:ph idx="1"/>
          </p:nvPr>
        </p:nvSpPr>
        <p:spPr/>
        <p:txBody>
          <a:bodyPr/>
          <a:lstStyle/>
          <a:p>
            <a:r>
              <a:rPr lang="en-US" dirty="0"/>
              <a:t>Obtaining least-used weight </a:t>
            </a:r>
            <a:r>
              <a:rPr lang="en-GB" dirty="0"/>
              <a:t>:</a:t>
            </a:r>
          </a:p>
          <a:p>
            <a:endParaRPr lang="en-GB" dirty="0"/>
          </a:p>
          <a:p>
            <a:endParaRPr lang="en-US" dirty="0"/>
          </a:p>
          <a:p>
            <a:endParaRPr lang="en-US" dirty="0"/>
          </a:p>
          <a:p>
            <a:r>
              <a:rPr lang="en-GB" dirty="0"/>
              <a:t>Computing write weight</a:t>
            </a:r>
            <a:r>
              <a:rPr lang="en-US" dirty="0"/>
              <a:t>:</a:t>
            </a:r>
          </a:p>
          <a:p>
            <a:endParaRPr lang="en-US" dirty="0"/>
          </a:p>
        </p:txBody>
      </p:sp>
      <p:sp>
        <p:nvSpPr>
          <p:cNvPr id="3" name="Footer Placeholder 2">
            <a:extLst>
              <a:ext uri="{FF2B5EF4-FFF2-40B4-BE49-F238E27FC236}">
                <a16:creationId xmlns:a16="http://schemas.microsoft.com/office/drawing/2014/main" id="{BF79129C-F7C1-4462-907B-AFB168E9B694}"/>
              </a:ext>
            </a:extLst>
          </p:cNvPr>
          <p:cNvSpPr>
            <a:spLocks noGrp="1"/>
          </p:cNvSpPr>
          <p:nvPr>
            <p:ph type="ftr" sz="quarter" idx="11"/>
          </p:nvPr>
        </p:nvSpPr>
        <p:spPr/>
        <p:txBody>
          <a:bodyPr/>
          <a:lstStyle/>
          <a:p>
            <a:r>
              <a:rPr lang="ko-KR" altLang="en-US"/>
              <a:t>동서 대학교 </a:t>
            </a:r>
            <a:r>
              <a:rPr lang="en-US" altLang="ko-KR"/>
              <a:t>- </a:t>
            </a:r>
            <a:r>
              <a:rPr lang="en-GB"/>
              <a:t>Machine Learning Course</a:t>
            </a:r>
            <a:endParaRPr lang="en-GB" dirty="0"/>
          </a:p>
        </p:txBody>
      </p:sp>
      <p:sp>
        <p:nvSpPr>
          <p:cNvPr id="4" name="Slide Number Placeholder 3">
            <a:extLst>
              <a:ext uri="{FF2B5EF4-FFF2-40B4-BE49-F238E27FC236}">
                <a16:creationId xmlns:a16="http://schemas.microsoft.com/office/drawing/2014/main" id="{951F6A9F-3BD5-4FCC-B556-160AE7DEB903}"/>
              </a:ext>
            </a:extLst>
          </p:cNvPr>
          <p:cNvSpPr>
            <a:spLocks noGrp="1"/>
          </p:cNvSpPr>
          <p:nvPr>
            <p:ph type="sldNum" sz="quarter" idx="12"/>
          </p:nvPr>
        </p:nvSpPr>
        <p:spPr/>
        <p:txBody>
          <a:bodyPr/>
          <a:lstStyle/>
          <a:p>
            <a:fld id="{7DC1BBB0-96F0-4077-A278-0F3FB5C104D3}" type="slidenum">
              <a:rPr lang="en-GB" smtClean="0"/>
              <a:t>11</a:t>
            </a:fld>
            <a:endParaRPr lang="en-GB"/>
          </a:p>
        </p:txBody>
      </p:sp>
      <p:pic>
        <p:nvPicPr>
          <p:cNvPr id="2" name="Picture 1">
            <a:extLst>
              <a:ext uri="{FF2B5EF4-FFF2-40B4-BE49-F238E27FC236}">
                <a16:creationId xmlns:a16="http://schemas.microsoft.com/office/drawing/2014/main" id="{E102CC25-8D27-4A55-86FD-AA8523570F57}"/>
              </a:ext>
            </a:extLst>
          </p:cNvPr>
          <p:cNvPicPr>
            <a:picLocks noChangeAspect="1"/>
          </p:cNvPicPr>
          <p:nvPr/>
        </p:nvPicPr>
        <p:blipFill rotWithShape="1">
          <a:blip r:embed="rId2"/>
          <a:srcRect t="26960"/>
          <a:stretch/>
        </p:blipFill>
        <p:spPr>
          <a:xfrm>
            <a:off x="2082276" y="4370560"/>
            <a:ext cx="4536504" cy="567542"/>
          </a:xfrm>
          <a:prstGeom prst="rect">
            <a:avLst/>
          </a:prstGeom>
        </p:spPr>
      </p:pic>
      <p:cxnSp>
        <p:nvCxnSpPr>
          <p:cNvPr id="19" name="Straight Arrow Connector 18">
            <a:extLst>
              <a:ext uri="{FF2B5EF4-FFF2-40B4-BE49-F238E27FC236}">
                <a16:creationId xmlns:a16="http://schemas.microsoft.com/office/drawing/2014/main" id="{A93D572A-8AB2-4925-B6DB-061CEA859670}"/>
              </a:ext>
            </a:extLst>
          </p:cNvPr>
          <p:cNvCxnSpPr>
            <a:cxnSpLocks/>
          </p:cNvCxnSpPr>
          <p:nvPr/>
        </p:nvCxnSpPr>
        <p:spPr>
          <a:xfrm flipV="1">
            <a:off x="6094766" y="4953803"/>
            <a:ext cx="1" cy="32650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0" name="TextBox 19">
            <a:extLst>
              <a:ext uri="{FF2B5EF4-FFF2-40B4-BE49-F238E27FC236}">
                <a16:creationId xmlns:a16="http://schemas.microsoft.com/office/drawing/2014/main" id="{DC693D43-F368-4650-A924-FA22229406A8}"/>
              </a:ext>
            </a:extLst>
          </p:cNvPr>
          <p:cNvSpPr txBox="1"/>
          <p:nvPr/>
        </p:nvSpPr>
        <p:spPr>
          <a:xfrm>
            <a:off x="5550029" y="5292945"/>
            <a:ext cx="1088761" cy="523220"/>
          </a:xfrm>
          <a:prstGeom prst="rect">
            <a:avLst/>
          </a:prstGeom>
          <a:noFill/>
        </p:spPr>
        <p:txBody>
          <a:bodyPr wrap="none" rtlCol="0">
            <a:spAutoFit/>
          </a:bodyPr>
          <a:lstStyle/>
          <a:p>
            <a:pPr algn="ctr"/>
            <a:r>
              <a:rPr lang="en-GB" sz="1400" dirty="0"/>
              <a:t>Least-used</a:t>
            </a:r>
          </a:p>
          <a:p>
            <a:pPr algn="ctr"/>
            <a:r>
              <a:rPr lang="en-GB" sz="1400" dirty="0"/>
              <a:t>Weight</a:t>
            </a:r>
          </a:p>
        </p:txBody>
      </p:sp>
      <p:pic>
        <p:nvPicPr>
          <p:cNvPr id="9" name="Picture 8">
            <a:extLst>
              <a:ext uri="{FF2B5EF4-FFF2-40B4-BE49-F238E27FC236}">
                <a16:creationId xmlns:a16="http://schemas.microsoft.com/office/drawing/2014/main" id="{32983553-BE14-464C-B590-94E99256AE34}"/>
              </a:ext>
            </a:extLst>
          </p:cNvPr>
          <p:cNvPicPr>
            <a:picLocks noChangeAspect="1"/>
          </p:cNvPicPr>
          <p:nvPr/>
        </p:nvPicPr>
        <p:blipFill>
          <a:blip r:embed="rId3"/>
          <a:stretch>
            <a:fillRect/>
          </a:stretch>
        </p:blipFill>
        <p:spPr>
          <a:xfrm>
            <a:off x="2069609" y="2136337"/>
            <a:ext cx="4425167" cy="784759"/>
          </a:xfrm>
          <a:prstGeom prst="rect">
            <a:avLst/>
          </a:prstGeom>
        </p:spPr>
      </p:pic>
      <p:cxnSp>
        <p:nvCxnSpPr>
          <p:cNvPr id="22" name="Straight Arrow Connector 21">
            <a:extLst>
              <a:ext uri="{FF2B5EF4-FFF2-40B4-BE49-F238E27FC236}">
                <a16:creationId xmlns:a16="http://schemas.microsoft.com/office/drawing/2014/main" id="{973EA731-529F-47AE-9EF2-B4980CD08110}"/>
              </a:ext>
            </a:extLst>
          </p:cNvPr>
          <p:cNvCxnSpPr>
            <a:cxnSpLocks/>
          </p:cNvCxnSpPr>
          <p:nvPr/>
        </p:nvCxnSpPr>
        <p:spPr>
          <a:xfrm flipV="1">
            <a:off x="6166420" y="2946366"/>
            <a:ext cx="1" cy="32650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3" name="TextBox 22">
            <a:extLst>
              <a:ext uri="{FF2B5EF4-FFF2-40B4-BE49-F238E27FC236}">
                <a16:creationId xmlns:a16="http://schemas.microsoft.com/office/drawing/2014/main" id="{C29799FF-DBA2-473E-925D-C4457278128D}"/>
              </a:ext>
            </a:extLst>
          </p:cNvPr>
          <p:cNvSpPr txBox="1"/>
          <p:nvPr/>
        </p:nvSpPr>
        <p:spPr>
          <a:xfrm>
            <a:off x="5388610" y="3275408"/>
            <a:ext cx="1555619" cy="523220"/>
          </a:xfrm>
          <a:prstGeom prst="rect">
            <a:avLst/>
          </a:prstGeom>
          <a:noFill/>
        </p:spPr>
        <p:txBody>
          <a:bodyPr wrap="none" rtlCol="0">
            <a:spAutoFit/>
          </a:bodyPr>
          <a:lstStyle/>
          <a:p>
            <a:pPr algn="ctr"/>
            <a:r>
              <a:rPr lang="en-GB" sz="1400" dirty="0"/>
              <a:t>Number of reads</a:t>
            </a:r>
          </a:p>
          <a:p>
            <a:pPr algn="ctr"/>
            <a:r>
              <a:rPr lang="en-GB" sz="1400" dirty="0"/>
              <a:t>to memory</a:t>
            </a:r>
          </a:p>
        </p:txBody>
      </p:sp>
    </p:spTree>
    <p:extLst>
      <p:ext uri="{BB962C8B-B14F-4D97-AF65-F5344CB8AC3E}">
        <p14:creationId xmlns:p14="http://schemas.microsoft.com/office/powerpoint/2010/main" val="20946976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811213" indent="-811213"/>
            <a:r>
              <a:rPr lang="en-US" dirty="0"/>
              <a:t>3.2	Least Recently Used Access</a:t>
            </a:r>
          </a:p>
        </p:txBody>
      </p:sp>
      <p:sp>
        <p:nvSpPr>
          <p:cNvPr id="14" name="Content Placeholder 13"/>
          <p:cNvSpPr>
            <a:spLocks noGrp="1"/>
          </p:cNvSpPr>
          <p:nvPr>
            <p:ph idx="1"/>
          </p:nvPr>
        </p:nvSpPr>
        <p:spPr/>
        <p:txBody>
          <a:bodyPr/>
          <a:lstStyle/>
          <a:p>
            <a:r>
              <a:rPr lang="en-GB" dirty="0"/>
              <a:t>Writing to memory:</a:t>
            </a:r>
          </a:p>
          <a:p>
            <a:endParaRPr lang="en-GB" dirty="0"/>
          </a:p>
          <a:p>
            <a:pPr lvl="1"/>
            <a:endParaRPr lang="en-GB" dirty="0"/>
          </a:p>
          <a:p>
            <a:pPr lvl="1"/>
            <a:r>
              <a:rPr lang="en-GB" dirty="0"/>
              <a:t>Therefore, memories can be written into:</a:t>
            </a:r>
          </a:p>
          <a:p>
            <a:pPr lvl="2"/>
            <a:r>
              <a:rPr lang="en-GB" dirty="0"/>
              <a:t>the zeroed memory slot</a:t>
            </a:r>
          </a:p>
          <a:p>
            <a:pPr lvl="2"/>
            <a:r>
              <a:rPr lang="en-GB" dirty="0"/>
              <a:t>the previously used slot (the least used memories get erased)</a:t>
            </a:r>
            <a:endParaRPr lang="en-US" dirty="0"/>
          </a:p>
        </p:txBody>
      </p:sp>
      <p:sp>
        <p:nvSpPr>
          <p:cNvPr id="3" name="Footer Placeholder 2">
            <a:extLst>
              <a:ext uri="{FF2B5EF4-FFF2-40B4-BE49-F238E27FC236}">
                <a16:creationId xmlns:a16="http://schemas.microsoft.com/office/drawing/2014/main" id="{BF79129C-F7C1-4462-907B-AFB168E9B694}"/>
              </a:ext>
            </a:extLst>
          </p:cNvPr>
          <p:cNvSpPr>
            <a:spLocks noGrp="1"/>
          </p:cNvSpPr>
          <p:nvPr>
            <p:ph type="ftr" sz="quarter" idx="11"/>
          </p:nvPr>
        </p:nvSpPr>
        <p:spPr/>
        <p:txBody>
          <a:bodyPr/>
          <a:lstStyle/>
          <a:p>
            <a:r>
              <a:rPr lang="ko-KR" altLang="en-US"/>
              <a:t>동서 대학교 </a:t>
            </a:r>
            <a:r>
              <a:rPr lang="en-US" altLang="ko-KR"/>
              <a:t>- </a:t>
            </a:r>
            <a:r>
              <a:rPr lang="en-GB"/>
              <a:t>Machine Learning Course</a:t>
            </a:r>
            <a:endParaRPr lang="en-GB" dirty="0"/>
          </a:p>
        </p:txBody>
      </p:sp>
      <p:sp>
        <p:nvSpPr>
          <p:cNvPr id="4" name="Slide Number Placeholder 3">
            <a:extLst>
              <a:ext uri="{FF2B5EF4-FFF2-40B4-BE49-F238E27FC236}">
                <a16:creationId xmlns:a16="http://schemas.microsoft.com/office/drawing/2014/main" id="{951F6A9F-3BD5-4FCC-B556-160AE7DEB903}"/>
              </a:ext>
            </a:extLst>
          </p:cNvPr>
          <p:cNvSpPr>
            <a:spLocks noGrp="1"/>
          </p:cNvSpPr>
          <p:nvPr>
            <p:ph type="sldNum" sz="quarter" idx="12"/>
          </p:nvPr>
        </p:nvSpPr>
        <p:spPr/>
        <p:txBody>
          <a:bodyPr/>
          <a:lstStyle/>
          <a:p>
            <a:fld id="{7DC1BBB0-96F0-4077-A278-0F3FB5C104D3}" type="slidenum">
              <a:rPr lang="en-GB" smtClean="0"/>
              <a:t>12</a:t>
            </a:fld>
            <a:endParaRPr lang="en-GB"/>
          </a:p>
        </p:txBody>
      </p:sp>
      <p:pic>
        <p:nvPicPr>
          <p:cNvPr id="5" name="Picture 4">
            <a:extLst>
              <a:ext uri="{FF2B5EF4-FFF2-40B4-BE49-F238E27FC236}">
                <a16:creationId xmlns:a16="http://schemas.microsoft.com/office/drawing/2014/main" id="{D0E17E01-A243-4F8C-908B-53243079C627}"/>
              </a:ext>
            </a:extLst>
          </p:cNvPr>
          <p:cNvPicPr>
            <a:picLocks noChangeAspect="1"/>
          </p:cNvPicPr>
          <p:nvPr/>
        </p:nvPicPr>
        <p:blipFill>
          <a:blip r:embed="rId2"/>
          <a:stretch>
            <a:fillRect/>
          </a:stretch>
        </p:blipFill>
        <p:spPr>
          <a:xfrm>
            <a:off x="1989956" y="2204864"/>
            <a:ext cx="4248467" cy="595023"/>
          </a:xfrm>
          <a:prstGeom prst="rect">
            <a:avLst/>
          </a:prstGeom>
        </p:spPr>
      </p:pic>
    </p:spTree>
    <p:extLst>
      <p:ext uri="{BB962C8B-B14F-4D97-AF65-F5344CB8AC3E}">
        <p14:creationId xmlns:p14="http://schemas.microsoft.com/office/powerpoint/2010/main" val="26269167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3" y="1672209"/>
            <a:ext cx="8283272" cy="1828799"/>
          </a:xfrm>
        </p:spPr>
        <p:txBody>
          <a:bodyPr/>
          <a:lstStyle/>
          <a:p>
            <a:pPr marL="914400" indent="-914400">
              <a:buFont typeface="+mj-lt"/>
              <a:buAutoNum type="arabicPeriod" startAt="4"/>
            </a:pPr>
            <a:r>
              <a:rPr lang="en-US" dirty="0"/>
              <a:t>Experimental Results</a:t>
            </a:r>
          </a:p>
        </p:txBody>
      </p:sp>
      <p:sp>
        <p:nvSpPr>
          <p:cNvPr id="5" name="Text Placeholder 4"/>
          <p:cNvSpPr>
            <a:spLocks noGrp="1"/>
          </p:cNvSpPr>
          <p:nvPr>
            <p:ph type="body" idx="1"/>
          </p:nvPr>
        </p:nvSpPr>
        <p:spPr>
          <a:xfrm>
            <a:off x="1598613" y="3581400"/>
            <a:ext cx="7264623" cy="1828799"/>
          </a:xfrm>
        </p:spPr>
        <p:txBody>
          <a:bodyPr>
            <a:normAutofit/>
          </a:bodyPr>
          <a:lstStyle/>
          <a:p>
            <a:pPr marL="1879600" indent="-889000" defTabSz="939800">
              <a:lnSpc>
                <a:spcPct val="120000"/>
              </a:lnSpc>
            </a:pPr>
            <a:r>
              <a:rPr lang="en-US" dirty="0"/>
              <a:t>4.1	Data</a:t>
            </a:r>
          </a:p>
          <a:p>
            <a:pPr marL="1879600" indent="-889000" defTabSz="939800">
              <a:lnSpc>
                <a:spcPct val="120000"/>
              </a:lnSpc>
            </a:pPr>
            <a:r>
              <a:rPr lang="en-US" dirty="0"/>
              <a:t>4.2	</a:t>
            </a:r>
            <a:r>
              <a:rPr lang="en-US" dirty="0" err="1"/>
              <a:t>Omniglot</a:t>
            </a:r>
            <a:r>
              <a:rPr lang="en-US" dirty="0"/>
              <a:t> Classification</a:t>
            </a:r>
          </a:p>
        </p:txBody>
      </p:sp>
      <p:sp>
        <p:nvSpPr>
          <p:cNvPr id="4" name="Footer Placeholder 3">
            <a:extLst>
              <a:ext uri="{FF2B5EF4-FFF2-40B4-BE49-F238E27FC236}">
                <a16:creationId xmlns:a16="http://schemas.microsoft.com/office/drawing/2014/main" id="{156B8105-817D-448E-B8E3-2002B61D82B6}"/>
              </a:ext>
            </a:extLst>
          </p:cNvPr>
          <p:cNvSpPr>
            <a:spLocks noGrp="1"/>
          </p:cNvSpPr>
          <p:nvPr>
            <p:ph type="ftr" sz="quarter" idx="11"/>
          </p:nvPr>
        </p:nvSpPr>
        <p:spPr/>
        <p:txBody>
          <a:bodyPr/>
          <a:lstStyle/>
          <a:p>
            <a:r>
              <a:rPr lang="ko-KR" altLang="en-US"/>
              <a:t>동서 대학교 </a:t>
            </a:r>
            <a:r>
              <a:rPr lang="en-US" altLang="ko-KR"/>
              <a:t>- </a:t>
            </a:r>
            <a:r>
              <a:rPr lang="en-GB"/>
              <a:t>Machine Learning Course</a:t>
            </a:r>
            <a:endParaRPr lang="en-US" dirty="0"/>
          </a:p>
        </p:txBody>
      </p:sp>
      <p:sp>
        <p:nvSpPr>
          <p:cNvPr id="6" name="Slide Number Placeholder 5">
            <a:extLst>
              <a:ext uri="{FF2B5EF4-FFF2-40B4-BE49-F238E27FC236}">
                <a16:creationId xmlns:a16="http://schemas.microsoft.com/office/drawing/2014/main" id="{A5243ED9-6E52-4CB3-B557-C86B3EA16306}"/>
              </a:ext>
            </a:extLst>
          </p:cNvPr>
          <p:cNvSpPr>
            <a:spLocks noGrp="1"/>
          </p:cNvSpPr>
          <p:nvPr>
            <p:ph type="sldNum" sz="quarter" idx="12"/>
          </p:nvPr>
        </p:nvSpPr>
        <p:spPr/>
        <p:txBody>
          <a:bodyPr/>
          <a:lstStyle/>
          <a:p>
            <a:fld id="{7DC1BBB0-96F0-4077-A278-0F3FB5C104D3}" type="slidenum">
              <a:rPr lang="en-US" smtClean="0"/>
              <a:pPr/>
              <a:t>13</a:t>
            </a:fld>
            <a:endParaRPr lang="en-US"/>
          </a:p>
        </p:txBody>
      </p:sp>
    </p:spTree>
    <p:extLst>
      <p:ext uri="{BB962C8B-B14F-4D97-AF65-F5344CB8AC3E}">
        <p14:creationId xmlns:p14="http://schemas.microsoft.com/office/powerpoint/2010/main" val="8332946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811213" indent="-811213"/>
            <a:r>
              <a:rPr lang="en-US" dirty="0"/>
              <a:t>4.1	Data</a:t>
            </a:r>
          </a:p>
        </p:txBody>
      </p:sp>
      <p:sp>
        <p:nvSpPr>
          <p:cNvPr id="14" name="Content Placeholder 13"/>
          <p:cNvSpPr>
            <a:spLocks noGrp="1"/>
          </p:cNvSpPr>
          <p:nvPr>
            <p:ph idx="1"/>
          </p:nvPr>
        </p:nvSpPr>
        <p:spPr/>
        <p:txBody>
          <a:bodyPr/>
          <a:lstStyle/>
          <a:p>
            <a:r>
              <a:rPr lang="en-GB" dirty="0"/>
              <a:t>Source of data:</a:t>
            </a:r>
          </a:p>
          <a:p>
            <a:pPr lvl="1"/>
            <a:r>
              <a:rPr lang="en-GB" dirty="0" err="1">
                <a:sym typeface="Wingdings" panose="05000000000000000000" pitchFamily="2" charset="2"/>
              </a:rPr>
              <a:t>Omniglot</a:t>
            </a:r>
            <a:endParaRPr lang="en-GB" dirty="0">
              <a:sym typeface="Wingdings" panose="05000000000000000000" pitchFamily="2" charset="2"/>
            </a:endParaRPr>
          </a:p>
          <a:p>
            <a:pPr lvl="2"/>
            <a:r>
              <a:rPr lang="en-GB" dirty="0">
                <a:sym typeface="Wingdings" panose="05000000000000000000" pitchFamily="2" charset="2"/>
              </a:rPr>
              <a:t>1623 separate classes  1200 (training) &amp; 423 (testing)</a:t>
            </a:r>
          </a:p>
          <a:p>
            <a:pPr lvl="2"/>
            <a:r>
              <a:rPr lang="en-GB" dirty="0">
                <a:sym typeface="Wingdings" panose="05000000000000000000" pitchFamily="2" charset="2"/>
              </a:rPr>
              <a:t>Data augmentation by randomly translating and rotating character image</a:t>
            </a:r>
            <a:endParaRPr lang="en-GB" dirty="0"/>
          </a:p>
        </p:txBody>
      </p:sp>
      <p:sp>
        <p:nvSpPr>
          <p:cNvPr id="3" name="Footer Placeholder 2">
            <a:extLst>
              <a:ext uri="{FF2B5EF4-FFF2-40B4-BE49-F238E27FC236}">
                <a16:creationId xmlns:a16="http://schemas.microsoft.com/office/drawing/2014/main" id="{BF79129C-F7C1-4462-907B-AFB168E9B694}"/>
              </a:ext>
            </a:extLst>
          </p:cNvPr>
          <p:cNvSpPr>
            <a:spLocks noGrp="1"/>
          </p:cNvSpPr>
          <p:nvPr>
            <p:ph type="ftr" sz="quarter" idx="11"/>
          </p:nvPr>
        </p:nvSpPr>
        <p:spPr/>
        <p:txBody>
          <a:bodyPr/>
          <a:lstStyle/>
          <a:p>
            <a:r>
              <a:rPr lang="ko-KR" altLang="en-US"/>
              <a:t>동서 대학교 </a:t>
            </a:r>
            <a:r>
              <a:rPr lang="en-US" altLang="ko-KR"/>
              <a:t>- </a:t>
            </a:r>
            <a:r>
              <a:rPr lang="en-GB"/>
              <a:t>Machine Learning Course</a:t>
            </a:r>
            <a:endParaRPr lang="en-GB" dirty="0"/>
          </a:p>
        </p:txBody>
      </p:sp>
      <p:sp>
        <p:nvSpPr>
          <p:cNvPr id="4" name="Slide Number Placeholder 3">
            <a:extLst>
              <a:ext uri="{FF2B5EF4-FFF2-40B4-BE49-F238E27FC236}">
                <a16:creationId xmlns:a16="http://schemas.microsoft.com/office/drawing/2014/main" id="{951F6A9F-3BD5-4FCC-B556-160AE7DEB903}"/>
              </a:ext>
            </a:extLst>
          </p:cNvPr>
          <p:cNvSpPr>
            <a:spLocks noGrp="1"/>
          </p:cNvSpPr>
          <p:nvPr>
            <p:ph type="sldNum" sz="quarter" idx="12"/>
          </p:nvPr>
        </p:nvSpPr>
        <p:spPr/>
        <p:txBody>
          <a:bodyPr/>
          <a:lstStyle/>
          <a:p>
            <a:fld id="{7DC1BBB0-96F0-4077-A278-0F3FB5C104D3}" type="slidenum">
              <a:rPr lang="en-GB" smtClean="0"/>
              <a:t>14</a:t>
            </a:fld>
            <a:endParaRPr lang="en-GB"/>
          </a:p>
        </p:txBody>
      </p:sp>
    </p:spTree>
    <p:extLst>
      <p:ext uri="{BB962C8B-B14F-4D97-AF65-F5344CB8AC3E}">
        <p14:creationId xmlns:p14="http://schemas.microsoft.com/office/powerpoint/2010/main" val="83256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811213" indent="-811213"/>
            <a:r>
              <a:rPr lang="en-US" dirty="0"/>
              <a:t>4.2	</a:t>
            </a:r>
            <a:r>
              <a:rPr lang="en-US" dirty="0" err="1"/>
              <a:t>Omniglot</a:t>
            </a:r>
            <a:r>
              <a:rPr lang="en-US" dirty="0"/>
              <a:t> Classification</a:t>
            </a:r>
          </a:p>
        </p:txBody>
      </p:sp>
      <p:sp>
        <p:nvSpPr>
          <p:cNvPr id="3" name="Footer Placeholder 2">
            <a:extLst>
              <a:ext uri="{FF2B5EF4-FFF2-40B4-BE49-F238E27FC236}">
                <a16:creationId xmlns:a16="http://schemas.microsoft.com/office/drawing/2014/main" id="{BF79129C-F7C1-4462-907B-AFB168E9B694}"/>
              </a:ext>
            </a:extLst>
          </p:cNvPr>
          <p:cNvSpPr>
            <a:spLocks noGrp="1"/>
          </p:cNvSpPr>
          <p:nvPr>
            <p:ph type="ftr" sz="quarter" idx="11"/>
          </p:nvPr>
        </p:nvSpPr>
        <p:spPr/>
        <p:txBody>
          <a:bodyPr/>
          <a:lstStyle/>
          <a:p>
            <a:r>
              <a:rPr lang="ko-KR" altLang="en-US"/>
              <a:t>동서 대학교 </a:t>
            </a:r>
            <a:r>
              <a:rPr lang="en-US" altLang="ko-KR"/>
              <a:t>- </a:t>
            </a:r>
            <a:r>
              <a:rPr lang="en-GB"/>
              <a:t>Machine Learning Course</a:t>
            </a:r>
            <a:endParaRPr lang="en-GB" dirty="0"/>
          </a:p>
        </p:txBody>
      </p:sp>
      <p:sp>
        <p:nvSpPr>
          <p:cNvPr id="4" name="Slide Number Placeholder 3">
            <a:extLst>
              <a:ext uri="{FF2B5EF4-FFF2-40B4-BE49-F238E27FC236}">
                <a16:creationId xmlns:a16="http://schemas.microsoft.com/office/drawing/2014/main" id="{951F6A9F-3BD5-4FCC-B556-160AE7DEB903}"/>
              </a:ext>
            </a:extLst>
          </p:cNvPr>
          <p:cNvSpPr>
            <a:spLocks noGrp="1"/>
          </p:cNvSpPr>
          <p:nvPr>
            <p:ph type="sldNum" sz="quarter" idx="12"/>
          </p:nvPr>
        </p:nvSpPr>
        <p:spPr/>
        <p:txBody>
          <a:bodyPr/>
          <a:lstStyle/>
          <a:p>
            <a:fld id="{7DC1BBB0-96F0-4077-A278-0F3FB5C104D3}" type="slidenum">
              <a:rPr lang="en-GB" smtClean="0"/>
              <a:t>15</a:t>
            </a:fld>
            <a:endParaRPr lang="en-GB"/>
          </a:p>
        </p:txBody>
      </p:sp>
      <p:pic>
        <p:nvPicPr>
          <p:cNvPr id="2" name="Picture 1">
            <a:extLst>
              <a:ext uri="{FF2B5EF4-FFF2-40B4-BE49-F238E27FC236}">
                <a16:creationId xmlns:a16="http://schemas.microsoft.com/office/drawing/2014/main" id="{8B5BB0E9-02B1-4F51-8F30-E614DDA7EA2F}"/>
              </a:ext>
            </a:extLst>
          </p:cNvPr>
          <p:cNvPicPr>
            <a:picLocks noChangeAspect="1"/>
          </p:cNvPicPr>
          <p:nvPr/>
        </p:nvPicPr>
        <p:blipFill>
          <a:blip r:embed="rId3"/>
          <a:stretch>
            <a:fillRect/>
          </a:stretch>
        </p:blipFill>
        <p:spPr>
          <a:xfrm>
            <a:off x="2458007" y="1532156"/>
            <a:ext cx="7272809" cy="4709675"/>
          </a:xfrm>
          <a:prstGeom prst="rect">
            <a:avLst/>
          </a:prstGeom>
        </p:spPr>
      </p:pic>
    </p:spTree>
    <p:extLst>
      <p:ext uri="{BB962C8B-B14F-4D97-AF65-F5344CB8AC3E}">
        <p14:creationId xmlns:p14="http://schemas.microsoft.com/office/powerpoint/2010/main" val="31292093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811213" indent="-811213"/>
            <a:r>
              <a:rPr lang="en-US" dirty="0"/>
              <a:t>4.2	</a:t>
            </a:r>
            <a:r>
              <a:rPr lang="en-US" dirty="0" err="1"/>
              <a:t>Omniglot</a:t>
            </a:r>
            <a:r>
              <a:rPr lang="en-US" dirty="0"/>
              <a:t> Classification</a:t>
            </a:r>
          </a:p>
        </p:txBody>
      </p:sp>
      <p:sp>
        <p:nvSpPr>
          <p:cNvPr id="3" name="Footer Placeholder 2">
            <a:extLst>
              <a:ext uri="{FF2B5EF4-FFF2-40B4-BE49-F238E27FC236}">
                <a16:creationId xmlns:a16="http://schemas.microsoft.com/office/drawing/2014/main" id="{BF79129C-F7C1-4462-907B-AFB168E9B694}"/>
              </a:ext>
            </a:extLst>
          </p:cNvPr>
          <p:cNvSpPr>
            <a:spLocks noGrp="1"/>
          </p:cNvSpPr>
          <p:nvPr>
            <p:ph type="ftr" sz="quarter" idx="11"/>
          </p:nvPr>
        </p:nvSpPr>
        <p:spPr/>
        <p:txBody>
          <a:bodyPr/>
          <a:lstStyle/>
          <a:p>
            <a:r>
              <a:rPr lang="ko-KR" altLang="en-US"/>
              <a:t>동서 대학교 </a:t>
            </a:r>
            <a:r>
              <a:rPr lang="en-US" altLang="ko-KR"/>
              <a:t>- </a:t>
            </a:r>
            <a:r>
              <a:rPr lang="en-GB"/>
              <a:t>Machine Learning Course</a:t>
            </a:r>
            <a:endParaRPr lang="en-GB" dirty="0"/>
          </a:p>
        </p:txBody>
      </p:sp>
      <p:sp>
        <p:nvSpPr>
          <p:cNvPr id="4" name="Slide Number Placeholder 3">
            <a:extLst>
              <a:ext uri="{FF2B5EF4-FFF2-40B4-BE49-F238E27FC236}">
                <a16:creationId xmlns:a16="http://schemas.microsoft.com/office/drawing/2014/main" id="{951F6A9F-3BD5-4FCC-B556-160AE7DEB903}"/>
              </a:ext>
            </a:extLst>
          </p:cNvPr>
          <p:cNvSpPr>
            <a:spLocks noGrp="1"/>
          </p:cNvSpPr>
          <p:nvPr>
            <p:ph type="sldNum" sz="quarter" idx="12"/>
          </p:nvPr>
        </p:nvSpPr>
        <p:spPr/>
        <p:txBody>
          <a:bodyPr/>
          <a:lstStyle/>
          <a:p>
            <a:fld id="{7DC1BBB0-96F0-4077-A278-0F3FB5C104D3}" type="slidenum">
              <a:rPr lang="en-GB" smtClean="0"/>
              <a:t>16</a:t>
            </a:fld>
            <a:endParaRPr lang="en-GB"/>
          </a:p>
        </p:txBody>
      </p:sp>
      <p:pic>
        <p:nvPicPr>
          <p:cNvPr id="6" name="Picture 5">
            <a:extLst>
              <a:ext uri="{FF2B5EF4-FFF2-40B4-BE49-F238E27FC236}">
                <a16:creationId xmlns:a16="http://schemas.microsoft.com/office/drawing/2014/main" id="{9BC0ECB7-0B4C-4D8C-A8EA-022CB0EBE480}"/>
              </a:ext>
            </a:extLst>
          </p:cNvPr>
          <p:cNvPicPr>
            <a:picLocks noChangeAspect="1"/>
          </p:cNvPicPr>
          <p:nvPr/>
        </p:nvPicPr>
        <p:blipFill>
          <a:blip r:embed="rId2"/>
          <a:stretch>
            <a:fillRect/>
          </a:stretch>
        </p:blipFill>
        <p:spPr>
          <a:xfrm>
            <a:off x="2422004" y="1700808"/>
            <a:ext cx="6716062" cy="2295845"/>
          </a:xfrm>
          <a:prstGeom prst="rect">
            <a:avLst/>
          </a:prstGeom>
        </p:spPr>
      </p:pic>
    </p:spTree>
    <p:extLst>
      <p:ext uri="{BB962C8B-B14F-4D97-AF65-F5344CB8AC3E}">
        <p14:creationId xmlns:p14="http://schemas.microsoft.com/office/powerpoint/2010/main" val="35829977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811213" indent="-811213"/>
            <a:r>
              <a:rPr lang="en-US" dirty="0"/>
              <a:t>4.2	</a:t>
            </a:r>
            <a:r>
              <a:rPr lang="en-US" dirty="0" err="1"/>
              <a:t>Omniglot</a:t>
            </a:r>
            <a:r>
              <a:rPr lang="en-US" dirty="0"/>
              <a:t> Classification</a:t>
            </a:r>
          </a:p>
        </p:txBody>
      </p:sp>
      <p:sp>
        <p:nvSpPr>
          <p:cNvPr id="3" name="Footer Placeholder 2">
            <a:extLst>
              <a:ext uri="{FF2B5EF4-FFF2-40B4-BE49-F238E27FC236}">
                <a16:creationId xmlns:a16="http://schemas.microsoft.com/office/drawing/2014/main" id="{BF79129C-F7C1-4462-907B-AFB168E9B694}"/>
              </a:ext>
            </a:extLst>
          </p:cNvPr>
          <p:cNvSpPr>
            <a:spLocks noGrp="1"/>
          </p:cNvSpPr>
          <p:nvPr>
            <p:ph type="ftr" sz="quarter" idx="11"/>
          </p:nvPr>
        </p:nvSpPr>
        <p:spPr/>
        <p:txBody>
          <a:bodyPr/>
          <a:lstStyle/>
          <a:p>
            <a:r>
              <a:rPr lang="ko-KR" altLang="en-US"/>
              <a:t>동서 대학교 </a:t>
            </a:r>
            <a:r>
              <a:rPr lang="en-US" altLang="ko-KR"/>
              <a:t>- </a:t>
            </a:r>
            <a:r>
              <a:rPr lang="en-GB"/>
              <a:t>Machine Learning Course</a:t>
            </a:r>
            <a:endParaRPr lang="en-GB" dirty="0"/>
          </a:p>
        </p:txBody>
      </p:sp>
      <p:sp>
        <p:nvSpPr>
          <p:cNvPr id="4" name="Slide Number Placeholder 3">
            <a:extLst>
              <a:ext uri="{FF2B5EF4-FFF2-40B4-BE49-F238E27FC236}">
                <a16:creationId xmlns:a16="http://schemas.microsoft.com/office/drawing/2014/main" id="{951F6A9F-3BD5-4FCC-B556-160AE7DEB903}"/>
              </a:ext>
            </a:extLst>
          </p:cNvPr>
          <p:cNvSpPr>
            <a:spLocks noGrp="1"/>
          </p:cNvSpPr>
          <p:nvPr>
            <p:ph type="sldNum" sz="quarter" idx="12"/>
          </p:nvPr>
        </p:nvSpPr>
        <p:spPr/>
        <p:txBody>
          <a:bodyPr/>
          <a:lstStyle/>
          <a:p>
            <a:fld id="{7DC1BBB0-96F0-4077-A278-0F3FB5C104D3}" type="slidenum">
              <a:rPr lang="en-GB" smtClean="0"/>
              <a:t>17</a:t>
            </a:fld>
            <a:endParaRPr lang="en-GB"/>
          </a:p>
        </p:txBody>
      </p:sp>
      <p:pic>
        <p:nvPicPr>
          <p:cNvPr id="2" name="Picture 1">
            <a:extLst>
              <a:ext uri="{FF2B5EF4-FFF2-40B4-BE49-F238E27FC236}">
                <a16:creationId xmlns:a16="http://schemas.microsoft.com/office/drawing/2014/main" id="{7E55CC26-49FF-4FBA-9644-6B63A6B15B25}"/>
              </a:ext>
            </a:extLst>
          </p:cNvPr>
          <p:cNvPicPr>
            <a:picLocks noChangeAspect="1"/>
          </p:cNvPicPr>
          <p:nvPr/>
        </p:nvPicPr>
        <p:blipFill>
          <a:blip r:embed="rId2"/>
          <a:stretch>
            <a:fillRect/>
          </a:stretch>
        </p:blipFill>
        <p:spPr>
          <a:xfrm>
            <a:off x="2422004" y="1628800"/>
            <a:ext cx="8644172" cy="3384376"/>
          </a:xfrm>
          <a:prstGeom prst="rect">
            <a:avLst/>
          </a:prstGeom>
        </p:spPr>
      </p:pic>
    </p:spTree>
    <p:extLst>
      <p:ext uri="{BB962C8B-B14F-4D97-AF65-F5344CB8AC3E}">
        <p14:creationId xmlns:p14="http://schemas.microsoft.com/office/powerpoint/2010/main" val="39399169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811213" indent="-811213"/>
            <a:r>
              <a:rPr lang="en-US" dirty="0"/>
              <a:t>4.2	</a:t>
            </a:r>
            <a:r>
              <a:rPr lang="en-US" dirty="0" err="1"/>
              <a:t>Omniglot</a:t>
            </a:r>
            <a:r>
              <a:rPr lang="en-US" dirty="0"/>
              <a:t> Classification</a:t>
            </a:r>
          </a:p>
        </p:txBody>
      </p:sp>
      <p:sp>
        <p:nvSpPr>
          <p:cNvPr id="14" name="Content Placeholder 13"/>
          <p:cNvSpPr>
            <a:spLocks noGrp="1"/>
          </p:cNvSpPr>
          <p:nvPr>
            <p:ph idx="1"/>
          </p:nvPr>
        </p:nvSpPr>
        <p:spPr/>
        <p:txBody>
          <a:bodyPr/>
          <a:lstStyle/>
          <a:p>
            <a:pPr marL="992188" indent="-992188">
              <a:buNone/>
            </a:pPr>
            <a:r>
              <a:rPr lang="en-GB" dirty="0"/>
              <a:t>4.2.1	Persistent memory interference</a:t>
            </a:r>
          </a:p>
          <a:p>
            <a:endParaRPr lang="en-US" dirty="0"/>
          </a:p>
        </p:txBody>
      </p:sp>
      <p:sp>
        <p:nvSpPr>
          <p:cNvPr id="3" name="Footer Placeholder 2">
            <a:extLst>
              <a:ext uri="{FF2B5EF4-FFF2-40B4-BE49-F238E27FC236}">
                <a16:creationId xmlns:a16="http://schemas.microsoft.com/office/drawing/2014/main" id="{BF79129C-F7C1-4462-907B-AFB168E9B694}"/>
              </a:ext>
            </a:extLst>
          </p:cNvPr>
          <p:cNvSpPr>
            <a:spLocks noGrp="1"/>
          </p:cNvSpPr>
          <p:nvPr>
            <p:ph type="ftr" sz="quarter" idx="11"/>
          </p:nvPr>
        </p:nvSpPr>
        <p:spPr/>
        <p:txBody>
          <a:bodyPr/>
          <a:lstStyle/>
          <a:p>
            <a:r>
              <a:rPr lang="ko-KR" altLang="en-US"/>
              <a:t>동서 대학교 </a:t>
            </a:r>
            <a:r>
              <a:rPr lang="en-US" altLang="ko-KR"/>
              <a:t>- </a:t>
            </a:r>
            <a:r>
              <a:rPr lang="en-GB"/>
              <a:t>Machine Learning Course</a:t>
            </a:r>
            <a:endParaRPr lang="en-GB" dirty="0"/>
          </a:p>
        </p:txBody>
      </p:sp>
      <p:sp>
        <p:nvSpPr>
          <p:cNvPr id="4" name="Slide Number Placeholder 3">
            <a:extLst>
              <a:ext uri="{FF2B5EF4-FFF2-40B4-BE49-F238E27FC236}">
                <a16:creationId xmlns:a16="http://schemas.microsoft.com/office/drawing/2014/main" id="{951F6A9F-3BD5-4FCC-B556-160AE7DEB903}"/>
              </a:ext>
            </a:extLst>
          </p:cNvPr>
          <p:cNvSpPr>
            <a:spLocks noGrp="1"/>
          </p:cNvSpPr>
          <p:nvPr>
            <p:ph type="sldNum" sz="quarter" idx="12"/>
          </p:nvPr>
        </p:nvSpPr>
        <p:spPr/>
        <p:txBody>
          <a:bodyPr/>
          <a:lstStyle/>
          <a:p>
            <a:fld id="{7DC1BBB0-96F0-4077-A278-0F3FB5C104D3}" type="slidenum">
              <a:rPr lang="en-GB" smtClean="0"/>
              <a:t>18</a:t>
            </a:fld>
            <a:endParaRPr lang="en-GB"/>
          </a:p>
        </p:txBody>
      </p:sp>
      <p:pic>
        <p:nvPicPr>
          <p:cNvPr id="6" name="Picture 5">
            <a:extLst>
              <a:ext uri="{FF2B5EF4-FFF2-40B4-BE49-F238E27FC236}">
                <a16:creationId xmlns:a16="http://schemas.microsoft.com/office/drawing/2014/main" id="{13F6332B-8DC4-4B08-9440-54DD22F95FD9}"/>
              </a:ext>
            </a:extLst>
          </p:cNvPr>
          <p:cNvPicPr>
            <a:picLocks noChangeAspect="1"/>
          </p:cNvPicPr>
          <p:nvPr/>
        </p:nvPicPr>
        <p:blipFill>
          <a:blip r:embed="rId2"/>
          <a:stretch>
            <a:fillRect/>
          </a:stretch>
        </p:blipFill>
        <p:spPr>
          <a:xfrm>
            <a:off x="1864048" y="2328557"/>
            <a:ext cx="4461274" cy="2929243"/>
          </a:xfrm>
          <a:prstGeom prst="rect">
            <a:avLst/>
          </a:prstGeom>
        </p:spPr>
      </p:pic>
      <p:pic>
        <p:nvPicPr>
          <p:cNvPr id="7" name="Picture 6">
            <a:extLst>
              <a:ext uri="{FF2B5EF4-FFF2-40B4-BE49-F238E27FC236}">
                <a16:creationId xmlns:a16="http://schemas.microsoft.com/office/drawing/2014/main" id="{0D4D41EC-0F06-4E30-A6CF-A9125B9EC15A}"/>
              </a:ext>
            </a:extLst>
          </p:cNvPr>
          <p:cNvPicPr>
            <a:picLocks noChangeAspect="1"/>
          </p:cNvPicPr>
          <p:nvPr/>
        </p:nvPicPr>
        <p:blipFill>
          <a:blip r:embed="rId3"/>
          <a:stretch>
            <a:fillRect/>
          </a:stretch>
        </p:blipFill>
        <p:spPr>
          <a:xfrm>
            <a:off x="6595933" y="2492896"/>
            <a:ext cx="4483794" cy="2764904"/>
          </a:xfrm>
          <a:prstGeom prst="rect">
            <a:avLst/>
          </a:prstGeom>
        </p:spPr>
      </p:pic>
    </p:spTree>
    <p:extLst>
      <p:ext uri="{BB962C8B-B14F-4D97-AF65-F5344CB8AC3E}">
        <p14:creationId xmlns:p14="http://schemas.microsoft.com/office/powerpoint/2010/main" val="8516524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Outline</a:t>
            </a:r>
          </a:p>
        </p:txBody>
      </p:sp>
      <p:sp>
        <p:nvSpPr>
          <p:cNvPr id="14" name="Content Placeholder 13"/>
          <p:cNvSpPr>
            <a:spLocks noGrp="1"/>
          </p:cNvSpPr>
          <p:nvPr>
            <p:ph idx="1"/>
          </p:nvPr>
        </p:nvSpPr>
        <p:spPr/>
        <p:txBody>
          <a:bodyPr>
            <a:normAutofit fontScale="92500" lnSpcReduction="20000"/>
          </a:bodyPr>
          <a:lstStyle/>
          <a:p>
            <a:pPr marL="514350" indent="-514350">
              <a:buFont typeface="+mj-lt"/>
              <a:buAutoNum type="arabicPeriod"/>
            </a:pPr>
            <a:r>
              <a:rPr lang="en-US" dirty="0"/>
              <a:t>Introduction</a:t>
            </a:r>
          </a:p>
          <a:p>
            <a:pPr marL="514350" indent="-514350">
              <a:buFont typeface="+mj-lt"/>
              <a:buAutoNum type="arabicPeriod"/>
            </a:pPr>
            <a:r>
              <a:rPr lang="en-US" dirty="0"/>
              <a:t>Meta-Learning Task Methodology</a:t>
            </a:r>
          </a:p>
          <a:p>
            <a:pPr marL="514350" indent="-514350">
              <a:spcAft>
                <a:spcPts val="300"/>
              </a:spcAft>
              <a:buFont typeface="+mj-lt"/>
              <a:buAutoNum type="arabicPeriod"/>
            </a:pPr>
            <a:r>
              <a:rPr lang="en-US" dirty="0"/>
              <a:t>Memory-Augmented Model</a:t>
            </a:r>
          </a:p>
          <a:p>
            <a:pPr marL="1262063" lvl="1" indent="-695325">
              <a:spcAft>
                <a:spcPts val="300"/>
              </a:spcAft>
              <a:buNone/>
            </a:pPr>
            <a:r>
              <a:rPr lang="en-US" dirty="0"/>
              <a:t>3.1	Neural Turing Machines</a:t>
            </a:r>
          </a:p>
          <a:p>
            <a:pPr marL="1262063" lvl="1" indent="-695325">
              <a:buNone/>
            </a:pPr>
            <a:r>
              <a:rPr lang="en-US" dirty="0"/>
              <a:t>3.2	Least Recently Used Access</a:t>
            </a:r>
          </a:p>
          <a:p>
            <a:pPr marL="514350" indent="-514350">
              <a:spcAft>
                <a:spcPts val="300"/>
              </a:spcAft>
              <a:buFont typeface="+mj-lt"/>
              <a:buAutoNum type="arabicPeriod"/>
            </a:pPr>
            <a:r>
              <a:rPr lang="en-US" dirty="0"/>
              <a:t>Experimental Results</a:t>
            </a:r>
          </a:p>
          <a:p>
            <a:pPr marL="1262063" lvl="1" indent="-695325">
              <a:spcAft>
                <a:spcPts val="300"/>
              </a:spcAft>
              <a:buNone/>
            </a:pPr>
            <a:r>
              <a:rPr lang="en-US" dirty="0"/>
              <a:t>4.1	Data</a:t>
            </a:r>
          </a:p>
          <a:p>
            <a:pPr marL="1262063" lvl="1" indent="-695325">
              <a:spcAft>
                <a:spcPts val="300"/>
              </a:spcAft>
              <a:buNone/>
            </a:pPr>
            <a:r>
              <a:rPr lang="en-US" dirty="0"/>
              <a:t>4.2	</a:t>
            </a:r>
            <a:r>
              <a:rPr lang="en-US" dirty="0" err="1"/>
              <a:t>Omniglot</a:t>
            </a:r>
            <a:r>
              <a:rPr lang="en-US" dirty="0"/>
              <a:t> Classification</a:t>
            </a:r>
          </a:p>
          <a:p>
            <a:pPr marL="2151063" lvl="2" indent="-811213">
              <a:spcAft>
                <a:spcPts val="300"/>
              </a:spcAft>
              <a:buNone/>
            </a:pPr>
            <a:r>
              <a:rPr lang="en-US" dirty="0"/>
              <a:t>4.2.1	Persistent Memory Interference</a:t>
            </a:r>
          </a:p>
          <a:p>
            <a:pPr marL="2151063" lvl="2" indent="-811213">
              <a:spcAft>
                <a:spcPts val="300"/>
              </a:spcAft>
              <a:buNone/>
            </a:pPr>
            <a:r>
              <a:rPr lang="en-US" dirty="0"/>
              <a:t>4.2.2	Curriculum Training</a:t>
            </a:r>
          </a:p>
          <a:p>
            <a:pPr marL="514350" indent="-514350">
              <a:buFont typeface="+mj-lt"/>
              <a:buAutoNum type="arabicPeriod"/>
            </a:pPr>
            <a:r>
              <a:rPr lang="en-US" dirty="0"/>
              <a:t>Conclusion</a:t>
            </a:r>
          </a:p>
        </p:txBody>
      </p:sp>
      <p:sp>
        <p:nvSpPr>
          <p:cNvPr id="3" name="Footer Placeholder 2">
            <a:extLst>
              <a:ext uri="{FF2B5EF4-FFF2-40B4-BE49-F238E27FC236}">
                <a16:creationId xmlns:a16="http://schemas.microsoft.com/office/drawing/2014/main" id="{BF79129C-F7C1-4462-907B-AFB168E9B694}"/>
              </a:ext>
            </a:extLst>
          </p:cNvPr>
          <p:cNvSpPr>
            <a:spLocks noGrp="1"/>
          </p:cNvSpPr>
          <p:nvPr>
            <p:ph type="ftr" sz="quarter" idx="11"/>
          </p:nvPr>
        </p:nvSpPr>
        <p:spPr/>
        <p:txBody>
          <a:bodyPr/>
          <a:lstStyle/>
          <a:p>
            <a:r>
              <a:rPr lang="ko-KR" altLang="en-US"/>
              <a:t>동서 대학교 </a:t>
            </a:r>
            <a:r>
              <a:rPr lang="en-US" altLang="ko-KR"/>
              <a:t>- </a:t>
            </a:r>
            <a:r>
              <a:rPr lang="en-GB"/>
              <a:t>Machine Learning Course</a:t>
            </a:r>
            <a:endParaRPr lang="en-GB" dirty="0"/>
          </a:p>
        </p:txBody>
      </p:sp>
      <p:sp>
        <p:nvSpPr>
          <p:cNvPr id="4" name="Slide Number Placeholder 3">
            <a:extLst>
              <a:ext uri="{FF2B5EF4-FFF2-40B4-BE49-F238E27FC236}">
                <a16:creationId xmlns:a16="http://schemas.microsoft.com/office/drawing/2014/main" id="{249E313A-BEED-4338-96D5-7AD5FCBA359C}"/>
              </a:ext>
            </a:extLst>
          </p:cNvPr>
          <p:cNvSpPr>
            <a:spLocks noGrp="1"/>
          </p:cNvSpPr>
          <p:nvPr>
            <p:ph type="sldNum" sz="quarter" idx="12"/>
          </p:nvPr>
        </p:nvSpPr>
        <p:spPr/>
        <p:txBody>
          <a:bodyPr/>
          <a:lstStyle/>
          <a:p>
            <a:fld id="{7DC1BBB0-96F0-4077-A278-0F3FB5C104D3}" type="slidenum">
              <a:rPr lang="en-GB" smtClean="0"/>
              <a:t>1</a:t>
            </a:fld>
            <a:endParaRPr lang="en-GB"/>
          </a:p>
        </p:txBody>
      </p:sp>
    </p:spTree>
    <p:extLst>
      <p:ext uri="{BB962C8B-B14F-4D97-AF65-F5344CB8AC3E}">
        <p14:creationId xmlns:p14="http://schemas.microsoft.com/office/powerpoint/2010/main" val="33409097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811213" indent="-811213"/>
            <a:r>
              <a:rPr lang="en-US" dirty="0"/>
              <a:t>4.2	</a:t>
            </a:r>
            <a:r>
              <a:rPr lang="en-US" dirty="0" err="1"/>
              <a:t>Omniglot</a:t>
            </a:r>
            <a:r>
              <a:rPr lang="en-US" dirty="0"/>
              <a:t> Classification</a:t>
            </a:r>
          </a:p>
        </p:txBody>
      </p:sp>
      <p:sp>
        <p:nvSpPr>
          <p:cNvPr id="14" name="Content Placeholder 13"/>
          <p:cNvSpPr>
            <a:spLocks noGrp="1"/>
          </p:cNvSpPr>
          <p:nvPr>
            <p:ph idx="1"/>
          </p:nvPr>
        </p:nvSpPr>
        <p:spPr/>
        <p:txBody>
          <a:bodyPr/>
          <a:lstStyle/>
          <a:p>
            <a:pPr marL="992188" indent="-992188">
              <a:buNone/>
            </a:pPr>
            <a:r>
              <a:rPr lang="en-GB" dirty="0"/>
              <a:t>4.2.2	Curriculum training</a:t>
            </a:r>
          </a:p>
          <a:p>
            <a:endParaRPr lang="en-US" dirty="0"/>
          </a:p>
        </p:txBody>
      </p:sp>
      <p:sp>
        <p:nvSpPr>
          <p:cNvPr id="3" name="Footer Placeholder 2">
            <a:extLst>
              <a:ext uri="{FF2B5EF4-FFF2-40B4-BE49-F238E27FC236}">
                <a16:creationId xmlns:a16="http://schemas.microsoft.com/office/drawing/2014/main" id="{BF79129C-F7C1-4462-907B-AFB168E9B694}"/>
              </a:ext>
            </a:extLst>
          </p:cNvPr>
          <p:cNvSpPr>
            <a:spLocks noGrp="1"/>
          </p:cNvSpPr>
          <p:nvPr>
            <p:ph type="ftr" sz="quarter" idx="11"/>
          </p:nvPr>
        </p:nvSpPr>
        <p:spPr/>
        <p:txBody>
          <a:bodyPr/>
          <a:lstStyle/>
          <a:p>
            <a:r>
              <a:rPr lang="ko-KR" altLang="en-US"/>
              <a:t>동서 대학교 </a:t>
            </a:r>
            <a:r>
              <a:rPr lang="en-US" altLang="ko-KR"/>
              <a:t>- </a:t>
            </a:r>
            <a:r>
              <a:rPr lang="en-GB"/>
              <a:t>Machine Learning Course</a:t>
            </a:r>
            <a:endParaRPr lang="en-GB" dirty="0"/>
          </a:p>
        </p:txBody>
      </p:sp>
      <p:sp>
        <p:nvSpPr>
          <p:cNvPr id="4" name="Slide Number Placeholder 3">
            <a:extLst>
              <a:ext uri="{FF2B5EF4-FFF2-40B4-BE49-F238E27FC236}">
                <a16:creationId xmlns:a16="http://schemas.microsoft.com/office/drawing/2014/main" id="{951F6A9F-3BD5-4FCC-B556-160AE7DEB903}"/>
              </a:ext>
            </a:extLst>
          </p:cNvPr>
          <p:cNvSpPr>
            <a:spLocks noGrp="1"/>
          </p:cNvSpPr>
          <p:nvPr>
            <p:ph type="sldNum" sz="quarter" idx="12"/>
          </p:nvPr>
        </p:nvSpPr>
        <p:spPr/>
        <p:txBody>
          <a:bodyPr/>
          <a:lstStyle/>
          <a:p>
            <a:fld id="{7DC1BBB0-96F0-4077-A278-0F3FB5C104D3}" type="slidenum">
              <a:rPr lang="en-GB" smtClean="0"/>
              <a:t>19</a:t>
            </a:fld>
            <a:endParaRPr lang="en-GB"/>
          </a:p>
        </p:txBody>
      </p:sp>
      <p:pic>
        <p:nvPicPr>
          <p:cNvPr id="2" name="Picture 1">
            <a:extLst>
              <a:ext uri="{FF2B5EF4-FFF2-40B4-BE49-F238E27FC236}">
                <a16:creationId xmlns:a16="http://schemas.microsoft.com/office/drawing/2014/main" id="{CA524781-ADBA-4C0B-88CC-9FCE06FA637C}"/>
              </a:ext>
            </a:extLst>
          </p:cNvPr>
          <p:cNvPicPr>
            <a:picLocks noChangeAspect="1"/>
          </p:cNvPicPr>
          <p:nvPr/>
        </p:nvPicPr>
        <p:blipFill>
          <a:blip r:embed="rId2"/>
          <a:stretch>
            <a:fillRect/>
          </a:stretch>
        </p:blipFill>
        <p:spPr>
          <a:xfrm>
            <a:off x="2061964" y="2276872"/>
            <a:ext cx="5359152" cy="3475601"/>
          </a:xfrm>
          <a:prstGeom prst="rect">
            <a:avLst/>
          </a:prstGeom>
        </p:spPr>
      </p:pic>
    </p:spTree>
    <p:extLst>
      <p:ext uri="{BB962C8B-B14F-4D97-AF65-F5344CB8AC3E}">
        <p14:creationId xmlns:p14="http://schemas.microsoft.com/office/powerpoint/2010/main" val="29088290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742950" indent="-742950">
              <a:buFont typeface="+mj-lt"/>
              <a:buAutoNum type="arabicPeriod" startAt="5"/>
            </a:pPr>
            <a:r>
              <a:rPr lang="en-US" dirty="0"/>
              <a:t>Conclusion</a:t>
            </a:r>
          </a:p>
        </p:txBody>
      </p:sp>
      <p:sp>
        <p:nvSpPr>
          <p:cNvPr id="14" name="Content Placeholder 13"/>
          <p:cNvSpPr>
            <a:spLocks noGrp="1"/>
          </p:cNvSpPr>
          <p:nvPr>
            <p:ph idx="1"/>
          </p:nvPr>
        </p:nvSpPr>
        <p:spPr/>
        <p:txBody>
          <a:bodyPr/>
          <a:lstStyle/>
          <a:p>
            <a:r>
              <a:rPr lang="en-US" dirty="0"/>
              <a:t>MANN performed better than LSTM</a:t>
            </a:r>
          </a:p>
          <a:p>
            <a:r>
              <a:rPr lang="en-GB" dirty="0"/>
              <a:t>MANN suffers from proactive interference, when memory is not cleared between tasks</a:t>
            </a:r>
          </a:p>
        </p:txBody>
      </p:sp>
      <p:sp>
        <p:nvSpPr>
          <p:cNvPr id="3" name="Footer Placeholder 2">
            <a:extLst>
              <a:ext uri="{FF2B5EF4-FFF2-40B4-BE49-F238E27FC236}">
                <a16:creationId xmlns:a16="http://schemas.microsoft.com/office/drawing/2014/main" id="{BF79129C-F7C1-4462-907B-AFB168E9B694}"/>
              </a:ext>
            </a:extLst>
          </p:cNvPr>
          <p:cNvSpPr>
            <a:spLocks noGrp="1"/>
          </p:cNvSpPr>
          <p:nvPr>
            <p:ph type="ftr" sz="quarter" idx="11"/>
          </p:nvPr>
        </p:nvSpPr>
        <p:spPr/>
        <p:txBody>
          <a:bodyPr/>
          <a:lstStyle/>
          <a:p>
            <a:r>
              <a:rPr lang="ko-KR" altLang="en-US"/>
              <a:t>동서 대학교 </a:t>
            </a:r>
            <a:r>
              <a:rPr lang="en-US" altLang="ko-KR"/>
              <a:t>- </a:t>
            </a:r>
            <a:r>
              <a:rPr lang="en-GB"/>
              <a:t>Machine Learning Course</a:t>
            </a:r>
            <a:endParaRPr lang="en-GB" dirty="0"/>
          </a:p>
        </p:txBody>
      </p:sp>
      <p:sp>
        <p:nvSpPr>
          <p:cNvPr id="4" name="Slide Number Placeholder 3">
            <a:extLst>
              <a:ext uri="{FF2B5EF4-FFF2-40B4-BE49-F238E27FC236}">
                <a16:creationId xmlns:a16="http://schemas.microsoft.com/office/drawing/2014/main" id="{3967080C-78AD-4288-95C0-36BA97F5AC73}"/>
              </a:ext>
            </a:extLst>
          </p:cNvPr>
          <p:cNvSpPr>
            <a:spLocks noGrp="1"/>
          </p:cNvSpPr>
          <p:nvPr>
            <p:ph type="sldNum" sz="quarter" idx="12"/>
          </p:nvPr>
        </p:nvSpPr>
        <p:spPr/>
        <p:txBody>
          <a:bodyPr/>
          <a:lstStyle/>
          <a:p>
            <a:fld id="{7DC1BBB0-96F0-4077-A278-0F3FB5C104D3}" type="slidenum">
              <a:rPr lang="en-GB" smtClean="0"/>
              <a:t>20</a:t>
            </a:fld>
            <a:endParaRPr lang="en-GB"/>
          </a:p>
        </p:txBody>
      </p:sp>
    </p:spTree>
    <p:extLst>
      <p:ext uri="{BB962C8B-B14F-4D97-AF65-F5344CB8AC3E}">
        <p14:creationId xmlns:p14="http://schemas.microsoft.com/office/powerpoint/2010/main" val="32794604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B068A4-339F-465D-B7E6-7D217EAD91A9}"/>
              </a:ext>
            </a:extLst>
          </p:cNvPr>
          <p:cNvSpPr txBox="1">
            <a:spLocks/>
          </p:cNvSpPr>
          <p:nvPr/>
        </p:nvSpPr>
        <p:spPr>
          <a:xfrm>
            <a:off x="1825252" y="2593671"/>
            <a:ext cx="8229600" cy="1670658"/>
          </a:xfrm>
          <a:prstGeom prst="rect">
            <a:avLst/>
          </a:prstGeom>
        </p:spPr>
        <p:txBody>
          <a:bodyPr>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pPr algn="ctr">
              <a:lnSpc>
                <a:spcPct val="100000"/>
              </a:lnSpc>
            </a:pPr>
            <a:r>
              <a:rPr lang="ko-KR" altLang="en-US" sz="6600" dirty="0"/>
              <a:t>감사합니다</a:t>
            </a:r>
            <a:br>
              <a:rPr lang="en-US" altLang="ko-KR" dirty="0"/>
            </a:br>
            <a:r>
              <a:rPr lang="en-US" altLang="ko-KR" sz="4000" dirty="0">
                <a:solidFill>
                  <a:schemeClr val="bg2">
                    <a:lumMod val="50000"/>
                  </a:schemeClr>
                </a:solidFill>
                <a:latin typeface="Yu Gothic UI" panose="020B0500000000000000" pitchFamily="34" charset="-128"/>
                <a:ea typeface="Yu Gothic UI" panose="020B0500000000000000" pitchFamily="34" charset="-128"/>
              </a:rPr>
              <a:t>Thank You</a:t>
            </a:r>
            <a:endParaRPr lang="en-US" sz="4000" dirty="0">
              <a:solidFill>
                <a:schemeClr val="bg2">
                  <a:lumMod val="50000"/>
                </a:schemeClr>
              </a:solidFill>
              <a:latin typeface="Yu Gothic UI" panose="020B0500000000000000" pitchFamily="34" charset="-128"/>
              <a:ea typeface="Yu Gothic UI" panose="020B0500000000000000" pitchFamily="34" charset="-128"/>
            </a:endParaRPr>
          </a:p>
        </p:txBody>
      </p:sp>
    </p:spTree>
    <p:extLst>
      <p:ext uri="{BB962C8B-B14F-4D97-AF65-F5344CB8AC3E}">
        <p14:creationId xmlns:p14="http://schemas.microsoft.com/office/powerpoint/2010/main" val="40228628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742950" indent="-742950">
              <a:buFont typeface="+mj-lt"/>
              <a:buAutoNum type="arabicPeriod"/>
            </a:pPr>
            <a:r>
              <a:rPr lang="en-US" dirty="0"/>
              <a:t>Introduction</a:t>
            </a:r>
          </a:p>
        </p:txBody>
      </p:sp>
      <p:sp>
        <p:nvSpPr>
          <p:cNvPr id="14" name="Content Placeholder 13"/>
          <p:cNvSpPr>
            <a:spLocks noGrp="1"/>
          </p:cNvSpPr>
          <p:nvPr>
            <p:ph idx="1"/>
          </p:nvPr>
        </p:nvSpPr>
        <p:spPr/>
        <p:txBody>
          <a:bodyPr>
            <a:normAutofit fontScale="70000" lnSpcReduction="20000"/>
          </a:bodyPr>
          <a:lstStyle/>
          <a:p>
            <a:pPr>
              <a:lnSpc>
                <a:spcPct val="120000"/>
              </a:lnSpc>
            </a:pPr>
            <a:r>
              <a:rPr lang="en-US" dirty="0"/>
              <a:t>Current deep learning algorithm relies on gradient-based optimization to high-capacity models, such as:</a:t>
            </a:r>
          </a:p>
          <a:p>
            <a:pPr lvl="1">
              <a:lnSpc>
                <a:spcPct val="120000"/>
              </a:lnSpc>
            </a:pPr>
            <a:r>
              <a:rPr lang="en-US" dirty="0"/>
              <a:t>Delving deep into rectiﬁers: Surpassing human level performance on </a:t>
            </a:r>
            <a:r>
              <a:rPr lang="en-US" dirty="0" err="1"/>
              <a:t>imagenet</a:t>
            </a:r>
            <a:r>
              <a:rPr lang="en-US" dirty="0"/>
              <a:t> classiﬁcation by He, </a:t>
            </a:r>
            <a:r>
              <a:rPr lang="en-US" dirty="0" err="1"/>
              <a:t>Kaiming</a:t>
            </a:r>
            <a:r>
              <a:rPr lang="en-US" dirty="0"/>
              <a:t>, Zhang, </a:t>
            </a:r>
            <a:r>
              <a:rPr lang="en-US" dirty="0" err="1"/>
              <a:t>Xiangyu</a:t>
            </a:r>
            <a:r>
              <a:rPr lang="en-US" dirty="0"/>
              <a:t>, Ren, </a:t>
            </a:r>
            <a:r>
              <a:rPr lang="en-US" dirty="0" err="1"/>
              <a:t>Shaoqing</a:t>
            </a:r>
            <a:r>
              <a:rPr lang="en-US" dirty="0"/>
              <a:t>, and Sun, Jian</a:t>
            </a:r>
          </a:p>
          <a:p>
            <a:pPr lvl="1">
              <a:lnSpc>
                <a:spcPct val="120000"/>
              </a:lnSpc>
            </a:pPr>
            <a:r>
              <a:rPr lang="en-GB" dirty="0"/>
              <a:t>Automatic Speech Recognition by Yu, Dong and Deng, Li</a:t>
            </a:r>
          </a:p>
          <a:p>
            <a:pPr lvl="1">
              <a:lnSpc>
                <a:spcPct val="120000"/>
              </a:lnSpc>
            </a:pPr>
            <a:r>
              <a:rPr lang="en-GB" dirty="0"/>
              <a:t>Human-level control through deep reinforcement learning by </a:t>
            </a:r>
            <a:r>
              <a:rPr lang="en-GB" dirty="0" err="1"/>
              <a:t>Mnih</a:t>
            </a:r>
            <a:r>
              <a:rPr lang="en-GB" dirty="0"/>
              <a:t>, Volodymyr, </a:t>
            </a:r>
            <a:r>
              <a:rPr lang="en-GB" dirty="0" err="1"/>
              <a:t>Kavukcuoglu</a:t>
            </a:r>
            <a:r>
              <a:rPr lang="en-GB" dirty="0"/>
              <a:t>, </a:t>
            </a:r>
            <a:r>
              <a:rPr lang="en-GB" dirty="0" err="1"/>
              <a:t>Koray</a:t>
            </a:r>
            <a:r>
              <a:rPr lang="en-GB" dirty="0"/>
              <a:t>, Silver, David, </a:t>
            </a:r>
            <a:r>
              <a:rPr lang="en-GB" dirty="0" err="1"/>
              <a:t>Rusu</a:t>
            </a:r>
            <a:r>
              <a:rPr lang="en-GB" dirty="0"/>
              <a:t>, Andrei A, </a:t>
            </a:r>
            <a:r>
              <a:rPr lang="en-GB" dirty="0" err="1"/>
              <a:t>Veness</a:t>
            </a:r>
            <a:r>
              <a:rPr lang="en-GB" dirty="0"/>
              <a:t>, Joel, Bellemare, Marc G, Graves, Alex, </a:t>
            </a:r>
            <a:r>
              <a:rPr lang="en-GB" dirty="0" err="1"/>
              <a:t>Riedmiller</a:t>
            </a:r>
            <a:r>
              <a:rPr lang="en-GB" dirty="0"/>
              <a:t>, Martin, </a:t>
            </a:r>
            <a:r>
              <a:rPr lang="en-GB" dirty="0" err="1"/>
              <a:t>Fidjeland</a:t>
            </a:r>
            <a:r>
              <a:rPr lang="en-GB" dirty="0"/>
              <a:t>, Andreas K, </a:t>
            </a:r>
            <a:r>
              <a:rPr lang="en-GB" dirty="0" err="1"/>
              <a:t>Ostrovski</a:t>
            </a:r>
            <a:r>
              <a:rPr lang="en-GB" dirty="0"/>
              <a:t>, Georg, et al. </a:t>
            </a:r>
            <a:endParaRPr lang="en-US" dirty="0"/>
          </a:p>
          <a:p>
            <a:r>
              <a:rPr lang="en-US" dirty="0"/>
              <a:t>Downside of traditional gradient-based networks:</a:t>
            </a:r>
          </a:p>
          <a:p>
            <a:pPr marL="822960" lvl="1" indent="-457200">
              <a:buFont typeface="+mj-lt"/>
              <a:buAutoNum type="arabicPeriod"/>
            </a:pPr>
            <a:r>
              <a:rPr lang="en-US" dirty="0"/>
              <a:t>Require a lot of data</a:t>
            </a:r>
          </a:p>
          <a:p>
            <a:pPr marL="822960" lvl="1" indent="-457200">
              <a:buFont typeface="+mj-lt"/>
              <a:buAutoNum type="arabicPeriod"/>
            </a:pPr>
            <a:r>
              <a:rPr lang="en-US" dirty="0"/>
              <a:t>Models need to relearn their parameters when encounter new data</a:t>
            </a:r>
          </a:p>
          <a:p>
            <a:r>
              <a:rPr lang="en-US" dirty="0"/>
              <a:t>Expectation:</a:t>
            </a:r>
          </a:p>
          <a:p>
            <a:pPr lvl="1"/>
            <a:r>
              <a:rPr lang="en-US" dirty="0"/>
              <a:t>Flexible Adaptation, such as:</a:t>
            </a:r>
          </a:p>
          <a:p>
            <a:pPr lvl="2"/>
            <a:r>
              <a:rPr lang="en-US" dirty="0"/>
              <a:t>One-shot learning</a:t>
            </a:r>
          </a:p>
        </p:txBody>
      </p:sp>
      <p:sp>
        <p:nvSpPr>
          <p:cNvPr id="3" name="Footer Placeholder 2">
            <a:extLst>
              <a:ext uri="{FF2B5EF4-FFF2-40B4-BE49-F238E27FC236}">
                <a16:creationId xmlns:a16="http://schemas.microsoft.com/office/drawing/2014/main" id="{BF79129C-F7C1-4462-907B-AFB168E9B694}"/>
              </a:ext>
            </a:extLst>
          </p:cNvPr>
          <p:cNvSpPr>
            <a:spLocks noGrp="1"/>
          </p:cNvSpPr>
          <p:nvPr>
            <p:ph type="ftr" sz="quarter" idx="11"/>
          </p:nvPr>
        </p:nvSpPr>
        <p:spPr/>
        <p:txBody>
          <a:bodyPr/>
          <a:lstStyle/>
          <a:p>
            <a:r>
              <a:rPr lang="ko-KR" altLang="en-US"/>
              <a:t>동서 대학교 </a:t>
            </a:r>
            <a:r>
              <a:rPr lang="en-US" altLang="ko-KR"/>
              <a:t>- </a:t>
            </a:r>
            <a:r>
              <a:rPr lang="en-GB"/>
              <a:t>Machine Learning Course</a:t>
            </a:r>
            <a:endParaRPr lang="en-GB" dirty="0"/>
          </a:p>
        </p:txBody>
      </p:sp>
      <p:sp>
        <p:nvSpPr>
          <p:cNvPr id="4" name="Slide Number Placeholder 3">
            <a:extLst>
              <a:ext uri="{FF2B5EF4-FFF2-40B4-BE49-F238E27FC236}">
                <a16:creationId xmlns:a16="http://schemas.microsoft.com/office/drawing/2014/main" id="{E9AF94AA-2A1F-4E9F-8E24-2F665FC6D6DC}"/>
              </a:ext>
            </a:extLst>
          </p:cNvPr>
          <p:cNvSpPr>
            <a:spLocks noGrp="1"/>
          </p:cNvSpPr>
          <p:nvPr>
            <p:ph type="sldNum" sz="quarter" idx="12"/>
          </p:nvPr>
        </p:nvSpPr>
        <p:spPr/>
        <p:txBody>
          <a:bodyPr/>
          <a:lstStyle/>
          <a:p>
            <a:fld id="{7DC1BBB0-96F0-4077-A278-0F3FB5C104D3}" type="slidenum">
              <a:rPr lang="en-GB" smtClean="0"/>
              <a:t>2</a:t>
            </a:fld>
            <a:endParaRPr lang="en-GB"/>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742950" indent="-742950">
              <a:buFont typeface="+mj-lt"/>
              <a:buAutoNum type="arabicPeriod"/>
            </a:pPr>
            <a:r>
              <a:rPr lang="en-US" dirty="0"/>
              <a:t>Introduction</a:t>
            </a:r>
          </a:p>
        </p:txBody>
      </p:sp>
      <p:sp>
        <p:nvSpPr>
          <p:cNvPr id="14" name="Content Placeholder 13"/>
          <p:cNvSpPr>
            <a:spLocks noGrp="1"/>
          </p:cNvSpPr>
          <p:nvPr>
            <p:ph idx="1"/>
          </p:nvPr>
        </p:nvSpPr>
        <p:spPr/>
        <p:txBody>
          <a:bodyPr>
            <a:normAutofit/>
          </a:bodyPr>
          <a:lstStyle/>
          <a:p>
            <a:r>
              <a:rPr lang="en-US" dirty="0"/>
              <a:t>Solution:</a:t>
            </a:r>
          </a:p>
          <a:p>
            <a:pPr lvl="1"/>
            <a:r>
              <a:rPr lang="en-US" dirty="0"/>
              <a:t>Meta-learning</a:t>
            </a:r>
          </a:p>
          <a:p>
            <a:pPr lvl="2"/>
            <a:r>
              <a:rPr lang="en-US" dirty="0"/>
              <a:t>Neural network with memory capacities could prove quite capable of meta-learning, such as LSTMs</a:t>
            </a:r>
          </a:p>
          <a:p>
            <a:pPr lvl="2"/>
            <a:r>
              <a:rPr lang="en-US" dirty="0"/>
              <a:t>Problem:</a:t>
            </a:r>
          </a:p>
          <a:p>
            <a:pPr lvl="3"/>
            <a:r>
              <a:rPr lang="en-US" dirty="0"/>
              <a:t>Unreliable when each new task requires significant amounts of new information to be rapidly encoded</a:t>
            </a:r>
          </a:p>
          <a:p>
            <a:r>
              <a:rPr lang="en-US" dirty="0"/>
              <a:t>Requirement for scalable solutions:</a:t>
            </a:r>
          </a:p>
          <a:p>
            <a:pPr marL="822960" lvl="1" indent="-457200">
              <a:buFont typeface="+mj-lt"/>
              <a:buAutoNum type="arabicPeriod"/>
            </a:pPr>
            <a:r>
              <a:rPr lang="en-US" dirty="0"/>
              <a:t>Information must be stored in stable and element-wise addressable memory</a:t>
            </a:r>
          </a:p>
          <a:p>
            <a:pPr marL="822960" lvl="1" indent="-457200">
              <a:buFont typeface="+mj-lt"/>
              <a:buAutoNum type="arabicPeriod"/>
            </a:pPr>
            <a:r>
              <a:rPr lang="en-US" dirty="0"/>
              <a:t>Number of parameter should not be tied to the size of the memory</a:t>
            </a:r>
          </a:p>
        </p:txBody>
      </p:sp>
      <p:sp>
        <p:nvSpPr>
          <p:cNvPr id="3" name="Footer Placeholder 2">
            <a:extLst>
              <a:ext uri="{FF2B5EF4-FFF2-40B4-BE49-F238E27FC236}">
                <a16:creationId xmlns:a16="http://schemas.microsoft.com/office/drawing/2014/main" id="{BF79129C-F7C1-4462-907B-AFB168E9B694}"/>
              </a:ext>
            </a:extLst>
          </p:cNvPr>
          <p:cNvSpPr>
            <a:spLocks noGrp="1"/>
          </p:cNvSpPr>
          <p:nvPr>
            <p:ph type="ftr" sz="quarter" idx="11"/>
          </p:nvPr>
        </p:nvSpPr>
        <p:spPr/>
        <p:txBody>
          <a:bodyPr/>
          <a:lstStyle/>
          <a:p>
            <a:r>
              <a:rPr lang="ko-KR" altLang="en-US"/>
              <a:t>동서 대학교 </a:t>
            </a:r>
            <a:r>
              <a:rPr lang="en-US" altLang="ko-KR"/>
              <a:t>- </a:t>
            </a:r>
            <a:r>
              <a:rPr lang="en-GB"/>
              <a:t>Machine Learning Course</a:t>
            </a:r>
            <a:endParaRPr lang="en-GB" dirty="0"/>
          </a:p>
        </p:txBody>
      </p:sp>
      <p:sp>
        <p:nvSpPr>
          <p:cNvPr id="4" name="Slide Number Placeholder 3">
            <a:extLst>
              <a:ext uri="{FF2B5EF4-FFF2-40B4-BE49-F238E27FC236}">
                <a16:creationId xmlns:a16="http://schemas.microsoft.com/office/drawing/2014/main" id="{E9AF94AA-2A1F-4E9F-8E24-2F665FC6D6DC}"/>
              </a:ext>
            </a:extLst>
          </p:cNvPr>
          <p:cNvSpPr>
            <a:spLocks noGrp="1"/>
          </p:cNvSpPr>
          <p:nvPr>
            <p:ph type="sldNum" sz="quarter" idx="12"/>
          </p:nvPr>
        </p:nvSpPr>
        <p:spPr/>
        <p:txBody>
          <a:bodyPr/>
          <a:lstStyle/>
          <a:p>
            <a:fld id="{7DC1BBB0-96F0-4077-A278-0F3FB5C104D3}" type="slidenum">
              <a:rPr lang="en-GB" smtClean="0"/>
              <a:t>3</a:t>
            </a:fld>
            <a:endParaRPr lang="en-GB"/>
          </a:p>
        </p:txBody>
      </p:sp>
    </p:spTree>
    <p:extLst>
      <p:ext uri="{BB962C8B-B14F-4D97-AF65-F5344CB8AC3E}">
        <p14:creationId xmlns:p14="http://schemas.microsoft.com/office/powerpoint/2010/main" val="9291707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742950" indent="-742950">
              <a:buFont typeface="+mj-lt"/>
              <a:buAutoNum type="arabicPeriod"/>
            </a:pPr>
            <a:r>
              <a:rPr lang="en-US" dirty="0"/>
              <a:t>Introduction</a:t>
            </a:r>
          </a:p>
        </p:txBody>
      </p:sp>
      <p:sp>
        <p:nvSpPr>
          <p:cNvPr id="14" name="Content Placeholder 13"/>
          <p:cNvSpPr>
            <a:spLocks noGrp="1"/>
          </p:cNvSpPr>
          <p:nvPr>
            <p:ph idx="1"/>
          </p:nvPr>
        </p:nvSpPr>
        <p:spPr/>
        <p:txBody>
          <a:bodyPr>
            <a:normAutofit/>
          </a:bodyPr>
          <a:lstStyle/>
          <a:p>
            <a:r>
              <a:rPr lang="en-US" dirty="0"/>
              <a:t>Proposed method:</a:t>
            </a:r>
          </a:p>
          <a:p>
            <a:pPr lvl="1"/>
            <a:r>
              <a:rPr lang="en-US" dirty="0"/>
              <a:t>Memory-augmented neural network (MANN)</a:t>
            </a:r>
          </a:p>
          <a:p>
            <a:pPr lvl="1"/>
            <a:r>
              <a:rPr lang="en-US" dirty="0"/>
              <a:t>Approach:</a:t>
            </a:r>
          </a:p>
          <a:p>
            <a:pPr marL="1188720" lvl="2" indent="-457200">
              <a:buFont typeface="+mj-lt"/>
              <a:buAutoNum type="arabicPeriod"/>
            </a:pPr>
            <a:r>
              <a:rPr lang="en-GB" dirty="0"/>
              <a:t>Ability to slowly learn an abstract method for obtaining useful representations of raw data, via gradient descent</a:t>
            </a:r>
          </a:p>
          <a:p>
            <a:pPr marL="1188720" lvl="2" indent="-457200">
              <a:buFont typeface="+mj-lt"/>
              <a:buAutoNum type="arabicPeriod"/>
            </a:pPr>
            <a:r>
              <a:rPr lang="en-GB" dirty="0"/>
              <a:t>Ability to rapidly bind never-before- seen information after a single presentation, via an external memory module</a:t>
            </a:r>
            <a:endParaRPr lang="en-US" dirty="0"/>
          </a:p>
          <a:p>
            <a:endParaRPr lang="en-US" dirty="0"/>
          </a:p>
        </p:txBody>
      </p:sp>
      <p:sp>
        <p:nvSpPr>
          <p:cNvPr id="3" name="Footer Placeholder 2">
            <a:extLst>
              <a:ext uri="{FF2B5EF4-FFF2-40B4-BE49-F238E27FC236}">
                <a16:creationId xmlns:a16="http://schemas.microsoft.com/office/drawing/2014/main" id="{BF79129C-F7C1-4462-907B-AFB168E9B694}"/>
              </a:ext>
            </a:extLst>
          </p:cNvPr>
          <p:cNvSpPr>
            <a:spLocks noGrp="1"/>
          </p:cNvSpPr>
          <p:nvPr>
            <p:ph type="ftr" sz="quarter" idx="11"/>
          </p:nvPr>
        </p:nvSpPr>
        <p:spPr/>
        <p:txBody>
          <a:bodyPr/>
          <a:lstStyle/>
          <a:p>
            <a:r>
              <a:rPr lang="ko-KR" altLang="en-US"/>
              <a:t>동서 대학교 </a:t>
            </a:r>
            <a:r>
              <a:rPr lang="en-US" altLang="ko-KR"/>
              <a:t>- </a:t>
            </a:r>
            <a:r>
              <a:rPr lang="en-GB"/>
              <a:t>Machine Learning Course</a:t>
            </a:r>
            <a:endParaRPr lang="en-GB" dirty="0"/>
          </a:p>
        </p:txBody>
      </p:sp>
      <p:sp>
        <p:nvSpPr>
          <p:cNvPr id="4" name="Slide Number Placeholder 3">
            <a:extLst>
              <a:ext uri="{FF2B5EF4-FFF2-40B4-BE49-F238E27FC236}">
                <a16:creationId xmlns:a16="http://schemas.microsoft.com/office/drawing/2014/main" id="{E9AF94AA-2A1F-4E9F-8E24-2F665FC6D6DC}"/>
              </a:ext>
            </a:extLst>
          </p:cNvPr>
          <p:cNvSpPr>
            <a:spLocks noGrp="1"/>
          </p:cNvSpPr>
          <p:nvPr>
            <p:ph type="sldNum" sz="quarter" idx="12"/>
          </p:nvPr>
        </p:nvSpPr>
        <p:spPr/>
        <p:txBody>
          <a:bodyPr/>
          <a:lstStyle/>
          <a:p>
            <a:fld id="{7DC1BBB0-96F0-4077-A278-0F3FB5C104D3}" type="slidenum">
              <a:rPr lang="en-GB" smtClean="0"/>
              <a:t>4</a:t>
            </a:fld>
            <a:endParaRPr lang="en-GB"/>
          </a:p>
        </p:txBody>
      </p:sp>
    </p:spTree>
    <p:extLst>
      <p:ext uri="{BB962C8B-B14F-4D97-AF65-F5344CB8AC3E}">
        <p14:creationId xmlns:p14="http://schemas.microsoft.com/office/powerpoint/2010/main" val="3009835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742950" indent="-742950">
              <a:buFont typeface="+mj-lt"/>
              <a:buAutoNum type="arabicPeriod" startAt="2"/>
            </a:pPr>
            <a:r>
              <a:rPr lang="en-US" dirty="0"/>
              <a:t>Meta-Learning Task Methodology</a:t>
            </a:r>
          </a:p>
        </p:txBody>
      </p:sp>
      <p:sp>
        <p:nvSpPr>
          <p:cNvPr id="14" name="Content Placeholder 13"/>
          <p:cNvSpPr>
            <a:spLocks noGrp="1"/>
          </p:cNvSpPr>
          <p:nvPr>
            <p:ph idx="1"/>
          </p:nvPr>
        </p:nvSpPr>
        <p:spPr/>
        <p:txBody>
          <a:bodyPr/>
          <a:lstStyle/>
          <a:p>
            <a:endParaRPr lang="en-US" dirty="0"/>
          </a:p>
          <a:p>
            <a:endParaRPr lang="en-US" dirty="0"/>
          </a:p>
          <a:p>
            <a:endParaRPr lang="en-US" dirty="0"/>
          </a:p>
          <a:p>
            <a:endParaRPr lang="en-US" dirty="0"/>
          </a:p>
          <a:p>
            <a:endParaRPr lang="en-US" dirty="0"/>
          </a:p>
          <a:p>
            <a:pPr marL="0" indent="0">
              <a:buNone/>
            </a:pPr>
            <a:endParaRPr lang="en-US" dirty="0"/>
          </a:p>
          <a:p>
            <a:endParaRPr lang="en-US" dirty="0"/>
          </a:p>
        </p:txBody>
      </p:sp>
      <p:sp>
        <p:nvSpPr>
          <p:cNvPr id="3" name="Footer Placeholder 2">
            <a:extLst>
              <a:ext uri="{FF2B5EF4-FFF2-40B4-BE49-F238E27FC236}">
                <a16:creationId xmlns:a16="http://schemas.microsoft.com/office/drawing/2014/main" id="{BF79129C-F7C1-4462-907B-AFB168E9B694}"/>
              </a:ext>
            </a:extLst>
          </p:cNvPr>
          <p:cNvSpPr>
            <a:spLocks noGrp="1"/>
          </p:cNvSpPr>
          <p:nvPr>
            <p:ph type="ftr" sz="quarter" idx="11"/>
          </p:nvPr>
        </p:nvSpPr>
        <p:spPr/>
        <p:txBody>
          <a:bodyPr/>
          <a:lstStyle/>
          <a:p>
            <a:r>
              <a:rPr lang="ko-KR" altLang="en-US"/>
              <a:t>동서 대학교 </a:t>
            </a:r>
            <a:r>
              <a:rPr lang="en-US" altLang="ko-KR"/>
              <a:t>- </a:t>
            </a:r>
            <a:r>
              <a:rPr lang="en-GB"/>
              <a:t>Machine Learning Course</a:t>
            </a:r>
            <a:endParaRPr lang="en-GB" dirty="0"/>
          </a:p>
        </p:txBody>
      </p:sp>
      <p:sp>
        <p:nvSpPr>
          <p:cNvPr id="4" name="Slide Number Placeholder 3">
            <a:extLst>
              <a:ext uri="{FF2B5EF4-FFF2-40B4-BE49-F238E27FC236}">
                <a16:creationId xmlns:a16="http://schemas.microsoft.com/office/drawing/2014/main" id="{951F6A9F-3BD5-4FCC-B556-160AE7DEB903}"/>
              </a:ext>
            </a:extLst>
          </p:cNvPr>
          <p:cNvSpPr>
            <a:spLocks noGrp="1"/>
          </p:cNvSpPr>
          <p:nvPr>
            <p:ph type="sldNum" sz="quarter" idx="12"/>
          </p:nvPr>
        </p:nvSpPr>
        <p:spPr/>
        <p:txBody>
          <a:bodyPr/>
          <a:lstStyle/>
          <a:p>
            <a:fld id="{7DC1BBB0-96F0-4077-A278-0F3FB5C104D3}" type="slidenum">
              <a:rPr lang="en-GB" smtClean="0"/>
              <a:t>5</a:t>
            </a:fld>
            <a:endParaRPr lang="en-GB"/>
          </a:p>
        </p:txBody>
      </p:sp>
      <p:graphicFrame>
        <p:nvGraphicFramePr>
          <p:cNvPr id="2" name="Table 4">
            <a:extLst>
              <a:ext uri="{FF2B5EF4-FFF2-40B4-BE49-F238E27FC236}">
                <a16:creationId xmlns:a16="http://schemas.microsoft.com/office/drawing/2014/main" id="{A14B87DB-8248-463A-990D-851E2F77AD10}"/>
              </a:ext>
            </a:extLst>
          </p:cNvPr>
          <p:cNvGraphicFramePr>
            <a:graphicFrameLocks noGrp="1"/>
          </p:cNvGraphicFramePr>
          <p:nvPr>
            <p:extLst>
              <p:ext uri="{D42A27DB-BD31-4B8C-83A1-F6EECF244321}">
                <p14:modId xmlns:p14="http://schemas.microsoft.com/office/powerpoint/2010/main" val="330219116"/>
              </p:ext>
            </p:extLst>
          </p:nvPr>
        </p:nvGraphicFramePr>
        <p:xfrm>
          <a:off x="2031470" y="1700808"/>
          <a:ext cx="8125884" cy="2476872"/>
        </p:xfrm>
        <a:graphic>
          <a:graphicData uri="http://schemas.openxmlformats.org/drawingml/2006/table">
            <a:tbl>
              <a:tblPr firstRow="1" bandRow="1">
                <a:tableStyleId>{073A0DAA-6AF3-43AB-8588-CEC1D06C72B9}</a:tableStyleId>
              </a:tblPr>
              <a:tblGrid>
                <a:gridCol w="4062942">
                  <a:extLst>
                    <a:ext uri="{9D8B030D-6E8A-4147-A177-3AD203B41FA5}">
                      <a16:colId xmlns:a16="http://schemas.microsoft.com/office/drawing/2014/main" val="700379904"/>
                    </a:ext>
                  </a:extLst>
                </a:gridCol>
                <a:gridCol w="4062942">
                  <a:extLst>
                    <a:ext uri="{9D8B030D-6E8A-4147-A177-3AD203B41FA5}">
                      <a16:colId xmlns:a16="http://schemas.microsoft.com/office/drawing/2014/main" val="2388323256"/>
                    </a:ext>
                  </a:extLst>
                </a:gridCol>
              </a:tblGrid>
              <a:tr h="588963">
                <a:tc>
                  <a:txBody>
                    <a:bodyPr/>
                    <a:lstStyle/>
                    <a:p>
                      <a:pPr algn="ctr"/>
                      <a:r>
                        <a:rPr lang="en-US" dirty="0"/>
                        <a:t>Normal machine learning approach</a:t>
                      </a:r>
                      <a:endParaRPr lang="en-GB"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Meta learning</a:t>
                      </a:r>
                      <a:r>
                        <a:rPr lang="en-GB" dirty="0"/>
                        <a:t> approach</a:t>
                      </a:r>
                      <a:endParaRPr lang="en-US" dirty="0"/>
                    </a:p>
                  </a:txBody>
                  <a:tcPr/>
                </a:tc>
                <a:extLst>
                  <a:ext uri="{0D108BD9-81ED-4DB2-BD59-A6C34878D82A}">
                    <a16:rowId xmlns:a16="http://schemas.microsoft.com/office/drawing/2014/main" val="1407969992"/>
                  </a:ext>
                </a:extLst>
              </a:tr>
              <a:tr h="18879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Choose parameters θ to minimize a learning cost </a:t>
                      </a:r>
                      <a:r>
                        <a:rPr lang="el-GR" dirty="0">
                          <a:latin typeface="Times New Roman" panose="02020603050405020304" pitchFamily="18" charset="0"/>
                          <a:cs typeface="Times New Roman" panose="02020603050405020304" pitchFamily="18" charset="0"/>
                        </a:rPr>
                        <a:t>α</a:t>
                      </a:r>
                      <a:r>
                        <a:rPr lang="en-GB" dirty="0"/>
                        <a:t> across some dataset D</a:t>
                      </a:r>
                      <a:endParaRPr lang="en-US" dirty="0"/>
                    </a:p>
                    <a:p>
                      <a:endParaRPr lang="en-GB" dirty="0"/>
                    </a:p>
                  </a:txBody>
                  <a:tcPr/>
                </a:tc>
                <a:tc>
                  <a:txBody>
                    <a:bodyPr/>
                    <a:lstStyle/>
                    <a:p>
                      <a:r>
                        <a:rPr lang="en-GB" dirty="0"/>
                        <a:t>Choose parameters to reduce the expected learning cost across a distribution of datasets p(D)</a:t>
                      </a:r>
                    </a:p>
                  </a:txBody>
                  <a:tcPr/>
                </a:tc>
                <a:extLst>
                  <a:ext uri="{0D108BD9-81ED-4DB2-BD59-A6C34878D82A}">
                    <a16:rowId xmlns:a16="http://schemas.microsoft.com/office/drawing/2014/main" val="3600148309"/>
                  </a:ext>
                </a:extLst>
              </a:tr>
            </a:tbl>
          </a:graphicData>
        </a:graphic>
      </p:graphicFrame>
      <p:sp>
        <p:nvSpPr>
          <p:cNvPr id="6" name="TextBox 5">
            <a:extLst>
              <a:ext uri="{FF2B5EF4-FFF2-40B4-BE49-F238E27FC236}">
                <a16:creationId xmlns:a16="http://schemas.microsoft.com/office/drawing/2014/main" id="{A6CE6B59-C778-4225-ABEF-3F508D6A2C09}"/>
              </a:ext>
            </a:extLst>
          </p:cNvPr>
          <p:cNvSpPr txBox="1"/>
          <p:nvPr/>
        </p:nvSpPr>
        <p:spPr>
          <a:xfrm>
            <a:off x="6454452" y="3244334"/>
            <a:ext cx="3387691" cy="369332"/>
          </a:xfrm>
          <a:prstGeom prst="rect">
            <a:avLst/>
          </a:prstGeom>
          <a:noFill/>
        </p:spPr>
        <p:txBody>
          <a:bodyPr wrap="square" rtlCol="0">
            <a:spAutoFit/>
          </a:bodyPr>
          <a:lstStyle/>
          <a:p>
            <a:r>
              <a:rPr lang="el-GR" dirty="0"/>
              <a:t>θ</a:t>
            </a:r>
            <a:r>
              <a:rPr lang="el-GR" baseline="30000" dirty="0"/>
              <a:t>∗</a:t>
            </a:r>
            <a:r>
              <a:rPr lang="el-GR" dirty="0"/>
              <a:t> = </a:t>
            </a:r>
            <a:r>
              <a:rPr lang="en-GB" dirty="0" err="1"/>
              <a:t>argmin</a:t>
            </a:r>
            <a:r>
              <a:rPr lang="el-GR" baseline="-25000" dirty="0"/>
              <a:t>θ</a:t>
            </a:r>
            <a:r>
              <a:rPr lang="en-GB" dirty="0" err="1"/>
              <a:t>E</a:t>
            </a:r>
            <a:r>
              <a:rPr lang="en-GB" baseline="-25000" dirty="0" err="1"/>
              <a:t>D∼p</a:t>
            </a:r>
            <a:r>
              <a:rPr lang="en-GB" baseline="-25000" dirty="0"/>
              <a:t>(D)</a:t>
            </a:r>
            <a:r>
              <a:rPr lang="en-GB" dirty="0"/>
              <a:t>[L(D; </a:t>
            </a:r>
            <a:r>
              <a:rPr lang="el-GR" dirty="0"/>
              <a:t>θ)]</a:t>
            </a:r>
            <a:endParaRPr lang="en-GB" dirty="0"/>
          </a:p>
        </p:txBody>
      </p:sp>
    </p:spTree>
    <p:extLst>
      <p:ext uri="{BB962C8B-B14F-4D97-AF65-F5344CB8AC3E}">
        <p14:creationId xmlns:p14="http://schemas.microsoft.com/office/powerpoint/2010/main" val="35685402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742950" indent="-742950">
              <a:buFont typeface="+mj-lt"/>
              <a:buAutoNum type="arabicPeriod" startAt="2"/>
            </a:pPr>
            <a:r>
              <a:rPr lang="en-US" dirty="0"/>
              <a:t>Meta-Learning Task Methodology</a:t>
            </a: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p:txBody>
              <a:bodyPr/>
              <a:lstStyle/>
              <a:p>
                <a:r>
                  <a:rPr lang="en-US" dirty="0"/>
                  <a:t>Task setup:</a:t>
                </a:r>
              </a:p>
              <a:p>
                <a:pPr lvl="1"/>
                <a14:m>
                  <m:oMath xmlns:m="http://schemas.openxmlformats.org/officeDocument/2006/math">
                    <m:r>
                      <a:rPr lang="en-US" i="1" smtClean="0">
                        <a:latin typeface="Cambria Math" panose="02040503050406030204" pitchFamily="18" charset="0"/>
                      </a:rPr>
                      <m:t>𝐷</m:t>
                    </m:r>
                    <m:r>
                      <a:rPr lang="en-US" i="1" smtClean="0">
                        <a:latin typeface="Cambria Math" panose="02040503050406030204" pitchFamily="18" charset="0"/>
                      </a:rPr>
                      <m:t>=</m:t>
                    </m:r>
                    <m:sSubSup>
                      <m:sSubSupPr>
                        <m:ctrlPr>
                          <a:rPr lang="en-US" i="1" smtClean="0">
                            <a:latin typeface="Cambria Math" panose="02040503050406030204" pitchFamily="18" charset="0"/>
                          </a:rPr>
                        </m:ctrlPr>
                      </m:sSubSupPr>
                      <m:e>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i="1" smtClean="0">
                                    <a:latin typeface="Cambria Math" panose="02040503050406030204" pitchFamily="18" charset="0"/>
                                  </a:rPr>
                                  <m:t>ⅆ</m:t>
                                </m:r>
                              </m:e>
                              <m:sub>
                                <m:r>
                                  <a:rPr lang="en-US" i="1" smtClean="0">
                                    <a:latin typeface="Cambria Math" panose="02040503050406030204" pitchFamily="18" charset="0"/>
                                  </a:rPr>
                                  <m:t>𝑡</m:t>
                                </m:r>
                              </m:sub>
                            </m:sSub>
                          </m:e>
                        </m:d>
                      </m:e>
                      <m:sub>
                        <m:r>
                          <a:rPr lang="en-US" i="1" smtClean="0">
                            <a:latin typeface="Cambria Math" panose="02040503050406030204" pitchFamily="18" charset="0"/>
                          </a:rPr>
                          <m:t>𝑡</m:t>
                        </m:r>
                        <m:r>
                          <a:rPr lang="en-US" i="1" smtClean="0">
                            <a:latin typeface="Cambria Math" panose="02040503050406030204" pitchFamily="18" charset="0"/>
                          </a:rPr>
                          <m:t>=1</m:t>
                        </m:r>
                      </m:sub>
                      <m:sup>
                        <m:r>
                          <a:rPr lang="en-US" i="1" smtClean="0">
                            <a:latin typeface="Cambria Math" panose="02040503050406030204" pitchFamily="18" charset="0"/>
                          </a:rPr>
                          <m:t>𝑇</m:t>
                        </m:r>
                      </m:sup>
                    </m:sSubSup>
                    <m:r>
                      <a:rPr lang="en-US" i="1" smtClean="0">
                        <a:latin typeface="Cambria Math" panose="02040503050406030204" pitchFamily="18" charset="0"/>
                      </a:rPr>
                      <m:t>=</m:t>
                    </m:r>
                    <m:sSubSup>
                      <m:sSubSupPr>
                        <m:ctrlPr>
                          <a:rPr lang="en-US" i="1" smtClean="0">
                            <a:latin typeface="Cambria Math" panose="02040503050406030204" pitchFamily="18" charset="0"/>
                          </a:rPr>
                        </m:ctrlPr>
                      </m:sSubSupPr>
                      <m:e>
                        <m:d>
                          <m:dPr>
                            <m:begChr m:val="{"/>
                            <m:endChr m:val="}"/>
                            <m:ctrlPr>
                              <a:rPr lang="en-US" i="1" smtClean="0">
                                <a:latin typeface="Cambria Math" panose="02040503050406030204" pitchFamily="18" charset="0"/>
                              </a:rPr>
                            </m:ctrlPr>
                          </m:d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i="1" smtClean="0">
                                        <a:latin typeface="Cambria Math" panose="02040503050406030204" pitchFamily="18" charset="0"/>
                                      </a:rPr>
                                      <m:t>𝑥</m:t>
                                    </m:r>
                                  </m:e>
                                  <m:sub>
                                    <m:r>
                                      <a:rPr lang="en-US" i="1" smtClean="0">
                                        <a:latin typeface="Cambria Math" panose="02040503050406030204" pitchFamily="18" charset="0"/>
                                      </a:rPr>
                                      <m:t>𝑡</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𝑦</m:t>
                                    </m:r>
                                  </m:e>
                                  <m:sub>
                                    <m:r>
                                      <a:rPr lang="en-US" i="1" smtClean="0">
                                        <a:latin typeface="Cambria Math" panose="02040503050406030204" pitchFamily="18" charset="0"/>
                                      </a:rPr>
                                      <m:t>𝑡</m:t>
                                    </m:r>
                                  </m:sub>
                                </m:sSub>
                              </m:e>
                            </m:d>
                          </m:e>
                        </m:d>
                      </m:e>
                      <m:sub>
                        <m:r>
                          <a:rPr lang="en-US" i="1" smtClean="0">
                            <a:latin typeface="Cambria Math" panose="02040503050406030204" pitchFamily="18" charset="0"/>
                          </a:rPr>
                          <m:t>𝑡</m:t>
                        </m:r>
                        <m:r>
                          <a:rPr lang="en-US" i="1" smtClean="0">
                            <a:latin typeface="Cambria Math" panose="02040503050406030204" pitchFamily="18" charset="0"/>
                          </a:rPr>
                          <m:t>=1</m:t>
                        </m:r>
                      </m:sub>
                      <m:sup>
                        <m:r>
                          <a:rPr lang="en-US" i="1" smtClean="0">
                            <a:latin typeface="Cambria Math" panose="02040503050406030204" pitchFamily="18" charset="0"/>
                          </a:rPr>
                          <m:t>𝑇</m:t>
                        </m:r>
                      </m:sup>
                    </m:sSubSup>
                  </m:oMath>
                </a14:m>
                <a:endParaRPr lang="en-US" dirty="0"/>
              </a:p>
              <a:p>
                <a:pPr lvl="2"/>
                <a:r>
                  <a:rPr lang="en-GB" dirty="0" err="1"/>
                  <a:t>yt</a:t>
                </a:r>
                <a:r>
                  <a:rPr lang="en-GB" dirty="0"/>
                  <a:t> is both a target, and is presented as input along with </a:t>
                </a:r>
                <a:r>
                  <a:rPr lang="en-GB" dirty="0" err="1"/>
                  <a:t>xt</a:t>
                </a:r>
                <a:r>
                  <a:rPr lang="en-GB" dirty="0"/>
                  <a:t> that is </a:t>
                </a:r>
                <a:r>
                  <a:rPr lang="es-ES" dirty="0"/>
                  <a:t>(x</a:t>
                </a:r>
                <a:r>
                  <a:rPr lang="es-ES" baseline="-25000" dirty="0"/>
                  <a:t>1</a:t>
                </a:r>
                <a:r>
                  <a:rPr lang="es-ES" dirty="0"/>
                  <a:t>, </a:t>
                </a:r>
                <a:r>
                  <a:rPr lang="es-ES" dirty="0" err="1"/>
                  <a:t>null</a:t>
                </a:r>
                <a:r>
                  <a:rPr lang="es-ES" dirty="0"/>
                  <a:t>), (x</a:t>
                </a:r>
                <a:r>
                  <a:rPr lang="es-ES" baseline="-25000" dirty="0"/>
                  <a:t>2</a:t>
                </a:r>
                <a:r>
                  <a:rPr lang="es-ES" dirty="0"/>
                  <a:t>, y</a:t>
                </a:r>
                <a:r>
                  <a:rPr lang="es-ES" baseline="-25000" dirty="0"/>
                  <a:t>1</a:t>
                </a:r>
                <a:r>
                  <a:rPr lang="es-ES" dirty="0"/>
                  <a:t>), . . . , (</a:t>
                </a:r>
                <a:r>
                  <a:rPr lang="es-ES" dirty="0" err="1"/>
                  <a:t>x</a:t>
                </a:r>
                <a:r>
                  <a:rPr lang="es-ES" baseline="-25000" dirty="0" err="1"/>
                  <a:t>T</a:t>
                </a:r>
                <a:r>
                  <a:rPr lang="es-ES" dirty="0"/>
                  <a:t>, y</a:t>
                </a:r>
                <a:r>
                  <a:rPr lang="es-ES" baseline="-25000" dirty="0"/>
                  <a:t>T−1</a:t>
                </a:r>
                <a:r>
                  <a:rPr lang="es-ES" dirty="0"/>
                  <a:t>)</a:t>
                </a:r>
              </a:p>
              <a:p>
                <a:pPr lvl="2"/>
                <a:r>
                  <a:rPr lang="es-ES" dirty="0" err="1"/>
                  <a:t>Therefore</a:t>
                </a:r>
                <a:r>
                  <a:rPr lang="es-ES" dirty="0"/>
                  <a:t>, at time t, </a:t>
                </a:r>
                <a:r>
                  <a:rPr lang="en-GB" dirty="0"/>
                  <a:t>correct label for the previous data sample (y</a:t>
                </a:r>
                <a:r>
                  <a:rPr lang="en-GB" baseline="-25000" dirty="0"/>
                  <a:t>t−1</a:t>
                </a:r>
                <a:r>
                  <a:rPr lang="en-GB" dirty="0"/>
                  <a:t>) is provided as input along with new query </a:t>
                </a:r>
                <a:r>
                  <a:rPr lang="en-GB" dirty="0" err="1"/>
                  <a:t>x</a:t>
                </a:r>
                <a:r>
                  <a:rPr lang="en-GB" baseline="-25000" dirty="0" err="1"/>
                  <a:t>t</a:t>
                </a:r>
                <a:r>
                  <a:rPr lang="en-GB" baseline="-25000" dirty="0"/>
                  <a:t> </a:t>
                </a:r>
                <a:endParaRPr lang="en-US" dirty="0"/>
              </a:p>
              <a:p>
                <a:endParaRPr lang="en-US" dirty="0"/>
              </a:p>
              <a:p>
                <a:endParaRPr lang="en-US" dirty="0"/>
              </a:p>
              <a:p>
                <a:pPr marL="0" indent="0">
                  <a:buNone/>
                </a:pPr>
                <a:endParaRPr lang="en-US" dirty="0"/>
              </a:p>
              <a:p>
                <a:endParaRPr lang="en-US" dirty="0"/>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blipFill>
                <a:blip r:embed="rId5"/>
                <a:stretch>
                  <a:fillRect l="-1433" t="-3200"/>
                </a:stretch>
              </a:blipFill>
            </p:spPr>
            <p:txBody>
              <a:bodyPr/>
              <a:lstStyle/>
              <a:p>
                <a:r>
                  <a:rPr lang="en-GB">
                    <a:noFill/>
                  </a:rPr>
                  <a:t> </a:t>
                </a:r>
              </a:p>
            </p:txBody>
          </p:sp>
        </mc:Fallback>
      </mc:AlternateContent>
      <p:sp>
        <p:nvSpPr>
          <p:cNvPr id="3" name="Footer Placeholder 2">
            <a:extLst>
              <a:ext uri="{FF2B5EF4-FFF2-40B4-BE49-F238E27FC236}">
                <a16:creationId xmlns:a16="http://schemas.microsoft.com/office/drawing/2014/main" id="{BF79129C-F7C1-4462-907B-AFB168E9B694}"/>
              </a:ext>
            </a:extLst>
          </p:cNvPr>
          <p:cNvSpPr>
            <a:spLocks noGrp="1"/>
          </p:cNvSpPr>
          <p:nvPr>
            <p:ph type="ftr" sz="quarter" idx="11"/>
          </p:nvPr>
        </p:nvSpPr>
        <p:spPr/>
        <p:txBody>
          <a:bodyPr/>
          <a:lstStyle/>
          <a:p>
            <a:r>
              <a:rPr lang="ko-KR" altLang="en-US"/>
              <a:t>동서 대학교 </a:t>
            </a:r>
            <a:r>
              <a:rPr lang="en-US" altLang="ko-KR"/>
              <a:t>- </a:t>
            </a:r>
            <a:r>
              <a:rPr lang="en-GB"/>
              <a:t>Machine Learning Course</a:t>
            </a:r>
            <a:endParaRPr lang="en-GB" dirty="0"/>
          </a:p>
        </p:txBody>
      </p:sp>
      <p:sp>
        <p:nvSpPr>
          <p:cNvPr id="4" name="Slide Number Placeholder 3">
            <a:extLst>
              <a:ext uri="{FF2B5EF4-FFF2-40B4-BE49-F238E27FC236}">
                <a16:creationId xmlns:a16="http://schemas.microsoft.com/office/drawing/2014/main" id="{951F6A9F-3BD5-4FCC-B556-160AE7DEB903}"/>
              </a:ext>
            </a:extLst>
          </p:cNvPr>
          <p:cNvSpPr>
            <a:spLocks noGrp="1"/>
          </p:cNvSpPr>
          <p:nvPr>
            <p:ph type="sldNum" sz="quarter" idx="12"/>
          </p:nvPr>
        </p:nvSpPr>
        <p:spPr/>
        <p:txBody>
          <a:bodyPr/>
          <a:lstStyle/>
          <a:p>
            <a:fld id="{7DC1BBB0-96F0-4077-A278-0F3FB5C104D3}" type="slidenum">
              <a:rPr lang="en-GB" smtClean="0"/>
              <a:t>6</a:t>
            </a:fld>
            <a:endParaRPr lang="en-GB"/>
          </a:p>
        </p:txBody>
      </p:sp>
      <p:pic>
        <p:nvPicPr>
          <p:cNvPr id="7" name="Picture 6">
            <a:extLst>
              <a:ext uri="{FF2B5EF4-FFF2-40B4-BE49-F238E27FC236}">
                <a16:creationId xmlns:a16="http://schemas.microsoft.com/office/drawing/2014/main" id="{AA30A2F4-29B5-461C-996E-0CBF788EEABA}"/>
              </a:ext>
            </a:extLst>
          </p:cNvPr>
          <p:cNvPicPr>
            <a:picLocks noChangeAspect="1"/>
          </p:cNvPicPr>
          <p:nvPr/>
        </p:nvPicPr>
        <p:blipFill>
          <a:blip r:embed="rId6"/>
          <a:stretch>
            <a:fillRect/>
          </a:stretch>
        </p:blipFill>
        <p:spPr>
          <a:xfrm>
            <a:off x="2566019" y="3789040"/>
            <a:ext cx="4781675" cy="2011177"/>
          </a:xfrm>
          <a:prstGeom prst="rect">
            <a:avLst/>
          </a:prstGeom>
        </p:spPr>
      </p:pic>
    </p:spTree>
    <p:extLst>
      <p:ext uri="{BB962C8B-B14F-4D97-AF65-F5344CB8AC3E}">
        <p14:creationId xmlns:p14="http://schemas.microsoft.com/office/powerpoint/2010/main" val="35960573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742950" indent="-742950">
              <a:buFont typeface="+mj-lt"/>
              <a:buAutoNum type="arabicPeriod" startAt="2"/>
            </a:pPr>
            <a:r>
              <a:rPr lang="en-US" dirty="0"/>
              <a:t>Meta-Learning Task Methodology</a:t>
            </a:r>
          </a:p>
        </p:txBody>
      </p:sp>
      <p:sp>
        <p:nvSpPr>
          <p:cNvPr id="14" name="Content Placeholder 13"/>
          <p:cNvSpPr>
            <a:spLocks noGrp="1"/>
          </p:cNvSpPr>
          <p:nvPr>
            <p:ph idx="1"/>
          </p:nvPr>
        </p:nvSpPr>
        <p:spPr/>
        <p:txBody>
          <a:bodyPr/>
          <a:lstStyle/>
          <a:p>
            <a:r>
              <a:rPr lang="en-US" sz="2400" dirty="0"/>
              <a:t>Task setup:</a:t>
            </a:r>
          </a:p>
          <a:p>
            <a:pPr lvl="1"/>
            <a:r>
              <a:rPr lang="en-GB" sz="2000" dirty="0"/>
              <a:t>Labels are shuffled and it must learn to hold data samples in memory until the appropriate labels are presented at the next timestep, after which sample-class information can be bound and stored for later use</a:t>
            </a:r>
            <a:endParaRPr lang="en-US" sz="2000" dirty="0"/>
          </a:p>
          <a:p>
            <a:endParaRPr lang="en-US" dirty="0"/>
          </a:p>
          <a:p>
            <a:pPr marL="0" indent="0">
              <a:buNone/>
            </a:pPr>
            <a:endParaRPr lang="en-US" dirty="0"/>
          </a:p>
          <a:p>
            <a:endParaRPr lang="en-US" dirty="0"/>
          </a:p>
        </p:txBody>
      </p:sp>
      <p:sp>
        <p:nvSpPr>
          <p:cNvPr id="3" name="Footer Placeholder 2">
            <a:extLst>
              <a:ext uri="{FF2B5EF4-FFF2-40B4-BE49-F238E27FC236}">
                <a16:creationId xmlns:a16="http://schemas.microsoft.com/office/drawing/2014/main" id="{BF79129C-F7C1-4462-907B-AFB168E9B694}"/>
              </a:ext>
            </a:extLst>
          </p:cNvPr>
          <p:cNvSpPr>
            <a:spLocks noGrp="1"/>
          </p:cNvSpPr>
          <p:nvPr>
            <p:ph type="ftr" sz="quarter" idx="11"/>
          </p:nvPr>
        </p:nvSpPr>
        <p:spPr/>
        <p:txBody>
          <a:bodyPr/>
          <a:lstStyle/>
          <a:p>
            <a:r>
              <a:rPr lang="ko-KR" altLang="en-US"/>
              <a:t>동서 대학교 </a:t>
            </a:r>
            <a:r>
              <a:rPr lang="en-US" altLang="ko-KR"/>
              <a:t>- </a:t>
            </a:r>
            <a:r>
              <a:rPr lang="en-GB"/>
              <a:t>Machine Learning Course</a:t>
            </a:r>
            <a:endParaRPr lang="en-GB" dirty="0"/>
          </a:p>
        </p:txBody>
      </p:sp>
      <p:sp>
        <p:nvSpPr>
          <p:cNvPr id="4" name="Slide Number Placeholder 3">
            <a:extLst>
              <a:ext uri="{FF2B5EF4-FFF2-40B4-BE49-F238E27FC236}">
                <a16:creationId xmlns:a16="http://schemas.microsoft.com/office/drawing/2014/main" id="{951F6A9F-3BD5-4FCC-B556-160AE7DEB903}"/>
              </a:ext>
            </a:extLst>
          </p:cNvPr>
          <p:cNvSpPr>
            <a:spLocks noGrp="1"/>
          </p:cNvSpPr>
          <p:nvPr>
            <p:ph type="sldNum" sz="quarter" idx="12"/>
          </p:nvPr>
        </p:nvSpPr>
        <p:spPr/>
        <p:txBody>
          <a:bodyPr/>
          <a:lstStyle/>
          <a:p>
            <a:fld id="{7DC1BBB0-96F0-4077-A278-0F3FB5C104D3}" type="slidenum">
              <a:rPr lang="en-GB" smtClean="0"/>
              <a:t>7</a:t>
            </a:fld>
            <a:endParaRPr lang="en-GB"/>
          </a:p>
        </p:txBody>
      </p:sp>
      <p:pic>
        <p:nvPicPr>
          <p:cNvPr id="2" name="Picture 1">
            <a:extLst>
              <a:ext uri="{FF2B5EF4-FFF2-40B4-BE49-F238E27FC236}">
                <a16:creationId xmlns:a16="http://schemas.microsoft.com/office/drawing/2014/main" id="{AC2072EE-6783-43E5-8329-F6B617C11296}"/>
              </a:ext>
            </a:extLst>
          </p:cNvPr>
          <p:cNvPicPr>
            <a:picLocks noChangeAspect="1"/>
          </p:cNvPicPr>
          <p:nvPr/>
        </p:nvPicPr>
        <p:blipFill>
          <a:blip r:embed="rId3"/>
          <a:stretch>
            <a:fillRect/>
          </a:stretch>
        </p:blipFill>
        <p:spPr>
          <a:xfrm>
            <a:off x="2349996" y="2996952"/>
            <a:ext cx="5372850" cy="3010320"/>
          </a:xfrm>
          <a:prstGeom prst="rect">
            <a:avLst/>
          </a:prstGeom>
        </p:spPr>
      </p:pic>
    </p:spTree>
    <p:extLst>
      <p:ext uri="{BB962C8B-B14F-4D97-AF65-F5344CB8AC3E}">
        <p14:creationId xmlns:p14="http://schemas.microsoft.com/office/powerpoint/2010/main" val="12246760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914400" indent="-914400">
              <a:buFont typeface="+mj-lt"/>
              <a:buAutoNum type="arabicPeriod" startAt="3"/>
            </a:pPr>
            <a:r>
              <a:rPr lang="en-US" dirty="0"/>
              <a:t>Memory-Augmented Model</a:t>
            </a:r>
          </a:p>
        </p:txBody>
      </p:sp>
      <p:sp>
        <p:nvSpPr>
          <p:cNvPr id="5" name="Text Placeholder 4"/>
          <p:cNvSpPr>
            <a:spLocks noGrp="1"/>
          </p:cNvSpPr>
          <p:nvPr>
            <p:ph type="body" idx="1"/>
          </p:nvPr>
        </p:nvSpPr>
        <p:spPr/>
        <p:txBody>
          <a:bodyPr>
            <a:normAutofit fontScale="92500"/>
          </a:bodyPr>
          <a:lstStyle/>
          <a:p>
            <a:pPr marL="1879600" indent="-889000">
              <a:lnSpc>
                <a:spcPct val="120000"/>
              </a:lnSpc>
            </a:pPr>
            <a:r>
              <a:rPr lang="en-US" dirty="0"/>
              <a:t>3.1	Neural Turing Machines</a:t>
            </a:r>
          </a:p>
          <a:p>
            <a:pPr marL="1879600" indent="-889000">
              <a:lnSpc>
                <a:spcPct val="120000"/>
              </a:lnSpc>
            </a:pPr>
            <a:r>
              <a:rPr lang="en-US" dirty="0"/>
              <a:t>3.2	Least Recently Used Access</a:t>
            </a:r>
          </a:p>
        </p:txBody>
      </p:sp>
      <p:sp>
        <p:nvSpPr>
          <p:cNvPr id="4" name="Footer Placeholder 3">
            <a:extLst>
              <a:ext uri="{FF2B5EF4-FFF2-40B4-BE49-F238E27FC236}">
                <a16:creationId xmlns:a16="http://schemas.microsoft.com/office/drawing/2014/main" id="{156B8105-817D-448E-B8E3-2002B61D82B6}"/>
              </a:ext>
            </a:extLst>
          </p:cNvPr>
          <p:cNvSpPr>
            <a:spLocks noGrp="1"/>
          </p:cNvSpPr>
          <p:nvPr>
            <p:ph type="ftr" sz="quarter" idx="11"/>
          </p:nvPr>
        </p:nvSpPr>
        <p:spPr/>
        <p:txBody>
          <a:bodyPr/>
          <a:lstStyle/>
          <a:p>
            <a:r>
              <a:rPr lang="ko-KR" altLang="en-US"/>
              <a:t>동서 대학교 </a:t>
            </a:r>
            <a:r>
              <a:rPr lang="en-US" altLang="ko-KR"/>
              <a:t>- </a:t>
            </a:r>
            <a:r>
              <a:rPr lang="en-GB"/>
              <a:t>Machine Learning Course</a:t>
            </a:r>
            <a:endParaRPr lang="en-US" dirty="0"/>
          </a:p>
        </p:txBody>
      </p:sp>
      <p:sp>
        <p:nvSpPr>
          <p:cNvPr id="6" name="Slide Number Placeholder 5">
            <a:extLst>
              <a:ext uri="{FF2B5EF4-FFF2-40B4-BE49-F238E27FC236}">
                <a16:creationId xmlns:a16="http://schemas.microsoft.com/office/drawing/2014/main" id="{E4F7F472-93EE-45C5-8237-2CE5098FA7CB}"/>
              </a:ext>
            </a:extLst>
          </p:cNvPr>
          <p:cNvSpPr>
            <a:spLocks noGrp="1"/>
          </p:cNvSpPr>
          <p:nvPr>
            <p:ph type="sldNum" sz="quarter" idx="12"/>
          </p:nvPr>
        </p:nvSpPr>
        <p:spPr/>
        <p:txBody>
          <a:bodyPr/>
          <a:lstStyle/>
          <a:p>
            <a:fld id="{7DC1BBB0-96F0-4077-A278-0F3FB5C104D3}" type="slidenum">
              <a:rPr lang="en-US" smtClean="0"/>
              <a:pPr/>
              <a:t>8</a:t>
            </a:fld>
            <a:endParaRPr lang="en-US"/>
          </a:p>
        </p:txBody>
      </p:sp>
    </p:spTree>
    <p:extLst>
      <p:ext uri="{BB962C8B-B14F-4D97-AF65-F5344CB8AC3E}">
        <p14:creationId xmlns:p14="http://schemas.microsoft.com/office/powerpoint/2010/main" val="3520903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4153</TotalTime>
  <Words>949</Words>
  <Application>Microsoft Office PowerPoint</Application>
  <PresentationFormat>Custom</PresentationFormat>
  <Paragraphs>168</Paragraphs>
  <Slides>22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Yu Gothic UI</vt:lpstr>
      <vt:lpstr>Arial</vt:lpstr>
      <vt:lpstr>Cambria Math</vt:lpstr>
      <vt:lpstr>Euphemia</vt:lpstr>
      <vt:lpstr>Times New Roman</vt:lpstr>
      <vt:lpstr>Math 16x9</vt:lpstr>
      <vt:lpstr>Meta-Learning with Memory-Augmented Neural Networks</vt:lpstr>
      <vt:lpstr>Outline</vt:lpstr>
      <vt:lpstr>Introduction</vt:lpstr>
      <vt:lpstr>Introduction</vt:lpstr>
      <vt:lpstr>Introduction</vt:lpstr>
      <vt:lpstr>Meta-Learning Task Methodology</vt:lpstr>
      <vt:lpstr>Meta-Learning Task Methodology</vt:lpstr>
      <vt:lpstr>Meta-Learning Task Methodology</vt:lpstr>
      <vt:lpstr>Memory-Augmented Model</vt:lpstr>
      <vt:lpstr>3.1 Neural Turing Machines</vt:lpstr>
      <vt:lpstr>3.2 Least Recently Used Access</vt:lpstr>
      <vt:lpstr>3.2 Least Recently Used Access</vt:lpstr>
      <vt:lpstr>3.2 Least Recently Used Access</vt:lpstr>
      <vt:lpstr>Experimental Results</vt:lpstr>
      <vt:lpstr>4.1 Data</vt:lpstr>
      <vt:lpstr>4.2 Omniglot Classification</vt:lpstr>
      <vt:lpstr>4.2 Omniglot Classification</vt:lpstr>
      <vt:lpstr>4.2 Omniglot Classification</vt:lpstr>
      <vt:lpstr>4.2 Omniglot Classification</vt:lpstr>
      <vt:lpstr>4.2 Omniglot Classification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Meta-Learning with Memory-Augmented Neural Networks Adam</dc:title>
  <dc:creator>Ishak David</dc:creator>
  <cp:lastModifiedBy>Ishak David</cp:lastModifiedBy>
  <cp:revision>116</cp:revision>
  <dcterms:created xsi:type="dcterms:W3CDTF">2019-10-28T06:04:44Z</dcterms:created>
  <dcterms:modified xsi:type="dcterms:W3CDTF">2019-11-01T12:21:51Z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