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8" r:id="rId6"/>
    <p:sldId id="262" r:id="rId7"/>
    <p:sldId id="259" r:id="rId8"/>
    <p:sldId id="260" r:id="rId9"/>
    <p:sldId id="261" r:id="rId10"/>
    <p:sldId id="258" r:id="rId11"/>
    <p:sldId id="263" r:id="rId12"/>
    <p:sldId id="265" r:id="rId13"/>
    <p:sldId id="267" r:id="rId14"/>
    <p:sldId id="266" r:id="rId15"/>
    <p:sldId id="264"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9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78985" y="473952"/>
            <a:ext cx="6269346" cy="4653714"/>
          </a:xfrm>
        </p:spPr>
        <p:txBody>
          <a:bodyPr>
            <a:normAutofit fontScale="90000"/>
          </a:bodyPr>
          <a:lstStyle/>
          <a:p>
            <a:r>
              <a:rPr lang="en-US" sz="2800" b="1" dirty="0">
                <a:latin typeface="Calibri" panose="020F0502020204030204" pitchFamily="34" charset="0"/>
                <a:ea typeface="Calibri" panose="020F0502020204030204" pitchFamily="34" charset="0"/>
                <a:cs typeface="Calibri" panose="020F0502020204030204" pitchFamily="34" charset="0"/>
              </a:rPr>
              <a:t>Student Feedback Analysis using NLP and </a:t>
            </a:r>
            <a:r>
              <a:rPr lang="en-US" sz="2800" b="1" dirty="0" err="1">
                <a:latin typeface="Calibri" panose="020F0502020204030204" pitchFamily="34" charset="0"/>
                <a:ea typeface="Calibri" panose="020F0502020204030204" pitchFamily="34" charset="0"/>
                <a:cs typeface="Calibri" panose="020F0502020204030204" pitchFamily="34" charset="0"/>
              </a:rPr>
              <a:t>Visualisation</a:t>
            </a:r>
            <a:r>
              <a:rPr lang="en-US" sz="2800" b="1" dirty="0">
                <a:latin typeface="Calibri" panose="020F0502020204030204" pitchFamily="34" charset="0"/>
                <a:ea typeface="Calibri" panose="020F0502020204030204" pitchFamily="34" charset="0"/>
                <a:cs typeface="Calibri" panose="020F0502020204030204" pitchFamily="34" charset="0"/>
              </a:rPr>
              <a:t> (Google </a:t>
            </a:r>
            <a:r>
              <a:rPr lang="en-US" sz="2800" b="1" dirty="0" err="1">
                <a:latin typeface="Calibri" panose="020F0502020204030204" pitchFamily="34" charset="0"/>
                <a:ea typeface="Calibri" panose="020F0502020204030204" pitchFamily="34" charset="0"/>
                <a:cs typeface="Calibri" panose="020F0502020204030204" pitchFamily="34" charset="0"/>
              </a:rPr>
              <a:t>Colab</a:t>
            </a:r>
            <a:r>
              <a:rPr lang="en-US" sz="2800" b="1" dirty="0">
                <a:latin typeface="Calibri" panose="020F0502020204030204" pitchFamily="34" charset="0"/>
                <a:ea typeface="Calibri" panose="020F0502020204030204" pitchFamily="34" charset="0"/>
                <a:cs typeface="Calibri" panose="020F0502020204030204" pitchFamily="34" charset="0"/>
              </a:rPr>
              <a:t>).</a:t>
            </a:r>
            <a:br>
              <a:rPr lang="en-US" sz="2800" dirty="0">
                <a:latin typeface="Calibri" panose="020F0502020204030204" pitchFamily="34" charset="0"/>
                <a:ea typeface="Calibri" panose="020F0502020204030204" pitchFamily="34" charset="0"/>
                <a:cs typeface="Calibri" panose="020F0502020204030204" pitchFamily="34" charset="0"/>
              </a:rPr>
            </a:b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ISHALAYE OMOBOLANLE HANNAH</a:t>
            </a:r>
            <a:br>
              <a:rPr lang="en-US" sz="2800" b="1" dirty="0">
                <a:latin typeface="Calibri" panose="020F0502020204030204" pitchFamily="34" charset="0"/>
                <a:ea typeface="Calibri" panose="020F0502020204030204" pitchFamily="34" charset="0"/>
                <a:cs typeface="Calibri" panose="020F0502020204030204" pitchFamily="34" charset="0"/>
              </a:rPr>
            </a:b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Internship Program </a:t>
            </a:r>
            <a:br>
              <a:rPr lang="en-US" sz="2800" dirty="0">
                <a:latin typeface="Calibri" panose="020F0502020204030204" pitchFamily="34" charset="0"/>
                <a:ea typeface="Calibri" panose="020F0502020204030204" pitchFamily="34" charset="0"/>
                <a:cs typeface="Calibri" panose="020F0502020204030204" pitchFamily="34" charset="0"/>
              </a:rPr>
            </a:b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Tools Used: Python (Pandas, Matplotlib and NLP)</a:t>
            </a:r>
            <a:br>
              <a:rPr lang="en-US" sz="2800" b="1" dirty="0">
                <a:latin typeface="Calibri" panose="020F0502020204030204" pitchFamily="34" charset="0"/>
                <a:ea typeface="Calibri" panose="020F0502020204030204" pitchFamily="34" charset="0"/>
                <a:cs typeface="Calibri" panose="020F0502020204030204" pitchFamily="34" charset="0"/>
              </a:rPr>
            </a:br>
            <a:br>
              <a:rPr lang="en-US" sz="2800" b="1" dirty="0">
                <a:latin typeface="Calibri" panose="020F0502020204030204" pitchFamily="34" charset="0"/>
                <a:ea typeface="Calibri" panose="020F0502020204030204" pitchFamily="34" charset="0"/>
                <a:cs typeface="Calibri" panose="020F0502020204030204" pitchFamily="34" charset="0"/>
              </a:rPr>
            </a:br>
            <a:r>
              <a:rPr lang="en-US" sz="2800" b="1" dirty="0">
                <a:latin typeface="Calibri" panose="020F0502020204030204" pitchFamily="34" charset="0"/>
                <a:ea typeface="Calibri" panose="020F0502020204030204" pitchFamily="34" charset="0"/>
                <a:cs typeface="Calibri" panose="020F0502020204030204" pitchFamily="34" charset="0"/>
              </a:rPr>
              <a:t>Charts: Bar chart, Line chart, Pie chart, Grouped bar chart.</a:t>
            </a:r>
            <a:br>
              <a:rPr lang="en-US" sz="2800" b="1" dirty="0">
                <a:latin typeface="Calibri" panose="020F0502020204030204" pitchFamily="34" charset="0"/>
                <a:ea typeface="Calibri" panose="020F0502020204030204" pitchFamily="34" charset="0"/>
                <a:cs typeface="Calibri" panose="020F0502020204030204" pitchFamily="34" charset="0"/>
              </a:rPr>
            </a:b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8984" y="4870096"/>
            <a:ext cx="6269347" cy="1021498"/>
          </a:xfrm>
        </p:spPr>
        <p:txBody>
          <a:bodyPr>
            <a:normAutofit/>
          </a:bodyPr>
          <a:lstStyle/>
          <a:p>
            <a:r>
              <a:rPr lang="en-US" b="1" dirty="0">
                <a:solidFill>
                  <a:schemeClr val="tx1">
                    <a:lumMod val="85000"/>
                    <a:lumOff val="15000"/>
                  </a:schemeClr>
                </a:solidFill>
              </a:rPr>
              <a:t>FUTURE INTERNS</a:t>
            </a:r>
            <a:endParaRPr lang="en-US" sz="24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AE1B3C7-A6D1-44B9-97AC-EC05F02AE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619125"/>
            <a:ext cx="9072562"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03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E2455EB-0E51-4D80-A8CD-D50D30855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49" y="161925"/>
            <a:ext cx="92678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3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4F9E80E-C3D1-4CE8-B644-38A26281E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452438"/>
            <a:ext cx="10129837"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92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6AD949-CC80-4E89-836C-4BC8B7B0C595}"/>
              </a:ext>
            </a:extLst>
          </p:cNvPr>
          <p:cNvSpPr txBox="1"/>
          <p:nvPr/>
        </p:nvSpPr>
        <p:spPr>
          <a:xfrm>
            <a:off x="472440" y="106680"/>
            <a:ext cx="11582400" cy="5909310"/>
          </a:xfrm>
          <a:prstGeom prst="rect">
            <a:avLst/>
          </a:prstGeom>
          <a:noFill/>
        </p:spPr>
        <p:txBody>
          <a:bodyPr wrap="square">
            <a:spAutoFit/>
          </a:bodyPr>
          <a:lstStyle/>
          <a:p>
            <a:r>
              <a:rPr lang="en-US" dirty="0"/>
              <a:t>The analysis of average ratings per question, shown through both bar and line charts, reveals that most students rated their experience above the midpoint of the 1–5 scale, showing generally positive satisfaction. </a:t>
            </a:r>
          </a:p>
          <a:p>
            <a:endParaRPr lang="en-US" dirty="0"/>
          </a:p>
          <a:p>
            <a:r>
              <a:rPr lang="en-US" dirty="0"/>
              <a:t>The sentiment analysis pie chart further supports this, with a majority of responses classified as positive, though neutral and negative sentiments appear in certain areas. </a:t>
            </a:r>
          </a:p>
          <a:p>
            <a:endParaRPr lang="en-US" dirty="0"/>
          </a:p>
          <a:p>
            <a:r>
              <a:rPr lang="en-US" dirty="0"/>
              <a:t>The sentiment distribution per question and proportions charts highlight where challenges exist: while core teaching and presentation scored positively, assignments and support showed mixed responses, with more neutral and negative feedback. </a:t>
            </a:r>
          </a:p>
          <a:p>
            <a:endParaRPr lang="en-US" dirty="0"/>
          </a:p>
          <a:p>
            <a:r>
              <a:rPr lang="en-US" dirty="0"/>
              <a:t>Turning to the recommendation-focused insights, the degree of difficulty of assignments chart shows that students often found the workload challenging, pointing to the need for better pacing. </a:t>
            </a:r>
          </a:p>
          <a:p>
            <a:endParaRPr lang="en-US" dirty="0"/>
          </a:p>
          <a:p>
            <a:r>
              <a:rPr lang="en-US" dirty="0"/>
              <a:t>The chart on explaining concepts indicates that while most students found the content clear, a few still struggled, suggesting room for improvement in teaching methods. </a:t>
            </a:r>
          </a:p>
          <a:p>
            <a:endParaRPr lang="en-US" dirty="0"/>
          </a:p>
          <a:p>
            <a:r>
              <a:rPr lang="en-US" dirty="0"/>
              <a:t>The chart on solving doubts willingly reflects strong teacher support overall, but a small neutral/negative share indicates that more consistent availability could improve student experience. </a:t>
            </a:r>
          </a:p>
          <a:p>
            <a:endParaRPr lang="en-US" dirty="0"/>
          </a:p>
          <a:p>
            <a:r>
              <a:rPr lang="en-US" dirty="0"/>
              <a:t>Finally, the distribution of assignment difficulty ratings chart </a:t>
            </a:r>
            <a:r>
              <a:rPr lang="en-US" dirty="0" err="1"/>
              <a:t>emphasises</a:t>
            </a:r>
            <a:r>
              <a:rPr lang="en-US" dirty="0"/>
              <a:t> the tendency toward higher perceived difficulty, reinforcing the recommendation to balance and simplify future assignments. </a:t>
            </a:r>
          </a:p>
        </p:txBody>
      </p:sp>
    </p:spTree>
    <p:extLst>
      <p:ext uri="{BB962C8B-B14F-4D97-AF65-F5344CB8AC3E}">
        <p14:creationId xmlns:p14="http://schemas.microsoft.com/office/powerpoint/2010/main" val="122193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4506-13CC-47AE-BD2E-03FD6C83B458}"/>
              </a:ext>
            </a:extLst>
          </p:cNvPr>
          <p:cNvSpPr>
            <a:spLocks noGrp="1"/>
          </p:cNvSpPr>
          <p:nvPr>
            <p:ph type="title"/>
          </p:nvPr>
        </p:nvSpPr>
        <p:spPr/>
        <p:txBody>
          <a:bodyPr/>
          <a:lstStyle/>
          <a:p>
            <a:r>
              <a:rPr lang="en-US" dirty="0"/>
              <a:t>Objectives of Task 3</a:t>
            </a:r>
          </a:p>
        </p:txBody>
      </p:sp>
      <p:sp>
        <p:nvSpPr>
          <p:cNvPr id="3" name="Content Placeholder 2">
            <a:extLst>
              <a:ext uri="{FF2B5EF4-FFF2-40B4-BE49-F238E27FC236}">
                <a16:creationId xmlns:a16="http://schemas.microsoft.com/office/drawing/2014/main" id="{5265C70A-CCE6-4A56-A0B8-B1E2D1E62D18}"/>
              </a:ext>
            </a:extLst>
          </p:cNvPr>
          <p:cNvSpPr>
            <a:spLocks noGrp="1"/>
          </p:cNvSpPr>
          <p:nvPr>
            <p:ph idx="1"/>
          </p:nvPr>
        </p:nvSpPr>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1. Clean and prepare student feedback (Google Form export)</a:t>
            </a:r>
          </a:p>
          <a:p>
            <a:r>
              <a:rPr lang="en-US" sz="2800" b="1" dirty="0">
                <a:latin typeface="Calibri" panose="020F0502020204030204" pitchFamily="34" charset="0"/>
                <a:ea typeface="Calibri" panose="020F0502020204030204" pitchFamily="34" charset="0"/>
                <a:cs typeface="Calibri" panose="020F0502020204030204" pitchFamily="34" charset="0"/>
              </a:rPr>
              <a:t>2. </a:t>
            </a:r>
            <a:r>
              <a:rPr lang="en-US" sz="2800" b="1" dirty="0" err="1">
                <a:latin typeface="Calibri" panose="020F0502020204030204" pitchFamily="34" charset="0"/>
                <a:ea typeface="Calibri" panose="020F0502020204030204" pitchFamily="34" charset="0"/>
                <a:cs typeface="Calibri" panose="020F0502020204030204" pitchFamily="34" charset="0"/>
              </a:rPr>
              <a:t>Analyse</a:t>
            </a:r>
            <a:r>
              <a:rPr lang="en-US" sz="2800" b="1" dirty="0">
                <a:latin typeface="Calibri" panose="020F0502020204030204" pitchFamily="34" charset="0"/>
                <a:ea typeface="Calibri" panose="020F0502020204030204" pitchFamily="34" charset="0"/>
                <a:cs typeface="Calibri" panose="020F0502020204030204" pitchFamily="34" charset="0"/>
              </a:rPr>
              <a:t> satisfaction patterns (1-5 scale)</a:t>
            </a:r>
          </a:p>
          <a:p>
            <a:r>
              <a:rPr lang="en-US" sz="2800" b="1" dirty="0">
                <a:latin typeface="Calibri" panose="020F0502020204030204" pitchFamily="34" charset="0"/>
                <a:ea typeface="Calibri" panose="020F0502020204030204" pitchFamily="34" charset="0"/>
                <a:cs typeface="Calibri" panose="020F0502020204030204" pitchFamily="34" charset="0"/>
              </a:rPr>
              <a:t>3. Convert ratings to sentiments (Positive/Neutral/Negative)</a:t>
            </a:r>
          </a:p>
          <a:p>
            <a:r>
              <a:rPr lang="en-US" sz="2800" b="1" dirty="0">
                <a:latin typeface="Calibri" panose="020F0502020204030204" pitchFamily="34" charset="0"/>
                <a:ea typeface="Calibri" panose="020F0502020204030204" pitchFamily="34" charset="0"/>
                <a:cs typeface="Calibri" panose="020F0502020204030204" pitchFamily="34" charset="0"/>
              </a:rPr>
              <a:t>4. </a:t>
            </a:r>
            <a:r>
              <a:rPr lang="en-US" sz="2800" b="1" dirty="0" err="1">
                <a:latin typeface="Calibri" panose="020F0502020204030204" pitchFamily="34" charset="0"/>
                <a:ea typeface="Calibri" panose="020F0502020204030204" pitchFamily="34" charset="0"/>
                <a:cs typeface="Calibri" panose="020F0502020204030204" pitchFamily="34" charset="0"/>
              </a:rPr>
              <a:t>Visualise</a:t>
            </a:r>
            <a:r>
              <a:rPr lang="en-US" sz="2800" b="1" dirty="0">
                <a:latin typeface="Calibri" panose="020F0502020204030204" pitchFamily="34" charset="0"/>
                <a:ea typeface="Calibri" panose="020F0502020204030204" pitchFamily="34" charset="0"/>
                <a:cs typeface="Calibri" panose="020F0502020204030204" pitchFamily="34" charset="0"/>
              </a:rPr>
              <a:t> trends with charts</a:t>
            </a:r>
          </a:p>
          <a:p>
            <a:r>
              <a:rPr lang="en-US" sz="2800" b="1" dirty="0">
                <a:latin typeface="Calibri" panose="020F0502020204030204" pitchFamily="34" charset="0"/>
                <a:ea typeface="Calibri" panose="020F0502020204030204" pitchFamily="34" charset="0"/>
                <a:cs typeface="Calibri" panose="020F0502020204030204" pitchFamily="34" charset="0"/>
              </a:rPr>
              <a:t>5. Recommend improvements for future events</a:t>
            </a:r>
          </a:p>
        </p:txBody>
      </p:sp>
    </p:spTree>
    <p:extLst>
      <p:ext uri="{BB962C8B-B14F-4D97-AF65-F5344CB8AC3E}">
        <p14:creationId xmlns:p14="http://schemas.microsoft.com/office/powerpoint/2010/main" val="284363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F0247BDA-2C33-4D5F-9731-F6DFF6E49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00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47DB13B-582C-40B2-84E6-220BE41E8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3"/>
            <a:ext cx="12192000" cy="630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5AB2-8376-41E2-80F6-860545758065}"/>
              </a:ext>
            </a:extLst>
          </p:cNvPr>
          <p:cNvSpPr>
            <a:spLocks noGrp="1"/>
          </p:cNvSpPr>
          <p:nvPr>
            <p:ph type="title"/>
          </p:nvPr>
        </p:nvSpPr>
        <p:spPr/>
        <p:txBody>
          <a:bodyPr/>
          <a:lstStyle/>
          <a:p>
            <a:r>
              <a:rPr lang="en-US" sz="4000" b="1" dirty="0"/>
              <a:t>Sentiment Analysis (Pie chart</a:t>
            </a:r>
            <a:r>
              <a:rPr lang="en-US" b="1" dirty="0"/>
              <a:t>)</a:t>
            </a:r>
            <a:br>
              <a:rPr lang="en-US" b="1" dirty="0"/>
            </a:br>
            <a:r>
              <a:rPr lang="en-US" sz="2400" b="1" dirty="0"/>
              <a:t>Shows the overall distribution of positive/neutral/negative.</a:t>
            </a:r>
          </a:p>
        </p:txBody>
      </p:sp>
      <p:pic>
        <p:nvPicPr>
          <p:cNvPr id="3074" name="Picture 2">
            <a:extLst>
              <a:ext uri="{FF2B5EF4-FFF2-40B4-BE49-F238E27FC236}">
                <a16:creationId xmlns:a16="http://schemas.microsoft.com/office/drawing/2014/main" id="{F56AED5E-C5EA-4D73-9457-ED4D218588D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69078" y="2120900"/>
            <a:ext cx="3696031" cy="37480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FC5DBC-AB47-4030-AFF4-3DE728D759A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97581" y="2120900"/>
            <a:ext cx="3876888"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34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C66D907-1B55-4C44-99FC-9D1B98690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38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5FB6FE-A6AF-4ACF-AC66-4A16623AB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 y="271463"/>
            <a:ext cx="11210925" cy="604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06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B4F8-3C0B-446C-99C1-24A944BAAE5C}"/>
              </a:ext>
            </a:extLst>
          </p:cNvPr>
          <p:cNvSpPr>
            <a:spLocks noGrp="1"/>
          </p:cNvSpPr>
          <p:nvPr>
            <p:ph type="title"/>
          </p:nvPr>
        </p:nvSpPr>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Recommendation for Future Events</a:t>
            </a:r>
          </a:p>
        </p:txBody>
      </p:sp>
      <p:sp>
        <p:nvSpPr>
          <p:cNvPr id="3" name="Content Placeholder 2">
            <a:extLst>
              <a:ext uri="{FF2B5EF4-FFF2-40B4-BE49-F238E27FC236}">
                <a16:creationId xmlns:a16="http://schemas.microsoft.com/office/drawing/2014/main" id="{058DF418-001E-401C-B8BB-06B9C75381E4}"/>
              </a:ext>
            </a:extLst>
          </p:cNvPr>
          <p:cNvSpPr>
            <a:spLocks noGrp="1"/>
          </p:cNvSpPr>
          <p:nvPr>
            <p:ph idx="1"/>
          </p:nvPr>
        </p:nvSpPr>
        <p:spPr/>
        <p:txBody>
          <a:bodyPr>
            <a:no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1. Enhance Content Delivery: Ensure facilitators are well-prepared and use simple, engaging explanations.</a:t>
            </a:r>
          </a:p>
          <a:p>
            <a:r>
              <a:rPr lang="en-US" sz="2400" b="1" dirty="0">
                <a:latin typeface="Calibri" panose="020F0502020204030204" pitchFamily="34" charset="0"/>
                <a:ea typeface="Calibri" panose="020F0502020204030204" pitchFamily="34" charset="0"/>
                <a:cs typeface="Calibri" panose="020F0502020204030204" pitchFamily="34" charset="0"/>
              </a:rPr>
              <a:t>2. Improve Engagement: Add more interactive sessions, Q&amp;A, and hands-on activities</a:t>
            </a:r>
          </a:p>
          <a:p>
            <a:r>
              <a:rPr lang="en-US" sz="2400" b="1" dirty="0">
                <a:latin typeface="Calibri" panose="020F0502020204030204" pitchFamily="34" charset="0"/>
                <a:ea typeface="Calibri" panose="020F0502020204030204" pitchFamily="34" charset="0"/>
                <a:cs typeface="Calibri" panose="020F0502020204030204" pitchFamily="34" charset="0"/>
              </a:rPr>
              <a:t>3. Balance Assignments &amp; Difficulty: Keep assignments challenging but fair, with clear instructions</a:t>
            </a:r>
          </a:p>
          <a:p>
            <a:r>
              <a:rPr lang="en-US" sz="2400" b="1" dirty="0">
                <a:latin typeface="Calibri" panose="020F0502020204030204" pitchFamily="34" charset="0"/>
                <a:ea typeface="Calibri" panose="020F0502020204030204" pitchFamily="34" charset="0"/>
                <a:cs typeface="Calibri" panose="020F0502020204030204" pitchFamily="34" charset="0"/>
              </a:rPr>
              <a:t>4. Support &amp; Feedback: Provide regular follow-up channels for student concerns and feedback</a:t>
            </a:r>
          </a:p>
        </p:txBody>
      </p:sp>
    </p:spTree>
    <p:extLst>
      <p:ext uri="{BB962C8B-B14F-4D97-AF65-F5344CB8AC3E}">
        <p14:creationId xmlns:p14="http://schemas.microsoft.com/office/powerpoint/2010/main" val="190394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77D9989-737A-4476-8464-BF66572B2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2" y="619125"/>
            <a:ext cx="96869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5064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{92BE2DDA-2E7C-4D99-AD06-0188B40CC928}TFf0a5ceae-4542-492d-822e-d65a94fb0e1e3b562c5a_win32-009a0557e699</Template>
  <TotalTime>176</TotalTime>
  <Words>405</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Custom</vt:lpstr>
      <vt:lpstr>Student Feedback Analysis using NLP and Visualisation (Google Colab).  ISHALAYE OMOBOLANLE HANNAH  Internship Program   Tools Used: Python (Pandas, Matplotlib and NLP)  Charts: Bar chart, Line chart, Pie chart, Grouped bar chart.  </vt:lpstr>
      <vt:lpstr>Objectives of Task 3</vt:lpstr>
      <vt:lpstr>PowerPoint Presentation</vt:lpstr>
      <vt:lpstr>PowerPoint Presentation</vt:lpstr>
      <vt:lpstr>Sentiment Analysis (Pie chart) Shows the overall distribution of positive/neutral/negative.</vt:lpstr>
      <vt:lpstr>PowerPoint Presentation</vt:lpstr>
      <vt:lpstr>PowerPoint Presentation</vt:lpstr>
      <vt:lpstr>Recommendation for Future Events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Feedback Analysis using NLP and Visualisation (Google Colab).  ISHALAYE OMOBOLANLE HANNAH  Internship Program   Tools Used: Pandas, Matplotlib, and NLP  Charts: Bar chart, Line chart, Pie chart, Grouped bar chart.  </dc:title>
  <dc:creator>omobolanle ishalaye</dc:creator>
  <cp:lastModifiedBy>omobolanle ishalaye</cp:lastModifiedBy>
  <cp:revision>11</cp:revision>
  <dcterms:created xsi:type="dcterms:W3CDTF">2025-10-02T11:29:30Z</dcterms:created>
  <dcterms:modified xsi:type="dcterms:W3CDTF">2025-10-02T14:26:21Z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