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441" r:id="rId2"/>
    <p:sldId id="442" r:id="rId3"/>
    <p:sldId id="443" r:id="rId4"/>
    <p:sldId id="454" r:id="rId5"/>
    <p:sldId id="444" r:id="rId6"/>
    <p:sldId id="445" r:id="rId7"/>
    <p:sldId id="446" r:id="rId8"/>
    <p:sldId id="455" r:id="rId9"/>
    <p:sldId id="448" r:id="rId10"/>
    <p:sldId id="449" r:id="rId11"/>
    <p:sldId id="456" r:id="rId12"/>
    <p:sldId id="450" r:id="rId13"/>
    <p:sldId id="457" r:id="rId14"/>
    <p:sldId id="451" r:id="rId15"/>
    <p:sldId id="452" r:id="rId16"/>
    <p:sldId id="453" r:id="rId17"/>
  </p:sldIdLst>
  <p:sldSz cx="9144000" cy="6858000" type="screen4x3"/>
  <p:notesSz cx="7150100" cy="94488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50000" saltData="s0R9Y2GK+gxa45mdpr8yNg" hashData="H1dsispxS4EjJi/z0bVa4/mcqck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964" autoAdjust="0"/>
  </p:normalViewPr>
  <p:slideViewPr>
    <p:cSldViewPr>
      <p:cViewPr varScale="1">
        <p:scale>
          <a:sx n="46" d="100"/>
          <a:sy n="46" d="100"/>
        </p:scale>
        <p:origin x="-8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92CB06-FB7A-4BB5-824F-916CA0FD57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B9CB8-3638-4E36-A05C-1094EC2EE6B0}" type="datetimeFigureOut">
              <a:rPr lang="en-US" smtClean="0"/>
              <a:pPr/>
              <a:t>27-08-19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285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554B-052E-4161-9E55-B86D39002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1843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8441" name="Rectangle 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239EA8-20E0-4B4E-A169-2B368C07FC8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D7374-FE2B-41A3-8EAB-DD4AE8117C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EBF64-260B-486A-A577-9C525D7A1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504BA-6876-4B09-9765-28838026CD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D4E60-DC2B-46EB-BD55-F3D8A1A399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75762-239E-437A-9B69-762CF9BC2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08B39-EB41-4832-B86A-F20A6CE34C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0509D-C29D-462B-A201-213081EDC3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D066F-F4FA-4740-A297-DCC99D731B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4F-64D7-4932-ABE7-2DEB23518C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F9E2E-6FE0-4D2E-BFE7-33A42766D1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7411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2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4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7415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/>
            </a:lvl1pPr>
          </a:lstStyle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174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D55830A-D095-4ABA-A3E5-E687C9C295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49815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52400" y="1371600"/>
            <a:ext cx="83972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228600" y="2362200"/>
            <a:ext cx="476948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1219200" y="3048000"/>
            <a:ext cx="2283460" cy="141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0" y="4648200"/>
            <a:ext cx="883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57200" y="58674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understand each if these in detail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42767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304800" y="9144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228600" y="2895600"/>
            <a:ext cx="55626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762000" y="38100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91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16764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Write a program to display the following output using </a:t>
            </a:r>
            <a:r>
              <a:rPr lang="en-US" sz="2800" b="1" dirty="0" smtClean="0">
                <a:solidFill>
                  <a:srgbClr val="FF0000"/>
                </a:solidFill>
              </a:rPr>
              <a:t>for loop (0- 9)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0070C0"/>
                </a:solidFill>
              </a:rPr>
              <a:t>continue statement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133600" y="3124200"/>
            <a:ext cx="198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Output: </a:t>
            </a:r>
          </a:p>
          <a:p>
            <a:r>
              <a:rPr lang="en-US" sz="2400" b="1" dirty="0" smtClean="0"/>
              <a:t>0 1 </a:t>
            </a:r>
          </a:p>
          <a:p>
            <a:r>
              <a:rPr lang="en-US" sz="2400" b="1" dirty="0" smtClean="0"/>
              <a:t>2 3 </a:t>
            </a:r>
          </a:p>
          <a:p>
            <a:r>
              <a:rPr lang="en-US" sz="2400" b="1" dirty="0" smtClean="0"/>
              <a:t>4 5 </a:t>
            </a:r>
          </a:p>
          <a:p>
            <a:r>
              <a:rPr lang="en-US" sz="2400" b="1" dirty="0" smtClean="0"/>
              <a:t>6 7 </a:t>
            </a:r>
          </a:p>
          <a:p>
            <a:r>
              <a:rPr lang="en-US" sz="2400" b="1" dirty="0" smtClean="0"/>
              <a:t>8 9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91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838200"/>
            <a:ext cx="7239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class Continue </a:t>
            </a:r>
          </a:p>
          <a:p>
            <a:r>
              <a:rPr lang="en-US" sz="2400" b="1" dirty="0" smtClean="0"/>
              <a:t>{</a:t>
            </a:r>
          </a:p>
          <a:p>
            <a:pPr lvl="1"/>
            <a:r>
              <a:rPr lang="en-US" sz="2400" b="1" dirty="0" smtClean="0"/>
              <a:t>public static void main(String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[]) </a:t>
            </a:r>
          </a:p>
          <a:p>
            <a:pPr lvl="1"/>
            <a:r>
              <a:rPr lang="en-US" sz="2400" b="1" dirty="0" smtClean="0"/>
              <a:t>{</a:t>
            </a:r>
          </a:p>
          <a:p>
            <a:pPr lvl="2"/>
            <a:r>
              <a:rPr lang="nn-NO" sz="2400" b="1" dirty="0" smtClean="0"/>
              <a:t>for (int i=0; i&lt;10; i++) </a:t>
            </a:r>
          </a:p>
          <a:p>
            <a:pPr lvl="2"/>
            <a:r>
              <a:rPr lang="nn-NO" sz="2400" b="1" dirty="0" smtClean="0"/>
              <a:t>{</a:t>
            </a:r>
          </a:p>
          <a:p>
            <a:pPr lvl="2"/>
            <a:r>
              <a:rPr lang="en-US" sz="2400" b="1" dirty="0" smtClean="0"/>
              <a:t>	</a:t>
            </a:r>
            <a:r>
              <a:rPr lang="en-US" sz="2400" b="1" dirty="0" err="1" smtClean="0"/>
              <a:t>System.out.print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+ " ");</a:t>
            </a:r>
          </a:p>
          <a:p>
            <a:pPr lvl="2"/>
            <a:r>
              <a:rPr lang="en-US" sz="2400" b="1" dirty="0" smtClean="0"/>
              <a:t>	if (i%2 == 0) </a:t>
            </a:r>
          </a:p>
          <a:p>
            <a:pPr lvl="2"/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continue</a:t>
            </a:r>
            <a:r>
              <a:rPr lang="en-US" sz="2400" b="1" dirty="0" smtClean="0"/>
              <a:t>;</a:t>
            </a:r>
          </a:p>
          <a:p>
            <a:pPr lvl="2"/>
            <a:r>
              <a:rPr lang="en-US" sz="2400" b="1" dirty="0" smtClean="0"/>
              <a:t>	</a:t>
            </a:r>
            <a:r>
              <a:rPr lang="en-US" sz="2400" b="1" dirty="0" smtClean="0"/>
              <a:t>else</a:t>
            </a:r>
          </a:p>
          <a:p>
            <a:pPr lvl="2"/>
            <a:r>
              <a:rPr lang="en-US" sz="2400" b="1" dirty="0" smtClean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("");</a:t>
            </a:r>
          </a:p>
          <a:p>
            <a:pPr lvl="2"/>
            <a:r>
              <a:rPr lang="en-US" sz="2400" b="1" dirty="0" smtClean="0"/>
              <a:t>}</a:t>
            </a:r>
          </a:p>
          <a:p>
            <a:pPr lvl="1"/>
            <a:r>
              <a:rPr lang="en-US" sz="2400" b="1" dirty="0" smtClean="0"/>
              <a:t>}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6781800" y="3733800"/>
            <a:ext cx="198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Output: </a:t>
            </a:r>
          </a:p>
          <a:p>
            <a:r>
              <a:rPr lang="en-US" sz="2400" b="1" dirty="0" smtClean="0"/>
              <a:t>0 1 </a:t>
            </a:r>
          </a:p>
          <a:p>
            <a:r>
              <a:rPr lang="en-US" sz="2400" b="1" dirty="0" smtClean="0"/>
              <a:t>2 3 </a:t>
            </a:r>
          </a:p>
          <a:p>
            <a:r>
              <a:rPr lang="en-US" sz="2400" b="1" dirty="0" smtClean="0"/>
              <a:t>4 5 </a:t>
            </a:r>
          </a:p>
          <a:p>
            <a:r>
              <a:rPr lang="en-US" sz="2400" b="1" dirty="0" smtClean="0"/>
              <a:t>6 7 </a:t>
            </a:r>
          </a:p>
          <a:p>
            <a:r>
              <a:rPr lang="en-US" sz="2400" b="1" dirty="0" smtClean="0"/>
              <a:t>8 9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cxnSp>
        <p:nvCxnSpPr>
          <p:cNvPr id="6" name="Elbow Connector 5"/>
          <p:cNvCxnSpPr/>
          <p:nvPr/>
        </p:nvCxnSpPr>
        <p:spPr>
          <a:xfrm rot="10800000">
            <a:off x="685800" y="2438400"/>
            <a:ext cx="1905000" cy="1600200"/>
          </a:xfrm>
          <a:prstGeom prst="bentConnector3">
            <a:avLst>
              <a:gd name="adj1" fmla="val 10847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76200"/>
            <a:ext cx="5324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1295400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Write a program to print the following output 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057400" y="2438400"/>
            <a:ext cx="4648200" cy="37856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0 1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0 2 4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0 3 6 9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0 4 8 12 16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0 5 10 15 20 25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0 6 12 18 24 30 36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0 7 14 21 28 35 42 49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0 8 16 24 32 40 48 56 64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0 9 18 27 36 45 54 63 72 81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76200"/>
            <a:ext cx="5324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533400"/>
            <a:ext cx="7924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 </a:t>
            </a:r>
            <a:r>
              <a:rPr lang="en-US" sz="2000" b="1" dirty="0" err="1" smtClean="0"/>
              <a:t>LabeledContinue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{</a:t>
            </a:r>
          </a:p>
          <a:p>
            <a:pPr lvl="1"/>
            <a:r>
              <a:rPr lang="en-US" sz="2000" b="1" dirty="0" smtClean="0"/>
              <a:t>public static void main(String </a:t>
            </a:r>
            <a:r>
              <a:rPr lang="en-US" sz="2000" b="1" dirty="0" err="1" smtClean="0"/>
              <a:t>args</a:t>
            </a:r>
            <a:r>
              <a:rPr lang="en-US" sz="2000" b="1" dirty="0" smtClean="0"/>
              <a:t>[]) </a:t>
            </a:r>
          </a:p>
          <a:p>
            <a:pPr lvl="1"/>
            <a:r>
              <a:rPr lang="en-US" sz="2000" b="1" dirty="0" smtClean="0"/>
              <a:t>{</a:t>
            </a:r>
          </a:p>
          <a:p>
            <a:pPr marL="403225" lvl="2" indent="-61913"/>
            <a:r>
              <a:rPr lang="en-US" sz="2000" b="1" dirty="0" smtClean="0">
                <a:solidFill>
                  <a:srgbClr val="FF0000"/>
                </a:solidFill>
              </a:rPr>
              <a:t>outer</a:t>
            </a:r>
            <a:r>
              <a:rPr lang="en-US" sz="2000" b="1" dirty="0" smtClean="0"/>
              <a:t>: 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i=0; i&lt;10; i++) </a:t>
            </a:r>
          </a:p>
          <a:p>
            <a:pPr lvl="2"/>
            <a:r>
              <a:rPr lang="en-US" sz="2000" b="1" dirty="0" smtClean="0"/>
              <a:t>   {</a:t>
            </a:r>
          </a:p>
          <a:p>
            <a:pPr lvl="3"/>
            <a:r>
              <a:rPr lang="en-US" sz="2000" b="1" dirty="0" smtClean="0"/>
              <a:t> for 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j=0; j&lt;10; j++) </a:t>
            </a:r>
          </a:p>
          <a:p>
            <a:pPr lvl="3"/>
            <a:r>
              <a:rPr lang="en-US" sz="2000" b="1" dirty="0" smtClean="0"/>
              <a:t> {</a:t>
            </a:r>
          </a:p>
          <a:p>
            <a:pPr lvl="3"/>
            <a:r>
              <a:rPr lang="en-US" sz="2000" b="1" dirty="0" smtClean="0"/>
              <a:t>	if (j &gt; i) </a:t>
            </a:r>
          </a:p>
          <a:p>
            <a:pPr lvl="3"/>
            <a:r>
              <a:rPr lang="en-US" sz="2000" b="1" dirty="0" smtClean="0"/>
              <a:t>	{</a:t>
            </a:r>
          </a:p>
          <a:p>
            <a:pPr lvl="3"/>
            <a:r>
              <a:rPr lang="en-US" sz="2000" b="1" dirty="0" smtClean="0"/>
              <a:t>		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();</a:t>
            </a:r>
          </a:p>
          <a:p>
            <a:pPr lvl="3"/>
            <a:r>
              <a:rPr lang="en-US" sz="2000" b="1" dirty="0" smtClean="0"/>
              <a:t>		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continue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outer</a:t>
            </a:r>
            <a:r>
              <a:rPr lang="en-US" sz="2000" b="1" dirty="0" smtClean="0"/>
              <a:t>;</a:t>
            </a:r>
          </a:p>
          <a:p>
            <a:pPr lvl="3"/>
            <a:r>
              <a:rPr lang="en-US" sz="2000" b="1" dirty="0" smtClean="0"/>
              <a:t>	}</a:t>
            </a:r>
          </a:p>
          <a:p>
            <a:pPr lvl="3"/>
            <a:r>
              <a:rPr lang="en-US" sz="2000" b="1" dirty="0" smtClean="0"/>
              <a:t>	</a:t>
            </a:r>
            <a:r>
              <a:rPr lang="en-US" sz="2000" b="1" dirty="0" err="1" smtClean="0"/>
              <a:t>System.out.print</a:t>
            </a:r>
            <a:r>
              <a:rPr lang="en-US" sz="2000" b="1" dirty="0" smtClean="0"/>
              <a:t>(" " + (i * j));</a:t>
            </a:r>
          </a:p>
          <a:p>
            <a:pPr lvl="3"/>
            <a:r>
              <a:rPr lang="en-US" sz="2000" b="1" dirty="0" smtClean="0"/>
              <a:t>}</a:t>
            </a:r>
          </a:p>
          <a:p>
            <a:pPr lvl="2"/>
            <a:r>
              <a:rPr lang="en-US" sz="2000" b="1" dirty="0" smtClean="0"/>
              <a:t>}</a:t>
            </a:r>
          </a:p>
          <a:p>
            <a:pPr lvl="1"/>
            <a:r>
              <a:rPr lang="en-US" sz="2000" b="1" dirty="0" smtClean="0"/>
              <a:t>     </a:t>
            </a:r>
            <a:r>
              <a:rPr lang="en-US" sz="2000" b="1" dirty="0" err="1" smtClean="0"/>
              <a:t>System.out.println</a:t>
            </a:r>
            <a:r>
              <a:rPr lang="en-US" sz="2000" b="1" dirty="0" smtClean="0"/>
              <a:t>();</a:t>
            </a:r>
          </a:p>
          <a:p>
            <a:pPr lvl="1"/>
            <a:r>
              <a:rPr lang="en-US" sz="2000" b="1" dirty="0" smtClean="0"/>
              <a:t>}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228600"/>
            <a:ext cx="3571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0" y="11430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533400" y="3124200"/>
            <a:ext cx="34385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609600" y="4724400"/>
            <a:ext cx="4095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57800" y="541020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Lets see examples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610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class Return </a:t>
            </a:r>
          </a:p>
          <a:p>
            <a:r>
              <a:rPr lang="en-US" sz="2800" dirty="0" smtClean="0"/>
              <a:t>{</a:t>
            </a:r>
          </a:p>
          <a:p>
            <a:pPr lvl="1"/>
            <a:r>
              <a:rPr lang="en-US" sz="2800" dirty="0" smtClean="0"/>
              <a:t>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 </a:t>
            </a:r>
          </a:p>
          <a:p>
            <a:pPr lvl="1"/>
            <a:r>
              <a:rPr lang="en-US" sz="2800" dirty="0" smtClean="0"/>
              <a:t>{</a:t>
            </a:r>
          </a:p>
          <a:p>
            <a:pPr lvl="2"/>
            <a:r>
              <a:rPr lang="en-US" sz="2800" dirty="0" err="1" smtClean="0"/>
              <a:t>boolean</a:t>
            </a:r>
            <a:r>
              <a:rPr lang="en-US" sz="2800" dirty="0" smtClean="0"/>
              <a:t> t = true;</a:t>
            </a:r>
          </a:p>
          <a:p>
            <a:pPr lvl="2"/>
            <a:r>
              <a:rPr lang="en-US" sz="2800" dirty="0" err="1" smtClean="0"/>
              <a:t>System.out.println</a:t>
            </a:r>
            <a:r>
              <a:rPr lang="en-US" sz="2800" dirty="0" smtClean="0"/>
              <a:t>("Before the return.");</a:t>
            </a:r>
          </a:p>
          <a:p>
            <a:pPr lvl="2"/>
            <a:r>
              <a:rPr lang="en-US" sz="2800" dirty="0" smtClean="0"/>
              <a:t>if (t) </a:t>
            </a:r>
          </a:p>
          <a:p>
            <a:pPr lvl="2"/>
            <a:r>
              <a:rPr lang="en-US" sz="2800" dirty="0" smtClean="0"/>
              <a:t>	return; // return to caller</a:t>
            </a:r>
          </a:p>
          <a:p>
            <a:pPr lvl="2"/>
            <a:r>
              <a:rPr lang="en-US" sz="2800" dirty="0" err="1" smtClean="0"/>
              <a:t>System.out.println</a:t>
            </a:r>
            <a:r>
              <a:rPr lang="en-US" sz="2800" dirty="0" smtClean="0"/>
              <a:t>("This won't execute.");</a:t>
            </a:r>
          </a:p>
          <a:p>
            <a:pPr lvl="1"/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4781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35000" contrast="65000"/>
          </a:blip>
          <a:srcRect/>
          <a:stretch>
            <a:fillRect/>
          </a:stretch>
        </p:blipFill>
        <p:spPr bwMode="auto">
          <a:xfrm>
            <a:off x="152400" y="1066800"/>
            <a:ext cx="525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lum bright="-35000" contrast="65000"/>
          </a:blip>
          <a:srcRect/>
          <a:stretch>
            <a:fillRect/>
          </a:stretch>
        </p:blipFill>
        <p:spPr bwMode="auto">
          <a:xfrm>
            <a:off x="533400" y="1828800"/>
            <a:ext cx="744052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lum bright="-35000" contrast="65000"/>
          </a:blip>
          <a:srcRect/>
          <a:stretch>
            <a:fillRect/>
          </a:stretch>
        </p:blipFill>
        <p:spPr bwMode="auto">
          <a:xfrm>
            <a:off x="609600" y="3429000"/>
            <a:ext cx="3124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lum bright="-35000" contrast="65000"/>
          </a:blip>
          <a:srcRect/>
          <a:stretch>
            <a:fillRect/>
          </a:stretch>
        </p:blipFill>
        <p:spPr bwMode="auto">
          <a:xfrm>
            <a:off x="685800" y="4267200"/>
            <a:ext cx="3819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457200" y="228600"/>
            <a:ext cx="815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09600" y="1143000"/>
            <a:ext cx="7239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 smtClean="0"/>
              <a:t>BreakLoop</a:t>
            </a:r>
            <a:endParaRPr lang="en-US" sz="2800" dirty="0" smtClean="0"/>
          </a:p>
          <a:p>
            <a:r>
              <a:rPr lang="en-US" sz="2800" dirty="0" smtClean="0"/>
              <a:t> {</a:t>
            </a:r>
          </a:p>
          <a:p>
            <a:pPr lvl="1"/>
            <a:r>
              <a:rPr lang="en-US" sz="2800" dirty="0" smtClean="0"/>
              <a:t>public static void main(String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[])</a:t>
            </a:r>
          </a:p>
          <a:p>
            <a:pPr lvl="1"/>
            <a:r>
              <a:rPr lang="en-US" sz="2800" dirty="0" smtClean="0"/>
              <a:t> {</a:t>
            </a:r>
          </a:p>
          <a:p>
            <a:pPr lvl="2"/>
            <a:r>
              <a:rPr lang="nn-NO" sz="2800" dirty="0" smtClean="0"/>
              <a:t>for (int i=0; i&lt;100; i++) </a:t>
            </a:r>
          </a:p>
          <a:p>
            <a:pPr lvl="2"/>
            <a:r>
              <a:rPr lang="nn-NO" sz="2800" dirty="0" smtClean="0"/>
              <a:t>{</a:t>
            </a:r>
          </a:p>
          <a:p>
            <a:pPr lvl="2"/>
            <a:r>
              <a:rPr lang="en-US" sz="2800" dirty="0" smtClean="0"/>
              <a:t>	if (i == 10) </a:t>
            </a:r>
          </a:p>
          <a:p>
            <a:pPr lvl="2"/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break</a:t>
            </a:r>
            <a:r>
              <a:rPr lang="en-US" sz="2800" dirty="0" smtClean="0"/>
              <a:t>;</a:t>
            </a:r>
          </a:p>
          <a:p>
            <a:pPr lvl="2"/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("i: " + i);</a:t>
            </a:r>
          </a:p>
          <a:p>
            <a:pPr lvl="2"/>
            <a:r>
              <a:rPr lang="en-US" sz="2800" dirty="0" smtClean="0"/>
              <a:t>}</a:t>
            </a:r>
          </a:p>
          <a:p>
            <a:pPr lvl="1"/>
            <a:r>
              <a:rPr lang="en-US" sz="2800" dirty="0" err="1" smtClean="0"/>
              <a:t>System.out.println</a:t>
            </a:r>
            <a:r>
              <a:rPr lang="en-US" sz="2800" dirty="0" smtClean="0"/>
              <a:t>("Loop complete.");</a:t>
            </a:r>
          </a:p>
          <a:p>
            <a:pPr lvl="1"/>
            <a:r>
              <a:rPr lang="en-US" sz="2800" dirty="0" smtClean="0"/>
              <a:t>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1828800" y="4419600"/>
            <a:ext cx="1219200" cy="10668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8" name="Rectangle 7"/>
          <p:cNvSpPr/>
          <p:nvPr/>
        </p:nvSpPr>
        <p:spPr>
          <a:xfrm>
            <a:off x="990600" y="914400"/>
            <a:ext cx="60960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Pass 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=0: and j=0 1 2 3 4 5 6 7 8 9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Pass 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=1: and j=0 1 2 3 4 5 6 7 8 9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Pass 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=2: and j=0 1 2 3 4 5 6 7 8 9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Loops complete.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845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Write a Program to achieve the output given below: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7432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rgbClr val="000000"/>
                </a:solidFill>
              </a:rPr>
              <a:t>Program has </a:t>
            </a:r>
            <a:r>
              <a:rPr lang="en-US" sz="2400" b="1" dirty="0" smtClean="0">
                <a:solidFill>
                  <a:srgbClr val="FF0000"/>
                </a:solidFill>
              </a:rPr>
              <a:t>two loops (nested)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</a:p>
          <a:p>
            <a:pPr marL="404813"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 i loop counts from </a:t>
            </a:r>
            <a:r>
              <a:rPr lang="en-US" sz="2400" b="1" dirty="0" smtClean="0">
                <a:solidFill>
                  <a:srgbClr val="FF0000"/>
                </a:solidFill>
              </a:rPr>
              <a:t>0 to 2 </a:t>
            </a:r>
            <a:r>
              <a:rPr lang="en-US" sz="2400" b="1" dirty="0" smtClean="0">
                <a:solidFill>
                  <a:srgbClr val="000000"/>
                </a:solidFill>
              </a:rPr>
              <a:t>and </a:t>
            </a:r>
          </a:p>
          <a:p>
            <a:pPr marL="404813"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  j loop counts from </a:t>
            </a:r>
            <a:r>
              <a:rPr lang="en-US" sz="2400" b="1" dirty="0" smtClean="0">
                <a:solidFill>
                  <a:srgbClr val="FF0000"/>
                </a:solidFill>
              </a:rPr>
              <a:t>0 to </a:t>
            </a:r>
            <a:r>
              <a:rPr lang="en-US" sz="2400" b="1" dirty="0" smtClean="0">
                <a:solidFill>
                  <a:srgbClr val="0070C0"/>
                </a:solidFill>
              </a:rPr>
              <a:t>19</a:t>
            </a:r>
          </a:p>
          <a:p>
            <a:pPr marL="404813" lvl="0"/>
            <a:r>
              <a:rPr lang="en-US" sz="2400" b="1" i="1" dirty="0" smtClean="0">
                <a:solidFill>
                  <a:srgbClr val="FF0000"/>
                </a:solidFill>
              </a:rPr>
              <a:t>Note: the j loop counts only </a:t>
            </a:r>
            <a:r>
              <a:rPr lang="en-US" sz="2400" b="1" i="1" dirty="0" smtClean="0">
                <a:solidFill>
                  <a:srgbClr val="0070C0"/>
                </a:solidFill>
              </a:rPr>
              <a:t>up to 9 </a:t>
            </a:r>
            <a:r>
              <a:rPr lang="en-US" sz="2400" b="1" i="1" dirty="0" smtClean="0">
                <a:solidFill>
                  <a:srgbClr val="FF0000"/>
                </a:solidFill>
              </a:rPr>
              <a:t>though it can count </a:t>
            </a:r>
            <a:r>
              <a:rPr lang="en-US" sz="2400" b="1" i="1" dirty="0" smtClean="0">
                <a:solidFill>
                  <a:srgbClr val="0070C0"/>
                </a:solidFill>
              </a:rPr>
              <a:t>till 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0" y="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09600" y="533400"/>
            <a:ext cx="8001000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100" dirty="0" smtClean="0"/>
              <a:t>class </a:t>
            </a:r>
            <a:r>
              <a:rPr lang="en-US" sz="2100" dirty="0" err="1" smtClean="0">
                <a:solidFill>
                  <a:srgbClr val="FF0000"/>
                </a:solidFill>
              </a:rPr>
              <a:t>NestedLoop</a:t>
            </a:r>
            <a:r>
              <a:rPr lang="en-US" sz="2100" dirty="0" err="1" smtClean="0"/>
              <a:t>Break</a:t>
            </a:r>
            <a:endParaRPr lang="en-US" sz="2100" dirty="0" smtClean="0"/>
          </a:p>
          <a:p>
            <a:r>
              <a:rPr lang="en-US" sz="2100" dirty="0" smtClean="0"/>
              <a:t> {</a:t>
            </a:r>
          </a:p>
          <a:p>
            <a:pPr lvl="1"/>
            <a:r>
              <a:rPr lang="en-US" sz="2100" dirty="0" smtClean="0"/>
              <a:t>public static void main(String </a:t>
            </a:r>
            <a:r>
              <a:rPr lang="en-US" sz="2100" dirty="0" err="1" smtClean="0"/>
              <a:t>args</a:t>
            </a:r>
            <a:r>
              <a:rPr lang="en-US" sz="2100" dirty="0" smtClean="0"/>
              <a:t>[]) </a:t>
            </a:r>
          </a:p>
          <a:p>
            <a:pPr lvl="1"/>
            <a:r>
              <a:rPr lang="en-US" sz="2100" dirty="0" smtClean="0"/>
              <a:t>{</a:t>
            </a:r>
          </a:p>
          <a:p>
            <a:pPr lvl="2"/>
            <a:r>
              <a:rPr lang="nn-NO" sz="2100" dirty="0" smtClean="0"/>
              <a:t>for (int i=0; i&lt;3; i++) </a:t>
            </a:r>
          </a:p>
          <a:p>
            <a:pPr lvl="2"/>
            <a:r>
              <a:rPr lang="nn-NO" sz="2100" dirty="0" smtClean="0"/>
              <a:t>{</a:t>
            </a:r>
          </a:p>
          <a:p>
            <a:pPr lvl="2"/>
            <a:r>
              <a:rPr lang="en-US" sz="2100" dirty="0" smtClean="0"/>
              <a:t>	</a:t>
            </a:r>
            <a:r>
              <a:rPr lang="en-US" sz="2100" dirty="0" err="1" smtClean="0"/>
              <a:t>System.out.print</a:t>
            </a:r>
            <a:r>
              <a:rPr lang="en-US" sz="2100" dirty="0" smtClean="0"/>
              <a:t>("Pass i="  +  i  +  ": and j= ");</a:t>
            </a:r>
          </a:p>
          <a:p>
            <a:pPr lvl="2"/>
            <a:r>
              <a:rPr lang="en-US" sz="2100" dirty="0" smtClean="0"/>
              <a:t>	for (</a:t>
            </a:r>
            <a:r>
              <a:rPr lang="en-US" sz="2100" dirty="0" err="1" smtClean="0"/>
              <a:t>int</a:t>
            </a:r>
            <a:r>
              <a:rPr lang="en-US" sz="2100" dirty="0" smtClean="0"/>
              <a:t> j=0; </a:t>
            </a:r>
            <a:r>
              <a:rPr lang="en-US" sz="2100" dirty="0" smtClean="0"/>
              <a:t>j&lt;20; </a:t>
            </a:r>
            <a:r>
              <a:rPr lang="en-US" sz="2100" dirty="0" smtClean="0"/>
              <a:t>j++)</a:t>
            </a:r>
          </a:p>
          <a:p>
            <a:pPr lvl="2"/>
            <a:r>
              <a:rPr lang="en-US" sz="2100" dirty="0" smtClean="0"/>
              <a:t>	 {</a:t>
            </a:r>
          </a:p>
          <a:p>
            <a:pPr lvl="2"/>
            <a:r>
              <a:rPr lang="en-US" sz="2100" dirty="0" smtClean="0"/>
              <a:t>		if (j == 10) </a:t>
            </a:r>
          </a:p>
          <a:p>
            <a:pPr lvl="2"/>
            <a:r>
              <a:rPr lang="en-US" sz="2100" dirty="0" smtClean="0"/>
              <a:t>			</a:t>
            </a:r>
            <a:r>
              <a:rPr lang="en-US" sz="2100" b="1" dirty="0" smtClean="0">
                <a:solidFill>
                  <a:srgbClr val="0070C0"/>
                </a:solidFill>
              </a:rPr>
              <a:t>break</a:t>
            </a:r>
            <a:r>
              <a:rPr lang="en-US" sz="2100" dirty="0" smtClean="0"/>
              <a:t>;//</a:t>
            </a:r>
            <a:r>
              <a:rPr lang="en-US" sz="2100" dirty="0" smtClean="0">
                <a:solidFill>
                  <a:srgbClr val="FF0000"/>
                </a:solidFill>
              </a:rPr>
              <a:t>Break loop j </a:t>
            </a:r>
          </a:p>
          <a:p>
            <a:pPr lvl="2"/>
            <a:r>
              <a:rPr lang="en-US" sz="2100" dirty="0" smtClean="0"/>
              <a:t>		</a:t>
            </a:r>
            <a:r>
              <a:rPr lang="en-US" sz="2100" dirty="0" err="1" smtClean="0"/>
              <a:t>System.out.print</a:t>
            </a:r>
            <a:r>
              <a:rPr lang="en-US" sz="2100" dirty="0" smtClean="0"/>
              <a:t>(j + " ");</a:t>
            </a:r>
          </a:p>
          <a:p>
            <a:pPr lvl="2"/>
            <a:r>
              <a:rPr lang="en-US" sz="2100" dirty="0" smtClean="0"/>
              <a:t>	}</a:t>
            </a:r>
          </a:p>
          <a:p>
            <a:pPr lvl="2"/>
            <a:r>
              <a:rPr lang="en-US" sz="2100" dirty="0" smtClean="0"/>
              <a:t>	</a:t>
            </a:r>
            <a:r>
              <a:rPr lang="en-US" sz="2100" dirty="0" err="1" smtClean="0"/>
              <a:t>System.out.println</a:t>
            </a:r>
            <a:r>
              <a:rPr lang="en-US" sz="2100" dirty="0" smtClean="0"/>
              <a:t>();</a:t>
            </a:r>
          </a:p>
          <a:p>
            <a:pPr lvl="2"/>
            <a:r>
              <a:rPr lang="en-US" sz="2100" dirty="0" smtClean="0"/>
              <a:t>}</a:t>
            </a:r>
          </a:p>
          <a:p>
            <a:pPr lvl="1"/>
            <a:r>
              <a:rPr lang="en-US" sz="2100" dirty="0" err="1" smtClean="0"/>
              <a:t>System.out.println</a:t>
            </a:r>
            <a:r>
              <a:rPr lang="en-US" sz="2100" dirty="0" smtClean="0"/>
              <a:t>("Loops complete.");</a:t>
            </a:r>
          </a:p>
          <a:p>
            <a:pPr lvl="1"/>
            <a:r>
              <a:rPr lang="en-US" sz="2100" dirty="0" smtClean="0"/>
              <a:t>}</a:t>
            </a:r>
          </a:p>
          <a:p>
            <a:r>
              <a:rPr lang="en-US" sz="2100" dirty="0" smtClean="0"/>
              <a:t>}// </a:t>
            </a:r>
            <a:r>
              <a:rPr lang="en-US" sz="2100" dirty="0" smtClean="0">
                <a:solidFill>
                  <a:srgbClr val="FF0000"/>
                </a:solidFill>
              </a:rPr>
              <a:t>Click for output: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cxnSp>
        <p:nvCxnSpPr>
          <p:cNvPr id="6" name="Elbow Connector 5"/>
          <p:cNvCxnSpPr/>
          <p:nvPr/>
        </p:nvCxnSpPr>
        <p:spPr>
          <a:xfrm rot="5400000">
            <a:off x="5943600" y="3962400"/>
            <a:ext cx="1219200" cy="1066800"/>
          </a:xfrm>
          <a:prstGeom prst="bentConnector3">
            <a:avLst>
              <a:gd name="adj1" fmla="val 9772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38400" y="304800"/>
            <a:ext cx="60960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Pass 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=0: and j=0 1 2 3 4 5 6 7 8 9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Pass 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=1: and j=0 1 2 3 4 5 6 7 8 9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Pass 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=2: and j=0 1 2 3 4 5 6 7 8 9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Loops complete.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381000" y="9906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26670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Consider again  the previous program: </a:t>
            </a:r>
          </a:p>
          <a:p>
            <a:pPr lvl="0"/>
            <a:r>
              <a:rPr lang="en-US" sz="2400" b="1" dirty="0" smtClean="0">
                <a:solidFill>
                  <a:srgbClr val="000000"/>
                </a:solidFill>
              </a:rPr>
              <a:t>Program has </a:t>
            </a:r>
            <a:r>
              <a:rPr lang="en-US" sz="2400" b="1" dirty="0" smtClean="0">
                <a:solidFill>
                  <a:srgbClr val="FF0000"/>
                </a:solidFill>
              </a:rPr>
              <a:t>two loops (nested)</a:t>
            </a:r>
            <a:r>
              <a:rPr lang="en-US" sz="2400" b="1" dirty="0" smtClean="0">
                <a:solidFill>
                  <a:srgbClr val="000000"/>
                </a:solidFill>
              </a:rPr>
              <a:t>.</a:t>
            </a:r>
          </a:p>
          <a:p>
            <a:pPr marL="404813"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 i loop counts from </a:t>
            </a:r>
            <a:r>
              <a:rPr lang="en-US" sz="2400" b="1" dirty="0" smtClean="0">
                <a:solidFill>
                  <a:srgbClr val="FF0000"/>
                </a:solidFill>
              </a:rPr>
              <a:t>0 to 2 </a:t>
            </a:r>
            <a:r>
              <a:rPr lang="en-US" sz="2400" b="1" dirty="0" smtClean="0">
                <a:solidFill>
                  <a:srgbClr val="000000"/>
                </a:solidFill>
              </a:rPr>
              <a:t>and </a:t>
            </a:r>
          </a:p>
          <a:p>
            <a:pPr marL="404813"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  j loop counts from </a:t>
            </a:r>
            <a:r>
              <a:rPr lang="en-US" sz="2400" b="1" dirty="0" smtClean="0">
                <a:solidFill>
                  <a:srgbClr val="FF0000"/>
                </a:solidFill>
              </a:rPr>
              <a:t>0 to </a:t>
            </a:r>
            <a:r>
              <a:rPr lang="en-US" sz="2400" b="1" dirty="0" smtClean="0">
                <a:solidFill>
                  <a:srgbClr val="0070C0"/>
                </a:solidFill>
              </a:rPr>
              <a:t>19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04813" lvl="0"/>
            <a:r>
              <a:rPr lang="en-US" sz="2400" b="1" dirty="0" smtClean="0">
                <a:solidFill>
                  <a:srgbClr val="0070C0"/>
                </a:solidFill>
              </a:rPr>
              <a:t>Write a code to achieve the following output: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0" y="228600"/>
            <a:ext cx="3321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labeled</a:t>
            </a:r>
            <a:r>
              <a:rPr lang="en-US" sz="3600" dirty="0" smtClean="0">
                <a:solidFill>
                  <a:srgbClr val="FF0000"/>
                </a:solidFill>
              </a:rPr>
              <a:t> break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57200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Pass i=0: and j= 0 1 2 3 4 5 6 7 8 9 10 11 12 13 14 15 16 17 18 19 </a:t>
            </a:r>
          </a:p>
          <a:p>
            <a:r>
              <a:rPr lang="en-US" sz="2000" b="1" dirty="0" smtClean="0"/>
              <a:t>Pass i=1: and j= 0 1 2 3 4 5 6 7 8 9 10 11 12 13 14 15 16 17 18 </a:t>
            </a:r>
          </a:p>
          <a:p>
            <a:r>
              <a:rPr lang="en-US" sz="2000" b="1" dirty="0" smtClean="0"/>
              <a:t>Loops complete.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1752600"/>
            <a:ext cx="51812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However it supports </a:t>
            </a:r>
            <a:r>
              <a:rPr lang="en-US" sz="2400" dirty="0" smtClean="0">
                <a:solidFill>
                  <a:srgbClr val="FF0000"/>
                </a:solidFill>
              </a:rPr>
              <a:t>labeled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break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Lets understand it with a program.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5626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4813" lvl="0"/>
            <a:r>
              <a:rPr lang="en-US" sz="2400" b="1" i="1" dirty="0" smtClean="0">
                <a:solidFill>
                  <a:srgbClr val="FF0000"/>
                </a:solidFill>
              </a:rPr>
              <a:t>Note: the </a:t>
            </a:r>
            <a:r>
              <a:rPr lang="en-US" sz="2400" b="1" i="1" dirty="0" smtClean="0">
                <a:solidFill>
                  <a:srgbClr val="FF0000"/>
                </a:solidFill>
              </a:rPr>
              <a:t>i </a:t>
            </a:r>
            <a:r>
              <a:rPr lang="en-US" sz="2400" b="1" i="1" dirty="0" smtClean="0">
                <a:solidFill>
                  <a:srgbClr val="FF0000"/>
                </a:solidFill>
              </a:rPr>
              <a:t>loop counts only </a:t>
            </a:r>
            <a:r>
              <a:rPr lang="en-US" sz="2400" b="1" i="1" dirty="0" smtClean="0">
                <a:solidFill>
                  <a:srgbClr val="0070C0"/>
                </a:solidFill>
              </a:rPr>
              <a:t>up to </a:t>
            </a:r>
            <a:r>
              <a:rPr lang="en-US" sz="2400" b="1" i="1" dirty="0" smtClean="0">
                <a:solidFill>
                  <a:srgbClr val="0070C0"/>
                </a:solidFill>
              </a:rPr>
              <a:t>1 </a:t>
            </a:r>
            <a:r>
              <a:rPr lang="en-US" sz="2400" b="1" i="1" dirty="0" smtClean="0">
                <a:solidFill>
                  <a:srgbClr val="FF0000"/>
                </a:solidFill>
              </a:rPr>
              <a:t>though it can count </a:t>
            </a:r>
            <a:r>
              <a:rPr lang="en-US" sz="2400" b="1" i="1" dirty="0" smtClean="0">
                <a:solidFill>
                  <a:srgbClr val="0070C0"/>
                </a:solidFill>
              </a:rPr>
              <a:t>till </a:t>
            </a:r>
            <a:r>
              <a:rPr lang="en-US" sz="2400" b="1" i="1" dirty="0" smtClean="0">
                <a:solidFill>
                  <a:srgbClr val="0070C0"/>
                </a:solidFill>
              </a:rPr>
              <a:t>2 and j counts up to 18 in last iteration</a:t>
            </a:r>
            <a:endParaRPr lang="en-US" sz="2400" b="1" i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62324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100" b="1" dirty="0" smtClean="0"/>
              <a:t>class </a:t>
            </a:r>
            <a:r>
              <a:rPr lang="en-US" sz="2100" b="1" dirty="0" err="1" smtClean="0"/>
              <a:t>BreakLabeled</a:t>
            </a:r>
            <a:endParaRPr lang="en-US" sz="2100" b="1" dirty="0" smtClean="0"/>
          </a:p>
          <a:p>
            <a:r>
              <a:rPr lang="en-US" sz="2100" b="1" dirty="0" smtClean="0"/>
              <a:t>{</a:t>
            </a:r>
          </a:p>
          <a:p>
            <a:pPr lvl="1"/>
            <a:r>
              <a:rPr lang="en-US" sz="2100" b="1" dirty="0" smtClean="0"/>
              <a:t>public static void main(String </a:t>
            </a:r>
            <a:r>
              <a:rPr lang="en-US" sz="2100" b="1" dirty="0" err="1" smtClean="0"/>
              <a:t>args</a:t>
            </a:r>
            <a:r>
              <a:rPr lang="en-US" sz="2100" b="1" dirty="0" smtClean="0"/>
              <a:t>[])</a:t>
            </a:r>
          </a:p>
          <a:p>
            <a:pPr lvl="1"/>
            <a:r>
              <a:rPr lang="en-US" sz="2100" b="1" dirty="0" smtClean="0"/>
              <a:t> {</a:t>
            </a:r>
          </a:p>
          <a:p>
            <a:pPr lvl="2"/>
            <a:r>
              <a:rPr lang="en-US" sz="2100" b="1" dirty="0" smtClean="0">
                <a:solidFill>
                  <a:srgbClr val="FF0000"/>
                </a:solidFill>
              </a:rPr>
              <a:t>first: </a:t>
            </a:r>
            <a:r>
              <a:rPr lang="en-US" sz="2100" b="1" dirty="0" smtClean="0"/>
              <a:t>for (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i=0; i&lt;3; i++) </a:t>
            </a:r>
          </a:p>
          <a:p>
            <a:pPr lvl="2"/>
            <a:r>
              <a:rPr lang="en-US" sz="2100" b="1" dirty="0" smtClean="0"/>
              <a:t>        {</a:t>
            </a:r>
          </a:p>
          <a:p>
            <a:pPr lvl="2"/>
            <a:r>
              <a:rPr lang="en-US" sz="2100" b="1" dirty="0" smtClean="0"/>
              <a:t>                </a:t>
            </a:r>
            <a:r>
              <a:rPr lang="en-US" sz="2100" b="1" dirty="0" err="1" smtClean="0"/>
              <a:t>System.out.print</a:t>
            </a:r>
            <a:r>
              <a:rPr lang="en-US" sz="2100" b="1" dirty="0" smtClean="0"/>
              <a:t>("Pass i="  +  i  +  ": and j= ");</a:t>
            </a:r>
          </a:p>
          <a:p>
            <a:pPr lvl="2"/>
            <a:r>
              <a:rPr lang="en-US" sz="2100" b="1" dirty="0" smtClean="0"/>
              <a:t>                </a:t>
            </a:r>
            <a:r>
              <a:rPr lang="en-US" sz="2100" b="1" dirty="0" smtClean="0">
                <a:solidFill>
                  <a:schemeClr val="accent1">
                    <a:lumMod val="50000"/>
                  </a:schemeClr>
                </a:solidFill>
              </a:rPr>
              <a:t>second</a:t>
            </a:r>
            <a:r>
              <a:rPr lang="en-US" sz="2100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100" b="1" dirty="0" smtClean="0"/>
              <a:t>for (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</a:t>
            </a:r>
            <a:r>
              <a:rPr lang="en-US" sz="2100" b="1" dirty="0" smtClean="0"/>
              <a:t>j=0; j&lt;20; j++)</a:t>
            </a:r>
          </a:p>
          <a:p>
            <a:pPr lvl="2"/>
            <a:r>
              <a:rPr lang="en-US" sz="2100" b="1" dirty="0" smtClean="0"/>
              <a:t>                 {</a:t>
            </a:r>
          </a:p>
          <a:p>
            <a:pPr lvl="2"/>
            <a:r>
              <a:rPr lang="en-US" sz="2100" b="1" dirty="0" smtClean="0"/>
              <a:t>                        if (i==1 &amp;&amp; j==19 ) </a:t>
            </a:r>
          </a:p>
          <a:p>
            <a:pPr lvl="2"/>
            <a:r>
              <a:rPr lang="en-US" sz="2100" b="1" dirty="0" smtClean="0"/>
              <a:t>                                break </a:t>
            </a:r>
            <a:r>
              <a:rPr lang="en-US" sz="2100" b="1" dirty="0" smtClean="0">
                <a:solidFill>
                  <a:srgbClr val="FF0000"/>
                </a:solidFill>
              </a:rPr>
              <a:t>first</a:t>
            </a:r>
            <a:r>
              <a:rPr lang="en-US" sz="2100" b="1" dirty="0" smtClean="0"/>
              <a:t>;   </a:t>
            </a:r>
            <a:r>
              <a:rPr lang="en-US" sz="2100" b="1" dirty="0" smtClean="0">
                <a:solidFill>
                  <a:srgbClr val="FF0000"/>
                </a:solidFill>
              </a:rPr>
              <a:t>//</a:t>
            </a:r>
            <a:r>
              <a:rPr lang="en-US" sz="2100" b="1" dirty="0" smtClean="0">
                <a:solidFill>
                  <a:srgbClr val="FF0000"/>
                </a:solidFill>
              </a:rPr>
              <a:t>Break loop </a:t>
            </a:r>
            <a:r>
              <a:rPr lang="en-US" sz="2100" b="1" dirty="0" smtClean="0">
                <a:solidFill>
                  <a:srgbClr val="FF0000"/>
                </a:solidFill>
              </a:rPr>
              <a:t>i and j</a:t>
            </a:r>
            <a:endParaRPr lang="en-US" sz="2100" b="1" dirty="0" smtClean="0">
              <a:solidFill>
                <a:srgbClr val="FF0000"/>
              </a:solidFill>
            </a:endParaRPr>
          </a:p>
          <a:p>
            <a:pPr lvl="2"/>
            <a:r>
              <a:rPr lang="en-US" sz="2100" b="1" dirty="0" smtClean="0"/>
              <a:t>                        </a:t>
            </a:r>
            <a:r>
              <a:rPr lang="en-US" sz="2100" b="1" dirty="0" smtClean="0"/>
              <a:t>else</a:t>
            </a:r>
          </a:p>
          <a:p>
            <a:pPr lvl="2"/>
            <a:r>
              <a:rPr lang="en-US" sz="2100" b="1" dirty="0" smtClean="0"/>
              <a:t>	</a:t>
            </a:r>
            <a:r>
              <a:rPr lang="en-US" sz="2100" b="1" dirty="0" smtClean="0"/>
              <a:t>		</a:t>
            </a:r>
            <a:r>
              <a:rPr lang="en-US" sz="2100" b="1" dirty="0" err="1" smtClean="0"/>
              <a:t>System.out.print</a:t>
            </a:r>
            <a:r>
              <a:rPr lang="en-US" sz="2100" b="1" dirty="0" smtClean="0"/>
              <a:t> ( j </a:t>
            </a:r>
            <a:r>
              <a:rPr lang="en-US" sz="2100" b="1" dirty="0" smtClean="0"/>
              <a:t>+ " ");</a:t>
            </a:r>
          </a:p>
          <a:p>
            <a:pPr lvl="2"/>
            <a:r>
              <a:rPr lang="en-US" sz="2100" b="1" dirty="0" smtClean="0"/>
              <a:t>                </a:t>
            </a:r>
            <a:r>
              <a:rPr lang="en-US" sz="2100" b="1" dirty="0" smtClean="0"/>
              <a:t>} </a:t>
            </a:r>
            <a:r>
              <a:rPr lang="en-US" sz="2100" b="1" dirty="0" smtClean="0">
                <a:solidFill>
                  <a:srgbClr val="FF0000"/>
                </a:solidFill>
              </a:rPr>
              <a:t>//for j</a:t>
            </a:r>
            <a:endParaRPr lang="en-US" sz="2100" b="1" dirty="0" smtClean="0">
              <a:solidFill>
                <a:srgbClr val="FF0000"/>
              </a:solidFill>
            </a:endParaRPr>
          </a:p>
          <a:p>
            <a:pPr lvl="2"/>
            <a:r>
              <a:rPr lang="en-US" sz="2100" b="1" dirty="0" smtClean="0"/>
              <a:t>                </a:t>
            </a:r>
            <a:r>
              <a:rPr lang="en-US" sz="2100" b="1" dirty="0" err="1" smtClean="0"/>
              <a:t>System.out.println</a:t>
            </a:r>
            <a:r>
              <a:rPr lang="en-US" sz="2100" b="1" dirty="0" smtClean="0"/>
              <a:t>();</a:t>
            </a:r>
          </a:p>
          <a:p>
            <a:pPr lvl="2"/>
            <a:r>
              <a:rPr lang="en-US" sz="2100" b="1" dirty="0" smtClean="0"/>
              <a:t>        </a:t>
            </a:r>
            <a:r>
              <a:rPr lang="en-US" sz="2100" b="1" dirty="0" smtClean="0"/>
              <a:t>} </a:t>
            </a:r>
            <a:r>
              <a:rPr lang="en-US" sz="2100" b="1" dirty="0" smtClean="0">
                <a:solidFill>
                  <a:srgbClr val="FF0000"/>
                </a:solidFill>
              </a:rPr>
              <a:t>// for i</a:t>
            </a:r>
          </a:p>
          <a:p>
            <a:pPr lvl="2"/>
            <a:r>
              <a:rPr lang="en-US" sz="2100" b="1" dirty="0" smtClean="0"/>
              <a:t>	</a:t>
            </a:r>
            <a:r>
              <a:rPr lang="en-US" sz="2100" b="1" dirty="0" err="1" smtClean="0"/>
              <a:t>System.out.println</a:t>
            </a:r>
            <a:r>
              <a:rPr lang="en-US" sz="2100" b="1" dirty="0" smtClean="0"/>
              <a:t>("\</a:t>
            </a:r>
            <a:r>
              <a:rPr lang="en-US" sz="2100" b="1" dirty="0" err="1" smtClean="0"/>
              <a:t>nLoops</a:t>
            </a:r>
            <a:r>
              <a:rPr lang="en-US" sz="2100" b="1" dirty="0" smtClean="0"/>
              <a:t> complete</a:t>
            </a:r>
            <a:r>
              <a:rPr lang="en-US" sz="2100" b="1" dirty="0" smtClean="0"/>
              <a:t>.");</a:t>
            </a:r>
          </a:p>
          <a:p>
            <a:pPr lvl="2"/>
            <a:r>
              <a:rPr lang="en-US" sz="2100" b="1" dirty="0" smtClean="0"/>
              <a:t>} </a:t>
            </a:r>
            <a:r>
              <a:rPr lang="en-US" sz="2100" b="1" dirty="0" smtClean="0">
                <a:solidFill>
                  <a:srgbClr val="FF0000"/>
                </a:solidFill>
              </a:rPr>
              <a:t>// main method</a:t>
            </a:r>
          </a:p>
          <a:p>
            <a:r>
              <a:rPr lang="en-US" sz="2100" b="1" dirty="0" smtClean="0"/>
              <a:t>}</a:t>
            </a:r>
            <a:endParaRPr lang="en-US" sz="21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cxnSp>
        <p:nvCxnSpPr>
          <p:cNvPr id="4" name="Elbow Connector 3"/>
          <p:cNvCxnSpPr/>
          <p:nvPr/>
        </p:nvCxnSpPr>
        <p:spPr>
          <a:xfrm rot="10800000" flipV="1">
            <a:off x="533400" y="3505200"/>
            <a:ext cx="2438400" cy="1905000"/>
          </a:xfrm>
          <a:prstGeom prst="bentConnector3">
            <a:avLst>
              <a:gd name="adj1" fmla="val 9840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66633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One more Program of labeled break. </a:t>
            </a:r>
            <a:r>
              <a:rPr lang="en-US" sz="2800" b="1" dirty="0" smtClean="0">
                <a:solidFill>
                  <a:srgbClr val="FF0000"/>
                </a:solidFill>
              </a:rPr>
              <a:t>What is the O/p</a:t>
            </a:r>
          </a:p>
          <a:p>
            <a:r>
              <a:rPr lang="en-US" sz="2100" dirty="0" smtClean="0"/>
              <a:t>class </a:t>
            </a:r>
            <a:r>
              <a:rPr lang="en-US" sz="2100" dirty="0" smtClean="0"/>
              <a:t>Break </a:t>
            </a:r>
          </a:p>
          <a:p>
            <a:r>
              <a:rPr lang="en-US" sz="2100" dirty="0" smtClean="0"/>
              <a:t>{</a:t>
            </a:r>
          </a:p>
          <a:p>
            <a:pPr lvl="1"/>
            <a:r>
              <a:rPr lang="en-US" sz="2100" dirty="0" smtClean="0"/>
              <a:t>public static void main(String </a:t>
            </a:r>
            <a:r>
              <a:rPr lang="en-US" sz="2100" dirty="0" err="1" smtClean="0"/>
              <a:t>args</a:t>
            </a:r>
            <a:r>
              <a:rPr lang="en-US" sz="2100" dirty="0" smtClean="0"/>
              <a:t>[])</a:t>
            </a:r>
          </a:p>
          <a:p>
            <a:pPr lvl="1"/>
            <a:r>
              <a:rPr lang="en-US" sz="2100" dirty="0" smtClean="0"/>
              <a:t> {</a:t>
            </a:r>
          </a:p>
          <a:p>
            <a:pPr lvl="2"/>
            <a:r>
              <a:rPr lang="en-US" sz="2100" dirty="0" err="1" smtClean="0"/>
              <a:t>int</a:t>
            </a:r>
            <a:r>
              <a:rPr lang="en-US" sz="2100" dirty="0" smtClean="0"/>
              <a:t>  v=10;</a:t>
            </a:r>
          </a:p>
          <a:p>
            <a:pPr lvl="2"/>
            <a:r>
              <a:rPr lang="en-US" sz="2100" dirty="0" smtClean="0"/>
              <a:t>first: </a:t>
            </a:r>
            <a:r>
              <a:rPr lang="en-US" sz="2100" dirty="0" smtClean="0"/>
              <a:t>{</a:t>
            </a:r>
            <a:endParaRPr lang="en-US" sz="2100" dirty="0" smtClean="0"/>
          </a:p>
          <a:p>
            <a:pPr lvl="2"/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second: {</a:t>
            </a:r>
          </a:p>
          <a:p>
            <a:pPr lvl="2"/>
            <a:r>
              <a:rPr lang="en-US" sz="2100" dirty="0" smtClean="0"/>
              <a:t>	</a:t>
            </a:r>
            <a:r>
              <a:rPr lang="en-US" sz="2100" dirty="0" smtClean="0">
                <a:solidFill>
                  <a:srgbClr val="00B050"/>
                </a:solidFill>
              </a:rPr>
              <a:t>third: {</a:t>
            </a:r>
          </a:p>
          <a:p>
            <a:pPr lvl="2"/>
            <a:r>
              <a:rPr lang="en-US" sz="2100" dirty="0" smtClean="0"/>
              <a:t>		</a:t>
            </a:r>
            <a:r>
              <a:rPr lang="en-US" sz="2100" dirty="0" err="1" smtClean="0"/>
              <a:t>System.out.println</a:t>
            </a:r>
            <a:r>
              <a:rPr lang="en-US" sz="2100" dirty="0" smtClean="0"/>
              <a:t>("Before the break.");</a:t>
            </a:r>
          </a:p>
          <a:p>
            <a:pPr lvl="2"/>
            <a:r>
              <a:rPr lang="en-US" sz="2100" dirty="0" smtClean="0"/>
              <a:t>		if (v==10)</a:t>
            </a:r>
          </a:p>
          <a:p>
            <a:pPr lvl="2"/>
            <a:r>
              <a:rPr lang="en-US" sz="2100" dirty="0" smtClean="0"/>
              <a:t>			 </a:t>
            </a:r>
            <a:r>
              <a:rPr lang="en-US" sz="2100" dirty="0" smtClean="0">
                <a:solidFill>
                  <a:srgbClr val="FF0000"/>
                </a:solidFill>
              </a:rPr>
              <a:t>break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second</a:t>
            </a:r>
            <a:r>
              <a:rPr lang="en-US" sz="2100" dirty="0" smtClean="0"/>
              <a:t>;</a:t>
            </a:r>
          </a:p>
          <a:p>
            <a:pPr lvl="4"/>
            <a:r>
              <a:rPr lang="en-US" sz="2100" dirty="0" smtClean="0">
                <a:solidFill>
                  <a:srgbClr val="00B050"/>
                </a:solidFill>
              </a:rPr>
              <a:t>	  </a:t>
            </a:r>
            <a:r>
              <a:rPr lang="en-US" sz="2100" dirty="0" err="1" smtClean="0">
                <a:solidFill>
                  <a:srgbClr val="00B050"/>
                </a:solidFill>
              </a:rPr>
              <a:t>System.out.println</a:t>
            </a:r>
            <a:r>
              <a:rPr lang="en-US" sz="2100" dirty="0" smtClean="0">
                <a:solidFill>
                  <a:srgbClr val="00B050"/>
                </a:solidFill>
              </a:rPr>
              <a:t>("This won't execute");</a:t>
            </a:r>
          </a:p>
          <a:p>
            <a:pPr lvl="2"/>
            <a:r>
              <a:rPr lang="en-US" sz="2100" dirty="0" smtClean="0">
                <a:solidFill>
                  <a:srgbClr val="00B050"/>
                </a:solidFill>
              </a:rPr>
              <a:t>		}</a:t>
            </a:r>
          </a:p>
          <a:p>
            <a:pPr lvl="2"/>
            <a:r>
              <a:rPr lang="en-US" sz="2100" dirty="0" smtClean="0"/>
              <a:t>	     </a:t>
            </a:r>
            <a:r>
              <a:rPr lang="en-US" sz="2100" dirty="0" err="1" smtClean="0"/>
              <a:t>System.out.println</a:t>
            </a:r>
            <a:r>
              <a:rPr lang="en-US" sz="2100" dirty="0" smtClean="0"/>
              <a:t>("This won't execute");</a:t>
            </a:r>
          </a:p>
          <a:p>
            <a:pPr lvl="2"/>
            <a:r>
              <a:rPr lang="en-US" sz="2100" dirty="0" smtClean="0"/>
              <a:t>	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lvl="2"/>
            <a:r>
              <a:rPr lang="en-US" sz="2100" dirty="0" smtClean="0"/>
              <a:t>	</a:t>
            </a:r>
            <a:r>
              <a:rPr lang="en-US" sz="2100" dirty="0" err="1" smtClean="0"/>
              <a:t>System.out.println</a:t>
            </a:r>
            <a:r>
              <a:rPr lang="en-US" sz="2100" dirty="0" smtClean="0"/>
              <a:t>(“</a:t>
            </a:r>
            <a:r>
              <a:rPr lang="en-US" sz="2100" dirty="0" smtClean="0">
                <a:solidFill>
                  <a:srgbClr val="FF0000"/>
                </a:solidFill>
              </a:rPr>
              <a:t>After second block</a:t>
            </a:r>
            <a:r>
              <a:rPr lang="en-US" sz="2100" dirty="0" smtClean="0"/>
              <a:t>.");</a:t>
            </a:r>
          </a:p>
          <a:p>
            <a:pPr lvl="2"/>
            <a:r>
              <a:rPr lang="en-US" sz="2100" dirty="0" smtClean="0"/>
              <a:t>   }</a:t>
            </a:r>
          </a:p>
          <a:p>
            <a:pPr lvl="1"/>
            <a:r>
              <a:rPr lang="en-US" sz="2100" dirty="0" smtClean="0"/>
              <a:t> }</a:t>
            </a:r>
          </a:p>
          <a:p>
            <a:r>
              <a:rPr lang="en-US" sz="2100" dirty="0" smtClean="0"/>
              <a:t>}  </a:t>
            </a:r>
            <a:r>
              <a:rPr lang="en-US" sz="2100" b="1" dirty="0" smtClean="0">
                <a:solidFill>
                  <a:srgbClr val="FF0000"/>
                </a:solidFill>
              </a:rPr>
              <a:t>// Click to see the output</a:t>
            </a:r>
            <a:endParaRPr lang="en-US" sz="21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  <p:sp>
        <p:nvSpPr>
          <p:cNvPr id="4" name="Rectangle 3"/>
          <p:cNvSpPr/>
          <p:nvPr/>
        </p:nvSpPr>
        <p:spPr>
          <a:xfrm>
            <a:off x="4572000" y="18288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Before the break.</a:t>
            </a:r>
          </a:p>
          <a:p>
            <a:r>
              <a:rPr lang="en-US" sz="2800" dirty="0" smtClean="0"/>
              <a:t>After second block.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35000" contrast="65000"/>
          </a:blip>
          <a:srcRect/>
          <a:stretch>
            <a:fillRect/>
          </a:stretch>
        </p:blipFill>
        <p:spPr bwMode="auto">
          <a:xfrm>
            <a:off x="228600" y="381000"/>
            <a:ext cx="8763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3400" y="11430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/>
              <a:t>class </a:t>
            </a:r>
            <a:r>
              <a:rPr lang="en-US" sz="2100" dirty="0" err="1" smtClean="0"/>
              <a:t>BreakError</a:t>
            </a:r>
            <a:endParaRPr lang="en-US" sz="2100" dirty="0" smtClean="0"/>
          </a:p>
          <a:p>
            <a:r>
              <a:rPr lang="en-US" sz="2100" dirty="0" smtClean="0"/>
              <a:t> {</a:t>
            </a:r>
          </a:p>
          <a:p>
            <a:pPr lvl="1"/>
            <a:r>
              <a:rPr lang="en-US" sz="2100" dirty="0" smtClean="0"/>
              <a:t>public static void main(String </a:t>
            </a:r>
            <a:r>
              <a:rPr lang="en-US" sz="2100" dirty="0" err="1" smtClean="0"/>
              <a:t>args</a:t>
            </a:r>
            <a:r>
              <a:rPr lang="en-US" sz="2100" dirty="0" smtClean="0"/>
              <a:t>[])</a:t>
            </a:r>
          </a:p>
          <a:p>
            <a:pPr lvl="1"/>
            <a:r>
              <a:rPr lang="en-US" sz="2100" dirty="0" smtClean="0"/>
              <a:t> {</a:t>
            </a:r>
          </a:p>
          <a:p>
            <a:pPr lvl="1"/>
            <a:r>
              <a:rPr lang="nn-NO" sz="2100" dirty="0" smtClean="0">
                <a:solidFill>
                  <a:schemeClr val="accent1">
                    <a:lumMod val="50000"/>
                  </a:schemeClr>
                </a:solidFill>
              </a:rPr>
              <a:t>one</a:t>
            </a:r>
            <a:r>
              <a:rPr lang="nn-NO" sz="2100" dirty="0" smtClean="0"/>
              <a:t>: for(int i=0; i&lt;3; i++) </a:t>
            </a:r>
          </a:p>
          <a:p>
            <a:pPr lvl="2"/>
            <a:r>
              <a:rPr lang="nn-NO" sz="2100" dirty="0" smtClean="0"/>
              <a:t>  {</a:t>
            </a:r>
          </a:p>
          <a:p>
            <a:pPr lvl="2"/>
            <a:r>
              <a:rPr lang="en-US" sz="2100" dirty="0" smtClean="0"/>
              <a:t>       </a:t>
            </a:r>
            <a:r>
              <a:rPr lang="en-US" sz="2100" dirty="0" err="1" smtClean="0"/>
              <a:t>System.out.print</a:t>
            </a:r>
            <a:r>
              <a:rPr lang="en-US" sz="2100" dirty="0" smtClean="0"/>
              <a:t>("Pass " + i + ": ");</a:t>
            </a:r>
          </a:p>
          <a:p>
            <a:pPr lvl="2"/>
            <a:r>
              <a:rPr lang="en-US" sz="2100" dirty="0" smtClean="0"/>
              <a:t>   }</a:t>
            </a:r>
          </a:p>
          <a:p>
            <a:pPr lvl="1"/>
            <a:r>
              <a:rPr lang="en-US" sz="2100" dirty="0" smtClean="0"/>
              <a:t>	  for (</a:t>
            </a:r>
            <a:r>
              <a:rPr lang="en-US" sz="2100" dirty="0" err="1" smtClean="0"/>
              <a:t>int</a:t>
            </a:r>
            <a:r>
              <a:rPr lang="en-US" sz="2100" dirty="0" smtClean="0"/>
              <a:t> j=0; j&lt;100; j++)</a:t>
            </a:r>
          </a:p>
          <a:p>
            <a:pPr lvl="1"/>
            <a:r>
              <a:rPr lang="en-US" sz="2100" dirty="0" smtClean="0"/>
              <a:t>	 {</a:t>
            </a:r>
          </a:p>
          <a:p>
            <a:pPr lvl="1"/>
            <a:r>
              <a:rPr lang="en-US" sz="2100" dirty="0" smtClean="0"/>
              <a:t>		if (j == 10) </a:t>
            </a:r>
          </a:p>
          <a:p>
            <a:pPr lvl="1"/>
            <a:r>
              <a:rPr lang="en-US" sz="2100" dirty="0" smtClean="0"/>
              <a:t>			break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</a:rPr>
              <a:t>one</a:t>
            </a:r>
            <a:r>
              <a:rPr lang="en-US" sz="2100" dirty="0" smtClean="0"/>
              <a:t>;</a:t>
            </a:r>
          </a:p>
          <a:p>
            <a:pPr lvl="1"/>
            <a:r>
              <a:rPr lang="en-US" sz="2100" dirty="0" smtClean="0"/>
              <a:t>		</a:t>
            </a:r>
            <a:r>
              <a:rPr lang="en-US" sz="2100" dirty="0" err="1" smtClean="0"/>
              <a:t>System.out.print</a:t>
            </a:r>
            <a:r>
              <a:rPr lang="en-US" sz="2100" dirty="0" smtClean="0"/>
              <a:t>(j + " ");</a:t>
            </a:r>
          </a:p>
          <a:p>
            <a:pPr lvl="1"/>
            <a:r>
              <a:rPr lang="en-US" sz="2100" dirty="0" smtClean="0"/>
              <a:t>	}</a:t>
            </a:r>
          </a:p>
          <a:p>
            <a:pPr lvl="1"/>
            <a:r>
              <a:rPr lang="en-US" sz="2100" dirty="0" smtClean="0"/>
              <a:t>}</a:t>
            </a:r>
          </a:p>
          <a:p>
            <a:r>
              <a:rPr lang="en-US" sz="2100" dirty="0" smtClean="0"/>
              <a:t>}</a:t>
            </a:r>
            <a:endParaRPr lang="en-US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19050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Compile time error; Undefined label “one”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 D. R. Gangodkar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4655</TotalTime>
  <Words>806</Words>
  <Application>Microsoft PowerPoint</Application>
  <PresentationFormat>On-screen Show (4:3)</PresentationFormat>
  <Paragraphs>200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Watermark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Overview of Java</dc:title>
  <dc:creator>user</dc:creator>
  <cp:lastModifiedBy>user</cp:lastModifiedBy>
  <cp:revision>292</cp:revision>
  <dcterms:created xsi:type="dcterms:W3CDTF">2005-03-22T22:30:11Z</dcterms:created>
  <dcterms:modified xsi:type="dcterms:W3CDTF">2019-08-27T13:04:13Z</dcterms:modified>
</cp:coreProperties>
</file>