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292" r:id="rId2"/>
    <p:sldId id="256" r:id="rId3"/>
    <p:sldId id="257" r:id="rId4"/>
    <p:sldId id="273" r:id="rId5"/>
    <p:sldId id="313" r:id="rId6"/>
    <p:sldId id="275" r:id="rId7"/>
    <p:sldId id="276" r:id="rId8"/>
    <p:sldId id="258" r:id="rId9"/>
    <p:sldId id="269" r:id="rId10"/>
    <p:sldId id="260" r:id="rId11"/>
    <p:sldId id="259" r:id="rId12"/>
    <p:sldId id="264" r:id="rId13"/>
    <p:sldId id="277" r:id="rId14"/>
    <p:sldId id="274" r:id="rId15"/>
    <p:sldId id="261" r:id="rId16"/>
    <p:sldId id="265" r:id="rId17"/>
    <p:sldId id="282" r:id="rId18"/>
    <p:sldId id="283" r:id="rId19"/>
    <p:sldId id="278" r:id="rId20"/>
    <p:sldId id="279" r:id="rId21"/>
    <p:sldId id="280" r:id="rId22"/>
    <p:sldId id="314" r:id="rId23"/>
    <p:sldId id="284" r:id="rId24"/>
    <p:sldId id="287" r:id="rId25"/>
    <p:sldId id="285" r:id="rId26"/>
    <p:sldId id="308" r:id="rId27"/>
    <p:sldId id="286" r:id="rId28"/>
    <p:sldId id="288" r:id="rId29"/>
    <p:sldId id="289" r:id="rId30"/>
    <p:sldId id="267" r:id="rId31"/>
    <p:sldId id="272" r:id="rId32"/>
    <p:sldId id="290" r:id="rId33"/>
    <p:sldId id="312" r:id="rId34"/>
    <p:sldId id="291" r:id="rId35"/>
    <p:sldId id="293" r:id="rId36"/>
    <p:sldId id="294" r:id="rId37"/>
    <p:sldId id="295" r:id="rId38"/>
    <p:sldId id="296" r:id="rId39"/>
    <p:sldId id="297" r:id="rId40"/>
    <p:sldId id="309" r:id="rId41"/>
    <p:sldId id="310" r:id="rId42"/>
    <p:sldId id="298" r:id="rId43"/>
    <p:sldId id="299" r:id="rId44"/>
    <p:sldId id="300" r:id="rId45"/>
    <p:sldId id="311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7150100" cy="9448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Ra9U1AmtUCqVU8rghNrFPQ==" hashData="3FmExXlcmcg0pfqpwEW3c9R2pe8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0" autoAdjust="0"/>
  </p:normalViewPr>
  <p:slideViewPr>
    <p:cSldViewPr>
      <p:cViewPr varScale="1">
        <p:scale>
          <a:sx n="44" d="100"/>
          <a:sy n="44" d="100"/>
        </p:scale>
        <p:origin x="63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notesViewPr>
    <p:cSldViewPr>
      <p:cViewPr varScale="1">
        <p:scale>
          <a:sx n="51" d="100"/>
          <a:sy n="51" d="100"/>
        </p:scale>
        <p:origin x="-2856" y="-90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2CB06-FB7A-4BB5-824F-916CA0FD57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F84E3-B931-4F44-8B57-BD66EB0DAA6D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AC7BC-535B-4664-9193-D8A9BE197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C7BC-535B-4664-9193-D8A9BE197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843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844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239EA8-20E0-4B4E-A169-2B368C07FC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D7374-FE2B-41A3-8EAB-DD4AE8117C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EBF64-260B-486A-A577-9C525D7A1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04800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altLang="zh-CN" smtClean="0"/>
              <a:t>(C) D. R. Gangodkar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504BA-6876-4B09-9765-28838026CD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D4E60-DC2B-46EB-BD55-F3D8A1A399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5762-239E-437A-9B69-762CF9BC2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08B39-EB41-4832-B86A-F20A6CE34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0509D-C29D-462B-A201-213081EDC3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D066F-F4FA-4740-A297-DCC99D731B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4F-64D7-4932-ABE7-2DEB23518C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F9E2E-6FE0-4D2E-BFE7-33A42766D1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7411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2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D55830A-D095-4ABA-A3E5-E687C9C295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09800"/>
            <a:ext cx="8229600" cy="1143000"/>
          </a:xfrm>
        </p:spPr>
        <p:txBody>
          <a:bodyPr/>
          <a:lstStyle/>
          <a:p>
            <a:r>
              <a:rPr lang="en-US" altLang="zh-CN" sz="2800" dirty="0" smtClean="0"/>
              <a:t>Books</a:t>
            </a:r>
            <a:endParaRPr lang="en-US" altLang="zh-CN" sz="28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124200"/>
            <a:ext cx="8229600" cy="2667000"/>
          </a:xfrm>
        </p:spPr>
        <p:txBody>
          <a:bodyPr/>
          <a:lstStyle/>
          <a:p>
            <a:r>
              <a:rPr lang="en-US" sz="2400" dirty="0" smtClean="0"/>
              <a:t>Java The Complete Reference </a:t>
            </a:r>
          </a:p>
          <a:p>
            <a:pPr lvl="1">
              <a:buNone/>
            </a:pPr>
            <a:r>
              <a:rPr lang="en-US" sz="2000" dirty="0" smtClean="0"/>
              <a:t>Herbert </a:t>
            </a:r>
            <a:r>
              <a:rPr lang="en-US" sz="2000" dirty="0" err="1" smtClean="0"/>
              <a:t>Schildt</a:t>
            </a:r>
            <a:r>
              <a:rPr lang="en-US" sz="2000" dirty="0" smtClean="0"/>
              <a:t>, McGraw Hill, eighth edition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altLang="zh-CN" sz="2400" dirty="0" smtClean="0"/>
              <a:t>Programming with Java , A Primer</a:t>
            </a:r>
          </a:p>
          <a:p>
            <a:pPr lvl="1">
              <a:buNone/>
            </a:pPr>
            <a:r>
              <a:rPr lang="en-US" altLang="zh-CN" sz="2000" dirty="0" smtClean="0"/>
              <a:t>E. </a:t>
            </a:r>
            <a:r>
              <a:rPr lang="en-US" altLang="zh-CN" sz="2000" dirty="0" err="1" smtClean="0"/>
              <a:t>Balaguruswamy</a:t>
            </a:r>
            <a:r>
              <a:rPr lang="en-US" altLang="zh-CN" sz="2000" dirty="0" smtClean="0"/>
              <a:t>,  McGraw Hill, fourth edition</a:t>
            </a:r>
          </a:p>
          <a:p>
            <a:pPr lvl="1">
              <a:buNone/>
            </a:pPr>
            <a:endParaRPr lang="en-US" altLang="zh-CN" sz="2000" dirty="0" smtClean="0"/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sz="2400" dirty="0" smtClean="0">
                <a:cs typeface="+mn-cs"/>
              </a:rPr>
              <a:t>Thinking in Java, </a:t>
            </a:r>
          </a:p>
          <a:p>
            <a:pPr marL="742950" lvl="2" indent="-342900">
              <a:buNone/>
            </a:pPr>
            <a:r>
              <a:rPr lang="en-US" altLang="zh-CN" sz="2000" dirty="0" smtClean="0">
                <a:cs typeface="+mn-cs"/>
              </a:rPr>
              <a:t>Bruce </a:t>
            </a:r>
            <a:r>
              <a:rPr lang="en-US" altLang="zh-CN" sz="2000" dirty="0" err="1" smtClean="0">
                <a:cs typeface="+mn-cs"/>
              </a:rPr>
              <a:t>Eckel</a:t>
            </a:r>
            <a:r>
              <a:rPr lang="en-US" altLang="zh-CN" sz="2000" dirty="0" smtClean="0">
                <a:cs typeface="+mn-cs"/>
              </a:rPr>
              <a:t>, Pearson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Programming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Prof. (Dr.) D. R. </a:t>
            </a:r>
            <a:r>
              <a:rPr lang="en-US" altLang="zh-CN" sz="2800" b="1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Gangodkar</a:t>
            </a:r>
            <a:endParaRPr lang="en-US" altLang="zh-CN" sz="2800" b="1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Dean International Affairs and Prof. Dept.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en-US" altLang="zh-CN" sz="24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CSE</a:t>
            </a:r>
            <a:endParaRPr kumimoji="0" lang="en-US" altLang="zh-CN" sz="24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7850"/>
            <a:ext cx="8229600" cy="641350"/>
          </a:xfrm>
          <a:noFill/>
        </p:spPr>
        <p:txBody>
          <a:bodyPr>
            <a:spAutoFit/>
          </a:bodyPr>
          <a:lstStyle/>
          <a:p>
            <a:r>
              <a:rPr lang="en-US" altLang="zh-CN" sz="3600"/>
              <a:t>Java Features 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09118"/>
          </a:xfrm>
          <a:noFill/>
        </p:spPr>
        <p:txBody>
          <a:bodyPr>
            <a:spAutoFit/>
          </a:bodyPr>
          <a:lstStyle/>
          <a:p>
            <a:r>
              <a:rPr lang="en-US" altLang="zh-CN" sz="2400" b="1" dirty="0"/>
              <a:t>Reliable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extensive compile-time and runtime error checking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no pointers but real arrays. Memory corruptions or unauthorized memory accesses are impossible</a:t>
            </a:r>
          </a:p>
          <a:p>
            <a:pPr lvl="1">
              <a:spcBef>
                <a:spcPct val="25000"/>
              </a:spcBef>
            </a:pPr>
            <a:r>
              <a:rPr lang="en-US" altLang="zh-CN" sz="2000" b="1" dirty="0">
                <a:solidFill>
                  <a:srgbClr val="7030A0"/>
                </a:solidFill>
              </a:rPr>
              <a:t>automatic garbage collection </a:t>
            </a:r>
            <a:r>
              <a:rPr lang="en-US" altLang="zh-CN" sz="2000" dirty="0"/>
              <a:t>tracks objects usage over time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Secure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usage in networked environments requires more security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memory allocation model is a major defense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access restrictions are forced (private, public</a:t>
            </a:r>
            <a:r>
              <a:rPr lang="en-US" altLang="zh-CN" sz="2000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/>
              <a:t>Distributed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Supports Distributed environment of Internet. Can </a:t>
            </a:r>
            <a:r>
              <a:rPr lang="en-US" altLang="zh-CN" sz="2000" dirty="0" smtClean="0"/>
              <a:t>handle </a:t>
            </a:r>
            <a:r>
              <a:rPr lang="en-US" altLang="zh-CN" sz="2000" b="1" dirty="0">
                <a:solidFill>
                  <a:srgbClr val="7030A0"/>
                </a:solidFill>
              </a:rPr>
              <a:t>TCP/IP protocols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supports </a:t>
            </a:r>
            <a:r>
              <a:rPr lang="en-US" altLang="zh-CN" sz="2000" b="1" dirty="0" err="1">
                <a:solidFill>
                  <a:srgbClr val="FF0000"/>
                </a:solidFill>
              </a:rPr>
              <a:t>RMI</a:t>
            </a:r>
            <a:r>
              <a:rPr lang="en-US" altLang="zh-CN" sz="2000" dirty="0"/>
              <a:t>. Methods of remote objects can be invoked.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7850"/>
            <a:ext cx="8229600" cy="641350"/>
          </a:xfrm>
          <a:noFill/>
        </p:spPr>
        <p:txBody>
          <a:bodyPr>
            <a:spAutoFit/>
          </a:bodyPr>
          <a:lstStyle/>
          <a:p>
            <a:r>
              <a:rPr lang="en-US" altLang="zh-CN" sz="3600"/>
              <a:t>Java Features (4)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5913"/>
            <a:ext cx="8229600" cy="4555093"/>
          </a:xfr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Multithreaded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multiple concurrent threads of executions can run simultaneously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utilizes a sophisticated set of synchronization primitives (based on monitors and condition variables paradigm) to achieve this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Dynamic</a:t>
            </a:r>
          </a:p>
          <a:p>
            <a:pPr lvl="1">
              <a:spcBef>
                <a:spcPct val="25000"/>
              </a:spcBef>
            </a:pPr>
            <a:r>
              <a:rPr lang="en-US" altLang="zh-CN" sz="2000" b="1" i="1" dirty="0" smtClean="0">
                <a:solidFill>
                  <a:srgbClr val="7030A0"/>
                </a:solidFill>
              </a:rPr>
              <a:t>interfaces</a:t>
            </a:r>
            <a:r>
              <a:rPr lang="en-US" altLang="zh-CN" sz="2000" i="1" dirty="0" smtClean="0"/>
              <a:t> promote flexibility and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reusability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in code </a:t>
            </a:r>
            <a:r>
              <a:rPr lang="en-US" altLang="zh-CN" sz="2000" dirty="0" smtClean="0"/>
              <a:t>by specifying a set of methods an object can perform, but l</a:t>
            </a:r>
            <a:r>
              <a:rPr lang="en-US" altLang="zh-CN" sz="2000" i="1" dirty="0" smtClean="0"/>
              <a:t>eaves open how these methods should be implemented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 smtClean="0"/>
              <a:t>Capable of linking new class libraries</a:t>
            </a:r>
            <a:endParaRPr lang="en-US" altLang="zh-CN" sz="2000" dirty="0"/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libraries can freely </a:t>
            </a:r>
            <a:r>
              <a:rPr lang="en-US" altLang="zh-CN" sz="2000" b="1" dirty="0">
                <a:solidFill>
                  <a:srgbClr val="7030A0"/>
                </a:solidFill>
              </a:rPr>
              <a:t>add new methods and instance variables </a:t>
            </a:r>
            <a:r>
              <a:rPr lang="en-US" altLang="zh-CN" sz="2000" dirty="0"/>
              <a:t>without any effect on their clients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 smtClean="0"/>
              <a:t>can </a:t>
            </a:r>
            <a:r>
              <a:rPr lang="en-US" altLang="zh-CN" sz="2000" dirty="0"/>
              <a:t>check the class type in runtime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CN" sz="3600" dirty="0"/>
              <a:t>Java </a:t>
            </a:r>
            <a:r>
              <a:rPr lang="en-US" altLang="zh-CN" sz="3600" dirty="0" smtClean="0"/>
              <a:t>Limitations</a:t>
            </a:r>
            <a:endParaRPr lang="en-US" altLang="zh-CN" sz="36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sz="1600"/>
          </a:p>
          <a:p>
            <a:r>
              <a:rPr lang="en-US" altLang="zh-CN" sz="2400" b="1"/>
              <a:t>Slower than compiled language such as C</a:t>
            </a:r>
          </a:p>
          <a:p>
            <a:pPr lvl="1"/>
            <a:r>
              <a:rPr lang="en-US" altLang="zh-CN" sz="2000"/>
              <a:t>an experiment in 1999 showed that Java was 3 or 4 times slower than C or C++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/>
              <a:t>	</a:t>
            </a:r>
            <a:r>
              <a:rPr lang="en-US" altLang="zh-CN" sz="1800" i="1"/>
              <a:t>title of the article: “</a:t>
            </a:r>
            <a:r>
              <a:rPr lang="en-US" altLang="zh-CN" sz="1800" i="1" u="sng"/>
              <a:t>Comparing Java vs. C/C++ Efficiency Issues to Interpersonal Issues</a:t>
            </a:r>
            <a:r>
              <a:rPr lang="en-US" altLang="zh-CN" sz="1800" i="1"/>
              <a:t>” (Lutz Prechelt)</a:t>
            </a:r>
          </a:p>
          <a:p>
            <a:pPr lvl="1">
              <a:spcBef>
                <a:spcPct val="40000"/>
              </a:spcBef>
            </a:pPr>
            <a:r>
              <a:rPr lang="en-US" altLang="zh-CN" sz="2000"/>
              <a:t>adequate for all but the most time-intensive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68580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Java, C and C++ Difference 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6248400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 </a:t>
            </a:r>
            <a:r>
              <a:rPr lang="en-US" sz="2400" b="1" dirty="0" smtClean="0"/>
              <a:t>Differs from C: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Does not </a:t>
            </a:r>
            <a:r>
              <a:rPr lang="en-US" sz="2400" dirty="0" smtClean="0"/>
              <a:t>have</a:t>
            </a:r>
          </a:p>
          <a:p>
            <a:pPr lvl="1">
              <a:spcBef>
                <a:spcPts val="0"/>
              </a:spcBef>
            </a:pPr>
            <a:r>
              <a:rPr lang="en-US" sz="2300" dirty="0" smtClean="0"/>
              <a:t>Pointers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en-US" sz="2300" dirty="0" smtClean="0"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sz="2300" dirty="0" smtClean="0"/>
              <a:t>keywords  </a:t>
            </a:r>
            <a:r>
              <a:rPr lang="en-US" sz="2300" b="1" i="1" dirty="0" err="1" smtClean="0"/>
              <a:t>sizeof</a:t>
            </a:r>
            <a:r>
              <a:rPr lang="en-US" sz="2300" dirty="0" smtClean="0"/>
              <a:t> and </a:t>
            </a:r>
            <a:r>
              <a:rPr lang="en-US" sz="2300" b="1" i="1" dirty="0" err="1" smtClean="0"/>
              <a:t>typedef</a:t>
            </a:r>
            <a:endParaRPr lang="en-US" sz="2300" dirty="0" smtClean="0"/>
          </a:p>
          <a:p>
            <a:pPr lvl="1">
              <a:spcBef>
                <a:spcPts val="0"/>
              </a:spcBef>
            </a:pPr>
            <a:r>
              <a:rPr lang="en-US" sz="2300" i="1" dirty="0" smtClean="0"/>
              <a:t>Data types </a:t>
            </a:r>
            <a:r>
              <a:rPr lang="en-US" sz="2300" b="1" i="1" dirty="0" err="1" smtClean="0"/>
              <a:t>struct</a:t>
            </a:r>
            <a:r>
              <a:rPr lang="en-US" sz="2300" dirty="0" smtClean="0"/>
              <a:t> and </a:t>
            </a:r>
            <a:r>
              <a:rPr lang="en-US" sz="2300" b="1" i="1" dirty="0" smtClean="0"/>
              <a:t>union</a:t>
            </a:r>
          </a:p>
          <a:p>
            <a:pPr lvl="1">
              <a:spcBef>
                <a:spcPts val="0"/>
              </a:spcBef>
            </a:pPr>
            <a:r>
              <a:rPr lang="en-US" sz="2300" dirty="0" smtClean="0"/>
              <a:t>Modifiers like </a:t>
            </a:r>
            <a:r>
              <a:rPr lang="en-US" sz="2300" b="1" dirty="0" smtClean="0"/>
              <a:t>extern, register, signed </a:t>
            </a:r>
            <a:r>
              <a:rPr lang="en-US" sz="2300" dirty="0" smtClean="0"/>
              <a:t>and </a:t>
            </a:r>
            <a:r>
              <a:rPr lang="en-US" sz="2300" b="1" dirty="0" smtClean="0"/>
              <a:t>unsigned</a:t>
            </a:r>
          </a:p>
          <a:p>
            <a:pPr lvl="1">
              <a:spcBef>
                <a:spcPts val="0"/>
              </a:spcBef>
            </a:pPr>
            <a:r>
              <a:rPr lang="en-US" sz="2300" dirty="0" smtClean="0"/>
              <a:t>Preprocessor directives </a:t>
            </a:r>
            <a:r>
              <a:rPr lang="en-US" sz="2300" b="1" dirty="0" smtClean="0"/>
              <a:t>like #define, #include</a:t>
            </a:r>
          </a:p>
          <a:p>
            <a:pPr lvl="1">
              <a:spcBef>
                <a:spcPts val="0"/>
              </a:spcBef>
            </a:pPr>
            <a:r>
              <a:rPr lang="en-US" sz="2300" dirty="0" smtClean="0"/>
              <a:t>etc..</a:t>
            </a:r>
          </a:p>
          <a:p>
            <a:pPr>
              <a:spcBef>
                <a:spcPts val="0"/>
              </a:spcBef>
            </a:pPr>
            <a:r>
              <a:rPr lang="en-US" sz="2400" b="1" dirty="0" smtClean="0"/>
              <a:t>Differs </a:t>
            </a:r>
            <a:r>
              <a:rPr lang="en-US" sz="2400" b="1" dirty="0"/>
              <a:t>from C</a:t>
            </a:r>
            <a:r>
              <a:rPr lang="en-US" sz="2400" b="1" dirty="0" smtClean="0"/>
              <a:t>++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No operator overloading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no template classes like C++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No multiple inheritance of classes </a:t>
            </a:r>
            <a:r>
              <a:rPr lang="en-US" sz="2200" i="1" dirty="0">
                <a:solidFill>
                  <a:srgbClr val="FF0000"/>
                </a:solidFill>
              </a:rPr>
              <a:t>but uses a feature called interface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No global variable. Every variable forms part of class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etc</a:t>
            </a:r>
            <a:r>
              <a:rPr lang="en-US" sz="2200" dirty="0" smtClean="0"/>
              <a:t>…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/>
          <a:lstStyle/>
          <a:p>
            <a:r>
              <a:rPr lang="en-US" altLang="zh-CN" sz="3600" dirty="0" smtClean="0"/>
              <a:t>Versions</a:t>
            </a:r>
            <a:endParaRPr lang="en-US" altLang="zh-CN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91600" cy="5638800"/>
          </a:xfrm>
        </p:spPr>
        <p:txBody>
          <a:bodyPr/>
          <a:lstStyle/>
          <a:p>
            <a:pPr>
              <a:buNone/>
            </a:pPr>
            <a:r>
              <a:rPr lang="en-US" altLang="zh-CN" sz="2000" dirty="0"/>
              <a:t> </a:t>
            </a:r>
            <a:r>
              <a:rPr lang="en-US" sz="2000" dirty="0" smtClean="0"/>
              <a:t>Major release versions of Java Standard Edition, along with their release dates:</a:t>
            </a:r>
          </a:p>
          <a:p>
            <a:pPr lvl="1"/>
            <a:r>
              <a:rPr lang="en-US" sz="2400" dirty="0" err="1" smtClean="0"/>
              <a:t>JDK</a:t>
            </a:r>
            <a:r>
              <a:rPr lang="en-US" sz="2400" dirty="0" smtClean="0"/>
              <a:t> 1.0 (January 21, 1996)</a:t>
            </a:r>
          </a:p>
          <a:p>
            <a:pPr lvl="1"/>
            <a:r>
              <a:rPr lang="en-US" sz="2400" dirty="0" err="1" smtClean="0"/>
              <a:t>JDK</a:t>
            </a:r>
            <a:r>
              <a:rPr lang="en-US" sz="2400" dirty="0" smtClean="0"/>
              <a:t> 1.1 (February 19, 1997)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J</a:t>
            </a:r>
            <a:r>
              <a:rPr lang="en-US" sz="24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/>
              <a:t>SE 1.2 (December 8, 1998)</a:t>
            </a:r>
          </a:p>
          <a:p>
            <a:pPr lvl="1"/>
            <a:r>
              <a:rPr lang="en-US" sz="2400" dirty="0" smtClean="0"/>
              <a:t>J2SE 1.3 (May 8, 2000)</a:t>
            </a:r>
          </a:p>
          <a:p>
            <a:pPr lvl="1"/>
            <a:r>
              <a:rPr lang="en-US" sz="2400" dirty="0" smtClean="0"/>
              <a:t>J2SE 1.4 (February 6, 2002)</a:t>
            </a:r>
          </a:p>
          <a:p>
            <a:pPr lvl="1"/>
            <a:r>
              <a:rPr lang="en-US" sz="2400" dirty="0" smtClean="0"/>
              <a:t>J2SE 5.0 (September 30, 2004)</a:t>
            </a:r>
          </a:p>
          <a:p>
            <a:pPr lvl="1"/>
            <a:r>
              <a:rPr lang="en-US" sz="2400" dirty="0" smtClean="0"/>
              <a:t>Java SE 6 (December 11, 2006)</a:t>
            </a:r>
          </a:p>
          <a:p>
            <a:pPr lvl="1"/>
            <a:r>
              <a:rPr lang="en-US" sz="2400" dirty="0" smtClean="0"/>
              <a:t>Java SE 7 (July 28, 2011)</a:t>
            </a:r>
          </a:p>
          <a:p>
            <a:pPr lvl="1"/>
            <a:r>
              <a:rPr lang="en-US" sz="2400" dirty="0" smtClean="0"/>
              <a:t>Java SE 8 (March 18, 2014)</a:t>
            </a:r>
          </a:p>
          <a:p>
            <a:pPr lvl="1"/>
            <a:r>
              <a:rPr lang="en-US" sz="2400" dirty="0" smtClean="0"/>
              <a:t>Java SE 9  (Sept 21, 2017) </a:t>
            </a:r>
            <a:r>
              <a:rPr lang="en-US" sz="3200" dirty="0" smtClean="0">
                <a:solidFill>
                  <a:srgbClr val="FF0000"/>
                </a:solidFill>
              </a:rPr>
              <a:t>and so on</a:t>
            </a:r>
            <a:r>
              <a:rPr lang="en-AT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altLang="zh-CN" sz="3600" dirty="0" smtClean="0"/>
              <a:t>Install </a:t>
            </a:r>
            <a:r>
              <a:rPr lang="en-US" altLang="zh-CN" sz="3600" dirty="0" err="1" smtClean="0"/>
              <a:t>Java</a:t>
            </a:r>
            <a:r>
              <a:rPr lang="en-US" altLang="zh-CN" sz="3600" baseline="30000" dirty="0" err="1" smtClean="0"/>
              <a:t>TM</a:t>
            </a:r>
            <a:r>
              <a:rPr lang="en-US" altLang="zh-CN" sz="3600" dirty="0" smtClean="0"/>
              <a:t> 2 Platform on your machine</a:t>
            </a:r>
            <a:endParaRPr lang="en-US" altLang="zh-CN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1475"/>
            <a:ext cx="8686800" cy="4530725"/>
          </a:xfrm>
        </p:spPr>
        <p:txBody>
          <a:bodyPr/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Either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NetBeans</a:t>
            </a:r>
            <a:r>
              <a:rPr lang="en-US" altLang="zh-CN" sz="3600" dirty="0" smtClean="0">
                <a:solidFill>
                  <a:srgbClr val="C00000"/>
                </a:solidFill>
              </a:rPr>
              <a:t> or 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Eclipse IDE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r>
              <a:rPr lang="en-US" altLang="zh-CN" sz="2400" dirty="0" smtClean="0"/>
              <a:t>J2SE, J2EE with Tomcat Server Latest versions.</a:t>
            </a:r>
          </a:p>
          <a:p>
            <a:endParaRPr lang="en-US" altLang="zh-C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dirty="0"/>
              <a:t>Install </a:t>
            </a:r>
            <a:r>
              <a:rPr lang="en-US" altLang="zh-CN" sz="3400" dirty="0" err="1"/>
              <a:t>Java</a:t>
            </a:r>
            <a:r>
              <a:rPr lang="en-US" altLang="zh-CN" sz="3400" baseline="30000" dirty="0" err="1"/>
              <a:t>TM</a:t>
            </a:r>
            <a:r>
              <a:rPr lang="en-US" altLang="zh-CN" sz="3400" dirty="0"/>
              <a:t> 2 Platform on your machine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Can be installed on different platforms: </a:t>
            </a:r>
          </a:p>
          <a:p>
            <a:pPr lvl="1"/>
            <a:r>
              <a:rPr lang="en-US" altLang="zh-CN" sz="2000" dirty="0"/>
              <a:t>Unix/Linux</a:t>
            </a:r>
          </a:p>
          <a:p>
            <a:pPr lvl="1"/>
            <a:r>
              <a:rPr lang="en-US" altLang="zh-CN" sz="2000" dirty="0"/>
              <a:t>Windows</a:t>
            </a:r>
          </a:p>
          <a:p>
            <a:pPr lvl="1"/>
            <a:r>
              <a:rPr lang="en-US" altLang="zh-CN" sz="2000" dirty="0"/>
              <a:t>Mac OS</a:t>
            </a:r>
          </a:p>
          <a:p>
            <a:pPr lvl="1">
              <a:buFont typeface="Wingdings" pitchFamily="2" charset="2"/>
              <a:buNone/>
            </a:pPr>
            <a:endParaRPr lang="en-US" altLang="zh-CN" sz="2000" dirty="0"/>
          </a:p>
          <a:p>
            <a:r>
              <a:rPr lang="en-US" altLang="zh-CN" sz="2800" dirty="0"/>
              <a:t>Follow the on-line instructions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Revision of Object Oriented 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 Concepts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533400" y="5562600"/>
            <a:ext cx="401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kern="0" dirty="0" smtClean="0">
                <a:solidFill>
                  <a:srgbClr val="FF0000"/>
                </a:solidFill>
              </a:rPr>
              <a:t>We discuss each of these </a:t>
            </a:r>
            <a:endParaRPr lang="en-US" sz="24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1266825"/>
            <a:ext cx="66579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Revision of Object Oriented Concepts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8991600" cy="8382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 dirty="0" smtClean="0"/>
              <a:t>What is a Class and object?</a:t>
            </a:r>
            <a:br>
              <a:rPr lang="en-US" altLang="zh-CN" sz="2400" dirty="0" smtClean="0"/>
            </a:br>
            <a:r>
              <a:rPr lang="en-US" sz="2400" dirty="0" smtClean="0"/>
              <a:t> A </a:t>
            </a:r>
            <a:r>
              <a:rPr lang="en-US" sz="2400" i="1" dirty="0" smtClean="0"/>
              <a:t>class</a:t>
            </a:r>
            <a:r>
              <a:rPr lang="en-US" sz="2400" dirty="0" smtClean="0"/>
              <a:t> is the </a:t>
            </a:r>
            <a:r>
              <a:rPr lang="en-US" sz="2400" dirty="0" smtClean="0">
                <a:solidFill>
                  <a:srgbClr val="FF0000"/>
                </a:solidFill>
              </a:rPr>
              <a:t>blueprint/template</a:t>
            </a:r>
            <a:r>
              <a:rPr lang="en-US" sz="2400" dirty="0" smtClean="0"/>
              <a:t> from which individual objects are created. Object is an </a:t>
            </a:r>
            <a:r>
              <a:rPr lang="en-US" sz="2400" dirty="0" smtClean="0">
                <a:solidFill>
                  <a:srgbClr val="FF0000"/>
                </a:solidFill>
              </a:rPr>
              <a:t>instance</a:t>
            </a:r>
            <a:r>
              <a:rPr lang="en-US" sz="2400" dirty="0" smtClean="0"/>
              <a:t> of a Class</a:t>
            </a:r>
            <a:endParaRPr lang="en-US" altLang="zh-CN" sz="2400" dirty="0"/>
          </a:p>
        </p:txBody>
      </p:sp>
      <p:pic>
        <p:nvPicPr>
          <p:cNvPr id="39941" name="Picture 5" descr="http://www.python-course.eu/images/fru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7400"/>
            <a:ext cx="6110288" cy="3910584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1"/>
            <a:ext cx="8458200" cy="3581400"/>
          </a:xfrm>
        </p:spPr>
        <p:txBody>
          <a:bodyPr/>
          <a:lstStyle/>
          <a:p>
            <a:pPr lvl="1"/>
            <a:endParaRPr lang="en-US" altLang="zh-CN" sz="1900" dirty="0" smtClean="0"/>
          </a:p>
          <a:p>
            <a:pPr lvl="1"/>
            <a:endParaRPr lang="en-US" altLang="zh-CN" sz="1900" dirty="0" smtClean="0"/>
          </a:p>
          <a:p>
            <a:pPr lvl="1"/>
            <a:endParaRPr lang="en-US" altLang="zh-CN" sz="1900" dirty="0" smtClean="0"/>
          </a:p>
          <a:p>
            <a:pPr lvl="1"/>
            <a:endParaRPr lang="en-US" altLang="zh-CN" sz="1900" dirty="0"/>
          </a:p>
          <a:p>
            <a:pPr lvl="1"/>
            <a:endParaRPr lang="en-US" altLang="zh-CN" sz="1500" dirty="0" smtClean="0"/>
          </a:p>
          <a:p>
            <a:r>
              <a:rPr lang="en-US" altLang="zh-CN" sz="2800" dirty="0" smtClean="0"/>
              <a:t>Inheritance: Hierarchical classification, abstraction</a:t>
            </a:r>
          </a:p>
          <a:p>
            <a:pPr lvl="7"/>
            <a:r>
              <a:rPr lang="en-US" altLang="zh-CN" sz="3200" dirty="0" smtClean="0"/>
              <a:t>Bird</a:t>
            </a:r>
            <a:endParaRPr lang="en-US" altLang="zh-CN" sz="3200" dirty="0"/>
          </a:p>
          <a:p>
            <a:pPr lvl="1"/>
            <a:endParaRPr lang="en-US" altLang="zh-CN" sz="1900" dirty="0" smtClean="0"/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 smtClean="0"/>
              <a:t>        	  Flying Bird			</a:t>
            </a:r>
            <a:r>
              <a:rPr lang="en-US" altLang="zh-CN" sz="2400" dirty="0" err="1" smtClean="0"/>
              <a:t>NonFlying</a:t>
            </a:r>
            <a:r>
              <a:rPr lang="en-US" altLang="zh-CN" sz="2400" dirty="0" smtClean="0"/>
              <a:t> Bird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 smtClean="0"/>
              <a:t>Robin		Swallow	Penguin		Kiwi</a:t>
            </a:r>
          </a:p>
          <a:p>
            <a:endParaRPr lang="en-US" altLang="zh-CN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" y="3505200"/>
            <a:ext cx="6096000" cy="1828800"/>
            <a:chOff x="914400" y="3124200"/>
            <a:chExt cx="6096000" cy="18288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590800" y="3200400"/>
              <a:ext cx="1143000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0800000">
              <a:off x="4495800" y="3124200"/>
              <a:ext cx="91440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914400" y="4419600"/>
              <a:ext cx="68580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V="1">
              <a:off x="2438400" y="4419600"/>
              <a:ext cx="45720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43400" y="4419600"/>
              <a:ext cx="7620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6400800" y="4419600"/>
              <a:ext cx="6096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590550"/>
            <a:ext cx="90582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28600" y="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0" dirty="0" smtClean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Revision of Object Oriented Concepts</a:t>
            </a:r>
            <a:br>
              <a:rPr lang="en-US" altLang="zh-CN" sz="3600" kern="0" dirty="0" smtClean="0">
                <a:solidFill>
                  <a:srgbClr val="000000"/>
                </a:solidFill>
                <a:latin typeface="Arial"/>
                <a:ea typeface="宋体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Lecture 1: Overview of Java</a:t>
            </a:r>
          </a:p>
        </p:txBody>
      </p:sp>
      <p:pic>
        <p:nvPicPr>
          <p:cNvPr id="5" name="Picture 5" descr="Java Technology"/>
          <p:cNvPicPr>
            <a:picLocks noChangeAspect="1" noChangeArrowheads="1"/>
          </p:cNvPicPr>
          <p:nvPr/>
        </p:nvPicPr>
        <p:blipFill>
          <a:blip r:embed="rId2"/>
          <a:srcRect l="13551" r="12137" b="2611"/>
          <a:stretch>
            <a:fillRect/>
          </a:stretch>
        </p:blipFill>
        <p:spPr bwMode="auto">
          <a:xfrm>
            <a:off x="5257800" y="3505200"/>
            <a:ext cx="1600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914401"/>
            <a:ext cx="8229600" cy="609600"/>
          </a:xfrm>
        </p:spPr>
        <p:txBody>
          <a:bodyPr/>
          <a:lstStyle/>
          <a:p>
            <a:r>
              <a:rPr lang="en-US" altLang="zh-CN" dirty="0" smtClean="0"/>
              <a:t>Polymorphism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CN" sz="3600" dirty="0" smtClean="0"/>
              <a:t>Revision of Object Oriented Concepts</a:t>
            </a:r>
            <a:endParaRPr lang="en-US" altLang="zh-CN" sz="3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4038600" y="1828800"/>
            <a:ext cx="1143000" cy="677108"/>
            <a:chOff x="4038600" y="1828800"/>
            <a:chExt cx="1143000" cy="677108"/>
          </a:xfrm>
        </p:grpSpPr>
        <p:sp>
          <p:nvSpPr>
            <p:cNvPr id="16" name="TextBox 15"/>
            <p:cNvSpPr txBox="1"/>
            <p:nvPr/>
          </p:nvSpPr>
          <p:spPr>
            <a:xfrm>
              <a:off x="4038600" y="1828800"/>
              <a:ext cx="1143000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Shape</a:t>
              </a:r>
              <a:endParaRPr lang="en-US" dirty="0" smtClean="0"/>
            </a:p>
            <a:p>
              <a:r>
                <a:rPr lang="en-US" dirty="0" smtClean="0"/>
                <a:t>draw()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038600" y="2164080"/>
              <a:ext cx="11430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295400" y="37338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Circle</a:t>
            </a:r>
          </a:p>
          <a:p>
            <a:r>
              <a:rPr lang="en-US" dirty="0" smtClean="0"/>
              <a:t>draw()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0" y="3733800"/>
            <a:ext cx="1447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Box</a:t>
            </a:r>
          </a:p>
          <a:p>
            <a:r>
              <a:rPr lang="en-US" dirty="0" smtClean="0"/>
              <a:t>draw()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3733800"/>
            <a:ext cx="2133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Triangle</a:t>
            </a:r>
          </a:p>
          <a:p>
            <a:r>
              <a:rPr lang="en-US" dirty="0" smtClean="0"/>
              <a:t>draw()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10800000" flipH="1">
            <a:off x="1295400" y="4072206"/>
            <a:ext cx="1524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H="1">
            <a:off x="3352800" y="4114800"/>
            <a:ext cx="1524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34000" y="4099560"/>
            <a:ext cx="1844040" cy="168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057400" y="2514600"/>
            <a:ext cx="198120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3848100" y="2857500"/>
            <a:ext cx="10668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029200" y="2590800"/>
            <a:ext cx="1295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4530725"/>
          </a:xfrm>
        </p:spPr>
        <p:txBody>
          <a:bodyPr/>
          <a:lstStyle/>
          <a:p>
            <a:r>
              <a:rPr lang="en-US" dirty="0" smtClean="0"/>
              <a:t>Data Encapsulation: </a:t>
            </a:r>
            <a:r>
              <a:rPr lang="en-US" sz="2700" dirty="0" smtClean="0">
                <a:solidFill>
                  <a:srgbClr val="FF0000"/>
                </a:solidFill>
              </a:rPr>
              <a:t>Hiding internal state </a:t>
            </a:r>
            <a:r>
              <a:rPr lang="en-US" sz="2700" dirty="0" smtClean="0"/>
              <a:t>and </a:t>
            </a:r>
            <a:r>
              <a:rPr lang="en-US" sz="2700" b="1" i="1" dirty="0" smtClean="0">
                <a:solidFill>
                  <a:srgbClr val="7030A0"/>
                </a:solidFill>
              </a:rPr>
              <a:t>allowing controlled interaction </a:t>
            </a:r>
            <a:r>
              <a:rPr lang="en-US" sz="2700" dirty="0" smtClean="0"/>
              <a:t>to be performed through an </a:t>
            </a:r>
            <a:r>
              <a:rPr lang="en-US" sz="2700" i="1" dirty="0" smtClean="0">
                <a:solidFill>
                  <a:srgbClr val="7030A0"/>
                </a:solidFill>
              </a:rPr>
              <a:t>object's methods </a:t>
            </a:r>
            <a:r>
              <a:rPr lang="en-US" sz="2700" dirty="0" smtClean="0"/>
              <a:t>is known as data encapsulation </a:t>
            </a:r>
            <a:endParaRPr lang="en-US" sz="27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CN" sz="3600" dirty="0" smtClean="0"/>
              <a:t>Revision of Object Oriented Concepts</a:t>
            </a:r>
            <a:endParaRPr lang="en-US" altLang="zh-CN" sz="3600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lum bright="-21000" contrast="10000"/>
          </a:blip>
          <a:srcRect/>
          <a:stretch>
            <a:fillRect/>
          </a:stretch>
        </p:blipFill>
        <p:spPr bwMode="auto">
          <a:xfrm>
            <a:off x="2514600" y="2590800"/>
            <a:ext cx="605768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3176254"/>
          </a:xfr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err="1" smtClean="0"/>
              <a:t>JRE</a:t>
            </a:r>
            <a:r>
              <a:rPr lang="en-US" sz="2800" dirty="0" smtClean="0"/>
              <a:t>  provides environment to run applets and applications written in the Java programming language the 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/>
              <a:t>Java Virtual Machine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/>
              <a:t>Set of libraries and 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/>
              <a:t>other components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762000"/>
          </a:xfrm>
        </p:spPr>
        <p:txBody>
          <a:bodyPr/>
          <a:lstStyle/>
          <a:p>
            <a:r>
              <a:rPr lang="en-US" sz="4000" dirty="0" smtClean="0">
                <a:solidFill>
                  <a:srgbClr val="DD2300"/>
                </a:solidFill>
                <a:latin typeface="Helvetica"/>
              </a:rPr>
              <a:t>Java Runtime Environment (</a:t>
            </a:r>
            <a:r>
              <a:rPr lang="en-US" sz="4000" dirty="0" err="1" smtClean="0">
                <a:solidFill>
                  <a:srgbClr val="DD2300"/>
                </a:solidFill>
                <a:latin typeface="Helvetica"/>
              </a:rPr>
              <a:t>JRE</a:t>
            </a:r>
            <a:r>
              <a:rPr lang="en-US" sz="4000" dirty="0" smtClean="0">
                <a:solidFill>
                  <a:srgbClr val="DD2300"/>
                </a:solidFill>
                <a:latin typeface="Helvetica"/>
              </a:rPr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553200"/>
            <a:ext cx="2895600" cy="304800"/>
          </a:xfrm>
        </p:spPr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667000"/>
            <a:ext cx="3405187" cy="282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8837"/>
            <a:ext cx="9144000" cy="1726627"/>
          </a:xfr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 err="1" smtClean="0"/>
              <a:t>JDK</a:t>
            </a:r>
            <a:r>
              <a:rPr lang="en-US" sz="2800" dirty="0" smtClean="0"/>
              <a:t> is a </a:t>
            </a:r>
            <a:r>
              <a:rPr lang="en-US" sz="2800" dirty="0" smtClean="0">
                <a:solidFill>
                  <a:srgbClr val="FF0000"/>
                </a:solidFill>
              </a:rPr>
              <a:t>superset</a:t>
            </a:r>
            <a:r>
              <a:rPr lang="en-US" sz="2800" dirty="0" smtClean="0"/>
              <a:t> of the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JRE</a:t>
            </a:r>
            <a:r>
              <a:rPr lang="en-US" sz="2800" dirty="0" smtClean="0"/>
              <a:t>, and contains </a:t>
            </a:r>
          </a:p>
          <a:p>
            <a:pPr lvl="1"/>
            <a:r>
              <a:rPr lang="en-US" sz="2300" dirty="0" err="1" smtClean="0"/>
              <a:t>JRE</a:t>
            </a:r>
            <a:r>
              <a:rPr lang="en-US" sz="2300" dirty="0" smtClean="0"/>
              <a:t>, plus </a:t>
            </a:r>
          </a:p>
          <a:p>
            <a:pPr lvl="1"/>
            <a:r>
              <a:rPr lang="en-US" sz="2300" dirty="0" smtClean="0"/>
              <a:t>tools such as the </a:t>
            </a:r>
            <a:r>
              <a:rPr lang="en-US" sz="2300" i="1" dirty="0" smtClean="0">
                <a:solidFill>
                  <a:schemeClr val="accent1">
                    <a:lumMod val="50000"/>
                  </a:schemeClr>
                </a:solidFill>
              </a:rPr>
              <a:t>compilers and debuggers </a:t>
            </a:r>
            <a:r>
              <a:rPr lang="en-US" sz="2300" dirty="0" smtClean="0"/>
              <a:t>necessary for developing applets and applications</a:t>
            </a:r>
            <a:endParaRPr lang="en-US" altLang="zh-CN" sz="1900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762000"/>
          </a:xfrm>
        </p:spPr>
        <p:txBody>
          <a:bodyPr/>
          <a:lstStyle/>
          <a:p>
            <a:r>
              <a:rPr lang="en-US" sz="4000" dirty="0" smtClean="0">
                <a:solidFill>
                  <a:srgbClr val="DD2300"/>
                </a:solidFill>
                <a:latin typeface="Helvetica"/>
              </a:rPr>
              <a:t>Java Development Kit (</a:t>
            </a:r>
            <a:r>
              <a:rPr lang="en-US" sz="4000" dirty="0" err="1" smtClean="0">
                <a:solidFill>
                  <a:srgbClr val="DD2300"/>
                </a:solidFill>
                <a:latin typeface="Helvetica"/>
              </a:rPr>
              <a:t>JDK</a:t>
            </a:r>
            <a:r>
              <a:rPr lang="en-US" sz="4000" dirty="0" smtClean="0">
                <a:solidFill>
                  <a:srgbClr val="DD2300"/>
                </a:solidFill>
                <a:latin typeface="Helvetica"/>
              </a:rPr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553200"/>
            <a:ext cx="2895600" cy="304800"/>
          </a:xfrm>
        </p:spPr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76261"/>
            <a:ext cx="6400800" cy="392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19200"/>
            <a:ext cx="9144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"/>
            <a:ext cx="7096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10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79105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971800"/>
            <a:ext cx="39147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43025" y="3429000"/>
            <a:ext cx="7800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3886200"/>
            <a:ext cx="81534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295400"/>
            <a:ext cx="10572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65341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0"/>
            <a:ext cx="81676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853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472440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6096000"/>
            <a:ext cx="1085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029200" y="3810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Now discontinued since Java 9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696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"/>
            <a:ext cx="5295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200400"/>
            <a:ext cx="762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8229600" cy="641350"/>
          </a:xfrm>
          <a:noFill/>
        </p:spPr>
        <p:txBody>
          <a:bodyPr>
            <a:spAutoFit/>
          </a:bodyPr>
          <a:lstStyle/>
          <a:p>
            <a:r>
              <a:rPr lang="en-US" altLang="zh-CN" sz="3600" dirty="0"/>
              <a:t>Getting Started: (1)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76993"/>
          </a:xfr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(1) Create the source file: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open a text editor, type in the code which defines a class (</a:t>
            </a:r>
            <a:r>
              <a:rPr lang="en-US" altLang="zh-CN" sz="2000" i="1" dirty="0" err="1">
                <a:solidFill>
                  <a:srgbClr val="FF0000"/>
                </a:solidFill>
              </a:rPr>
              <a:t>HelloWorldApp</a:t>
            </a:r>
            <a:r>
              <a:rPr lang="en-US" altLang="zh-CN" sz="2000" dirty="0"/>
              <a:t>) and then save it in a file (</a:t>
            </a:r>
            <a:r>
              <a:rPr lang="en-US" altLang="zh-CN" sz="2000" i="1" dirty="0">
                <a:solidFill>
                  <a:srgbClr val="FF0000"/>
                </a:solidFill>
              </a:rPr>
              <a:t>HelloWorldApp.java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u="sng" dirty="0"/>
              <a:t>file and class name are case sensitive and must be matched exactly</a:t>
            </a:r>
            <a:r>
              <a:rPr lang="en-US" altLang="zh-CN" sz="2000" dirty="0"/>
              <a:t> (except the </a:t>
            </a:r>
            <a:r>
              <a:rPr lang="en-US" altLang="zh-CN" sz="2000" dirty="0">
                <a:latin typeface="Courier New" pitchFamily="49" charset="0"/>
              </a:rPr>
              <a:t>.java</a:t>
            </a:r>
            <a:r>
              <a:rPr lang="en-US" altLang="zh-CN" sz="2000" dirty="0"/>
              <a:t> part)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Example Code: </a:t>
            </a:r>
            <a:r>
              <a:rPr lang="en-US" altLang="zh-CN" sz="1800" u="sng" dirty="0"/>
              <a:t>HelloWorldApp.java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900" b="1" u="sng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/* displays </a:t>
            </a:r>
            <a:r>
              <a:rPr lang="en-US" altLang="zh-CN" sz="2000" b="1" dirty="0">
                <a:latin typeface="Courier New" pitchFamily="49" charset="0"/>
              </a:rPr>
              <a:t>"Hello World!" to the standard output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*/ </a:t>
            </a:r>
            <a:endParaRPr lang="en-US" altLang="zh-CN" sz="2000" b="1" dirty="0" smtClean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endParaRPr lang="en-US" altLang="zh-CN" sz="2000" b="1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public class </a:t>
            </a:r>
            <a:r>
              <a:rPr lang="en-US" altLang="zh-CN" sz="2000" b="1" dirty="0" err="1">
                <a:latin typeface="Courier New" pitchFamily="49" charset="0"/>
              </a:rPr>
              <a:t>HelloWorldApp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endParaRPr lang="en-US" altLang="zh-CN" sz="2000" b="1" dirty="0" smtClean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{</a:t>
            </a:r>
            <a:endParaRPr lang="en-US" altLang="zh-CN" sz="2000" b="1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public static void main(String[] </a:t>
            </a:r>
            <a:r>
              <a:rPr lang="en-US" altLang="zh-CN" sz="2000" b="1" dirty="0" err="1">
                <a:latin typeface="Courier New" pitchFamily="49" charset="0"/>
              </a:rPr>
              <a:t>args</a:t>
            </a:r>
            <a:r>
              <a:rPr lang="en-US" altLang="zh-CN" sz="2000" b="1" dirty="0">
                <a:latin typeface="Courier New" pitchFamily="49" charset="0"/>
              </a:rPr>
              <a:t>) </a:t>
            </a:r>
            <a:endParaRPr lang="en-US" altLang="zh-CN" sz="2000" b="1" dirty="0" smtClean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{ </a:t>
            </a:r>
            <a:endParaRPr lang="en-US" altLang="zh-CN" sz="2000" b="1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	// Display "Hello World!"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	</a:t>
            </a:r>
            <a:r>
              <a:rPr lang="en-US" altLang="zh-CN" sz="2000" b="1" dirty="0" err="1">
                <a:latin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</a:rPr>
              <a:t>("Hello World!");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}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} 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200000"/>
              <a:buFont typeface="Wingdings" pitchFamily="2" charset="2"/>
              <a:buChar char="«"/>
            </a:pPr>
            <a:r>
              <a:rPr lang="en-US" altLang="zh-CN" sz="2800" b="1" dirty="0">
                <a:latin typeface="Courier New" pitchFamily="49" charset="0"/>
              </a:rPr>
              <a:t>Java is CASE SENSITIVE!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533400"/>
          </a:xfrm>
        </p:spPr>
        <p:txBody>
          <a:bodyPr/>
          <a:lstStyle/>
          <a:p>
            <a:r>
              <a:rPr lang="en-US" altLang="zh-CN" sz="3600" dirty="0" smtClean="0"/>
              <a:t>History</a:t>
            </a:r>
            <a:endParaRPr lang="en-US" altLang="zh-CN" sz="36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296400" cy="251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James Gosling, Mike Sheridan, and Patrick </a:t>
            </a:r>
            <a:r>
              <a:rPr lang="en-US" sz="2400" b="1" i="1" dirty="0" err="1" smtClean="0"/>
              <a:t>Naughton</a:t>
            </a:r>
            <a:r>
              <a:rPr lang="en-US" sz="2400" b="1" i="1" dirty="0" smtClean="0"/>
              <a:t> </a:t>
            </a:r>
            <a:r>
              <a:rPr lang="en-US" sz="2400" dirty="0" smtClean="0"/>
              <a:t>initiated the Java language project in June 1991 </a:t>
            </a:r>
          </a:p>
          <a:p>
            <a:r>
              <a:rPr lang="en-US" altLang="zh-CN" sz="2400" dirty="0" smtClean="0"/>
              <a:t>Led by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James Gosling </a:t>
            </a:r>
            <a:r>
              <a:rPr lang="en-US" altLang="zh-CN" sz="2400" dirty="0" smtClean="0"/>
              <a:t>Sun Microsystems engineers decided to develop a language for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 devices </a:t>
            </a:r>
            <a:r>
              <a:rPr lang="en-US" altLang="zh-CN" sz="2400" dirty="0" smtClean="0"/>
              <a:t>(cable boxes, etc.) called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Green</a:t>
            </a:r>
            <a:r>
              <a:rPr lang="en-US" altLang="zh-CN" sz="2400" dirty="0" smtClean="0"/>
              <a:t> Project.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Initial name of lang. was Oak.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461" name="Picture 5" descr="The Green Team at a Barbec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Oval 5"/>
          <p:cNvSpPr/>
          <p:nvPr/>
        </p:nvSpPr>
        <p:spPr>
          <a:xfrm>
            <a:off x="5791200" y="3581400"/>
            <a:ext cx="1219200" cy="114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41350"/>
          </a:xfrm>
          <a:noFill/>
        </p:spPr>
        <p:txBody>
          <a:bodyPr>
            <a:spAutoFit/>
          </a:bodyPr>
          <a:lstStyle/>
          <a:p>
            <a:r>
              <a:rPr lang="en-US" altLang="zh-CN" sz="3600" dirty="0"/>
              <a:t>Getting Started: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52525"/>
            <a:ext cx="8458200" cy="5068888"/>
          </a:xfr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dirty="0"/>
              <a:t>(2) Compile the program:</a:t>
            </a:r>
          </a:p>
          <a:p>
            <a:pPr lvl="1"/>
            <a:r>
              <a:rPr lang="en-US" altLang="zh-CN" sz="2000" dirty="0"/>
              <a:t> compile </a:t>
            </a:r>
            <a:r>
              <a:rPr lang="en-US" altLang="zh-CN" sz="2000" dirty="0">
                <a:solidFill>
                  <a:srgbClr val="FF0000"/>
                </a:solidFill>
              </a:rPr>
              <a:t>HelloWorldApp.java </a:t>
            </a:r>
            <a:r>
              <a:rPr lang="en-US" altLang="zh-CN" sz="2000" dirty="0"/>
              <a:t>by using the following command: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3800" dirty="0">
                <a:solidFill>
                  <a:srgbClr val="FF0000"/>
                </a:solidFill>
              </a:rPr>
              <a:t>			</a:t>
            </a:r>
            <a:r>
              <a:rPr lang="en-US" altLang="zh-CN" sz="1800" dirty="0" err="1">
                <a:latin typeface="Courier New" pitchFamily="49" charset="0"/>
              </a:rPr>
              <a:t>javac</a:t>
            </a:r>
            <a:r>
              <a:rPr lang="en-US" altLang="zh-CN" sz="1800" dirty="0">
                <a:latin typeface="Courier New" pitchFamily="49" charset="0"/>
              </a:rPr>
              <a:t> HelloWorldApp.java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/>
              <a:t>	 it generates a file named </a:t>
            </a:r>
            <a:r>
              <a:rPr lang="en-US" altLang="zh-CN" sz="2000" dirty="0" err="1">
                <a:solidFill>
                  <a:srgbClr val="FF0000"/>
                </a:solidFill>
              </a:rPr>
              <a:t>HelloWorldApp.class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SzPct val="200000"/>
              <a:buFont typeface="Wingdings" pitchFamily="2" charset="2"/>
              <a:buChar char="L"/>
            </a:pPr>
            <a:r>
              <a:rPr lang="en-US" altLang="zh-CN" sz="2000" b="1" dirty="0">
                <a:latin typeface="Courier New" pitchFamily="49" charset="0"/>
              </a:rPr>
              <a:t>‘</a:t>
            </a:r>
            <a:r>
              <a:rPr lang="en-US" altLang="zh-CN" sz="2000" b="1" dirty="0" err="1">
                <a:latin typeface="Courier New" pitchFamily="49" charset="0"/>
              </a:rPr>
              <a:t>javac</a:t>
            </a:r>
            <a:r>
              <a:rPr lang="en-US" altLang="zh-CN" sz="2000" b="1" dirty="0">
                <a:latin typeface="Courier New" pitchFamily="49" charset="0"/>
              </a:rPr>
              <a:t>’ is not recognized as an internal or  external command, operable program or hatch file.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Clr>
                <a:schemeClr val="tx1"/>
              </a:buClr>
              <a:buSzPct val="200000"/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	 </a:t>
            </a:r>
            <a:r>
              <a:rPr lang="en-US" altLang="zh-CN" sz="2000" b="1" dirty="0" err="1">
                <a:latin typeface="Courier New" pitchFamily="49" charset="0"/>
              </a:rPr>
              <a:t>javac</a:t>
            </a:r>
            <a:r>
              <a:rPr lang="en-US" altLang="zh-CN" sz="2000" b="1" dirty="0">
                <a:latin typeface="Courier New" pitchFamily="49" charset="0"/>
              </a:rPr>
              <a:t>: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Courier New" pitchFamily="49" charset="0"/>
              </a:rPr>
              <a:t>Command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Courier New" pitchFamily="49" charset="0"/>
              </a:rPr>
              <a:t>not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Courier New" pitchFamily="49" charset="0"/>
              </a:rPr>
              <a:t>found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150000"/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	</a:t>
            </a:r>
            <a:r>
              <a:rPr lang="en-US" altLang="zh-CN" sz="2000" dirty="0"/>
              <a:t>if you see one of these errors, you have two choices: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150000"/>
              <a:buFont typeface="Wingdings" pitchFamily="2" charset="2"/>
              <a:buNone/>
            </a:pPr>
            <a:r>
              <a:rPr lang="en-US" altLang="zh-CN" sz="2000" dirty="0"/>
              <a:t>	1) specify the full path in which the </a:t>
            </a:r>
            <a:r>
              <a:rPr lang="en-US" altLang="zh-CN" sz="2000" dirty="0" err="1">
                <a:latin typeface="Courier New" pitchFamily="49" charset="0"/>
              </a:rPr>
              <a:t>javac</a:t>
            </a:r>
            <a:r>
              <a:rPr lang="en-US" altLang="zh-CN" sz="2000" dirty="0"/>
              <a:t> program locates every time. For example: </a:t>
            </a:r>
          </a:p>
          <a:p>
            <a:pPr algn="ctr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150000"/>
              <a:buNone/>
            </a:pPr>
            <a:r>
              <a:rPr lang="en-US" altLang="zh-CN" sz="1800" dirty="0" smtClean="0">
                <a:latin typeface="Courier New" pitchFamily="49" charset="0"/>
              </a:rPr>
              <a:t>C:\Program Files\Java\jdk1.7.0_10\bin\</a:t>
            </a:r>
            <a:r>
              <a:rPr lang="en-US" altLang="zh-CN" sz="1800" dirty="0" err="1" smtClean="0">
                <a:latin typeface="Courier New" pitchFamily="49" charset="0"/>
              </a:rPr>
              <a:t>javac</a:t>
            </a:r>
            <a:r>
              <a:rPr lang="en-US" altLang="zh-CN" sz="1800" dirty="0" smtClean="0">
                <a:latin typeface="Courier New" pitchFamily="49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</a:rPr>
              <a:t>HelloWorldAp</a:t>
            </a:r>
            <a:endParaRPr lang="en-US" altLang="zh-CN" sz="1800" dirty="0" smtClean="0">
              <a:latin typeface="Courier New" pitchFamily="49" charset="0"/>
            </a:endParaRPr>
          </a:p>
          <a:p>
            <a:pPr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150000"/>
              <a:buNone/>
            </a:pPr>
            <a:r>
              <a:rPr lang="en-US" altLang="zh-CN" sz="1800" dirty="0" smtClean="0">
                <a:latin typeface="Courier New" pitchFamily="49" charset="0"/>
              </a:rPr>
              <a:t>    </a:t>
            </a:r>
            <a:r>
              <a:rPr lang="en-US" altLang="zh-CN" sz="2000" dirty="0" smtClean="0"/>
              <a:t>2</a:t>
            </a:r>
            <a:r>
              <a:rPr lang="en-US" altLang="zh-CN" sz="2000" dirty="0"/>
              <a:t>) set the PATH environment variable</a:t>
            </a:r>
            <a:endParaRPr lang="en-US" altLang="zh-CN" sz="2000" dirty="0">
              <a:latin typeface="Courier New" pitchFamily="49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838200" y="41148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Getting Started: (3)</a:t>
            </a:r>
            <a:endParaRPr lang="en-US" sz="36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7675"/>
            <a:ext cx="8382000" cy="4530725"/>
          </a:xfrm>
          <a:noFill/>
        </p:spPr>
        <p:txBody>
          <a:bodyPr lIns="0" rIns="0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/>
              <a:t>(3) Run the program:</a:t>
            </a:r>
          </a:p>
          <a:p>
            <a:pPr lvl="1"/>
            <a:r>
              <a:rPr lang="en-US" altLang="zh-CN" sz="2000"/>
              <a:t>run the code through:</a:t>
            </a:r>
          </a:p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000" i="1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zh-CN" sz="1800">
                <a:latin typeface="Courier New" pitchFamily="49" charset="0"/>
              </a:rPr>
              <a:t>java HelloWorldApp</a:t>
            </a:r>
          </a:p>
          <a:p>
            <a:pPr lvl="1"/>
            <a:r>
              <a:rPr lang="en-US" altLang="zh-CN" sz="2000"/>
              <a:t>Note that the command is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</a:rPr>
              <a:t> java</a:t>
            </a:r>
            <a:r>
              <a:rPr lang="en-US" altLang="zh-CN" sz="2000"/>
              <a:t>, not 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</a:rPr>
              <a:t>javac</a:t>
            </a:r>
            <a:r>
              <a:rPr lang="en-US" altLang="zh-CN" sz="2000"/>
              <a:t>, and you refer to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</a:rPr>
              <a:t>HelloWorldApp</a:t>
            </a:r>
            <a:r>
              <a:rPr lang="en-US" altLang="zh-CN" sz="2000"/>
              <a:t>, not 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</a:rPr>
              <a:t>HelloWorldApp.java</a:t>
            </a:r>
            <a:r>
              <a:rPr lang="en-US" altLang="zh-CN" sz="2000"/>
              <a:t> or    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</a:rPr>
              <a:t>HelloWorldApp.class</a:t>
            </a:r>
          </a:p>
          <a:p>
            <a:pPr>
              <a:spcBef>
                <a:spcPct val="100000"/>
              </a:spcBef>
              <a:buClr>
                <a:schemeClr val="tx1"/>
              </a:buClr>
              <a:buSzPct val="200000"/>
              <a:buFont typeface="Wingdings" pitchFamily="2" charset="2"/>
              <a:buChar char="L"/>
            </a:pPr>
            <a:r>
              <a:rPr lang="en-US" altLang="zh-CN" sz="1800" b="1">
                <a:latin typeface="Courier New" pitchFamily="49" charset="0"/>
              </a:rPr>
              <a:t>Exception in thread "main" java.lang.NoClassDefFoundError: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SzPct val="150000"/>
              <a:buFont typeface="Wingdings" pitchFamily="2" charset="2"/>
              <a:buNone/>
            </a:pPr>
            <a:r>
              <a:rPr lang="en-US" altLang="zh-CN" sz="1800" b="1">
                <a:latin typeface="Courier New" pitchFamily="49" charset="0"/>
              </a:rPr>
              <a:t>	HelloWorldApp</a:t>
            </a:r>
            <a:r>
              <a:rPr lang="en-US" altLang="zh-CN" sz="2000">
                <a:latin typeface="Courier New" pitchFamily="49" charset="0"/>
              </a:rPr>
              <a:t> </a:t>
            </a:r>
          </a:p>
          <a:p>
            <a:pPr>
              <a:spcBef>
                <a:spcPct val="30000"/>
              </a:spcBef>
              <a:buClr>
                <a:srgbClr val="FF0000"/>
              </a:buClr>
              <a:buSzPct val="150000"/>
              <a:buFont typeface="Wingdings" pitchFamily="2" charset="2"/>
              <a:buNone/>
            </a:pPr>
            <a:r>
              <a:rPr lang="en-US" altLang="zh-CN" sz="2000"/>
              <a:t> 	 if you see this error, you may need to set the environment variable CLASSPATH.</a:t>
            </a:r>
            <a:r>
              <a:rPr lang="en-US" altLang="zh-CN" sz="2400"/>
              <a:t> 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41350"/>
          </a:xfrm>
          <a:noFill/>
        </p:spPr>
        <p:txBody>
          <a:bodyPr>
            <a:spAutoFit/>
          </a:bodyPr>
          <a:lstStyle/>
          <a:p>
            <a:r>
              <a:rPr lang="en-US" altLang="zh-CN" sz="3600" dirty="0" smtClean="0"/>
              <a:t>Understanding the Program</a:t>
            </a:r>
            <a:endParaRPr lang="en-US" altLang="zh-CN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149376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800" u="sng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/** </a:t>
            </a: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</a:rPr>
              <a:t>COMMENTS /* */ OR //</a:t>
            </a:r>
            <a:endParaRPr lang="en-US" altLang="zh-CN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 * The </a:t>
            </a:r>
            <a:r>
              <a:rPr lang="en-US" altLang="zh-CN" sz="2800" b="1" dirty="0" err="1">
                <a:latin typeface="Courier New" pitchFamily="49" charset="0"/>
              </a:rPr>
              <a:t>HelloWorldApp</a:t>
            </a:r>
            <a:r>
              <a:rPr lang="en-US" altLang="zh-CN" sz="2800" b="1" dirty="0">
                <a:latin typeface="Courier New" pitchFamily="49" charset="0"/>
              </a:rPr>
              <a:t> class implements an application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 * that displays "Hello World!" to the standard output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*/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en-US" altLang="zh-CN" sz="2800" b="1" dirty="0"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zh-CN" sz="2800" b="1" dirty="0">
                <a:latin typeface="Courier New" pitchFamily="49" charset="0"/>
              </a:rPr>
              <a:t> </a:t>
            </a:r>
            <a:r>
              <a:rPr lang="en-US" altLang="zh-CN" sz="2800" b="1" dirty="0" err="1">
                <a:latin typeface="Courier New" pitchFamily="49" charset="0"/>
              </a:rPr>
              <a:t>HelloWorldApp</a:t>
            </a:r>
            <a:r>
              <a:rPr lang="en-US" altLang="zh-CN" sz="2800" b="1" dirty="0">
                <a:latin typeface="Courier New" pitchFamily="49" charset="0"/>
              </a:rPr>
              <a:t> </a:t>
            </a:r>
            <a:endParaRPr lang="en-US" altLang="zh-CN" sz="2800" b="1" dirty="0" smtClean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Courier New" pitchFamily="49" charset="0"/>
              </a:rPr>
              <a:t>{</a:t>
            </a:r>
            <a:endParaRPr lang="en-US" altLang="zh-CN" sz="2800" b="1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en-US" altLang="zh-CN" sz="2800" b="1" dirty="0"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altLang="zh-CN" sz="2800" b="1" dirty="0"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zh-CN" sz="2800" b="1" dirty="0">
                <a:latin typeface="Courier New" pitchFamily="49" charset="0"/>
              </a:rPr>
              <a:t> main</a:t>
            </a:r>
            <a:r>
              <a:rPr lang="en-US" altLang="zh-CN" sz="2800" b="1" dirty="0" smtClean="0">
                <a:latin typeface="Courier New" pitchFamily="49" charset="0"/>
              </a:rPr>
              <a:t>( </a:t>
            </a:r>
            <a:r>
              <a:rPr lang="en-US" altLang="zh-CN" sz="2800" b="1" dirty="0" smtClean="0">
                <a:solidFill>
                  <a:srgbClr val="002060"/>
                </a:solidFill>
                <a:latin typeface="Courier New" pitchFamily="49" charset="0"/>
              </a:rPr>
              <a:t>String</a:t>
            </a:r>
            <a:r>
              <a:rPr lang="en-US" altLang="zh-CN" sz="3200" b="1" dirty="0">
                <a:latin typeface="Courier New" pitchFamily="49" charset="0"/>
              </a:rPr>
              <a:t>[]</a:t>
            </a:r>
            <a:r>
              <a:rPr lang="en-US" altLang="zh-CN" sz="2800" b="1" dirty="0">
                <a:latin typeface="Courier New" pitchFamily="49" charset="0"/>
              </a:rPr>
              <a:t> </a:t>
            </a:r>
            <a:r>
              <a:rPr lang="en-US" altLang="zh-CN" sz="2800" b="1" dirty="0" err="1">
                <a:latin typeface="Courier New" pitchFamily="49" charset="0"/>
              </a:rPr>
              <a:t>args</a:t>
            </a:r>
            <a:r>
              <a:rPr lang="en-US" altLang="zh-CN" sz="2800" b="1" dirty="0">
                <a:latin typeface="Courier New" pitchFamily="49" charset="0"/>
              </a:rPr>
              <a:t>) {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		// Display "Hello World!"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		</a:t>
            </a:r>
            <a:r>
              <a:rPr lang="en-US" altLang="zh-CN" sz="2800" b="1" dirty="0" err="1">
                <a:solidFill>
                  <a:srgbClr val="002060"/>
                </a:solidFill>
                <a:latin typeface="Courier New" pitchFamily="49" charset="0"/>
              </a:rPr>
              <a:t>System</a:t>
            </a:r>
            <a:r>
              <a:rPr lang="en-US" altLang="zh-CN" sz="2800" b="1" dirty="0" err="1">
                <a:latin typeface="Courier New" pitchFamily="49" charset="0"/>
              </a:rPr>
              <a:t>.</a:t>
            </a:r>
            <a:r>
              <a:rPr lang="en-US" altLang="zh-CN" sz="2800" b="1" dirty="0" err="1">
                <a:solidFill>
                  <a:srgbClr val="0070C0"/>
                </a:solidFill>
                <a:latin typeface="Courier New" pitchFamily="49" charset="0"/>
              </a:rPr>
              <a:t>out</a:t>
            </a:r>
            <a:r>
              <a:rPr lang="en-US" altLang="zh-CN" sz="2800" b="1" dirty="0" err="1">
                <a:latin typeface="Courier New" pitchFamily="49" charset="0"/>
              </a:rPr>
              <a:t>.println</a:t>
            </a:r>
            <a:r>
              <a:rPr lang="en-US" altLang="zh-CN" sz="2800" b="1" dirty="0">
                <a:latin typeface="Courier New" pitchFamily="49" charset="0"/>
              </a:rPr>
              <a:t>("Hello World!");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	} </a:t>
            </a:r>
          </a:p>
          <a:p>
            <a:pPr lvl="1">
              <a:lnSpc>
                <a:spcPct val="8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Courier New" pitchFamily="49" charset="0"/>
              </a:rPr>
              <a:t>} </a:t>
            </a:r>
            <a:r>
              <a:rPr lang="en-US" altLang="zh-CN" sz="2800" b="1" dirty="0" smtClean="0">
                <a:latin typeface="Courier New" pitchFamily="49" charset="0"/>
              </a:rPr>
              <a:t>//</a:t>
            </a: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</a:rPr>
              <a:t>out -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urier New" pitchFamily="49" charset="0"/>
              </a:rPr>
              <a:t>PrintStream</a:t>
            </a:r>
            <a:endParaRPr lang="en-US" altLang="zh-CN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200000"/>
              <a:buNone/>
            </a:pPr>
            <a:endParaRPr lang="en-US" altLang="zh-CN" sz="2800" b="1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0"/>
            <a:ext cx="533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Java Program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582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481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2600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1" y="838200"/>
            <a:ext cx="601979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295400"/>
            <a:ext cx="4724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lum bright="-36000" contrast="61000"/>
          </a:blip>
          <a:srcRect/>
          <a:stretch>
            <a:fillRect/>
          </a:stretch>
        </p:blipFill>
        <p:spPr bwMode="auto">
          <a:xfrm>
            <a:off x="304800" y="2286000"/>
            <a:ext cx="5524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67400" y="2286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Identify the errors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lum bright="-36000" contrast="61000"/>
          </a:blip>
          <a:srcRect/>
          <a:stretch>
            <a:fillRect/>
          </a:stretch>
        </p:blipFill>
        <p:spPr bwMode="auto">
          <a:xfrm>
            <a:off x="990600" y="3048000"/>
            <a:ext cx="78486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73628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" y="12192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Java A</a:t>
            </a:r>
            <a:r>
              <a:rPr lang="en-US" sz="2800" dirty="0" smtClean="0"/>
              <a:t>pplication</a:t>
            </a:r>
            <a:r>
              <a:rPr lang="en-US" sz="2800" dirty="0" smtClean="0">
                <a:solidFill>
                  <a:srgbClr val="FF0000"/>
                </a:solidFill>
              </a:rPr>
              <a:t> P</a:t>
            </a:r>
            <a:r>
              <a:rPr lang="en-US" sz="2800" dirty="0" smtClean="0"/>
              <a:t>rogramming</a:t>
            </a:r>
            <a:r>
              <a:rPr lang="en-US" sz="2800" dirty="0" smtClean="0">
                <a:solidFill>
                  <a:srgbClr val="FF0000"/>
                </a:solidFill>
              </a:rPr>
              <a:t> I</a:t>
            </a:r>
            <a:r>
              <a:rPr lang="en-US" sz="2800" dirty="0" smtClean="0"/>
              <a:t>nterface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 the </a:t>
            </a:r>
            <a:r>
              <a:rPr lang="en-US" sz="2800" b="1" dirty="0" smtClean="0">
                <a:solidFill>
                  <a:srgbClr val="7030A0"/>
                </a:solidFill>
              </a:rPr>
              <a:t>set of classes</a:t>
            </a:r>
            <a:r>
              <a:rPr lang="en-US" sz="2800" dirty="0" smtClean="0"/>
              <a:t> included with the Java Development Environment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en-US" sz="2800" dirty="0" smtClean="0"/>
              <a:t>Java </a:t>
            </a:r>
            <a:r>
              <a:rPr lang="en-US" sz="2800" dirty="0" smtClean="0">
                <a:solidFill>
                  <a:srgbClr val="FF0000"/>
                </a:solidFill>
              </a:rPr>
              <a:t>Libraries</a:t>
            </a:r>
            <a:endParaRPr lang="en-US" sz="2800" dirty="0" smtClean="0"/>
          </a:p>
          <a:p>
            <a:pPr marL="168275" indent="-168275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Group of classes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Package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en-US" sz="2800" dirty="0" smtClean="0"/>
              <a:t>Classes, methods, interfaces etc are detailed in </a:t>
            </a:r>
            <a:r>
              <a:rPr lang="en-US" sz="2800" dirty="0" smtClean="0">
                <a:solidFill>
                  <a:srgbClr val="FF0000"/>
                </a:solidFill>
              </a:rPr>
              <a:t>Java API </a:t>
            </a:r>
            <a:r>
              <a:rPr lang="en-US" sz="2800" b="1" dirty="0" smtClean="0">
                <a:solidFill>
                  <a:srgbClr val="7030A0"/>
                </a:solidFill>
              </a:rPr>
              <a:t>Documentation 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en-US" sz="2800" dirty="0" smtClean="0"/>
              <a:t>Available from Oracle’s website </a:t>
            </a:r>
          </a:p>
          <a:p>
            <a:pPr marL="168275" indent="-168275">
              <a:buFont typeface="Arial" pitchFamily="34" charset="0"/>
              <a:buChar char="•"/>
            </a:pPr>
            <a:endParaRPr lang="en-US" sz="2400" dirty="0" smtClean="0"/>
          </a:p>
          <a:p>
            <a:pPr marL="168275" indent="-168275">
              <a:buFont typeface="Arial" pitchFamily="34" charset="0"/>
              <a:buChar char="•"/>
            </a:pPr>
            <a:r>
              <a:rPr lang="en-US" sz="2400" dirty="0" smtClean="0"/>
              <a:t>We will now understand </a:t>
            </a:r>
            <a:r>
              <a:rPr lang="en-US" sz="2800" b="1" dirty="0" smtClean="0">
                <a:solidFill>
                  <a:srgbClr val="FF0000"/>
                </a:solidFill>
              </a:rPr>
              <a:t>more about the </a:t>
            </a:r>
            <a:r>
              <a:rPr lang="en-US" sz="2800" b="1" dirty="0" err="1" smtClean="0">
                <a:solidFill>
                  <a:srgbClr val="FF0000"/>
                </a:solidFill>
              </a:rPr>
              <a:t>JavaAPIDoc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0" y="228600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itchFamily="34" charset="0"/>
              <a:buChar char="•"/>
            </a:pPr>
            <a:r>
              <a:rPr lang="en-US" sz="3200" dirty="0" smtClean="0"/>
              <a:t>Exercise </a:t>
            </a:r>
          </a:p>
          <a:p>
            <a:pPr marL="168275" indent="-168275">
              <a:buFont typeface="Arial" pitchFamily="34" charset="0"/>
              <a:buChar char="•"/>
            </a:pPr>
            <a:endParaRPr lang="en-US" sz="3200" dirty="0" smtClean="0"/>
          </a:p>
          <a:p>
            <a:pPr marL="168275" indent="-168275">
              <a:buFont typeface="Arial" pitchFamily="34" charset="0"/>
              <a:buChar char="•"/>
            </a:pP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6781800" cy="52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209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39243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638800"/>
            <a:ext cx="7648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3895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6800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52600"/>
            <a:ext cx="9010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lum bright="-61000" contrast="76000"/>
          </a:blip>
          <a:srcRect/>
          <a:stretch>
            <a:fillRect/>
          </a:stretch>
        </p:blipFill>
        <p:spPr bwMode="auto">
          <a:xfrm>
            <a:off x="0" y="2667000"/>
            <a:ext cx="85344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lum bright="-38000" contrast="67000"/>
          </a:blip>
          <a:srcRect/>
          <a:stretch>
            <a:fillRect/>
          </a:stretch>
        </p:blipFill>
        <p:spPr bwMode="auto">
          <a:xfrm>
            <a:off x="0" y="32004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2667000"/>
            <a:ext cx="51054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 Could be written as </a:t>
            </a:r>
            <a:endParaRPr lang="en-US" sz="24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9241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lum bright="-35000" contrast="50000"/>
          </a:blip>
          <a:srcRect/>
          <a:stretch>
            <a:fillRect/>
          </a:stretch>
        </p:blipFill>
        <p:spPr bwMode="auto">
          <a:xfrm>
            <a:off x="304800" y="4191000"/>
            <a:ext cx="84772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3581400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Find </a:t>
            </a:r>
            <a:r>
              <a:rPr lang="en-US" sz="2000" b="1" dirty="0" smtClean="0">
                <a:solidFill>
                  <a:srgbClr val="FF0000"/>
                </a:solidFill>
              </a:rPr>
              <a:t>Identifiers</a:t>
            </a:r>
            <a:r>
              <a:rPr lang="en-US" sz="2000" b="1" dirty="0" smtClean="0"/>
              <a:t> in the following program</a:t>
            </a:r>
            <a:endParaRPr lang="en-US" sz="2000" b="1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lum bright="-32000" contrast="47000"/>
          </a:blip>
          <a:srcRect/>
          <a:stretch>
            <a:fillRect/>
          </a:stretch>
        </p:blipFill>
        <p:spPr bwMode="auto">
          <a:xfrm>
            <a:off x="354330" y="4221480"/>
            <a:ext cx="84391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838200"/>
            <a:ext cx="64103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1524000"/>
            <a:ext cx="84963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2667000"/>
            <a:ext cx="8029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52800" y="2057400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_data1, </a:t>
            </a:r>
            <a:r>
              <a:rPr lang="en-US" sz="2000" b="1" dirty="0" smtClean="0"/>
              <a:t>$val1;    </a:t>
            </a:r>
            <a:r>
              <a:rPr lang="en-US" sz="2000" b="1" dirty="0" smtClean="0">
                <a:solidFill>
                  <a:srgbClr val="FF0000"/>
                </a:solidFill>
              </a:rPr>
              <a:t> //Valid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1data; //Invalid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sz="3600" dirty="0" smtClean="0"/>
              <a:t>History</a:t>
            </a:r>
            <a:endParaRPr lang="en-US" altLang="zh-CN" sz="36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229600" cy="5715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smtClean="0"/>
              <a:t>They wanted the language to be </a:t>
            </a:r>
            <a:r>
              <a:rPr lang="en-US" altLang="zh-CN" sz="2400" dirty="0" smtClean="0">
                <a:solidFill>
                  <a:srgbClr val="C00000"/>
                </a:solidFill>
              </a:rPr>
              <a:t>hardware independent </a:t>
            </a:r>
            <a:r>
              <a:rPr lang="en-US" altLang="zh-CN" sz="2400" dirty="0" smtClean="0"/>
              <a:t>since different manufacturers would use different macro/micro processors. 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This called for a concept known as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Virtual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Machine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 smtClean="0"/>
              <a:t>In 1995 the language was renamed as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Java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 smtClean="0"/>
              <a:t>Though the acceptability for consumer devices was not encouraging,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Internet Era </a:t>
            </a:r>
            <a:r>
              <a:rPr lang="en-US" altLang="zh-CN" sz="2400" dirty="0" smtClean="0"/>
              <a:t>led to development of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HotJava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now discontinued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 and later other browsers</a:t>
            </a:r>
            <a:r>
              <a:rPr lang="en-US" altLang="zh-CN" sz="2400" dirty="0" smtClean="0"/>
              <a:t>, Use of </a:t>
            </a:r>
            <a:r>
              <a:rPr lang="en-US" altLang="zh-CN" sz="2400" b="1" i="1" dirty="0" smtClean="0">
                <a:solidFill>
                  <a:srgbClr val="7030A0"/>
                </a:solidFill>
              </a:rPr>
              <a:t>Applets, more secure and portable (now discontinued)</a:t>
            </a:r>
            <a:r>
              <a:rPr lang="en-US" altLang="zh-CN" sz="2400" dirty="0" smtClean="0"/>
              <a:t>, 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/>
              <a:t> general-purpose object-oriented language, programming concepts are based on C/C++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/>
              <a:t>Currently Owned by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Oracle Corporation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6000" contrast="65000"/>
          </a:blip>
          <a:srcRect/>
          <a:stretch>
            <a:fillRect/>
          </a:stretch>
        </p:blipFill>
        <p:spPr bwMode="auto">
          <a:xfrm>
            <a:off x="0" y="0"/>
            <a:ext cx="2105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36000" contrast="65000"/>
          </a:blip>
          <a:srcRect/>
          <a:stretch>
            <a:fillRect/>
          </a:stretch>
        </p:blipFill>
        <p:spPr bwMode="auto">
          <a:xfrm>
            <a:off x="228600" y="8382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-36000" contrast="65000"/>
          </a:blip>
          <a:srcRect/>
          <a:stretch>
            <a:fillRect/>
          </a:stretch>
        </p:blipFill>
        <p:spPr bwMode="auto">
          <a:xfrm>
            <a:off x="5257800" y="685800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81000" y="2667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if 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==</a:t>
            </a:r>
            <a:r>
              <a:rPr lang="en-US" sz="2400" b="1" dirty="0" smtClean="0">
                <a:solidFill>
                  <a:srgbClr val="FF0000"/>
                </a:solidFill>
              </a:rPr>
              <a:t>100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“HUNDRED”</a:t>
            </a:r>
            <a:r>
              <a:rPr lang="en-US" sz="2400" b="1" dirty="0" smtClean="0"/>
              <a:t>);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42672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while (</a:t>
            </a:r>
            <a:r>
              <a:rPr lang="en-US" sz="2400" b="1" dirty="0" err="1" smtClean="0"/>
              <a:t>ch</a:t>
            </a:r>
            <a:r>
              <a:rPr lang="en-US" sz="2400" b="1" dirty="0" smtClean="0"/>
              <a:t>==</a:t>
            </a:r>
            <a:r>
              <a:rPr lang="en-US" sz="2400" b="1" dirty="0" smtClean="0">
                <a:solidFill>
                  <a:srgbClr val="FF0000"/>
                </a:solidFill>
              </a:rPr>
              <a:t>‘X’)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“X”</a:t>
            </a:r>
            <a:r>
              <a:rPr lang="en-US" sz="2400" b="1" dirty="0" smtClean="0"/>
              <a:t>);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" y="52578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if (amount==</a:t>
            </a:r>
            <a:r>
              <a:rPr lang="en-US" sz="2400" b="1" dirty="0" smtClean="0">
                <a:solidFill>
                  <a:srgbClr val="0070C0"/>
                </a:solidFill>
              </a:rPr>
              <a:t>98.6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	balance=</a:t>
            </a:r>
            <a:r>
              <a:rPr lang="en-US" sz="2400" b="1" dirty="0" smtClean="0">
                <a:solidFill>
                  <a:srgbClr val="0070C0"/>
                </a:solidFill>
              </a:rPr>
              <a:t>0.0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486400" y="2667000"/>
            <a:ext cx="365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e) true</a:t>
            </a:r>
          </a:p>
          <a:p>
            <a:r>
              <a:rPr lang="en-US" sz="2800" b="1" dirty="0" smtClean="0"/>
              <a:t>f) false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2133600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solidFill>
                  <a:srgbClr val="000000"/>
                </a:solidFill>
              </a:rPr>
              <a:t>Where do we use them??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3133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0" y="838200"/>
            <a:ext cx="9144000" cy="5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67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95400"/>
            <a:ext cx="1285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lum bright="-38000" contrast="61000"/>
          </a:blip>
          <a:srcRect/>
          <a:stretch>
            <a:fillRect/>
          </a:stretch>
        </p:blipFill>
        <p:spPr bwMode="auto">
          <a:xfrm>
            <a:off x="0" y="1752600"/>
            <a:ext cx="9144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391400" y="5791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rbel" pitchFamily="34" charset="0"/>
              </a:rPr>
              <a:t>enum</a:t>
            </a:r>
            <a:endParaRPr lang="en-US" sz="2000" b="1" dirty="0">
              <a:latin typeface="Corbe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67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lum bright="-51000" contrast="66000"/>
          </a:blip>
          <a:srcRect/>
          <a:stretch>
            <a:fillRect/>
          </a:stretch>
        </p:blipFill>
        <p:spPr bwMode="auto">
          <a:xfrm>
            <a:off x="0" y="762000"/>
            <a:ext cx="9144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1981200"/>
            <a:ext cx="9144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746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524000"/>
            <a:ext cx="868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0195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4810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524000"/>
            <a:ext cx="564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2590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e.g.  	</a:t>
            </a:r>
            <a:r>
              <a:rPr lang="en-US" sz="2400" dirty="0" err="1" smtClean="0"/>
              <a:t>int</a:t>
            </a:r>
            <a:r>
              <a:rPr lang="en-US" sz="2400" dirty="0" smtClean="0"/>
              <a:t> data;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t=true;  </a:t>
            </a:r>
            <a:r>
              <a:rPr lang="en-US" sz="2400" dirty="0" smtClean="0">
                <a:solidFill>
                  <a:srgbClr val="FF0000"/>
                </a:solidFill>
              </a:rPr>
              <a:t>//VALID </a:t>
            </a:r>
          </a:p>
          <a:p>
            <a:r>
              <a:rPr lang="en-US" sz="2400" dirty="0" smtClean="0"/>
              <a:t>	data; t; </a:t>
            </a:r>
            <a:r>
              <a:rPr lang="en-US" sz="2400" dirty="0" smtClean="0">
                <a:solidFill>
                  <a:srgbClr val="FF0000"/>
                </a:solidFill>
              </a:rPr>
              <a:t>//INVALID WHY?</a:t>
            </a:r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581400"/>
            <a:ext cx="8220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90600" y="40386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000000"/>
                </a:solidFill>
              </a:rPr>
              <a:t>double d=23.5 ; 		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=0;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=d; </a:t>
            </a:r>
            <a:r>
              <a:rPr lang="en-US" sz="2400" dirty="0" smtClean="0">
                <a:solidFill>
                  <a:srgbClr val="FF0000"/>
                </a:solidFill>
              </a:rPr>
              <a:t>//INVALID 		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However  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=(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) d; </a:t>
            </a:r>
            <a:r>
              <a:rPr lang="en-US" sz="2400" dirty="0" smtClean="0">
                <a:solidFill>
                  <a:srgbClr val="FF0000"/>
                </a:solidFill>
              </a:rPr>
              <a:t>//VALID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1981200"/>
            <a:ext cx="3971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5638800"/>
            <a:ext cx="8448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52800" y="2286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 Types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362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95600"/>
            <a:ext cx="4648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62400"/>
            <a:ext cx="26955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3962400"/>
            <a:ext cx="2476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2895600"/>
            <a:ext cx="3810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3962400"/>
            <a:ext cx="15430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4876800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byte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short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4876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float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double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char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boolean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981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Brace 9"/>
          <p:cNvSpPr/>
          <p:nvPr/>
        </p:nvSpPr>
        <p:spPr>
          <a:xfrm>
            <a:off x="6324600" y="1447800"/>
            <a:ext cx="609600" cy="1905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172200" y="3505200"/>
            <a:ext cx="609600" cy="8382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7391400" y="4572000"/>
            <a:ext cx="609600" cy="952500"/>
          </a:xfrm>
          <a:prstGeom prst="rightBrace">
            <a:avLst>
              <a:gd name="adj1" fmla="val 34375"/>
              <a:gd name="adj2" fmla="val 5181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05600" y="2286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Integer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36576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Floating point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54864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Non Numeric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858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Primitive data types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21717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524000"/>
            <a:ext cx="2962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981200"/>
            <a:ext cx="4838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2438400"/>
            <a:ext cx="4857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2971800"/>
            <a:ext cx="1362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0" y="2895600"/>
            <a:ext cx="29813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3505200"/>
            <a:ext cx="579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4800" y="4038600"/>
            <a:ext cx="5715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1000" y="4648200"/>
            <a:ext cx="1257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09800" y="4648200"/>
            <a:ext cx="4076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5257800"/>
            <a:ext cx="67437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6324600" y="464820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(Unicode)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38400" y="5562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size</a:t>
            </a:r>
            <a:r>
              <a:rPr lang="en-US" sz="2000" b="1" dirty="0" smtClean="0"/>
              <a:t>  is not precisely defined.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36000" contrast="65000"/>
          </a:blip>
          <a:srcRect/>
          <a:stretch>
            <a:fillRect/>
          </a:stretch>
        </p:blipFill>
        <p:spPr bwMode="auto">
          <a:xfrm>
            <a:off x="0" y="228600"/>
            <a:ext cx="904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219200" y="381000"/>
            <a:ext cx="388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5334000" y="228600"/>
            <a:ext cx="3352800" cy="457200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1143000" y="10668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lum bright="-36000" contrast="65000"/>
          </a:blip>
          <a:srcRect/>
          <a:stretch>
            <a:fillRect/>
          </a:stretch>
        </p:blipFill>
        <p:spPr bwMode="auto">
          <a:xfrm>
            <a:off x="0" y="2209800"/>
            <a:ext cx="1162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>
            <a:lum bright="-35000" contrast="65000"/>
          </a:blip>
          <a:srcRect/>
          <a:stretch>
            <a:fillRect/>
          </a:stretch>
        </p:blipFill>
        <p:spPr bwMode="auto">
          <a:xfrm>
            <a:off x="5334000" y="2286000"/>
            <a:ext cx="3505200" cy="41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>
            <a:lum bright="-35000" contrast="65000"/>
          </a:blip>
          <a:srcRect/>
          <a:stretch>
            <a:fillRect/>
          </a:stretch>
        </p:blipFill>
        <p:spPr bwMode="auto">
          <a:xfrm>
            <a:off x="1524000" y="28956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9">
            <a:lum bright="-36000" contrast="65000"/>
          </a:blip>
          <a:srcRect/>
          <a:stretch>
            <a:fillRect/>
          </a:stretch>
        </p:blipFill>
        <p:spPr bwMode="auto">
          <a:xfrm>
            <a:off x="228600" y="3733800"/>
            <a:ext cx="600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0">
            <a:lum bright="-35000" contrast="65000"/>
          </a:blip>
          <a:srcRect/>
          <a:stretch>
            <a:fillRect/>
          </a:stretch>
        </p:blipFill>
        <p:spPr bwMode="auto">
          <a:xfrm>
            <a:off x="4343400" y="3810000"/>
            <a:ext cx="434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1">
            <a:lum bright="-35000" contrast="65000"/>
          </a:blip>
          <a:srcRect/>
          <a:stretch>
            <a:fillRect/>
          </a:stretch>
        </p:blipFill>
        <p:spPr bwMode="auto">
          <a:xfrm>
            <a:off x="1219200" y="44958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343400" y="1066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Though “-15” is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, If value &lt; -128 then compile error. </a:t>
            </a:r>
            <a:r>
              <a:rPr lang="en-US" b="1" dirty="0" err="1" smtClean="0">
                <a:solidFill>
                  <a:srgbClr val="FF0000"/>
                </a:solidFill>
              </a:rPr>
              <a:t>i.e.lower</a:t>
            </a:r>
            <a:r>
              <a:rPr lang="en-US" b="1" dirty="0" smtClean="0">
                <a:solidFill>
                  <a:srgbClr val="FF0000"/>
                </a:solidFill>
              </a:rPr>
              <a:t> capacity of byte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2819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value &gt;32767 then compile 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4495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value &gt;2147483647 then compile 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7200" y="5181600"/>
            <a:ext cx="8239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295400" y="22098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Two</a:t>
            </a:r>
            <a:r>
              <a:rPr lang="en-US" sz="2800" dirty="0" smtClean="0"/>
              <a:t> bytes integer type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733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FOUR</a:t>
            </a:r>
            <a:r>
              <a:rPr lang="en-US" sz="2400" dirty="0" smtClean="0"/>
              <a:t> bytes integer type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533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219200" y="11430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1219200" y="1828800"/>
            <a:ext cx="403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0" y="2895600"/>
            <a:ext cx="1038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4876800" y="2971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219200" y="35052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float f=10.5f;         OR      float f=10.5F; </a:t>
            </a:r>
            <a:endParaRPr lang="en-US" sz="2400" b="1" dirty="0"/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7">
            <a:lum bright="-35000" contrast="65000"/>
          </a:blip>
          <a:srcRect/>
          <a:stretch>
            <a:fillRect/>
          </a:stretch>
        </p:blipFill>
        <p:spPr bwMode="auto">
          <a:xfrm>
            <a:off x="0" y="4648200"/>
            <a:ext cx="1438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8">
            <a:lum bright="-35000" contrast="65000"/>
          </a:blip>
          <a:srcRect/>
          <a:stretch>
            <a:fillRect/>
          </a:stretch>
        </p:blipFill>
        <p:spPr bwMode="auto">
          <a:xfrm>
            <a:off x="5181600" y="47244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9">
            <a:lum bright="-35000" contrast="65000"/>
          </a:blip>
          <a:srcRect/>
          <a:stretch>
            <a:fillRect/>
          </a:stretch>
        </p:blipFill>
        <p:spPr bwMode="auto">
          <a:xfrm>
            <a:off x="1676400" y="53340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1143000" y="4572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Eight</a:t>
            </a:r>
            <a:r>
              <a:rPr lang="en-US" sz="2800" dirty="0" smtClean="0"/>
              <a:t> bytes integer type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895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Four </a:t>
            </a:r>
            <a:r>
              <a:rPr lang="en-US" sz="2400" dirty="0" smtClean="0"/>
              <a:t>bytes floating type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648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Eight </a:t>
            </a:r>
            <a:r>
              <a:rPr lang="en-US" sz="2400" dirty="0" smtClean="0"/>
              <a:t>bytes floating type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52400" y="3515380"/>
            <a:ext cx="175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2133600" y="3591580"/>
            <a:ext cx="490728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286000" y="420118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5801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Next we see some of the programming examples…..</a:t>
            </a:r>
            <a:endParaRPr lang="en-US" sz="2800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0" y="162580"/>
            <a:ext cx="1009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1371600" y="23878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7">
            <a:lum bright="-35000" contrast="65000"/>
          </a:blip>
          <a:srcRect/>
          <a:stretch>
            <a:fillRect/>
          </a:stretch>
        </p:blipFill>
        <p:spPr bwMode="auto">
          <a:xfrm>
            <a:off x="6248400" y="23878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8">
            <a:lum bright="-35000" contrast="65000"/>
          </a:blip>
          <a:srcRect/>
          <a:stretch>
            <a:fillRect/>
          </a:stretch>
        </p:blipFill>
        <p:spPr bwMode="auto">
          <a:xfrm>
            <a:off x="1524000" y="77218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115318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 : 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b="1" dirty="0" smtClean="0"/>
              <a:t>Even though is 2 bytes </a:t>
            </a:r>
            <a:r>
              <a:rPr lang="en-US" sz="2400" b="1" dirty="0" smtClean="0">
                <a:solidFill>
                  <a:srgbClr val="FF0000"/>
                </a:solidFill>
              </a:rPr>
              <a:t>stores only one char. 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Follows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16-bit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Unicode Transformation Format (</a:t>
            </a:r>
            <a:r>
              <a:rPr lang="en-US" sz="2400" b="1" dirty="0" smtClean="0">
                <a:solidFill>
                  <a:srgbClr val="FF0000"/>
                </a:solidFill>
              </a:rPr>
              <a:t>UTF-16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400" b="1" dirty="0" smtClean="0"/>
              <a:t> In the formal specification of Java, char is defined as </a:t>
            </a:r>
            <a:r>
              <a:rPr lang="en-US" sz="2400" b="1" dirty="0" smtClean="0">
                <a:solidFill>
                  <a:srgbClr val="FF0000"/>
                </a:solidFill>
              </a:rPr>
              <a:t>Integral</a:t>
            </a:r>
            <a:r>
              <a:rPr lang="en-US" sz="2400" b="1" dirty="0" smtClean="0"/>
              <a:t> data type. However, as its use is to store </a:t>
            </a:r>
            <a:r>
              <a:rPr lang="en-US" sz="2400" b="1" dirty="0" smtClean="0">
                <a:solidFill>
                  <a:srgbClr val="FF0000"/>
                </a:solidFill>
              </a:rPr>
              <a:t>Unicode</a:t>
            </a:r>
            <a:r>
              <a:rPr lang="en-US" sz="2400" b="1" dirty="0" smtClean="0"/>
              <a:t>, commonly considered as separate type</a:t>
            </a:r>
          </a:p>
        </p:txBody>
      </p:sp>
      <p:sp>
        <p:nvSpPr>
          <p:cNvPr id="13" name="Oval 12"/>
          <p:cNvSpPr/>
          <p:nvPr/>
        </p:nvSpPr>
        <p:spPr>
          <a:xfrm>
            <a:off x="1371600" y="162580"/>
            <a:ext cx="762000" cy="685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5" name="Rectangle 14"/>
          <p:cNvSpPr/>
          <p:nvPr/>
        </p:nvSpPr>
        <p:spPr>
          <a:xfrm>
            <a:off x="2209800" y="473458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b="1" dirty="0" smtClean="0"/>
              <a:t> are </a:t>
            </a:r>
            <a:r>
              <a:rPr lang="en-US" sz="2400" b="1" dirty="0" smtClean="0">
                <a:solidFill>
                  <a:srgbClr val="FF0000"/>
                </a:solidFill>
              </a:rPr>
              <a:t>literals </a:t>
            </a:r>
            <a:r>
              <a:rPr lang="en-US" sz="2400" b="1" dirty="0" smtClean="0"/>
              <a:t>and cannot be used as identifiers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6158" y="545749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size</a:t>
            </a:r>
            <a:r>
              <a:rPr lang="en-US" sz="2000" b="1" dirty="0" smtClean="0"/>
              <a:t>  is not precisely defined.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5334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3600" dirty="0" smtClean="0"/>
              <a:t>Why Java*?</a:t>
            </a:r>
            <a:endParaRPr lang="en-US" altLang="zh-CN" sz="36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763000" cy="57150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200" b="1" dirty="0" smtClean="0"/>
              <a:t>Java is the foundation for virtually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every type of application </a:t>
            </a:r>
            <a:r>
              <a:rPr lang="en-US" altLang="zh-CN" sz="2200" b="1" dirty="0" smtClean="0"/>
              <a:t>and is the global standard for developing and delivering:</a:t>
            </a:r>
          </a:p>
          <a:p>
            <a:pPr lvl="1">
              <a:spcBef>
                <a:spcPts val="0"/>
              </a:spcBef>
            </a:pPr>
            <a:r>
              <a:rPr lang="en-US" sz="2200" b="1" dirty="0" smtClean="0">
                <a:solidFill>
                  <a:srgbClr val="00B050"/>
                </a:solidFill>
              </a:rPr>
              <a:t>embedded and mobile applications</a:t>
            </a:r>
          </a:p>
          <a:p>
            <a:pPr lvl="1">
              <a:spcBef>
                <a:spcPts val="0"/>
              </a:spcBef>
            </a:pPr>
            <a:r>
              <a:rPr lang="en-US" sz="2200" b="1" dirty="0" smtClean="0">
                <a:solidFill>
                  <a:srgbClr val="FF0000"/>
                </a:solidFill>
              </a:rPr>
              <a:t>Games</a:t>
            </a:r>
          </a:p>
          <a:p>
            <a:pPr lvl="1">
              <a:spcBef>
                <a:spcPts val="0"/>
              </a:spcBef>
            </a:pPr>
            <a:r>
              <a:rPr lang="en-US" sz="2200" b="1" dirty="0" smtClean="0">
                <a:solidFill>
                  <a:srgbClr val="7030A0"/>
                </a:solidFill>
              </a:rPr>
              <a:t>Web-based content and enterprise software</a:t>
            </a:r>
            <a:endParaRPr lang="en-US" altLang="zh-CN" sz="2200" b="1" dirty="0" smtClean="0">
              <a:solidFill>
                <a:srgbClr val="7030A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b="1" dirty="0" smtClean="0"/>
              <a:t>From </a:t>
            </a:r>
            <a:r>
              <a:rPr lang="en-US" sz="2200" b="1" dirty="0" smtClean="0">
                <a:solidFill>
                  <a:srgbClr val="FF0000"/>
                </a:solidFill>
              </a:rPr>
              <a:t>laptops to datacenters</a:t>
            </a:r>
            <a:r>
              <a:rPr lang="en-US" sz="2200" b="1" dirty="0" smtClean="0"/>
              <a:t>, g</a:t>
            </a:r>
            <a:r>
              <a:rPr lang="en-US" sz="2200" b="1" dirty="0" smtClean="0">
                <a:solidFill>
                  <a:srgbClr val="0070C0"/>
                </a:solidFill>
              </a:rPr>
              <a:t>ame consoles to scientific supercomputers</a:t>
            </a:r>
            <a:r>
              <a:rPr lang="en-US" sz="2200" b="1" dirty="0" smtClean="0"/>
              <a:t>, </a:t>
            </a:r>
            <a:r>
              <a:rPr lang="en-US" sz="2200" b="1" dirty="0" smtClean="0">
                <a:solidFill>
                  <a:srgbClr val="00B050"/>
                </a:solidFill>
              </a:rPr>
              <a:t>cell phones to the Internet to </a:t>
            </a:r>
            <a:r>
              <a:rPr lang="en-US" sz="2200" b="1" dirty="0" smtClean="0">
                <a:solidFill>
                  <a:srgbClr val="FF0000"/>
                </a:solidFill>
              </a:rPr>
              <a:t>Cloud and Big Data Analytics</a:t>
            </a:r>
            <a:r>
              <a:rPr lang="en-US" sz="2200" b="1" dirty="0" smtClean="0"/>
              <a:t>, Java is everywhere</a:t>
            </a:r>
            <a:endParaRPr lang="en-US" altLang="zh-CN" sz="2200" b="1" dirty="0" smtClean="0"/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Some statistics:</a:t>
            </a:r>
          </a:p>
          <a:p>
            <a:pPr lvl="1"/>
            <a:r>
              <a:rPr lang="en-US" sz="1600" b="1" dirty="0" smtClean="0"/>
              <a:t>97% of Enterprise Desktops Run Java</a:t>
            </a:r>
          </a:p>
          <a:p>
            <a:pPr lvl="1"/>
            <a:r>
              <a:rPr lang="en-US" sz="1600" b="1" dirty="0" smtClean="0"/>
              <a:t>89% of Desktops (or Computers) in the U.S. Run Java</a:t>
            </a:r>
          </a:p>
          <a:p>
            <a:pPr lvl="1"/>
            <a:r>
              <a:rPr lang="en-US" sz="1600" b="1" dirty="0" smtClean="0"/>
              <a:t>9 Million Java Developers Worldwide</a:t>
            </a:r>
          </a:p>
          <a:p>
            <a:pPr lvl="1"/>
            <a:r>
              <a:rPr lang="en-US" sz="1600" b="1" dirty="0" smtClean="0"/>
              <a:t>3 Billion Mobile Phones Run Java</a:t>
            </a:r>
          </a:p>
          <a:p>
            <a:pPr lvl="1"/>
            <a:r>
              <a:rPr lang="en-US" sz="1600" b="1" dirty="0" smtClean="0"/>
              <a:t>100% of </a:t>
            </a:r>
            <a:r>
              <a:rPr lang="en-US" sz="1600" b="1" dirty="0" err="1" smtClean="0"/>
              <a:t>Blu</a:t>
            </a:r>
            <a:r>
              <a:rPr lang="en-US" sz="1600" b="1" dirty="0" smtClean="0"/>
              <a:t>-ray Disc Players Ship with Java</a:t>
            </a:r>
          </a:p>
          <a:p>
            <a:pPr lvl="1"/>
            <a:r>
              <a:rPr lang="en-US" sz="1600" b="1" dirty="0" smtClean="0"/>
              <a:t>5 Billion Java Cards in Use</a:t>
            </a:r>
          </a:p>
          <a:p>
            <a:pPr lvl="1"/>
            <a:r>
              <a:rPr lang="en-US" sz="1600" b="1" dirty="0" smtClean="0"/>
              <a:t>125 million TV devices run Java</a:t>
            </a:r>
          </a:p>
          <a:p>
            <a:pPr>
              <a:spcBef>
                <a:spcPts val="1200"/>
              </a:spcBef>
            </a:pPr>
            <a:r>
              <a:rPr lang="en-US" altLang="zh-CN" sz="1100" b="1" i="1" dirty="0" smtClean="0"/>
              <a:t>* Source: https://www.java.com/en/about/  01/04/2015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//Program to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Demonstrate Boolean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BoolTest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 ])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 = false;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//Initialize</a:t>
            </a:r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("b is " + b); //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 = true;</a:t>
            </a:r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("b is " + b); //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(b) 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("executed");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 = false;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(b) 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(“not executed");</a:t>
            </a:r>
          </a:p>
          <a:p>
            <a:pPr lvl="1"/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("10 &gt; 9 is " + (10 &gt; 9));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6934200" y="2362200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is false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919226" y="3048000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is true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470"/>
            <a:ext cx="9144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Demonstrate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data type 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CharDemo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char ch1, ch2;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ch2 = 'Y';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ch1 = 'X'; </a:t>
            </a:r>
          </a:p>
          <a:p>
            <a:pPr lvl="2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("ch1 and ch2: ");</a:t>
            </a:r>
          </a:p>
          <a:p>
            <a:pPr lvl="2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(ch1 + " " + ch2);</a:t>
            </a:r>
          </a:p>
          <a:p>
            <a:pPr lvl="2"/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s1;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s1="String Demo";</a:t>
            </a:r>
          </a:p>
          <a:p>
            <a:pPr lvl="2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("String: "+ s1);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Output : ch1 and ch2: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String: String Demo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4419600" y="5562600"/>
            <a:ext cx="73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7693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Write a program to demonstrate the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numeric //data types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NumDemo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byte b=126;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=15;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 f=22.3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  double sum=0.0; 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sum=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b+i+f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(“Sum is" + sum);</a:t>
            </a:r>
          </a:p>
          <a:p>
            <a:pPr lvl="2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("Sum is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%.3f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sum);</a:t>
            </a:r>
          </a:p>
          <a:p>
            <a:pPr lvl="2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//note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 newline 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Output : 	Sum is 163.3000030517578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Sum is 163.300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 smtClean="0"/>
              <a:t>Java not only a  language but is a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Technology !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Java technology is </a:t>
            </a:r>
            <a:r>
              <a:rPr lang="en-US" altLang="zh-CN" sz="2200" dirty="0" smtClean="0">
                <a:solidFill>
                  <a:srgbClr val="C00000"/>
                </a:solidFill>
              </a:rPr>
              <a:t>both</a:t>
            </a:r>
            <a:r>
              <a:rPr lang="en-US" altLang="zh-CN" sz="2200" dirty="0" smtClean="0"/>
              <a:t> a programming </a:t>
            </a:r>
            <a:r>
              <a:rPr lang="en-US" altLang="zh-CN" sz="2200" dirty="0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en-US" altLang="zh-CN" sz="2200" dirty="0" smtClean="0"/>
              <a:t> and a </a:t>
            </a:r>
            <a:r>
              <a:rPr lang="en-US" altLang="zh-CN" sz="2200" dirty="0" smtClean="0">
                <a:solidFill>
                  <a:srgbClr val="FF0000"/>
                </a:solidFill>
              </a:rPr>
              <a:t>platform</a:t>
            </a:r>
          </a:p>
          <a:p>
            <a:r>
              <a:rPr lang="en-US" altLang="zh-CN" sz="2200" dirty="0" smtClean="0"/>
              <a:t>The </a:t>
            </a:r>
            <a:r>
              <a:rPr lang="en-US" altLang="zh-CN" sz="2200" i="1" dirty="0" smtClean="0">
                <a:solidFill>
                  <a:srgbClr val="0070C0"/>
                </a:solidFill>
              </a:rPr>
              <a:t>Java programming language </a:t>
            </a:r>
            <a:r>
              <a:rPr lang="en-US" altLang="zh-CN" sz="2200" dirty="0" smtClean="0"/>
              <a:t>is a high-level, object-oriented language. </a:t>
            </a:r>
          </a:p>
          <a:p>
            <a:pPr lvl="1"/>
            <a:r>
              <a:rPr lang="en-US" sz="2200" dirty="0" smtClean="0"/>
              <a:t>programs are both </a:t>
            </a:r>
            <a:r>
              <a:rPr lang="en-US" sz="2200" i="1" dirty="0" smtClean="0"/>
              <a:t>compiled</a:t>
            </a:r>
            <a:r>
              <a:rPr lang="en-US" sz="2200" dirty="0" smtClean="0"/>
              <a:t> and </a:t>
            </a:r>
            <a:r>
              <a:rPr lang="en-US" sz="2200" i="1" dirty="0" smtClean="0"/>
              <a:t>interpreted</a:t>
            </a:r>
          </a:p>
          <a:p>
            <a:pPr lvl="1"/>
            <a:r>
              <a:rPr lang="en-US" sz="2200" dirty="0" smtClean="0"/>
              <a:t>Compilation translates Java code into an intermediate code called Java </a:t>
            </a:r>
            <a:r>
              <a:rPr lang="en-US" sz="2200" i="1" dirty="0" err="1" smtClean="0"/>
              <a:t>bytecode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err="1" smtClean="0"/>
              <a:t>Bytecode</a:t>
            </a:r>
            <a:r>
              <a:rPr lang="en-US" sz="2200" dirty="0" smtClean="0"/>
              <a:t> is in turn parsed and run (interpreted) by the Java Virtual Machine (</a:t>
            </a:r>
            <a:r>
              <a:rPr lang="en-US" sz="2200" dirty="0" err="1" smtClean="0"/>
              <a:t>JVM</a:t>
            </a:r>
            <a:r>
              <a:rPr lang="en-US" sz="2200" dirty="0" smtClean="0"/>
              <a:t>)</a:t>
            </a:r>
          </a:p>
          <a:p>
            <a:pPr lvl="1"/>
            <a:endParaRPr lang="en-US" sz="1800" dirty="0" smtClean="0"/>
          </a:p>
          <a:p>
            <a:r>
              <a:rPr lang="en-US" sz="2300" dirty="0" smtClean="0"/>
              <a:t>The </a:t>
            </a:r>
            <a:r>
              <a:rPr lang="en-US" sz="2300" i="1" dirty="0" smtClean="0">
                <a:solidFill>
                  <a:srgbClr val="0070C0"/>
                </a:solidFill>
              </a:rPr>
              <a:t>Java platform</a:t>
            </a:r>
            <a:r>
              <a:rPr lang="en-US" sz="2300" dirty="0" smtClean="0">
                <a:solidFill>
                  <a:srgbClr val="0070C0"/>
                </a:solidFill>
              </a:rPr>
              <a:t> i</a:t>
            </a:r>
            <a:r>
              <a:rPr lang="en-US" sz="2300" dirty="0" smtClean="0"/>
              <a:t>s a software-only platform that can run on top of most hardware platforms</a:t>
            </a:r>
          </a:p>
          <a:p>
            <a:pPr lvl="1"/>
            <a:r>
              <a:rPr lang="en-US" sz="2200" dirty="0" smtClean="0"/>
              <a:t>It consists of the </a:t>
            </a:r>
            <a:r>
              <a:rPr lang="en-US" sz="2000" b="1" dirty="0" err="1" smtClean="0"/>
              <a:t>JVM</a:t>
            </a:r>
            <a:r>
              <a:rPr lang="en-US" sz="2000" dirty="0" smtClean="0"/>
              <a:t> </a:t>
            </a:r>
            <a:r>
              <a:rPr lang="en-US" sz="2200" dirty="0" smtClean="0"/>
              <a:t>and the </a:t>
            </a:r>
            <a:r>
              <a:rPr lang="en-US" sz="2800" b="1" dirty="0" smtClean="0"/>
              <a:t>Java API </a:t>
            </a:r>
            <a:r>
              <a:rPr lang="en-US" sz="2200" b="1" dirty="0" smtClean="0"/>
              <a:t>— </a:t>
            </a:r>
            <a:r>
              <a:rPr lang="en-US" sz="2200" b="1" i="1" dirty="0" smtClean="0">
                <a:solidFill>
                  <a:srgbClr val="002060"/>
                </a:solidFill>
              </a:rPr>
              <a:t>a large collection of ready-made components (classes)</a:t>
            </a:r>
            <a:r>
              <a:rPr lang="en-US" sz="2200" dirty="0" smtClean="0"/>
              <a:t> that ease application development and deployment</a:t>
            </a:r>
          </a:p>
          <a:p>
            <a:pPr lvl="1"/>
            <a:r>
              <a:rPr lang="en-US" sz="2200" dirty="0" smtClean="0"/>
              <a:t>It is grouped into </a:t>
            </a:r>
            <a:r>
              <a:rPr lang="en-US" sz="2200" b="1" dirty="0" smtClean="0">
                <a:solidFill>
                  <a:srgbClr val="FF0000"/>
                </a:solidFill>
              </a:rPr>
              <a:t>libraries</a:t>
            </a:r>
            <a:r>
              <a:rPr lang="en-US" sz="2200" dirty="0" smtClean="0"/>
              <a:t> — known as </a:t>
            </a:r>
            <a:r>
              <a:rPr lang="en-US" sz="2200" b="1" i="1" dirty="0" smtClean="0"/>
              <a:t>packages</a:t>
            </a:r>
            <a:endParaRPr lang="en-US" altLang="zh-CN" sz="17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 smtClean="0"/>
              <a:t>Java not only a  language but is a Technology !</a:t>
            </a:r>
            <a:endParaRPr lang="en-US" altLang="zh-CN" sz="32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r>
              <a:rPr lang="en-US" sz="2800" b="1" dirty="0" smtClean="0"/>
              <a:t>The platform comes in following versions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Java Card: </a:t>
            </a:r>
            <a:r>
              <a:rPr lang="en-US" sz="2400" dirty="0" smtClean="0"/>
              <a:t>A technology that allows small Java-based applications to be run securely 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smart cards and similar </a:t>
            </a:r>
            <a:r>
              <a:rPr lang="en-US" sz="2400" dirty="0" smtClean="0">
                <a:solidFill>
                  <a:srgbClr val="7030A0"/>
                </a:solidFill>
              </a:rPr>
              <a:t>small-memory devices including </a:t>
            </a:r>
            <a:r>
              <a:rPr lang="en-US" sz="2400" dirty="0" err="1" smtClean="0">
                <a:solidFill>
                  <a:srgbClr val="7030A0"/>
                </a:solidFill>
              </a:rPr>
              <a:t>IoT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Java ME (Micro Edition): </a:t>
            </a:r>
            <a:r>
              <a:rPr lang="en-US" sz="2400" dirty="0" smtClean="0"/>
              <a:t>Specifies several different sets of libraries (known as profiles) for devices with limited storage, display, and power capacities. Often used to develop applications for mobile devices,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PDAs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TV set-top boxes, and printers.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Java SE (Standard Edition): </a:t>
            </a:r>
            <a:r>
              <a:rPr lang="en-US" sz="2400" dirty="0" smtClean="0"/>
              <a:t>For general-purpose use 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desktop PCs, servers </a:t>
            </a:r>
            <a:r>
              <a:rPr lang="en-US" sz="2400" dirty="0" smtClean="0"/>
              <a:t>and similar devices.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Java EE (Enterprise Edition): </a:t>
            </a:r>
            <a:r>
              <a:rPr lang="en-US" sz="2400" dirty="0" smtClean="0"/>
              <a:t>Java SE plus various APIs useful for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multi-tier client–server enterprise and Web applications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etc..</a:t>
            </a:r>
            <a:r>
              <a:rPr lang="en-US" sz="2400" dirty="0" smtClean="0"/>
              <a:t>.</a:t>
            </a:r>
          </a:p>
          <a:p>
            <a:pPr lvl="1"/>
            <a:endParaRPr lang="en-US" altLang="zh-CN" sz="17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7850"/>
            <a:ext cx="8229600" cy="641350"/>
          </a:xfrm>
          <a:noFill/>
        </p:spPr>
        <p:txBody>
          <a:bodyPr>
            <a:spAutoFit/>
          </a:bodyPr>
          <a:lstStyle/>
          <a:p>
            <a:r>
              <a:rPr lang="en-US" altLang="zh-CN" sz="3600"/>
              <a:t>Java Features 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0338"/>
            <a:ext cx="8077200" cy="4404283"/>
          </a:xfr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Simple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fixes some clumsy features of C++</a:t>
            </a:r>
          </a:p>
          <a:p>
            <a:pPr lvl="2">
              <a:spcBef>
                <a:spcPct val="25000"/>
              </a:spcBef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no pointers</a:t>
            </a:r>
          </a:p>
          <a:p>
            <a:pPr lvl="2">
              <a:spcBef>
                <a:spcPct val="25000"/>
              </a:spcBef>
            </a:pPr>
            <a:r>
              <a:rPr lang="en-US" altLang="zh-CN" sz="2000" dirty="0"/>
              <a:t>automatic garbage </a:t>
            </a:r>
            <a:r>
              <a:rPr lang="en-US" altLang="zh-CN" sz="2000" dirty="0" smtClean="0"/>
              <a:t>collection</a:t>
            </a:r>
          </a:p>
          <a:p>
            <a:pPr lvl="2">
              <a:spcBef>
                <a:spcPct val="25000"/>
              </a:spcBef>
            </a:pPr>
            <a:r>
              <a:rPr lang="en-US" altLang="zh-CN" sz="2000" dirty="0" smtClean="0"/>
              <a:t>No pre-processor header files </a:t>
            </a:r>
            <a:endParaRPr lang="en-US" altLang="zh-CN" sz="2000" dirty="0"/>
          </a:p>
          <a:p>
            <a:pPr lvl="1">
              <a:spcBef>
                <a:spcPct val="25000"/>
              </a:spcBef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rich pre-defined class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library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/>
              <a:t>Object oriented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focus on the data (objects) and methods manipulating the data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all </a:t>
            </a:r>
            <a:r>
              <a:rPr lang="en-US" altLang="zh-CN" sz="2000" dirty="0" smtClean="0"/>
              <a:t>functions (</a:t>
            </a:r>
            <a:r>
              <a:rPr lang="en-US" altLang="zh-CN" sz="2000" u="sng" dirty="0" smtClean="0"/>
              <a:t>methods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are associated with objects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almost all </a:t>
            </a:r>
            <a:r>
              <a:rPr lang="en-US" altLang="zh-CN" sz="2000" dirty="0" err="1"/>
              <a:t>datatypes</a:t>
            </a:r>
            <a:r>
              <a:rPr lang="en-US" altLang="zh-CN" sz="2000" dirty="0"/>
              <a:t> are objects (files, strings, etc.)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potentially better code organization and reuse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6202"/>
            <a:ext cx="8229600" cy="6063198"/>
          </a:xfrm>
          <a:noFill/>
        </p:spPr>
        <p:txBody>
          <a:bodyPr>
            <a:spAutoFit/>
          </a:bodyPr>
          <a:lstStyle/>
          <a:p>
            <a:r>
              <a:rPr lang="en-US" altLang="zh-CN" sz="2400" b="1" dirty="0" smtClean="0"/>
              <a:t>Complied and Interpreted</a:t>
            </a:r>
            <a:endParaRPr lang="en-US" altLang="zh-CN" sz="2400" b="1" dirty="0"/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java compiler generate byte-codes, not native machine code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the compiled byte-codes are platform-independent</a:t>
            </a:r>
          </a:p>
          <a:p>
            <a:pPr lvl="1">
              <a:spcBef>
                <a:spcPct val="25000"/>
              </a:spcBef>
            </a:pPr>
            <a:r>
              <a:rPr lang="en-US" altLang="zh-CN" sz="2000" dirty="0"/>
              <a:t>java </a:t>
            </a:r>
            <a:r>
              <a:rPr lang="en-US" altLang="zh-CN" sz="2000" dirty="0" err="1"/>
              <a:t>bytecodes</a:t>
            </a:r>
            <a:r>
              <a:rPr lang="en-US" altLang="zh-CN" sz="2000" dirty="0"/>
              <a:t> are translated on the fly to machine readable instructions in runtime (Java Virtual Machine)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/>
              <a:t>Good Performance</a:t>
            </a:r>
          </a:p>
          <a:p>
            <a:pPr lvl="1">
              <a:spcBef>
                <a:spcPct val="50000"/>
              </a:spcBef>
            </a:pPr>
            <a:r>
              <a:rPr lang="en-US" altLang="zh-CN" sz="1900" dirty="0" smtClean="0"/>
              <a:t>Performance of Java is </a:t>
            </a:r>
            <a:r>
              <a:rPr lang="en-US" altLang="zh-CN" sz="1900" dirty="0" smtClean="0">
                <a:solidFill>
                  <a:srgbClr val="7030A0"/>
                </a:solidFill>
              </a:rPr>
              <a:t>impressive</a:t>
            </a:r>
            <a:r>
              <a:rPr lang="en-US" altLang="zh-CN" sz="1900" dirty="0" smtClean="0"/>
              <a:t> for an </a:t>
            </a:r>
            <a:r>
              <a:rPr lang="en-US" altLang="zh-CN" sz="1900" dirty="0" smtClean="0">
                <a:solidFill>
                  <a:srgbClr val="FF0000"/>
                </a:solidFill>
              </a:rPr>
              <a:t>interpreted language</a:t>
            </a:r>
          </a:p>
          <a:p>
            <a:pPr lvl="1">
              <a:spcBef>
                <a:spcPct val="50000"/>
              </a:spcBef>
            </a:pPr>
            <a:r>
              <a:rPr lang="en-US" altLang="zh-CN" sz="1900" dirty="0" smtClean="0"/>
              <a:t>Makes use of </a:t>
            </a:r>
            <a:r>
              <a:rPr lang="en-US" altLang="zh-CN" sz="1900" dirty="0" err="1" smtClean="0">
                <a:solidFill>
                  <a:srgbClr val="7030A0"/>
                </a:solidFill>
              </a:rPr>
              <a:t>JIT</a:t>
            </a:r>
            <a:r>
              <a:rPr lang="en-US" altLang="zh-CN" sz="1900" dirty="0" smtClean="0"/>
              <a:t> for speeding up the execution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7030A0"/>
                </a:solidFill>
              </a:rPr>
              <a:t>Platform independent </a:t>
            </a:r>
            <a:r>
              <a:rPr lang="en-US" altLang="zh-CN" sz="2400" b="1" dirty="0" smtClean="0"/>
              <a:t>and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Portable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spcBef>
                <a:spcPct val="25000"/>
              </a:spcBef>
            </a:pPr>
            <a:r>
              <a:rPr lang="en-US" altLang="zh-CN" sz="2000" b="1" dirty="0" smtClean="0"/>
              <a:t>Portable</a:t>
            </a:r>
            <a:r>
              <a:rPr lang="en-US" altLang="zh-CN" sz="2000" dirty="0" smtClean="0"/>
              <a:t> : Transfer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source code </a:t>
            </a:r>
            <a:r>
              <a:rPr lang="en-US" altLang="zh-CN" sz="2000" dirty="0" smtClean="0"/>
              <a:t>on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different OS/HW and </a:t>
            </a:r>
            <a:r>
              <a:rPr lang="en-US" altLang="zh-CN" sz="2000" b="1" i="1" u="sng" dirty="0" smtClean="0">
                <a:solidFill>
                  <a:srgbClr val="FF0000"/>
                </a:solidFill>
              </a:rPr>
              <a:t>compile without modifications.</a:t>
            </a:r>
          </a:p>
          <a:p>
            <a:pPr lvl="1">
              <a:spcBef>
                <a:spcPct val="25000"/>
              </a:spcBef>
            </a:pPr>
            <a:r>
              <a:rPr lang="en-US" altLang="zh-CN" sz="2000" b="1" dirty="0" smtClean="0"/>
              <a:t>Platform independent: </a:t>
            </a:r>
            <a:r>
              <a:rPr lang="en-US" altLang="zh-CN" sz="2000" dirty="0" smtClean="0"/>
              <a:t>Transfer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compiled code </a:t>
            </a:r>
            <a:r>
              <a:rPr lang="en-US" altLang="zh-CN" sz="2000" dirty="0" smtClean="0"/>
              <a:t>on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different OS/HW and </a:t>
            </a:r>
            <a:r>
              <a:rPr lang="en-US" altLang="zh-CN" sz="2000" b="1" i="1" u="sng" dirty="0" smtClean="0">
                <a:solidFill>
                  <a:srgbClr val="FF0000"/>
                </a:solidFill>
              </a:rPr>
              <a:t>execute.</a:t>
            </a:r>
            <a:endParaRPr lang="en-US" altLang="zh-CN" sz="2000" dirty="0"/>
          </a:p>
          <a:p>
            <a:pPr lvl="1">
              <a:spcBef>
                <a:spcPct val="25000"/>
              </a:spcBef>
            </a:pPr>
            <a:r>
              <a:rPr lang="en-US" altLang="zh-CN" sz="2000" dirty="0" smtClean="0"/>
              <a:t>Java has set of std. libraries independent of operating system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. Socket creation etc.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523220"/>
          </a:xfrm>
          <a:noFill/>
          <a:ln/>
        </p:spPr>
        <p:txBody>
          <a:bodyPr wrap="square">
            <a:spAutoFit/>
          </a:bodyPr>
          <a:lstStyle/>
          <a:p>
            <a:r>
              <a:rPr lang="en-US" altLang="zh-CN" sz="2800"/>
              <a:t>Java Features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7359</TotalTime>
  <Words>2345</Words>
  <Application>Microsoft Office PowerPoint</Application>
  <PresentationFormat>On-screen Show (4:3)</PresentationFormat>
  <Paragraphs>416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宋体</vt:lpstr>
      <vt:lpstr>Arial</vt:lpstr>
      <vt:lpstr>Calibri</vt:lpstr>
      <vt:lpstr>Corbel</vt:lpstr>
      <vt:lpstr>Courier New</vt:lpstr>
      <vt:lpstr>Helvetica</vt:lpstr>
      <vt:lpstr>Times New Roman</vt:lpstr>
      <vt:lpstr>Wingdings</vt:lpstr>
      <vt:lpstr>Watermark</vt:lpstr>
      <vt:lpstr>Books</vt:lpstr>
      <vt:lpstr>Lecture 1: Overview of Java</vt:lpstr>
      <vt:lpstr>History</vt:lpstr>
      <vt:lpstr>History</vt:lpstr>
      <vt:lpstr>Why Java*?</vt:lpstr>
      <vt:lpstr>Java not only a  language but is a Technology !</vt:lpstr>
      <vt:lpstr>Java not only a  language but is a Technology !</vt:lpstr>
      <vt:lpstr>Java Features (1)</vt:lpstr>
      <vt:lpstr>Java Features (2)</vt:lpstr>
      <vt:lpstr>Java Features (3)</vt:lpstr>
      <vt:lpstr>Java Features (4)</vt:lpstr>
      <vt:lpstr>Java Limitations</vt:lpstr>
      <vt:lpstr>Java, C and C++ Difference </vt:lpstr>
      <vt:lpstr>Versions</vt:lpstr>
      <vt:lpstr>Install JavaTM 2 Platform on your machine</vt:lpstr>
      <vt:lpstr>Install JavaTM 2 Platform on your machine</vt:lpstr>
      <vt:lpstr>PowerPoint Presentation</vt:lpstr>
      <vt:lpstr>What is a Class and object?  A class is the blueprint/template from which individual objects are created. Object is an instance of a Class</vt:lpstr>
      <vt:lpstr>PowerPoint Presentation</vt:lpstr>
      <vt:lpstr>Revision of Object Oriented Concepts</vt:lpstr>
      <vt:lpstr>Revision of Object Oriented Concepts</vt:lpstr>
      <vt:lpstr>Java Runtime Environment (JRE)</vt:lpstr>
      <vt:lpstr>Java Development Kit (JDK)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Started: (1)</vt:lpstr>
      <vt:lpstr>Getting Started: (2)</vt:lpstr>
      <vt:lpstr>Getting Started: (3)</vt:lpstr>
      <vt:lpstr>Understanding the Program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Overview of Java</dc:title>
  <dc:creator>user</dc:creator>
  <cp:lastModifiedBy>GEU</cp:lastModifiedBy>
  <cp:revision>398</cp:revision>
  <dcterms:created xsi:type="dcterms:W3CDTF">2005-03-22T22:30:11Z</dcterms:created>
  <dcterms:modified xsi:type="dcterms:W3CDTF">2022-03-21T13:28:53Z</dcterms:modified>
</cp:coreProperties>
</file>