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7"/>
  </p:notesMasterIdLst>
  <p:handoutMasterIdLst>
    <p:handoutMasterId r:id="rId28"/>
  </p:handoutMasterIdLst>
  <p:sldIdLst>
    <p:sldId id="454" r:id="rId2"/>
    <p:sldId id="455" r:id="rId3"/>
    <p:sldId id="456" r:id="rId4"/>
    <p:sldId id="460" r:id="rId5"/>
    <p:sldId id="461" r:id="rId6"/>
    <p:sldId id="462" r:id="rId7"/>
    <p:sldId id="463" r:id="rId8"/>
    <p:sldId id="464" r:id="rId9"/>
    <p:sldId id="465" r:id="rId10"/>
    <p:sldId id="466" r:id="rId11"/>
    <p:sldId id="467" r:id="rId12"/>
    <p:sldId id="483" r:id="rId13"/>
    <p:sldId id="469" r:id="rId14"/>
    <p:sldId id="481" r:id="rId15"/>
    <p:sldId id="482" r:id="rId16"/>
    <p:sldId id="470" r:id="rId17"/>
    <p:sldId id="471" r:id="rId18"/>
    <p:sldId id="472" r:id="rId19"/>
    <p:sldId id="473" r:id="rId20"/>
    <p:sldId id="474" r:id="rId21"/>
    <p:sldId id="484" r:id="rId22"/>
    <p:sldId id="475" r:id="rId23"/>
    <p:sldId id="476" r:id="rId24"/>
    <p:sldId id="479" r:id="rId25"/>
    <p:sldId id="480" r:id="rId26"/>
  </p:sldIdLst>
  <p:sldSz cx="9144000" cy="6858000" type="screen4x3"/>
  <p:notesSz cx="7150100" cy="94488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modifyVerifier cryptProviderType="rsaFull" cryptAlgorithmClass="hash" cryptAlgorithmType="typeAny" cryptAlgorithmSid="4" spinCount="50000" saltData="IEVXj8m9FL5mhhsK3s6Ilw==" hashData="MUF/4e7AzHRl4s3EuRElsjJ+18s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64" autoAdjust="0"/>
  </p:normalViewPr>
  <p:slideViewPr>
    <p:cSldViewPr>
      <p:cViewPr varScale="1">
        <p:scale>
          <a:sx n="46" d="100"/>
          <a:sy n="46" d="100"/>
        </p:scale>
        <p:origin x="691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49713" y="0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74138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49713" y="8974138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392CB06-FB7A-4BB5-824F-916CA0FD572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98800" cy="473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49713" y="0"/>
            <a:ext cx="3098800" cy="473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B9CB8-3638-4E36-A05C-1094EC2EE6B0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12850" y="708025"/>
            <a:ext cx="4724400" cy="354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4375" y="4487863"/>
            <a:ext cx="5721350" cy="4252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74138"/>
            <a:ext cx="3098800" cy="473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49713" y="8974138"/>
            <a:ext cx="3098800" cy="473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C554B-052E-4161-9E55-B86D3900219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1843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1843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1843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1843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1843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1844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</p:grpSp>
      <p:sp>
        <p:nvSpPr>
          <p:cNvPr id="18441" name="Rectangle 9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8442" name="Rectangle 1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18443" name="Rectangle 1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6239EA8-20E0-4B4E-A169-2B368C07FC8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844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844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7D7374-FE2B-41A3-8EAB-DD4AE8117CA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DEBF64-260B-486A-A577-9C525D7A1BA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28600"/>
          </a:xfrm>
        </p:spPr>
        <p:txBody>
          <a:bodyPr/>
          <a:lstStyle>
            <a:lvl1pPr>
              <a:defRPr sz="1500" b="1"/>
            </a:lvl1pPr>
          </a:lstStyle>
          <a:p>
            <a:r>
              <a:rPr lang="en-US" altLang="zh-CN" smtClean="0"/>
              <a:t>(c) D. R. Gangodkar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4504BA-6876-4B09-9765-28838026CD3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5D4E60-DC2B-46EB-BD55-F3D8A1A3998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375762-239E-437A-9B69-762CF9BC22F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408B39-EB41-4832-B86A-F20A6CE34C4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40509D-C29D-462B-A201-213081EDC3F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2D066F-F4FA-4740-A297-DCC99D731B3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0FF4F-64D7-4932-ABE7-2DEB23518C6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5F9E2E-6FE0-4D2E-BFE7-33A42766D1D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7411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17412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17413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17414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17415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</p:grpSp>
      <p:sp>
        <p:nvSpPr>
          <p:cNvPr id="1741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741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zh-CN"/>
          </a:p>
        </p:txBody>
      </p:sp>
      <p:sp>
        <p:nvSpPr>
          <p:cNvPr id="1741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1741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ED55830A-D095-4ABA-A3E5-E687C9C295C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7420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9688" y="3024188"/>
            <a:ext cx="652462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077200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Lets </a:t>
            </a:r>
            <a:r>
              <a:rPr lang="en-US" sz="2800" dirty="0" smtClean="0">
                <a:solidFill>
                  <a:srgbClr val="FF0000"/>
                </a:solidFill>
              </a:rPr>
              <a:t>add a method </a:t>
            </a:r>
            <a:r>
              <a:rPr lang="en-US" sz="2800" dirty="0" smtClean="0"/>
              <a:t>that calculates volume to the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Box class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371600"/>
            <a:ext cx="9144000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class Box </a:t>
            </a:r>
          </a:p>
          <a:p>
            <a:r>
              <a:rPr lang="en-US" sz="2800" dirty="0" smtClean="0"/>
              <a:t>{</a:t>
            </a:r>
          </a:p>
          <a:p>
            <a:pPr lvl="1"/>
            <a:r>
              <a:rPr lang="en-US" sz="2800" dirty="0" smtClean="0"/>
              <a:t>double width, height, depth;//</a:t>
            </a:r>
            <a:r>
              <a:rPr lang="en-US" sz="2800" dirty="0" smtClean="0">
                <a:solidFill>
                  <a:srgbClr val="FF0000"/>
                </a:solidFill>
              </a:rPr>
              <a:t>Instance variables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//double width=10, height=20, depth=30;//OK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void </a:t>
            </a:r>
            <a:r>
              <a:rPr lang="en-US" sz="2800" dirty="0" smtClean="0">
                <a:solidFill>
                  <a:srgbClr val="FF0000"/>
                </a:solidFill>
              </a:rPr>
              <a:t>volume</a:t>
            </a:r>
            <a:r>
              <a:rPr lang="en-US" sz="2800" dirty="0" smtClean="0"/>
              <a:t>() //</a:t>
            </a:r>
            <a:r>
              <a:rPr lang="en-US" sz="2800" dirty="0" smtClean="0">
                <a:solidFill>
                  <a:srgbClr val="FF0000"/>
                </a:solidFill>
              </a:rPr>
              <a:t>Method</a:t>
            </a:r>
          </a:p>
          <a:p>
            <a:pPr lvl="1"/>
            <a:r>
              <a:rPr lang="en-US" sz="2800" dirty="0" smtClean="0"/>
              <a:t>{   </a:t>
            </a:r>
          </a:p>
          <a:p>
            <a:pPr lvl="1"/>
            <a:r>
              <a:rPr lang="en-US" sz="2800" dirty="0" smtClean="0"/>
              <a:t>	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=0;//</a:t>
            </a:r>
            <a:r>
              <a:rPr lang="en-US" sz="2400" b="1" dirty="0" smtClean="0">
                <a:solidFill>
                  <a:srgbClr val="FF0000"/>
                </a:solidFill>
              </a:rPr>
              <a:t>Can have local variables. Must be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initialized </a:t>
            </a:r>
            <a:endParaRPr lang="en-US" sz="27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sz="2800" dirty="0" smtClean="0"/>
              <a:t>	</a:t>
            </a:r>
            <a:r>
              <a:rPr lang="en-US" sz="2800" dirty="0" err="1" smtClean="0"/>
              <a:t>System.out.print</a:t>
            </a:r>
            <a:r>
              <a:rPr lang="en-US" sz="2800" dirty="0" smtClean="0"/>
              <a:t>("Volume is ");</a:t>
            </a:r>
          </a:p>
          <a:p>
            <a:pPr lvl="1"/>
            <a:r>
              <a:rPr lang="en-US" sz="2800" dirty="0" smtClean="0"/>
              <a:t>	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(width * height * depth);</a:t>
            </a:r>
          </a:p>
          <a:p>
            <a:pPr lvl="1"/>
            <a:r>
              <a:rPr lang="en-US" sz="2800" dirty="0" smtClean="0"/>
              <a:t>}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762000"/>
            <a:ext cx="8915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class </a:t>
            </a:r>
            <a:r>
              <a:rPr lang="en-US" sz="2400" dirty="0" err="1" smtClean="0"/>
              <a:t>BoxDemo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{</a:t>
            </a:r>
          </a:p>
          <a:p>
            <a:pPr lvl="2"/>
            <a:r>
              <a:rPr lang="en-US" sz="2400" dirty="0" smtClean="0"/>
              <a:t>public static void main(String </a:t>
            </a:r>
            <a:r>
              <a:rPr lang="en-US" sz="2400" dirty="0" err="1" smtClean="0"/>
              <a:t>args</a:t>
            </a:r>
            <a:r>
              <a:rPr lang="en-US" sz="2400" dirty="0" smtClean="0"/>
              <a:t>[]) </a:t>
            </a:r>
          </a:p>
          <a:p>
            <a:pPr lvl="2"/>
            <a:r>
              <a:rPr lang="en-US" sz="2400" dirty="0" smtClean="0"/>
              <a:t>{</a:t>
            </a:r>
          </a:p>
          <a:p>
            <a:pPr lvl="3"/>
            <a:r>
              <a:rPr lang="en-US" sz="2400" dirty="0" smtClean="0"/>
              <a:t>Box </a:t>
            </a:r>
            <a:r>
              <a:rPr lang="en-US" sz="2400" dirty="0" smtClean="0">
                <a:solidFill>
                  <a:srgbClr val="FF0000"/>
                </a:solidFill>
              </a:rPr>
              <a:t>mybox1</a:t>
            </a:r>
            <a:r>
              <a:rPr lang="en-US" sz="2400" dirty="0" smtClean="0"/>
              <a:t> = new Box();//Object 1</a:t>
            </a:r>
          </a:p>
          <a:p>
            <a:pPr lvl="3"/>
            <a:r>
              <a:rPr lang="en-US" sz="2400" dirty="0" smtClean="0"/>
              <a:t>Box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mybox2</a:t>
            </a:r>
            <a:r>
              <a:rPr lang="en-US" sz="2400" dirty="0" smtClean="0"/>
              <a:t> = new Box();//Object 2</a:t>
            </a:r>
          </a:p>
          <a:p>
            <a:pPr lvl="3"/>
            <a:r>
              <a:rPr lang="en-US" sz="2400" dirty="0" smtClean="0">
                <a:solidFill>
                  <a:srgbClr val="FF0000"/>
                </a:solidFill>
              </a:rPr>
              <a:t>mybox1</a:t>
            </a:r>
            <a:r>
              <a:rPr lang="en-US" sz="2400" dirty="0" smtClean="0"/>
              <a:t>.width = 10; 	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mybox2</a:t>
            </a:r>
            <a:r>
              <a:rPr lang="en-US" sz="2400" dirty="0" smtClean="0"/>
              <a:t>.width = 3;</a:t>
            </a:r>
          </a:p>
          <a:p>
            <a:pPr lvl="3"/>
            <a:r>
              <a:rPr lang="en-US" sz="2400" dirty="0" smtClean="0">
                <a:solidFill>
                  <a:srgbClr val="FF0000"/>
                </a:solidFill>
              </a:rPr>
              <a:t>mybox1</a:t>
            </a:r>
            <a:r>
              <a:rPr lang="en-US" sz="2400" dirty="0" smtClean="0"/>
              <a:t>.height = 20;	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mybox2</a:t>
            </a:r>
            <a:r>
              <a:rPr lang="en-US" sz="2400" dirty="0" smtClean="0"/>
              <a:t>.height = 6;</a:t>
            </a:r>
          </a:p>
          <a:p>
            <a:pPr lvl="3"/>
            <a:r>
              <a:rPr lang="en-US" sz="2400" dirty="0" smtClean="0">
                <a:solidFill>
                  <a:srgbClr val="FF0000"/>
                </a:solidFill>
              </a:rPr>
              <a:t>mybox1</a:t>
            </a:r>
            <a:r>
              <a:rPr lang="en-US" sz="2400" dirty="0" smtClean="0"/>
              <a:t>.depth = 15; 	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mybox2</a:t>
            </a:r>
            <a:r>
              <a:rPr lang="en-US" sz="2400" dirty="0" smtClean="0"/>
              <a:t>.depth = 9;</a:t>
            </a:r>
          </a:p>
          <a:p>
            <a:pPr lvl="3"/>
            <a:r>
              <a:rPr lang="en-US" sz="2400" dirty="0" smtClean="0">
                <a:solidFill>
                  <a:srgbClr val="FF0000"/>
                </a:solidFill>
              </a:rPr>
              <a:t>mybox1</a:t>
            </a:r>
            <a:r>
              <a:rPr lang="en-US" sz="2400" dirty="0" smtClean="0"/>
              <a:t>.volume(); //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Invoke a Method</a:t>
            </a:r>
          </a:p>
          <a:p>
            <a:pPr lvl="3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mybox2</a:t>
            </a:r>
            <a:r>
              <a:rPr lang="en-US" sz="2400" dirty="0" smtClean="0"/>
              <a:t>.volume();</a:t>
            </a:r>
          </a:p>
          <a:p>
            <a:pPr lvl="2"/>
            <a:r>
              <a:rPr lang="en-US" sz="2400" dirty="0" smtClean="0"/>
              <a:t>}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533400" y="1219200"/>
            <a:ext cx="8610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25000"/>
                  </a:schemeClr>
                </a:solidFill>
              </a:rPr>
              <a:t>Methods</a:t>
            </a:r>
            <a:r>
              <a:rPr lang="en-US" sz="2800" b="1" dirty="0" smtClean="0"/>
              <a:t> can also </a:t>
            </a:r>
            <a:r>
              <a:rPr lang="en-US" sz="2800" b="1" dirty="0" smtClean="0">
                <a:solidFill>
                  <a:srgbClr val="C00000"/>
                </a:solidFill>
              </a:rPr>
              <a:t>return and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accept</a:t>
            </a:r>
            <a:r>
              <a:rPr lang="en-US" sz="2800" b="1" dirty="0" smtClean="0">
                <a:solidFill>
                  <a:srgbClr val="C00000"/>
                </a:solidFill>
              </a:rPr>
              <a:t> values. Lets understand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2286000"/>
            <a:ext cx="762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Write a Box program with 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methods </a:t>
            </a:r>
          </a:p>
          <a:p>
            <a:pPr marL="631825" indent="-631825">
              <a:buFont typeface="Arial" pitchFamily="34" charset="0"/>
              <a:buChar char="•"/>
            </a:pPr>
            <a:r>
              <a:rPr lang="en-US" sz="3200" dirty="0" smtClean="0"/>
              <a:t>to 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set the values to variables </a:t>
            </a:r>
            <a:r>
              <a:rPr lang="en-US" sz="3200" dirty="0" smtClean="0"/>
              <a:t>and </a:t>
            </a:r>
          </a:p>
          <a:p>
            <a:pPr marL="631825" indent="-631825">
              <a:buFont typeface="Arial" pitchFamily="34" charset="0"/>
              <a:buChar char="•"/>
            </a:pPr>
            <a:r>
              <a:rPr lang="en-US" sz="3200" dirty="0" smtClean="0"/>
              <a:t>to 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calculate volume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9434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0" y="533400"/>
            <a:ext cx="8686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class Box</a:t>
            </a:r>
          </a:p>
          <a:p>
            <a:r>
              <a:rPr lang="en-US" sz="2000" b="1" dirty="0" smtClean="0"/>
              <a:t> {</a:t>
            </a:r>
          </a:p>
          <a:p>
            <a:pPr lvl="1"/>
            <a:r>
              <a:rPr lang="en-US" sz="2000" b="1" dirty="0" smtClean="0"/>
              <a:t>double width;</a:t>
            </a:r>
          </a:p>
          <a:p>
            <a:pPr lvl="1"/>
            <a:r>
              <a:rPr lang="en-US" sz="2000" b="1" dirty="0" smtClean="0"/>
              <a:t>double height;</a:t>
            </a:r>
          </a:p>
          <a:p>
            <a:pPr lvl="1"/>
            <a:r>
              <a:rPr lang="en-US" sz="2000" b="1" dirty="0" smtClean="0"/>
              <a:t>double depth;</a:t>
            </a:r>
          </a:p>
          <a:p>
            <a:pPr lvl="1"/>
            <a:r>
              <a:rPr lang="en-US" sz="2000" b="1" dirty="0" smtClean="0"/>
              <a:t>void </a:t>
            </a:r>
            <a:r>
              <a:rPr lang="en-US" sz="2000" b="1" dirty="0" err="1" smtClean="0"/>
              <a:t>setDim</a:t>
            </a:r>
            <a:r>
              <a:rPr lang="en-US" sz="2000" b="1" dirty="0" smtClean="0"/>
              <a:t>(double w, double h, double d) //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//Parameterized</a:t>
            </a:r>
          </a:p>
          <a:p>
            <a:pPr lvl="1"/>
            <a:r>
              <a:rPr lang="en-US" sz="2000" b="1" dirty="0" smtClean="0"/>
              <a:t>{</a:t>
            </a:r>
          </a:p>
          <a:p>
            <a:pPr lvl="1"/>
            <a:r>
              <a:rPr lang="en-US" sz="2000" b="1" dirty="0" smtClean="0"/>
              <a:t>	width = w; height = h; depth = d;</a:t>
            </a:r>
          </a:p>
          <a:p>
            <a:pPr lvl="1"/>
            <a:r>
              <a:rPr lang="en-US" sz="2000" b="1" dirty="0" smtClean="0"/>
              <a:t>}</a:t>
            </a:r>
          </a:p>
          <a:p>
            <a:pPr lvl="1"/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double</a:t>
            </a:r>
            <a:r>
              <a:rPr lang="en-US" sz="2000" b="1" dirty="0" smtClean="0"/>
              <a:t> volume()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//Non parameterized</a:t>
            </a:r>
          </a:p>
          <a:p>
            <a:pPr lvl="1"/>
            <a:r>
              <a:rPr lang="en-US" sz="2000" b="1" dirty="0" smtClean="0"/>
              <a:t>{</a:t>
            </a:r>
          </a:p>
          <a:p>
            <a:pPr lvl="1"/>
            <a:r>
              <a:rPr lang="en-US" sz="2000" b="1" dirty="0" smtClean="0"/>
              <a:t>	</a:t>
            </a:r>
            <a:r>
              <a:rPr lang="en-US" sz="2000" b="1" dirty="0" smtClean="0">
                <a:solidFill>
                  <a:srgbClr val="FF0000"/>
                </a:solidFill>
              </a:rPr>
              <a:t>return</a:t>
            </a:r>
            <a:r>
              <a:rPr lang="en-US" sz="2000" b="1" dirty="0" smtClean="0"/>
              <a:t> width * height * depth;</a:t>
            </a:r>
          </a:p>
          <a:p>
            <a:pPr lvl="1"/>
            <a:r>
              <a:rPr lang="en-US" sz="2000" b="1" dirty="0" smtClean="0"/>
              <a:t>}</a:t>
            </a:r>
          </a:p>
          <a:p>
            <a:r>
              <a:rPr lang="en-US" sz="2000" b="1" dirty="0" smtClean="0"/>
              <a:t>}</a:t>
            </a:r>
            <a:endParaRPr lang="en-US" sz="20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5" name="Rectangle 4"/>
          <p:cNvSpPr/>
          <p:nvPr/>
        </p:nvSpPr>
        <p:spPr>
          <a:xfrm>
            <a:off x="3581399" y="4800600"/>
            <a:ext cx="55626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CCCCFF">
                    <a:lumMod val="50000"/>
                  </a:srgbClr>
                </a:solidFill>
              </a:rPr>
              <a:t>//Inside main method </a:t>
            </a:r>
          </a:p>
          <a:p>
            <a:r>
              <a:rPr lang="en-US" sz="2000" b="1" dirty="0" smtClean="0"/>
              <a:t>Box  </a:t>
            </a:r>
            <a:r>
              <a:rPr lang="en-US" sz="2000" b="1" dirty="0" err="1" smtClean="0"/>
              <a:t>myBox</a:t>
            </a:r>
            <a:r>
              <a:rPr lang="en-US" sz="2000" b="1" dirty="0" smtClean="0"/>
              <a:t>=new Box();</a:t>
            </a:r>
          </a:p>
          <a:p>
            <a:r>
              <a:rPr lang="en-US" sz="2000" b="1" dirty="0" err="1" smtClean="0"/>
              <a:t>myBox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</a:rPr>
              <a:t>.setDim</a:t>
            </a:r>
            <a:r>
              <a:rPr lang="en-US" sz="2000" b="1" dirty="0" smtClean="0"/>
              <a:t>(10.0, 20.0, 30.0);</a:t>
            </a:r>
            <a:endParaRPr lang="en-US" sz="2000" b="1" dirty="0" smtClean="0">
              <a:solidFill>
                <a:srgbClr val="000000"/>
              </a:solidFill>
            </a:endParaRPr>
          </a:p>
          <a:p>
            <a:r>
              <a:rPr lang="en-US" sz="2000" b="1" dirty="0" err="1" smtClean="0">
                <a:solidFill>
                  <a:srgbClr val="000000"/>
                </a:solidFill>
              </a:rPr>
              <a:t>System.out.println</a:t>
            </a:r>
            <a:r>
              <a:rPr lang="en-US" sz="2000" b="1" dirty="0" smtClean="0">
                <a:solidFill>
                  <a:srgbClr val="000000"/>
                </a:solidFill>
              </a:rPr>
              <a:t> (  </a:t>
            </a:r>
            <a:r>
              <a:rPr lang="en-US" sz="2000" b="1" dirty="0" err="1" smtClean="0">
                <a:solidFill>
                  <a:srgbClr val="000000"/>
                </a:solidFill>
              </a:rPr>
              <a:t>mybox.</a:t>
            </a:r>
            <a:r>
              <a:rPr lang="en-US" sz="2000" b="1" dirty="0" err="1" smtClean="0">
                <a:solidFill>
                  <a:schemeClr val="accent1">
                    <a:lumMod val="25000"/>
                  </a:schemeClr>
                </a:solidFill>
              </a:rPr>
              <a:t>volume</a:t>
            </a:r>
            <a:r>
              <a:rPr lang="en-US" sz="2000" b="1" dirty="0" smtClean="0">
                <a:solidFill>
                  <a:srgbClr val="000000"/>
                </a:solidFill>
              </a:rPr>
              <a:t>() );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3048000"/>
            <a:ext cx="8839200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3600" b="1" dirty="0" smtClean="0"/>
              <a:t>Write a Program to demonstrate a </a:t>
            </a:r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</a:rPr>
              <a:t>method returning </a:t>
            </a:r>
            <a:r>
              <a:rPr lang="en-US" sz="3600" b="1" dirty="0" smtClean="0">
                <a:solidFill>
                  <a:srgbClr val="FF0000"/>
                </a:solidFill>
              </a:rPr>
              <a:t>an array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5" name="Rectangle 4"/>
          <p:cNvSpPr/>
          <p:nvPr/>
        </p:nvSpPr>
        <p:spPr>
          <a:xfrm>
            <a:off x="381000" y="1295400"/>
            <a:ext cx="815340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</a:rPr>
              <a:t>Can a method Returning an </a:t>
            </a:r>
            <a:r>
              <a:rPr lang="en-US" sz="3600" dirty="0" smtClean="0">
                <a:solidFill>
                  <a:srgbClr val="FF0000"/>
                </a:solidFill>
              </a:rPr>
              <a:t>Array 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52600" y="2057400"/>
            <a:ext cx="289560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</a:rPr>
              <a:t>Yes!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762000"/>
            <a:ext cx="8839200" cy="594008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b="1" dirty="0" smtClean="0"/>
              <a:t>class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Box</a:t>
            </a:r>
          </a:p>
          <a:p>
            <a:r>
              <a:rPr lang="en-US" sz="2000" b="1" dirty="0" smtClean="0"/>
              <a:t> {</a:t>
            </a:r>
          </a:p>
          <a:p>
            <a:pPr lvl="1"/>
            <a:r>
              <a:rPr lang="en-US" sz="2000" b="1" dirty="0" smtClean="0"/>
              <a:t>double width=12.0, height=22.2, depth=33.4;</a:t>
            </a:r>
          </a:p>
          <a:p>
            <a:pPr lvl="1"/>
            <a:r>
              <a:rPr lang="en-US" sz="2000" b="1" dirty="0" smtClean="0">
                <a:solidFill>
                  <a:srgbClr val="C00000"/>
                </a:solidFill>
              </a:rPr>
              <a:t>double [ ]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</a:rPr>
              <a:t>valueInArray</a:t>
            </a:r>
            <a:r>
              <a:rPr lang="en-US" sz="2000" b="1" dirty="0" smtClean="0"/>
              <a:t>() </a:t>
            </a:r>
            <a:r>
              <a:rPr lang="en-US" sz="2000" b="1" dirty="0" smtClean="0">
                <a:solidFill>
                  <a:srgbClr val="FF0000"/>
                </a:solidFill>
              </a:rPr>
              <a:t>//Method returning an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array</a:t>
            </a:r>
          </a:p>
          <a:p>
            <a:pPr lvl="1"/>
            <a:r>
              <a:rPr lang="en-US" sz="2000" b="1" dirty="0" smtClean="0"/>
              <a:t>{</a:t>
            </a:r>
          </a:p>
          <a:p>
            <a:pPr lvl="1"/>
            <a:r>
              <a:rPr lang="en-US" sz="2000" b="1" dirty="0" smtClean="0"/>
              <a:t>	double </a:t>
            </a:r>
            <a:r>
              <a:rPr lang="en-US" sz="2000" b="1" dirty="0" err="1" smtClean="0"/>
              <a:t>dA</a:t>
            </a:r>
            <a:r>
              <a:rPr lang="en-US" sz="2000" b="1" dirty="0" smtClean="0"/>
              <a:t>[ ]= {width ; height ; depth};</a:t>
            </a:r>
          </a:p>
          <a:p>
            <a:pPr lvl="1"/>
            <a:r>
              <a:rPr lang="en-US" sz="2000" b="1" dirty="0" smtClean="0"/>
              <a:t>	return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</a:rPr>
              <a:t>dA</a:t>
            </a:r>
            <a:r>
              <a:rPr lang="en-US" sz="2000" b="1" dirty="0" smtClean="0"/>
              <a:t>;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//Return an Array</a:t>
            </a:r>
          </a:p>
          <a:p>
            <a:pPr lvl="1"/>
            <a:r>
              <a:rPr lang="en-US" sz="2000" b="1" dirty="0" smtClean="0"/>
              <a:t>}</a:t>
            </a:r>
          </a:p>
          <a:p>
            <a:r>
              <a:rPr lang="en-US" sz="2000" b="1" dirty="0" smtClean="0"/>
              <a:t>}</a:t>
            </a:r>
          </a:p>
          <a:p>
            <a:r>
              <a:rPr lang="en-US" sz="2000" b="1" dirty="0" smtClean="0"/>
              <a:t>class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</a:rPr>
              <a:t>TestClass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r>
              <a:rPr lang="en-US" sz="2000" b="1" dirty="0" smtClean="0"/>
              <a:t>  {</a:t>
            </a:r>
          </a:p>
          <a:p>
            <a:r>
              <a:rPr lang="en-US" sz="2000" b="1" dirty="0" smtClean="0"/>
              <a:t>      public static void main (String </a:t>
            </a:r>
            <a:r>
              <a:rPr lang="en-US" sz="2000" b="1" dirty="0" err="1" smtClean="0"/>
              <a:t>args</a:t>
            </a:r>
            <a:r>
              <a:rPr lang="en-US" sz="2000" b="1" dirty="0" smtClean="0"/>
              <a:t>[ ]) </a:t>
            </a:r>
          </a:p>
          <a:p>
            <a:r>
              <a:rPr lang="en-US" sz="2000" b="1" dirty="0" smtClean="0"/>
              <a:t>      {    </a:t>
            </a:r>
          </a:p>
          <a:p>
            <a:r>
              <a:rPr lang="en-US" sz="2000" b="1" dirty="0" smtClean="0"/>
              <a:t>            </a:t>
            </a:r>
            <a:r>
              <a:rPr lang="en-US" sz="2000" b="1" dirty="0" err="1" smtClean="0"/>
              <a:t>MyData</a:t>
            </a:r>
            <a:r>
              <a:rPr lang="en-US" sz="2000" b="1" dirty="0" smtClean="0"/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</a:rPr>
              <a:t>obj</a:t>
            </a:r>
            <a:r>
              <a:rPr lang="en-US" sz="2000" b="1" dirty="0" smtClean="0"/>
              <a:t>=new </a:t>
            </a:r>
            <a:r>
              <a:rPr lang="en-US" sz="2000" b="1" dirty="0" err="1" smtClean="0"/>
              <a:t>MyData</a:t>
            </a:r>
            <a:r>
              <a:rPr lang="en-US" sz="2000" b="1" dirty="0" smtClean="0"/>
              <a:t>();</a:t>
            </a:r>
          </a:p>
          <a:p>
            <a:r>
              <a:rPr lang="en-US" sz="2000" b="1" dirty="0" smtClean="0"/>
              <a:t>            double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</a:rPr>
              <a:t>dArray</a:t>
            </a:r>
            <a:r>
              <a:rPr lang="en-US" sz="2000" b="1" dirty="0" smtClean="0"/>
              <a:t>[ ]=</a:t>
            </a:r>
            <a:r>
              <a:rPr lang="en-US" sz="2000" b="1" dirty="0" err="1" smtClean="0"/>
              <a:t>obj.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</a:rPr>
              <a:t>valueInArray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()</a:t>
            </a:r>
            <a:r>
              <a:rPr lang="en-US" sz="2000" b="1" dirty="0" smtClean="0"/>
              <a:t>;</a:t>
            </a:r>
          </a:p>
          <a:p>
            <a:r>
              <a:rPr lang="en-US" sz="2000" b="1" dirty="0" smtClean="0"/>
              <a:t>            for (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=0;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&lt;</a:t>
            </a:r>
            <a:r>
              <a:rPr lang="en-US" sz="2000" b="1" dirty="0" err="1" smtClean="0"/>
              <a:t>dArray.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</a:rPr>
              <a:t>length</a:t>
            </a:r>
            <a:r>
              <a:rPr lang="en-US" sz="2000" b="1" dirty="0" smtClean="0"/>
              <a:t>; 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++)</a:t>
            </a:r>
          </a:p>
          <a:p>
            <a:r>
              <a:rPr lang="en-US" sz="2000" b="1" dirty="0" smtClean="0"/>
              <a:t>                </a:t>
            </a:r>
            <a:r>
              <a:rPr lang="en-US" sz="2000" b="1" dirty="0" err="1" smtClean="0"/>
              <a:t>System.out.println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dArray</a:t>
            </a:r>
            <a:r>
              <a:rPr lang="en-US" sz="2000" b="1" dirty="0" smtClean="0"/>
              <a:t>[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]);</a:t>
            </a:r>
          </a:p>
          <a:p>
            <a:r>
              <a:rPr lang="en-US" sz="2000" b="1" dirty="0" smtClean="0"/>
              <a:t>      }  </a:t>
            </a:r>
          </a:p>
          <a:p>
            <a:r>
              <a:rPr lang="en-US" sz="2000" b="1" dirty="0" smtClean="0"/>
              <a:t>}</a:t>
            </a:r>
            <a:endParaRPr lang="en-US" sz="20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5" name="Rectangle 4"/>
          <p:cNvSpPr/>
          <p:nvPr/>
        </p:nvSpPr>
        <p:spPr>
          <a:xfrm>
            <a:off x="228600" y="228600"/>
            <a:ext cx="7162800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Can a method Returning an </a:t>
            </a:r>
            <a:r>
              <a:rPr lang="en-US" sz="2800" dirty="0" smtClean="0">
                <a:solidFill>
                  <a:srgbClr val="FF0000"/>
                </a:solidFill>
              </a:rPr>
              <a:t>Array ?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lum bright="-35000" contrast="65000"/>
          </a:blip>
          <a:srcRect/>
          <a:stretch>
            <a:fillRect/>
          </a:stretch>
        </p:blipFill>
        <p:spPr bwMode="auto">
          <a:xfrm>
            <a:off x="228600" y="152400"/>
            <a:ext cx="25908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lum bright="-35000" contrast="65000"/>
          </a:blip>
          <a:srcRect/>
          <a:stretch>
            <a:fillRect/>
          </a:stretch>
        </p:blipFill>
        <p:spPr bwMode="auto">
          <a:xfrm>
            <a:off x="304800" y="990600"/>
            <a:ext cx="84582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(c) D. R. </a:t>
            </a:r>
            <a:r>
              <a:rPr lang="en-US" altLang="zh-CN" dirty="0" err="1" smtClean="0"/>
              <a:t>Gangodkar</a:t>
            </a:r>
            <a:endParaRPr lang="en-US" altLang="zh-CN" dirty="0"/>
          </a:p>
        </p:txBody>
      </p:sp>
      <p:sp>
        <p:nvSpPr>
          <p:cNvPr id="7" name="Rectangle 6"/>
          <p:cNvSpPr/>
          <p:nvPr/>
        </p:nvSpPr>
        <p:spPr>
          <a:xfrm>
            <a:off x="228600" y="1905000"/>
            <a:ext cx="8915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Arial"/>
              </a:rPr>
              <a:t>Properties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ial"/>
              </a:rPr>
              <a:t>It is 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"/>
              </a:rPr>
              <a:t>syntactically similar to A method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ial"/>
              </a:rPr>
              <a:t> It has the 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"/>
              </a:rPr>
              <a:t>same name as its class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ial"/>
              </a:rPr>
              <a:t>It is written 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"/>
              </a:rPr>
              <a:t>without return type</a:t>
            </a:r>
            <a:r>
              <a:rPr lang="en-US" sz="2400" dirty="0" smtClean="0">
                <a:latin typeface="Arial"/>
              </a:rPr>
              <a:t>; </a:t>
            </a:r>
            <a:endParaRPr lang="en-US" sz="2400" dirty="0"/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457200" y="3810000"/>
            <a:ext cx="8686800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Arial"/>
              </a:rPr>
              <a:t>When the class has </a:t>
            </a:r>
            <a:r>
              <a:rPr lang="en-US" sz="2400" dirty="0" smtClean="0">
                <a:solidFill>
                  <a:srgbClr val="FF0000"/>
                </a:solidFill>
                <a:latin typeface="Arial"/>
              </a:rPr>
              <a:t>no constructor</a:t>
            </a:r>
            <a:r>
              <a:rPr lang="en-US" sz="2400" dirty="0" smtClean="0">
                <a:latin typeface="Arial"/>
              </a:rPr>
              <a:t>, the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"/>
              </a:rPr>
              <a:t>default constructor </a:t>
            </a:r>
            <a:r>
              <a:rPr lang="en-US" sz="2400" dirty="0" smtClean="0">
                <a:latin typeface="Arial"/>
              </a:rPr>
              <a:t>automatically initializes all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"/>
              </a:rPr>
              <a:t>its instance variables with zero.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i="1" dirty="0" smtClean="0">
                <a:latin typeface="Arial"/>
              </a:rPr>
              <a:t>Lets write a Box Program  with </a:t>
            </a:r>
            <a:r>
              <a:rPr lang="en-US" sz="3200" i="1" dirty="0" smtClean="0">
                <a:solidFill>
                  <a:schemeClr val="accent1">
                    <a:lumMod val="50000"/>
                  </a:schemeClr>
                </a:solidFill>
                <a:latin typeface="Arial"/>
              </a:rPr>
              <a:t>constructor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3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90600" y="1600200"/>
            <a:ext cx="6934200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Box</a:t>
            </a:r>
            <a:r>
              <a:rPr lang="en-US" b="1" dirty="0" smtClean="0"/>
              <a:t>( )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// Constructor</a:t>
            </a:r>
          </a:p>
          <a:p>
            <a:r>
              <a:rPr lang="en-US" b="1" dirty="0" smtClean="0"/>
              <a:t>{</a:t>
            </a:r>
          </a:p>
          <a:p>
            <a:r>
              <a:rPr lang="en-US" b="1" dirty="0" smtClean="0"/>
              <a:t>	width = 0.0; height = 0.0; depth = 0.0;</a:t>
            </a:r>
          </a:p>
          <a:p>
            <a:r>
              <a:rPr lang="en-US" b="1" dirty="0" smtClean="0"/>
              <a:t>}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5" name="Rectangle 4"/>
          <p:cNvSpPr/>
          <p:nvPr/>
        </p:nvSpPr>
        <p:spPr>
          <a:xfrm>
            <a:off x="457200" y="76200"/>
            <a:ext cx="6324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Arial"/>
              </a:rPr>
              <a:t>class Box </a:t>
            </a:r>
          </a:p>
          <a:p>
            <a:r>
              <a:rPr lang="en-US" sz="2000" b="1" dirty="0" smtClean="0">
                <a:latin typeface="Arial"/>
              </a:rPr>
              <a:t>{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>
                <a:latin typeface="Arial"/>
              </a:rPr>
              <a:t>	</a:t>
            </a:r>
            <a:r>
              <a:rPr lang="en-US" sz="2000" b="1" dirty="0" smtClean="0"/>
              <a:t>double width;</a:t>
            </a:r>
            <a:br>
              <a:rPr lang="en-US" sz="2000" b="1" dirty="0" smtClean="0"/>
            </a:br>
            <a:r>
              <a:rPr lang="en-US" sz="2000" b="1" dirty="0" smtClean="0"/>
              <a:t>	double height;</a:t>
            </a:r>
            <a:br>
              <a:rPr lang="en-US" sz="2000" b="1" dirty="0" smtClean="0"/>
            </a:br>
            <a:r>
              <a:rPr lang="en-US" sz="2000" b="1" dirty="0" smtClean="0"/>
              <a:t>	double depth;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457200" y="4572000"/>
            <a:ext cx="8001000" cy="163121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1"/>
            <a:r>
              <a:rPr lang="en-US" sz="2000" b="1" dirty="0" smtClean="0"/>
              <a:t>double 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volume</a:t>
            </a:r>
            <a:r>
              <a:rPr lang="en-US" sz="2000" b="1" dirty="0" smtClean="0"/>
              <a:t>()</a:t>
            </a:r>
          </a:p>
          <a:p>
            <a:pPr lvl="1"/>
            <a:r>
              <a:rPr lang="en-US" sz="2000" b="1" dirty="0" smtClean="0"/>
              <a:t> {</a:t>
            </a:r>
            <a:br>
              <a:rPr lang="en-US" sz="2000" b="1" dirty="0" smtClean="0"/>
            </a:br>
            <a:r>
              <a:rPr lang="en-US" sz="2000" b="1" dirty="0" smtClean="0"/>
              <a:t>	</a:t>
            </a:r>
            <a:r>
              <a:rPr lang="en-US" sz="2000" b="1" dirty="0" smtClean="0">
                <a:solidFill>
                  <a:srgbClr val="FF0000"/>
                </a:solidFill>
              </a:rPr>
              <a:t>return</a:t>
            </a:r>
            <a:r>
              <a:rPr lang="en-US" sz="2000" b="1" dirty="0" smtClean="0"/>
              <a:t> width * height * depth;</a:t>
            </a:r>
            <a:br>
              <a:rPr lang="en-US" sz="2000" b="1" dirty="0" smtClean="0"/>
            </a:br>
            <a:r>
              <a:rPr lang="en-US" sz="2000" b="1" dirty="0" smtClean="0"/>
              <a:t>}</a:t>
            </a:r>
          </a:p>
          <a:p>
            <a:pPr marL="7938" lvl="1"/>
            <a:r>
              <a:rPr lang="en-US" sz="2000" b="1" dirty="0" smtClean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2971800"/>
            <a:ext cx="7924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b="1" dirty="0" smtClean="0"/>
              <a:t>void </a:t>
            </a:r>
            <a:r>
              <a:rPr lang="en-US" sz="2000" b="1" dirty="0" err="1" smtClean="0"/>
              <a:t>setDim</a:t>
            </a:r>
            <a:r>
              <a:rPr lang="en-US" sz="2000" b="1" dirty="0" smtClean="0"/>
              <a:t>(double w, double h, double d) //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//Parameterized</a:t>
            </a:r>
          </a:p>
          <a:p>
            <a:pPr lvl="1"/>
            <a:r>
              <a:rPr lang="en-US" sz="2000" b="1" dirty="0" smtClean="0"/>
              <a:t>{</a:t>
            </a:r>
          </a:p>
          <a:p>
            <a:pPr lvl="1"/>
            <a:r>
              <a:rPr lang="en-US" sz="2000" b="1" dirty="0" smtClean="0"/>
              <a:t>	width = w; height = h; depth = d;</a:t>
            </a:r>
          </a:p>
          <a:p>
            <a:pPr lvl="1"/>
            <a:r>
              <a:rPr lang="en-US" sz="2000" b="1" dirty="0" smtClean="0"/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5334000" y="4876800"/>
            <a:ext cx="3200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Provide a class with main method to demonstrate the usage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 animBg="1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1447800"/>
            <a:ext cx="6858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smtClean="0"/>
              <a:t>Box(double w, double h, double d) </a:t>
            </a:r>
          </a:p>
          <a:p>
            <a:r>
              <a:rPr lang="fr-FR" sz="2800" dirty="0" smtClean="0"/>
              <a:t>{</a:t>
            </a:r>
          </a:p>
          <a:p>
            <a:r>
              <a:rPr lang="en-US" sz="2800" dirty="0" smtClean="0"/>
              <a:t>	width = w; height = h; depth = d;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304800" y="228600"/>
            <a:ext cx="762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Parameterized Constructor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3505200"/>
            <a:ext cx="6858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We invoke it as: 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1066800" y="4495800"/>
            <a:ext cx="7391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Box mybox1 = new Box(10.0, 20.5, 15.5);</a:t>
            </a:r>
          </a:p>
          <a:p>
            <a:r>
              <a:rPr lang="en-US" sz="2400" dirty="0" smtClean="0"/>
              <a:t>Box mybox2 = new Box(3.0, 6.5, 9.5);</a:t>
            </a:r>
            <a:endParaRPr lang="en-US" sz="2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295400"/>
            <a:ext cx="8153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/>
              <a:t>Box(double </a:t>
            </a:r>
            <a:r>
              <a:rPr lang="en-US" sz="2400" dirty="0" smtClean="0"/>
              <a:t>width </a:t>
            </a:r>
            <a:r>
              <a:rPr lang="fr-FR" sz="2400" dirty="0" smtClean="0"/>
              <a:t>, double </a:t>
            </a:r>
            <a:r>
              <a:rPr lang="en-US" sz="2400" dirty="0" smtClean="0"/>
              <a:t>height </a:t>
            </a:r>
            <a:r>
              <a:rPr lang="fr-FR" sz="2400" dirty="0" smtClean="0"/>
              <a:t>, double </a:t>
            </a:r>
            <a:r>
              <a:rPr lang="en-US" sz="2400" dirty="0" smtClean="0"/>
              <a:t>depth </a:t>
            </a:r>
            <a:r>
              <a:rPr lang="fr-FR" sz="2400" dirty="0" smtClean="0"/>
              <a:t>) </a:t>
            </a:r>
          </a:p>
          <a:p>
            <a:r>
              <a:rPr lang="fr-FR" sz="2400" dirty="0" smtClean="0"/>
              <a:t>{</a:t>
            </a:r>
          </a:p>
          <a:p>
            <a:r>
              <a:rPr lang="en-US" sz="2400" dirty="0" smtClean="0"/>
              <a:t>	width = width ; height = height ; depth = depth 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304800" y="228600"/>
            <a:ext cx="838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What is the error in this constructor?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3200400"/>
            <a:ext cx="838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Solution?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38600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/>
              <a:t>Box(double </a:t>
            </a:r>
            <a:r>
              <a:rPr lang="en-US" sz="2400" dirty="0" smtClean="0"/>
              <a:t>width </a:t>
            </a:r>
            <a:r>
              <a:rPr lang="fr-FR" sz="2400" dirty="0" smtClean="0"/>
              <a:t>, double </a:t>
            </a:r>
            <a:r>
              <a:rPr lang="en-US" sz="2400" dirty="0" smtClean="0"/>
              <a:t>height </a:t>
            </a:r>
            <a:r>
              <a:rPr lang="fr-FR" sz="2400" dirty="0" smtClean="0"/>
              <a:t>, double </a:t>
            </a:r>
            <a:r>
              <a:rPr lang="en-US" sz="2400" dirty="0" smtClean="0"/>
              <a:t>depth </a:t>
            </a:r>
            <a:r>
              <a:rPr lang="fr-FR" sz="2400" dirty="0" smtClean="0"/>
              <a:t>) </a:t>
            </a:r>
          </a:p>
          <a:p>
            <a:r>
              <a:rPr lang="fr-FR" sz="2400" dirty="0" smtClean="0"/>
              <a:t>{</a:t>
            </a:r>
          </a:p>
          <a:p>
            <a:r>
              <a:rPr lang="en-US" sz="2400" dirty="0" smtClean="0"/>
              <a:t>       </a:t>
            </a:r>
            <a:r>
              <a:rPr lang="en-US" sz="2400" b="1" dirty="0" err="1" smtClean="0">
                <a:solidFill>
                  <a:srgbClr val="FF0000"/>
                </a:solidFill>
              </a:rPr>
              <a:t>this.</a:t>
            </a:r>
            <a:r>
              <a:rPr lang="en-US" sz="2400" dirty="0" err="1" smtClean="0"/>
              <a:t>width</a:t>
            </a:r>
            <a:r>
              <a:rPr lang="en-US" sz="2400" dirty="0" smtClean="0"/>
              <a:t> = width ; </a:t>
            </a:r>
            <a:r>
              <a:rPr lang="en-US" sz="2400" dirty="0" err="1" smtClean="0"/>
              <a:t>this.height</a:t>
            </a:r>
            <a:r>
              <a:rPr lang="en-US" sz="2400" dirty="0" smtClean="0"/>
              <a:t> = height ; </a:t>
            </a:r>
            <a:r>
              <a:rPr lang="en-US" sz="2400" dirty="0" err="1" smtClean="0"/>
              <a:t>this.depth</a:t>
            </a:r>
            <a:r>
              <a:rPr lang="en-US" sz="2400" dirty="0" smtClean="0"/>
              <a:t> = depth 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8839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7525" indent="-395288">
              <a:buFont typeface="Arial" pitchFamily="34" charset="0"/>
              <a:buChar char="•"/>
            </a:pPr>
            <a:endParaRPr lang="en-US" sz="3600" dirty="0" smtClean="0"/>
          </a:p>
          <a:p>
            <a:pPr marL="517525" indent="-395288"/>
            <a:r>
              <a:rPr lang="en-US" sz="3600" dirty="0" smtClean="0"/>
              <a:t>We will study </a:t>
            </a:r>
          </a:p>
          <a:p>
            <a:pPr marL="974725" lvl="1" indent="-395288">
              <a:buFont typeface="Arial" pitchFamily="34" charset="0"/>
              <a:buChar char="•"/>
            </a:pPr>
            <a:r>
              <a:rPr lang="en-US" sz="3600" dirty="0" smtClean="0"/>
              <a:t>Class definition, </a:t>
            </a:r>
          </a:p>
          <a:p>
            <a:pPr marL="974725" lvl="1" indent="-395288">
              <a:buFont typeface="Arial" pitchFamily="34" charset="0"/>
              <a:buChar char="•"/>
            </a:pPr>
            <a:r>
              <a:rPr lang="en-US" sz="3600" dirty="0" smtClean="0"/>
              <a:t>adding variables and methods, </a:t>
            </a:r>
          </a:p>
          <a:p>
            <a:pPr marL="974725" lvl="1" indent="-395288">
              <a:buFont typeface="Arial" pitchFamily="34" charset="0"/>
              <a:buChar char="•"/>
            </a:pPr>
            <a:r>
              <a:rPr lang="en-US" sz="3600" dirty="0" smtClean="0"/>
              <a:t>creating objects, constructors, </a:t>
            </a:r>
          </a:p>
          <a:p>
            <a:pPr marL="974725" lvl="1" indent="-395288">
              <a:buFont typeface="Arial" pitchFamily="34" charset="0"/>
              <a:buChar char="•"/>
            </a:pPr>
            <a:r>
              <a:rPr lang="en-US" sz="3600" dirty="0" smtClean="0"/>
              <a:t>defining methods, calling methods</a:t>
            </a:r>
          </a:p>
          <a:p>
            <a:pPr marL="60325"/>
            <a:r>
              <a:rPr lang="en-US" sz="3600" dirty="0" smtClean="0"/>
              <a:t>Other Object Oriented Concepts like Inheritance, Polymorphism will be studies later</a:t>
            </a:r>
            <a:endParaRPr lang="en-US" sz="3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2743200"/>
            <a:ext cx="685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Write a Program to Creates a </a:t>
            </a:r>
            <a:r>
              <a:rPr lang="en-US" sz="2800" b="1" dirty="0" smtClean="0">
                <a:solidFill>
                  <a:srgbClr val="FF0000"/>
                </a:solidFill>
              </a:rPr>
              <a:t>Stack</a:t>
            </a:r>
            <a:r>
              <a:rPr lang="en-US" sz="2800" b="1" dirty="0" smtClean="0"/>
              <a:t> to store </a:t>
            </a:r>
            <a:r>
              <a:rPr lang="en-US" sz="2800" b="1" dirty="0" smtClean="0">
                <a:solidFill>
                  <a:srgbClr val="FF0000"/>
                </a:solidFill>
              </a:rPr>
              <a:t>10 </a:t>
            </a:r>
            <a:r>
              <a:rPr lang="en-US" sz="2800" b="1" dirty="0" err="1" smtClean="0">
                <a:solidFill>
                  <a:srgbClr val="FF0000"/>
                </a:solidFill>
              </a:rPr>
              <a:t>int</a:t>
            </a:r>
            <a:r>
              <a:rPr lang="en-US" sz="2800" b="1" dirty="0" smtClean="0">
                <a:solidFill>
                  <a:srgbClr val="FF0000"/>
                </a:solidFill>
              </a:rPr>
              <a:t> elements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990600"/>
            <a:ext cx="8001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class Stack 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stck</a:t>
            </a:r>
            <a:r>
              <a:rPr lang="en-US" sz="2400" dirty="0" smtClean="0"/>
              <a:t>[ ] = new </a:t>
            </a:r>
            <a:r>
              <a:rPr lang="en-US" sz="2400" dirty="0" err="1" smtClean="0"/>
              <a:t>int</a:t>
            </a:r>
            <a:r>
              <a:rPr lang="en-US" sz="2400" dirty="0" smtClean="0"/>
              <a:t>[10];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tos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	Stack() </a:t>
            </a:r>
          </a:p>
          <a:p>
            <a:r>
              <a:rPr lang="en-US" sz="2400" dirty="0" smtClean="0"/>
              <a:t>	{</a:t>
            </a:r>
          </a:p>
          <a:p>
            <a:pPr lvl="2"/>
            <a:r>
              <a:rPr lang="en-US" sz="2400" dirty="0" smtClean="0"/>
              <a:t>	</a:t>
            </a:r>
            <a:r>
              <a:rPr lang="en-US" sz="2400" dirty="0" err="1" smtClean="0"/>
              <a:t>tos</a:t>
            </a:r>
            <a:r>
              <a:rPr lang="en-US" sz="2400" dirty="0" smtClean="0"/>
              <a:t> = -1;</a:t>
            </a:r>
          </a:p>
          <a:p>
            <a:pPr lvl="2"/>
            <a:r>
              <a:rPr lang="en-US" sz="2400" dirty="0" smtClean="0"/>
              <a:t>}</a:t>
            </a:r>
          </a:p>
          <a:p>
            <a:pPr lvl="1"/>
            <a:r>
              <a:rPr lang="en-US" sz="2400" dirty="0" smtClean="0"/>
              <a:t>void push(</a:t>
            </a:r>
            <a:r>
              <a:rPr lang="en-US" sz="2400" dirty="0" err="1" smtClean="0"/>
              <a:t>int</a:t>
            </a:r>
            <a:r>
              <a:rPr lang="en-US" sz="2400" dirty="0" smtClean="0"/>
              <a:t> item)</a:t>
            </a:r>
          </a:p>
          <a:p>
            <a:pPr lvl="1"/>
            <a:r>
              <a:rPr lang="en-US" sz="2400" dirty="0" smtClean="0"/>
              <a:t> {</a:t>
            </a:r>
          </a:p>
          <a:p>
            <a:pPr lvl="1"/>
            <a:r>
              <a:rPr lang="en-US" sz="2400" dirty="0" smtClean="0"/>
              <a:t>	if (</a:t>
            </a:r>
            <a:r>
              <a:rPr lang="en-US" sz="2400" dirty="0" err="1" smtClean="0"/>
              <a:t>tos</a:t>
            </a:r>
            <a:r>
              <a:rPr lang="en-US" sz="2400" dirty="0" smtClean="0"/>
              <a:t>==9) </a:t>
            </a:r>
          </a:p>
          <a:p>
            <a:pPr lvl="1"/>
            <a:r>
              <a:rPr lang="en-US" sz="2400" dirty="0" smtClean="0"/>
              <a:t>		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("Stack is full.");</a:t>
            </a:r>
          </a:p>
          <a:p>
            <a:pPr lvl="1"/>
            <a:r>
              <a:rPr lang="en-US" sz="2400" dirty="0" smtClean="0"/>
              <a:t>	else </a:t>
            </a:r>
          </a:p>
          <a:p>
            <a:pPr lvl="1"/>
            <a:r>
              <a:rPr lang="en-US" sz="2400" dirty="0" smtClean="0"/>
              <a:t>		</a:t>
            </a:r>
            <a:r>
              <a:rPr lang="en-US" sz="2400" dirty="0" err="1" smtClean="0"/>
              <a:t>stck</a:t>
            </a:r>
            <a:r>
              <a:rPr lang="en-US" sz="2400" dirty="0" smtClean="0"/>
              <a:t>[++</a:t>
            </a:r>
            <a:r>
              <a:rPr lang="en-US" sz="2400" dirty="0" err="1" smtClean="0"/>
              <a:t>tos</a:t>
            </a:r>
            <a:r>
              <a:rPr lang="en-US" sz="2400" dirty="0" smtClean="0"/>
              <a:t>] = item;</a:t>
            </a:r>
          </a:p>
          <a:p>
            <a:pPr lvl="1"/>
            <a:r>
              <a:rPr lang="en-US" sz="2400" dirty="0" smtClean="0"/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762000"/>
            <a:ext cx="69342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 err="1" smtClean="0"/>
              <a:t>int</a:t>
            </a:r>
            <a:r>
              <a:rPr lang="en-US" sz="2400" dirty="0" smtClean="0"/>
              <a:t> pop()</a:t>
            </a:r>
          </a:p>
          <a:p>
            <a:pPr lvl="1"/>
            <a:r>
              <a:rPr lang="en-US" sz="2400" dirty="0" smtClean="0"/>
              <a:t> {</a:t>
            </a:r>
          </a:p>
          <a:p>
            <a:pPr lvl="2"/>
            <a:r>
              <a:rPr lang="en-US" sz="2400" dirty="0" smtClean="0"/>
              <a:t>if (</a:t>
            </a:r>
            <a:r>
              <a:rPr lang="en-US" sz="2400" dirty="0" err="1" smtClean="0"/>
              <a:t>tos</a:t>
            </a:r>
            <a:r>
              <a:rPr lang="en-US" sz="2400" dirty="0" smtClean="0"/>
              <a:t> &lt; 0) </a:t>
            </a:r>
          </a:p>
          <a:p>
            <a:pPr lvl="2"/>
            <a:r>
              <a:rPr lang="en-US" sz="2400" dirty="0" smtClean="0"/>
              <a:t>{</a:t>
            </a:r>
          </a:p>
          <a:p>
            <a:pPr lvl="1"/>
            <a:r>
              <a:rPr lang="en-US" sz="2400" dirty="0" smtClean="0"/>
              <a:t>	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("Stack underflow.");</a:t>
            </a:r>
          </a:p>
          <a:p>
            <a:pPr lvl="1"/>
            <a:r>
              <a:rPr lang="en-US" sz="2400" dirty="0" smtClean="0"/>
              <a:t>	return 0;</a:t>
            </a:r>
          </a:p>
          <a:p>
            <a:pPr lvl="1"/>
            <a:r>
              <a:rPr lang="en-US" sz="2400" dirty="0" smtClean="0"/>
              <a:t>	}</a:t>
            </a:r>
          </a:p>
          <a:p>
            <a:pPr lvl="1"/>
            <a:r>
              <a:rPr lang="en-US" sz="2400" dirty="0" smtClean="0"/>
              <a:t>	else </a:t>
            </a:r>
          </a:p>
          <a:p>
            <a:pPr lvl="1"/>
            <a:r>
              <a:rPr lang="en-US" sz="2400" dirty="0" smtClean="0"/>
              <a:t>		return </a:t>
            </a:r>
            <a:r>
              <a:rPr lang="en-US" sz="2400" dirty="0" err="1" smtClean="0"/>
              <a:t>stck</a:t>
            </a:r>
            <a:r>
              <a:rPr lang="en-US" sz="2400" dirty="0" smtClean="0"/>
              <a:t>[</a:t>
            </a:r>
            <a:r>
              <a:rPr lang="en-US" sz="2400" dirty="0" err="1" smtClean="0"/>
              <a:t>tos</a:t>
            </a:r>
            <a:r>
              <a:rPr lang="en-US" sz="2400" dirty="0" smtClean="0"/>
              <a:t>--];</a:t>
            </a:r>
          </a:p>
          <a:p>
            <a:pPr lvl="1"/>
            <a:r>
              <a:rPr lang="en-US" sz="2400" dirty="0" smtClean="0"/>
              <a:t>}</a:t>
            </a:r>
          </a:p>
          <a:p>
            <a:r>
              <a:rPr lang="en-US" sz="2400" dirty="0" smtClean="0"/>
              <a:t>}//end of class Stack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304800"/>
            <a:ext cx="8229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class </a:t>
            </a:r>
            <a:r>
              <a:rPr lang="en-US" sz="2400" dirty="0" err="1" smtClean="0"/>
              <a:t>TestStack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{</a:t>
            </a:r>
          </a:p>
          <a:p>
            <a:pPr lvl="1"/>
            <a:r>
              <a:rPr lang="en-US" sz="2400" dirty="0" smtClean="0"/>
              <a:t>public static void main(String </a:t>
            </a:r>
            <a:r>
              <a:rPr lang="en-US" sz="2400" dirty="0" err="1" smtClean="0"/>
              <a:t>args</a:t>
            </a:r>
            <a:r>
              <a:rPr lang="en-US" sz="2400" dirty="0" smtClean="0"/>
              <a:t>[]) </a:t>
            </a:r>
          </a:p>
          <a:p>
            <a:pPr lvl="1"/>
            <a:r>
              <a:rPr lang="en-US" sz="2400" dirty="0" smtClean="0"/>
              <a:t>{</a:t>
            </a:r>
          </a:p>
          <a:p>
            <a:pPr lvl="2">
              <a:lnSpc>
                <a:spcPct val="150000"/>
              </a:lnSpc>
            </a:pPr>
            <a:r>
              <a:rPr lang="en-US" sz="2400" dirty="0" smtClean="0"/>
              <a:t>Stack mystack1 = new Stack();</a:t>
            </a:r>
          </a:p>
          <a:p>
            <a:pPr lvl="2">
              <a:lnSpc>
                <a:spcPct val="150000"/>
              </a:lnSpc>
            </a:pPr>
            <a:r>
              <a:rPr lang="en-US" sz="2400" dirty="0" smtClean="0"/>
              <a:t>for 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=0; </a:t>
            </a:r>
            <a:r>
              <a:rPr lang="en-US" sz="2400" dirty="0" err="1" smtClean="0"/>
              <a:t>i</a:t>
            </a:r>
            <a:r>
              <a:rPr lang="en-US" sz="2400" dirty="0" smtClean="0"/>
              <a:t>&lt;10; </a:t>
            </a:r>
            <a:r>
              <a:rPr lang="en-US" sz="2400" dirty="0" err="1" smtClean="0"/>
              <a:t>i</a:t>
            </a:r>
            <a:r>
              <a:rPr lang="en-US" sz="2400" dirty="0" smtClean="0"/>
              <a:t>++) </a:t>
            </a:r>
          </a:p>
          <a:p>
            <a:pPr lvl="2">
              <a:lnSpc>
                <a:spcPct val="150000"/>
              </a:lnSpc>
            </a:pPr>
            <a:r>
              <a:rPr lang="en-US" sz="2400" dirty="0" smtClean="0"/>
              <a:t>	mystack1.push(</a:t>
            </a:r>
            <a:r>
              <a:rPr lang="en-US" sz="2400" dirty="0" err="1" smtClean="0"/>
              <a:t>i</a:t>
            </a:r>
            <a:r>
              <a:rPr lang="en-US" sz="2400" dirty="0" smtClean="0"/>
              <a:t>);</a:t>
            </a:r>
          </a:p>
          <a:p>
            <a:pPr lvl="2">
              <a:lnSpc>
                <a:spcPct val="150000"/>
              </a:lnSpc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(“Data in mystack1:");</a:t>
            </a:r>
          </a:p>
          <a:p>
            <a:pPr lvl="2">
              <a:lnSpc>
                <a:spcPct val="150000"/>
              </a:lnSpc>
            </a:pPr>
            <a:r>
              <a:rPr lang="en-US" sz="2400" dirty="0" smtClean="0"/>
              <a:t>for(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=0; </a:t>
            </a:r>
            <a:r>
              <a:rPr lang="en-US" sz="2400" dirty="0" err="1" smtClean="0"/>
              <a:t>i</a:t>
            </a:r>
            <a:r>
              <a:rPr lang="en-US" sz="2400" dirty="0" smtClean="0"/>
              <a:t>&lt;10; </a:t>
            </a:r>
            <a:r>
              <a:rPr lang="en-US" sz="2400" dirty="0" err="1" smtClean="0"/>
              <a:t>i</a:t>
            </a:r>
            <a:r>
              <a:rPr lang="en-US" sz="2400" dirty="0" smtClean="0"/>
              <a:t>++)</a:t>
            </a:r>
          </a:p>
          <a:p>
            <a:pPr lvl="2">
              <a:lnSpc>
                <a:spcPct val="150000"/>
              </a:lnSpc>
            </a:pPr>
            <a:r>
              <a:rPr lang="en-US" sz="2400" dirty="0" smtClean="0"/>
              <a:t>	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(mystack1.pop());</a:t>
            </a:r>
          </a:p>
          <a:p>
            <a:pPr lvl="1"/>
            <a:r>
              <a:rPr lang="en-US" sz="2400" dirty="0" smtClean="0"/>
              <a:t>}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7391400" y="6019800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// SLIDE 285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lum bright="-35000" contrast="65000"/>
          </a:blip>
          <a:srcRect/>
          <a:stretch>
            <a:fillRect/>
          </a:stretch>
        </p:blipFill>
        <p:spPr bwMode="auto">
          <a:xfrm>
            <a:off x="0" y="0"/>
            <a:ext cx="530542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228600" y="990600"/>
            <a:ext cx="88392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In Java, those </a:t>
            </a:r>
            <a:r>
              <a:rPr lang="en-US" sz="2800" dirty="0" smtClean="0">
                <a:solidFill>
                  <a:srgbClr val="FF0000"/>
                </a:solidFill>
              </a:rPr>
              <a:t>objects</a:t>
            </a:r>
            <a:r>
              <a:rPr lang="en-US" sz="2800" dirty="0" smtClean="0"/>
              <a:t> which are </a:t>
            </a:r>
            <a:r>
              <a:rPr lang="en-US" sz="2800" b="1" dirty="0" smtClean="0">
                <a:solidFill>
                  <a:srgbClr val="FF0000"/>
                </a:solidFill>
              </a:rPr>
              <a:t>NOT</a:t>
            </a:r>
            <a:r>
              <a:rPr lang="en-US" sz="2800" dirty="0" smtClean="0"/>
              <a:t> referenced by </a:t>
            </a:r>
            <a:r>
              <a:rPr lang="en-US" sz="2800" b="1" i="1" dirty="0" smtClean="0">
                <a:solidFill>
                  <a:srgbClr val="7030A0"/>
                </a:solidFill>
              </a:rPr>
              <a:t>any reference </a:t>
            </a:r>
            <a:r>
              <a:rPr lang="en-US" sz="2800" dirty="0" smtClean="0"/>
              <a:t>are removed from the Heap</a:t>
            </a:r>
          </a:p>
          <a:p>
            <a:endParaRPr lang="en-US" sz="2800" dirty="0" smtClean="0"/>
          </a:p>
          <a:p>
            <a:r>
              <a:rPr lang="en-US" sz="2800" dirty="0" smtClean="0"/>
              <a:t>This is an Automatic process called Garbage Collection. </a:t>
            </a:r>
          </a:p>
          <a:p>
            <a:endParaRPr lang="en-US" sz="2800" dirty="0" smtClean="0"/>
          </a:p>
          <a:p>
            <a:r>
              <a:rPr lang="en-US" sz="2800" dirty="0" smtClean="0"/>
              <a:t>You can call the Garbage collector:</a:t>
            </a:r>
          </a:p>
          <a:p>
            <a:endParaRPr lang="en-US" sz="2800" dirty="0" smtClean="0"/>
          </a:p>
          <a:p>
            <a:r>
              <a:rPr lang="en-US" sz="2800" dirty="0" smtClean="0"/>
              <a:t> </a:t>
            </a:r>
            <a:r>
              <a:rPr lang="en-US" sz="3600" b="1" dirty="0" err="1" smtClean="0">
                <a:solidFill>
                  <a:srgbClr val="FF0000"/>
                </a:solidFill>
              </a:rPr>
              <a:t>System.gc</a:t>
            </a:r>
            <a:r>
              <a:rPr lang="en-US" sz="3600" b="1" dirty="0" smtClean="0">
                <a:solidFill>
                  <a:srgbClr val="FF0000"/>
                </a:solidFill>
              </a:rPr>
              <a:t>()</a:t>
            </a:r>
            <a:endParaRPr lang="en-US" sz="2800" b="1" dirty="0" smtClean="0">
              <a:solidFill>
                <a:srgbClr val="FF0000"/>
              </a:solidFill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lum bright="-35000" contrast="65000"/>
          </a:blip>
          <a:srcRect/>
          <a:stretch>
            <a:fillRect/>
          </a:stretch>
        </p:blipFill>
        <p:spPr bwMode="auto">
          <a:xfrm>
            <a:off x="304800" y="54102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8600"/>
            <a:ext cx="9144000" cy="56938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How to find </a:t>
            </a:r>
            <a:r>
              <a:rPr lang="en-US" sz="3200" b="1" dirty="0" smtClean="0">
                <a:solidFill>
                  <a:srgbClr val="FF0000"/>
                </a:solidFill>
              </a:rPr>
              <a:t>execution time 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of a Program?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2800" dirty="0" smtClean="0"/>
              <a:t>Make use of </a:t>
            </a:r>
            <a:r>
              <a:rPr lang="en-US" sz="2800" dirty="0" smtClean="0">
                <a:solidFill>
                  <a:srgbClr val="FF0000"/>
                </a:solidFill>
              </a:rPr>
              <a:t>methods</a:t>
            </a:r>
            <a:r>
              <a:rPr lang="en-US" sz="2800" dirty="0" smtClean="0"/>
              <a:t> of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System class </a:t>
            </a:r>
            <a:r>
              <a:rPr lang="en-US" sz="2800" dirty="0" smtClean="0"/>
              <a:t>as below:</a:t>
            </a:r>
          </a:p>
          <a:p>
            <a:pPr marL="233363" indent="-233363">
              <a:buFont typeface="Arial" pitchFamily="34" charset="0"/>
              <a:buChar char="•"/>
            </a:pPr>
            <a:endParaRPr lang="en-US" sz="2800" dirty="0" smtClean="0"/>
          </a:p>
          <a:p>
            <a:pPr marL="233363" indent="-233363">
              <a:buFont typeface="Arial" pitchFamily="34" charset="0"/>
              <a:buChar char="•"/>
            </a:pPr>
            <a:r>
              <a:rPr lang="en-US" sz="2800" dirty="0" smtClean="0"/>
              <a:t>In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main method </a:t>
            </a:r>
            <a:r>
              <a:rPr lang="en-US" sz="2800" dirty="0" smtClean="0"/>
              <a:t>use the following code.</a:t>
            </a:r>
          </a:p>
          <a:p>
            <a:pPr marL="233363" indent="-233363"/>
            <a:r>
              <a:rPr lang="en-US" sz="2800" dirty="0" smtClean="0"/>
              <a:t>	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startTime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nanoTime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();//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Nano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sec.</a:t>
            </a:r>
          </a:p>
          <a:p>
            <a:pPr marL="233363" indent="-233363">
              <a:buFont typeface="Arial" pitchFamily="34" charset="0"/>
              <a:buChar char="•"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i="1" dirty="0" smtClean="0">
                <a:latin typeface="Courier New" pitchFamily="49" charset="0"/>
                <a:cs typeface="Courier New" pitchFamily="49" charset="0"/>
              </a:rPr>
              <a:t>Program goes here…….</a:t>
            </a:r>
          </a:p>
          <a:p>
            <a:pPr marL="514350" indent="-514350"/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long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endTime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nanoTime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514350" indent="-514350"/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long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totalTime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endTime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–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startTime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14350" indent="-514350"/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totalTime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1e9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);//In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second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marL="514350" indent="-514350"/>
            <a:endParaRPr 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lum bright="-35000" contrast="65000"/>
          </a:blip>
          <a:srcRect/>
          <a:stretch>
            <a:fillRect/>
          </a:stretch>
        </p:blipFill>
        <p:spPr bwMode="auto">
          <a:xfrm>
            <a:off x="1" y="0"/>
            <a:ext cx="6172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lum bright="-35000" contrast="65000"/>
          </a:blip>
          <a:srcRect/>
          <a:stretch>
            <a:fillRect/>
          </a:stretch>
        </p:blipFill>
        <p:spPr bwMode="auto">
          <a:xfrm>
            <a:off x="1219200" y="685800"/>
            <a:ext cx="6096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lum bright="-35000" contrast="65000"/>
          </a:blip>
          <a:srcRect/>
          <a:stretch>
            <a:fillRect/>
          </a:stretch>
        </p:blipFill>
        <p:spPr bwMode="auto">
          <a:xfrm>
            <a:off x="0" y="1371600"/>
            <a:ext cx="5181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lum bright="-35000" contrast="65000"/>
          </a:blip>
          <a:srcRect/>
          <a:stretch>
            <a:fillRect/>
          </a:stretch>
        </p:blipFill>
        <p:spPr bwMode="auto">
          <a:xfrm>
            <a:off x="685800" y="2057400"/>
            <a:ext cx="6477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lum bright="-35000" contrast="65000"/>
          </a:blip>
          <a:srcRect/>
          <a:stretch>
            <a:fillRect/>
          </a:stretch>
        </p:blipFill>
        <p:spPr bwMode="auto">
          <a:xfrm>
            <a:off x="1676400" y="2819400"/>
            <a:ext cx="18859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lum bright="-35000" contrast="65000"/>
          </a:blip>
          <a:srcRect/>
          <a:stretch>
            <a:fillRect/>
          </a:stretch>
        </p:blipFill>
        <p:spPr bwMode="auto">
          <a:xfrm>
            <a:off x="91440" y="3688080"/>
            <a:ext cx="2724150" cy="66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>
            <a:lum bright="-35000" contrast="65000"/>
          </a:blip>
          <a:srcRect/>
          <a:stretch>
            <a:fillRect/>
          </a:stretch>
        </p:blipFill>
        <p:spPr bwMode="auto">
          <a:xfrm>
            <a:off x="2971800" y="3657600"/>
            <a:ext cx="420052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>
            <a:lum bright="-35000" contrast="65000"/>
          </a:blip>
          <a:srcRect/>
          <a:stretch>
            <a:fillRect/>
          </a:stretch>
        </p:blipFill>
        <p:spPr bwMode="auto">
          <a:xfrm>
            <a:off x="1828800" y="4267200"/>
            <a:ext cx="6924675" cy="561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10">
            <a:lum bright="-35000" contrast="65000"/>
          </a:blip>
          <a:srcRect/>
          <a:stretch>
            <a:fillRect/>
          </a:stretch>
        </p:blipFill>
        <p:spPr bwMode="auto">
          <a:xfrm>
            <a:off x="0" y="5029200"/>
            <a:ext cx="8915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lum bright="-35000" contrast="65000"/>
          </a:blip>
          <a:srcRect/>
          <a:stretch>
            <a:fillRect/>
          </a:stretch>
        </p:blipFill>
        <p:spPr bwMode="auto">
          <a:xfrm>
            <a:off x="3200400" y="2667000"/>
            <a:ext cx="25527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lum bright="-35000" contrast="65000"/>
          </a:blip>
          <a:srcRect/>
          <a:stretch>
            <a:fillRect/>
          </a:stretch>
        </p:blipFill>
        <p:spPr bwMode="auto">
          <a:xfrm>
            <a:off x="0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lum bright="-35000" contrast="65000"/>
          </a:blip>
          <a:srcRect/>
          <a:stretch>
            <a:fillRect/>
          </a:stretch>
        </p:blipFill>
        <p:spPr bwMode="auto">
          <a:xfrm>
            <a:off x="914400" y="838200"/>
            <a:ext cx="6248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lum bright="-35000" contrast="65000"/>
          </a:blip>
          <a:srcRect/>
          <a:stretch>
            <a:fillRect/>
          </a:stretch>
        </p:blipFill>
        <p:spPr bwMode="auto">
          <a:xfrm>
            <a:off x="381000" y="762000"/>
            <a:ext cx="5908431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lum bright="-35000" contrast="65000"/>
          </a:blip>
          <a:srcRect/>
          <a:stretch>
            <a:fillRect/>
          </a:stretch>
        </p:blipFill>
        <p:spPr bwMode="auto">
          <a:xfrm>
            <a:off x="304800" y="3200400"/>
            <a:ext cx="8458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828800" y="5181600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Lets see an example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7" name="Rectangle 6"/>
          <p:cNvSpPr/>
          <p:nvPr/>
        </p:nvSpPr>
        <p:spPr>
          <a:xfrm>
            <a:off x="609600" y="1828800"/>
            <a:ext cx="754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1) a class is a 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template</a:t>
            </a:r>
            <a:r>
              <a:rPr lang="en-US" sz="3200" dirty="0" smtClean="0"/>
              <a:t> for objects</a:t>
            </a:r>
            <a:br>
              <a:rPr lang="en-US" sz="3200" dirty="0" smtClean="0"/>
            </a:br>
            <a:r>
              <a:rPr lang="en-US" sz="3200" dirty="0" smtClean="0"/>
              <a:t>2) an object is an 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instance</a:t>
            </a:r>
            <a:r>
              <a:rPr lang="en-US" sz="3200" dirty="0" smtClean="0"/>
              <a:t> of a class</a:t>
            </a:r>
            <a:br>
              <a:rPr lang="en-US" sz="3200" dirty="0" smtClean="0"/>
            </a:b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lum bright="-35000" contrast="65000"/>
          </a:blip>
          <a:srcRect/>
          <a:stretch>
            <a:fillRect/>
          </a:stretch>
        </p:blipFill>
        <p:spPr bwMode="auto">
          <a:xfrm>
            <a:off x="1447800" y="1295400"/>
            <a:ext cx="5264727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lum bright="-35000" contrast="65000"/>
          </a:blip>
          <a:srcRect/>
          <a:stretch>
            <a:fillRect/>
          </a:stretch>
        </p:blipFill>
        <p:spPr bwMode="auto">
          <a:xfrm>
            <a:off x="914400" y="4876800"/>
            <a:ext cx="6629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990600" y="5334000"/>
            <a:ext cx="7696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You can add a new  Class “Box” to the existing package in </a:t>
            </a:r>
            <a:r>
              <a:rPr lang="en-US" b="1" dirty="0" err="1" smtClean="0">
                <a:solidFill>
                  <a:srgbClr val="C00000"/>
                </a:solidFill>
              </a:rPr>
              <a:t>NetBeans</a:t>
            </a:r>
            <a:endParaRPr lang="en-US" b="1" dirty="0" smtClean="0">
              <a:solidFill>
                <a:srgbClr val="C00000"/>
              </a:solidFill>
            </a:endParaRP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Lets create the objects and initialize the variables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152400" y="152400"/>
            <a:ext cx="876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Write a Program to construct a </a:t>
            </a:r>
            <a:r>
              <a:rPr lang="en-US" sz="2800" b="1" dirty="0" smtClean="0">
                <a:solidFill>
                  <a:srgbClr val="FF0000"/>
                </a:solidFill>
              </a:rPr>
              <a:t>Box object </a:t>
            </a:r>
            <a:r>
              <a:rPr lang="en-US" sz="2800" b="1" dirty="0" smtClean="0"/>
              <a:t>having </a:t>
            </a:r>
            <a:r>
              <a:rPr lang="en-US" sz="2800" b="1" dirty="0" smtClean="0">
                <a:solidFill>
                  <a:srgbClr val="FF0000"/>
                </a:solidFill>
              </a:rPr>
              <a:t>width, height and depth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variables</a:t>
            </a:r>
            <a:r>
              <a:rPr lang="en-US" sz="2800" b="1" dirty="0" smtClean="0"/>
              <a:t>. Calculate the </a:t>
            </a:r>
            <a:r>
              <a:rPr lang="en-US" sz="2800" b="1" dirty="0" smtClean="0">
                <a:solidFill>
                  <a:srgbClr val="FF0000"/>
                </a:solidFill>
              </a:rPr>
              <a:t>volume 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8600"/>
            <a:ext cx="9144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class </a:t>
            </a:r>
            <a:r>
              <a:rPr lang="en-US" sz="2400" dirty="0" err="1" smtClean="0"/>
              <a:t>BoxDemo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{</a:t>
            </a:r>
          </a:p>
          <a:p>
            <a:pPr lvl="1"/>
            <a:r>
              <a:rPr lang="en-US" sz="2400" dirty="0" smtClean="0"/>
              <a:t>public static void main(String </a:t>
            </a:r>
            <a:r>
              <a:rPr lang="en-US" sz="2400" dirty="0" err="1" smtClean="0"/>
              <a:t>args</a:t>
            </a:r>
            <a:r>
              <a:rPr lang="en-US" sz="2400" dirty="0" smtClean="0"/>
              <a:t>[]) </a:t>
            </a:r>
          </a:p>
          <a:p>
            <a:pPr lvl="1"/>
            <a:r>
              <a:rPr lang="en-US" sz="2400" dirty="0" smtClean="0"/>
              <a:t>{</a:t>
            </a:r>
          </a:p>
          <a:p>
            <a:pPr lvl="2"/>
            <a:r>
              <a:rPr lang="en-US" sz="2000" b="1" dirty="0" smtClean="0"/>
              <a:t>Box </a:t>
            </a:r>
            <a:r>
              <a:rPr lang="en-US" sz="2000" b="1" dirty="0" err="1" smtClean="0"/>
              <a:t>myBox</a:t>
            </a:r>
            <a:r>
              <a:rPr lang="en-US" sz="2000" b="1" dirty="0" smtClean="0"/>
              <a:t>; //Reference</a:t>
            </a:r>
          </a:p>
          <a:p>
            <a:pPr lvl="2"/>
            <a:r>
              <a:rPr lang="en-US" sz="2000" b="1" dirty="0" err="1" smtClean="0"/>
              <a:t>myBox</a:t>
            </a:r>
            <a:r>
              <a:rPr lang="en-US" sz="2000" b="1" dirty="0" smtClean="0"/>
              <a:t> = </a:t>
            </a:r>
            <a:r>
              <a:rPr lang="en-US" sz="2000" b="1" dirty="0" smtClean="0">
                <a:solidFill>
                  <a:srgbClr val="FF0000"/>
                </a:solidFill>
              </a:rPr>
              <a:t>new</a:t>
            </a:r>
            <a:r>
              <a:rPr lang="en-US" sz="2000" b="1" dirty="0" smtClean="0"/>
              <a:t> Box(); //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Reference referring to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</a:rPr>
              <a:t>addr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. of object</a:t>
            </a:r>
          </a:p>
          <a:p>
            <a:r>
              <a:rPr lang="en-US" sz="2400" b="1" dirty="0" smtClean="0"/>
              <a:t>//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Lets Print the </a:t>
            </a:r>
            <a:r>
              <a:rPr lang="en-US" sz="2000" b="1" dirty="0" smtClean="0">
                <a:solidFill>
                  <a:srgbClr val="FF0000"/>
                </a:solidFill>
              </a:rPr>
              <a:t>variables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of Object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</a:rPr>
              <a:t>myBox</a:t>
            </a:r>
            <a:endParaRPr lang="en-US" sz="2000" b="1" dirty="0" smtClean="0"/>
          </a:p>
          <a:p>
            <a:r>
              <a:rPr lang="en-US" sz="2400" dirty="0" err="1" smtClean="0"/>
              <a:t>System.out.print</a:t>
            </a:r>
            <a:r>
              <a:rPr lang="en-US" sz="2400" dirty="0" smtClean="0"/>
              <a:t>(“Values are “);</a:t>
            </a:r>
          </a:p>
          <a:p>
            <a:r>
              <a:rPr lang="en-US" sz="2000" b="1" dirty="0" err="1" smtClean="0"/>
              <a:t>System.out.println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myBox.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</a:rPr>
              <a:t>width</a:t>
            </a:r>
            <a:r>
              <a:rPr lang="en-US" sz="2000" b="1" dirty="0" smtClean="0"/>
              <a:t>+ “ “ + </a:t>
            </a:r>
            <a:r>
              <a:rPr lang="en-US" sz="2000" b="1" dirty="0" err="1" smtClean="0"/>
              <a:t>myBox.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</a:rPr>
              <a:t>height</a:t>
            </a:r>
            <a:r>
              <a:rPr lang="en-US" sz="2000" b="1" dirty="0" smtClean="0"/>
              <a:t>+ “ “+ </a:t>
            </a:r>
            <a:r>
              <a:rPr lang="en-US" sz="2000" b="1" dirty="0" err="1" smtClean="0"/>
              <a:t>myBox.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</a:rPr>
              <a:t>depth</a:t>
            </a:r>
            <a:r>
              <a:rPr lang="en-US" sz="2000" b="1" dirty="0" smtClean="0"/>
              <a:t>);</a:t>
            </a:r>
          </a:p>
          <a:p>
            <a:r>
              <a:rPr lang="en-US" sz="2000" b="1" dirty="0" smtClean="0"/>
              <a:t>//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 Prints 0 0 0</a:t>
            </a:r>
          </a:p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//Lets </a:t>
            </a:r>
            <a:r>
              <a:rPr lang="en-US" sz="2000" b="1" dirty="0" smtClean="0">
                <a:solidFill>
                  <a:srgbClr val="C00000"/>
                </a:solidFill>
              </a:rPr>
              <a:t>assign values to variables</a:t>
            </a:r>
          </a:p>
          <a:p>
            <a:r>
              <a:rPr lang="en-US" sz="2000" b="1" dirty="0" smtClean="0"/>
              <a:t>           </a:t>
            </a:r>
            <a:r>
              <a:rPr lang="en-US" sz="2000" b="1" dirty="0" err="1" smtClean="0"/>
              <a:t>myBox.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</a:rPr>
              <a:t>width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=20.5; </a:t>
            </a:r>
            <a:r>
              <a:rPr lang="en-US" sz="2000" b="1" dirty="0" err="1" smtClean="0"/>
              <a:t>myBox.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</a:rPr>
              <a:t>height</a:t>
            </a:r>
            <a:r>
              <a:rPr lang="en-US" sz="2000" b="1" dirty="0" smtClean="0"/>
              <a:t> = 30.2; </a:t>
            </a:r>
            <a:r>
              <a:rPr lang="en-US" sz="2000" b="1" dirty="0" err="1" smtClean="0"/>
              <a:t>myBox.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</a:rPr>
              <a:t>depth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=15.2;</a:t>
            </a:r>
            <a:endParaRPr lang="en-US" sz="2000" b="1" dirty="0" smtClean="0"/>
          </a:p>
          <a:p>
            <a:endParaRPr lang="en-US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//Calculate Volume</a:t>
            </a:r>
          </a:p>
          <a:p>
            <a:r>
              <a:rPr lang="en-US" sz="2000" b="1" dirty="0" smtClean="0"/>
              <a:t>            double </a:t>
            </a:r>
            <a:r>
              <a:rPr lang="en-US" sz="2000" b="1" dirty="0" err="1" smtClean="0"/>
              <a:t>vol</a:t>
            </a:r>
            <a:r>
              <a:rPr lang="en-US" sz="2000" b="1" dirty="0" smtClean="0"/>
              <a:t>=</a:t>
            </a:r>
            <a:r>
              <a:rPr lang="en-US" sz="2000" b="1" dirty="0" err="1" smtClean="0"/>
              <a:t>myBox.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</a:rPr>
              <a:t>width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 * </a:t>
            </a:r>
            <a:r>
              <a:rPr lang="en-US" sz="2000" b="1" dirty="0" err="1" smtClean="0"/>
              <a:t>myBox.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</a:rPr>
              <a:t>height</a:t>
            </a:r>
            <a:r>
              <a:rPr lang="en-US" sz="2000" b="1" dirty="0" smtClean="0"/>
              <a:t> * </a:t>
            </a:r>
            <a:r>
              <a:rPr lang="en-US" sz="2000" b="1" dirty="0" err="1" smtClean="0"/>
              <a:t>myBox.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</a:rPr>
              <a:t>depth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;</a:t>
            </a: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// Print Volume</a:t>
            </a:r>
          </a:p>
          <a:p>
            <a:r>
              <a:rPr lang="en-US" sz="2000" b="1" dirty="0" smtClean="0"/>
              <a:t>           </a:t>
            </a:r>
            <a:r>
              <a:rPr lang="en-US" sz="2000" b="1" dirty="0" err="1" smtClean="0"/>
              <a:t>System.out.println</a:t>
            </a:r>
            <a:r>
              <a:rPr lang="en-US" sz="2000" b="1" dirty="0" smtClean="0"/>
              <a:t> (“Volume=“ + </a:t>
            </a:r>
            <a:r>
              <a:rPr lang="en-US" sz="2000" b="1" dirty="0" err="1" smtClean="0"/>
              <a:t>vol</a:t>
            </a:r>
            <a:r>
              <a:rPr lang="en-US" sz="2000" b="1" dirty="0" smtClean="0"/>
              <a:t>);</a:t>
            </a:r>
            <a:endParaRPr lang="en-US" sz="2400" dirty="0" smtClean="0"/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lum bright="-35000" contrast="65000"/>
          </a:blip>
          <a:srcRect/>
          <a:stretch>
            <a:fillRect/>
          </a:stretch>
        </p:blipFill>
        <p:spPr bwMode="auto">
          <a:xfrm>
            <a:off x="521368" y="6096000"/>
            <a:ext cx="862263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lum bright="-35000" contrast="65000"/>
          </a:blip>
          <a:srcRect/>
          <a:stretch>
            <a:fillRect/>
          </a:stretch>
        </p:blipFill>
        <p:spPr bwMode="auto">
          <a:xfrm>
            <a:off x="0" y="228600"/>
            <a:ext cx="2743201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lum bright="-35000" contrast="65000"/>
          </a:blip>
          <a:srcRect/>
          <a:stretch>
            <a:fillRect/>
          </a:stretch>
        </p:blipFill>
        <p:spPr bwMode="auto">
          <a:xfrm>
            <a:off x="228599" y="1295400"/>
            <a:ext cx="5387221" cy="462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lum bright="-35000" contrast="65000"/>
          </a:blip>
          <a:srcRect/>
          <a:stretch>
            <a:fillRect/>
          </a:stretch>
        </p:blipFill>
        <p:spPr bwMode="auto">
          <a:xfrm>
            <a:off x="457200" y="1905000"/>
            <a:ext cx="556199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>
            <a:lum bright="-35000" contrast="65000"/>
          </a:blip>
          <a:srcRect/>
          <a:stretch>
            <a:fillRect/>
          </a:stretch>
        </p:blipFill>
        <p:spPr bwMode="auto">
          <a:xfrm>
            <a:off x="228600" y="3276600"/>
            <a:ext cx="89154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5071</TotalTime>
  <Words>821</Words>
  <Application>Microsoft Office PowerPoint</Application>
  <PresentationFormat>On-screen Show (4:3)</PresentationFormat>
  <Paragraphs>226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SimSun</vt:lpstr>
      <vt:lpstr>Arial</vt:lpstr>
      <vt:lpstr>Calibri</vt:lpstr>
      <vt:lpstr>Courier New</vt:lpstr>
      <vt:lpstr>Times New Roman</vt:lpstr>
      <vt:lpstr>Wingdings</vt:lpstr>
      <vt:lpstr>Watermark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Overview of Java</dc:title>
  <dc:creator>user</dc:creator>
  <cp:lastModifiedBy>GEU</cp:lastModifiedBy>
  <cp:revision>346</cp:revision>
  <dcterms:created xsi:type="dcterms:W3CDTF">2005-03-22T22:30:11Z</dcterms:created>
  <dcterms:modified xsi:type="dcterms:W3CDTF">2022-04-08T09:49:25Z</dcterms:modified>
</cp:coreProperties>
</file>