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4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371" r:id="rId11"/>
    <p:sldId id="375" r:id="rId12"/>
    <p:sldId id="376" r:id="rId13"/>
    <p:sldId id="377" r:id="rId14"/>
    <p:sldId id="378" r:id="rId15"/>
    <p:sldId id="380" r:id="rId16"/>
    <p:sldId id="382" r:id="rId17"/>
    <p:sldId id="383" r:id="rId18"/>
    <p:sldId id="449" r:id="rId19"/>
    <p:sldId id="450" r:id="rId20"/>
    <p:sldId id="451" r:id="rId21"/>
    <p:sldId id="387" r:id="rId22"/>
    <p:sldId id="388" r:id="rId23"/>
    <p:sldId id="389" r:id="rId24"/>
    <p:sldId id="455" r:id="rId25"/>
    <p:sldId id="456" r:id="rId26"/>
    <p:sldId id="457" r:id="rId27"/>
    <p:sldId id="454" r:id="rId28"/>
    <p:sldId id="452" r:id="rId29"/>
    <p:sldId id="453" r:id="rId30"/>
    <p:sldId id="458" r:id="rId31"/>
    <p:sldId id="459" r:id="rId32"/>
    <p:sldId id="460" r:id="rId33"/>
    <p:sldId id="390" r:id="rId34"/>
    <p:sldId id="391" r:id="rId35"/>
    <p:sldId id="392" r:id="rId36"/>
    <p:sldId id="393" r:id="rId37"/>
    <p:sldId id="395" r:id="rId38"/>
    <p:sldId id="397" r:id="rId39"/>
    <p:sldId id="398" r:id="rId40"/>
    <p:sldId id="399" r:id="rId41"/>
    <p:sldId id="400" r:id="rId42"/>
    <p:sldId id="401" r:id="rId43"/>
    <p:sldId id="402" r:id="rId44"/>
    <p:sldId id="405" r:id="rId45"/>
    <p:sldId id="406" r:id="rId46"/>
    <p:sldId id="407" r:id="rId47"/>
    <p:sldId id="408" r:id="rId48"/>
    <p:sldId id="409" r:id="rId49"/>
    <p:sldId id="411" r:id="rId50"/>
    <p:sldId id="412" r:id="rId51"/>
    <p:sldId id="416" r:id="rId52"/>
    <p:sldId id="418" r:id="rId53"/>
    <p:sldId id="419" r:id="rId54"/>
    <p:sldId id="421" r:id="rId55"/>
    <p:sldId id="424" r:id="rId56"/>
    <p:sldId id="425" r:id="rId57"/>
    <p:sldId id="426" r:id="rId58"/>
    <p:sldId id="427" r:id="rId59"/>
    <p:sldId id="428" r:id="rId60"/>
    <p:sldId id="431" r:id="rId61"/>
    <p:sldId id="433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03807-296F-4B21-9C98-9136C868B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6B6DBA-DBA3-42FF-983C-DB42C29EFC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AA1BB-E036-4A74-8D7C-762E3A319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BC58-2F32-4FA4-8786-2CE4623F72AF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27F02-7952-4BDD-98CF-D59E49EF4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34B60-57A3-4F34-83A2-0BB23ECDC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14E57-A268-48FD-BEF2-770F2F5C6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9954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F578C-231E-447A-98F2-CFCADBDB8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EBE96B-985C-4AA2-A541-E2F4AC697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01E80-D3AB-4B73-8AA7-101AA7E8A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BC58-2F32-4FA4-8786-2CE4623F72AF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EFFF8-5F72-4805-9694-136EF4DA6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5F094-067B-49B2-B62C-D1E18C82F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14E57-A268-48FD-BEF2-770F2F5C6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553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2A8FC8-84F6-48B2-9654-E948B17846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785BC8-3D05-4622-8C33-FD2B246365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5DBA2-E9A8-4E68-A52F-A4C1EF5D5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BC58-2F32-4FA4-8786-2CE4623F72AF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232E1-6D67-49BB-8A9C-BAADD2A45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BEBE7-EFB4-4478-881F-C60B878AC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14E57-A268-48FD-BEF2-770F2F5C6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248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CE55D-81A1-4DD0-A302-91ABB193A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B1449-15CA-4DAA-B0A2-1AAC4323A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F29F5-DC8F-4FAF-B467-E2A452ACA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BC58-2F32-4FA4-8786-2CE4623F72AF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752C7-17E5-4A61-B7E4-276C52CD2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C6CFF-9122-4454-9DA5-309CADDC5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14E57-A268-48FD-BEF2-770F2F5C6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859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9FB22-2376-44B2-A862-5124C8F5D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401AC-8648-4BCA-ADEA-53240481F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5FA6B-AF1A-4622-B26B-F1EAF4170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BC58-2F32-4FA4-8786-2CE4623F72AF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75C58-C974-478F-8007-43C92A605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C9BD0-F271-4CEB-9B72-B0A331BA6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14E57-A268-48FD-BEF2-770F2F5C6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100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BA9E6-A9E1-4977-905D-07675E536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FD407-B983-477A-A3CE-5848AFB5D1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90A265-1F65-4631-BA7F-68C390708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0CEE9E-C4D1-44C1-BD5E-E840BC2A9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BC58-2F32-4FA4-8786-2CE4623F72AF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355B18-A3D2-4336-AF6C-84453A512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C8F78-FE6E-449E-AC63-4381DD9E8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14E57-A268-48FD-BEF2-770F2F5C6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428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8693E-33AA-4B77-9FF5-3CF0C2CBC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9B70A-A50A-425E-95A6-90A77EED1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2E58CE-14B7-40BA-AA52-1B90F448A4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2EDCDB-0A40-4128-BDD8-B29E302621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341910-D4FC-4F52-AAE3-0A5D1B09BC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FD1E52-D3B4-446A-9158-6E15ECCCC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BC58-2F32-4FA4-8786-2CE4623F72AF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E0AE91-D441-450D-A64C-528989FF5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1CF7AF-1C57-468D-94F5-28E49D302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14E57-A268-48FD-BEF2-770F2F5C6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023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9425C-67F3-421F-8D50-A07E52944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3289E7-8088-48B2-B67C-B0B13E632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BC58-2F32-4FA4-8786-2CE4623F72AF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54E937-1C2E-428A-8614-CACFCF235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999770-CC5D-44B6-BDB0-840CA2A7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14E57-A268-48FD-BEF2-770F2F5C6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026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511993-2E9F-438B-B996-0D3744B37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BC58-2F32-4FA4-8786-2CE4623F72AF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70374E-5366-45B8-B1CB-7A6874990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212DCB-E7A9-4E0C-8666-077E0B975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14E57-A268-48FD-BEF2-770F2F5C6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3069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2BF72-8F57-4525-91B4-2C36E4501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0999D-23FB-4113-A8D9-D096422EE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880EA3-6442-43CD-A89D-28151340E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EB57EE-2D13-4FE3-AACA-8108FE708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BC58-2F32-4FA4-8786-2CE4623F72AF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BBF6C2-A669-48C3-BFF1-4A53A4AAE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EEC62F-7C6F-412F-A35B-9C8F3684F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14E57-A268-48FD-BEF2-770F2F5C6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149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5F335-F9BE-40DB-B71D-1FB5C653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C24AD4-77EC-464D-9572-0CEB3B421E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B7E7D3-666B-4B9C-B9A2-FCA252573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6AFFB6-AC6B-4CB7-95B9-D0638BA10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BC58-2F32-4FA4-8786-2CE4623F72AF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00BD78-85B2-4FE3-BB36-6CF79867B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7A5DB5-57CA-42B2-8918-71702DD21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14E57-A268-48FD-BEF2-770F2F5C6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59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00BC9-3D22-4497-8DF5-612DA578F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0485C-0A0A-43C6-AC8B-15BAB58C8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A05D1-0F14-4282-BD7C-4A44035E98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2BC58-2F32-4FA4-8786-2CE4623F72AF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BC145-B8B8-4EA1-851E-E2298C248D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C527F-3539-43A7-A9C5-4C286B20AB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14E57-A268-48FD-BEF2-770F2F5C6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173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621E3-6152-4B09-BFEF-2D5C180EAF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Module -IV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E098FD-A8A6-497D-B1B9-61D815A0DB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Java Programming</a:t>
            </a:r>
          </a:p>
          <a:p>
            <a:r>
              <a:rPr lang="en-GB" dirty="0"/>
              <a:t>TCS 408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5009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 descr="1"/>
          <p:cNvPicPr>
            <a:picLocks noChangeAspect="1" noChangeArrowheads="1"/>
          </p:cNvPicPr>
          <p:nvPr/>
        </p:nvPicPr>
        <p:blipFill rotWithShape="1">
          <a:blip r:embed="rId2"/>
          <a:srcRect t="11065" b="-245"/>
          <a:stretch/>
        </p:blipFill>
        <p:spPr bwMode="auto">
          <a:xfrm>
            <a:off x="702735" y="1243953"/>
            <a:ext cx="10173402" cy="4852048"/>
          </a:xfrm>
          <a:prstGeom prst="rect">
            <a:avLst/>
          </a:prstGeom>
          <a:noFill/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12782"/>
            <a:ext cx="9728200" cy="83676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Sources Generating Events</a:t>
            </a:r>
          </a:p>
        </p:txBody>
      </p:sp>
    </p:spTree>
    <p:extLst>
      <p:ext uri="{BB962C8B-B14F-4D97-AF65-F5344CB8AC3E}">
        <p14:creationId xmlns:p14="http://schemas.microsoft.com/office/powerpoint/2010/main" val="2390130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81486" y="1168627"/>
          <a:ext cx="10921042" cy="5273592"/>
        </p:xfrm>
        <a:graphic>
          <a:graphicData uri="http://schemas.openxmlformats.org/drawingml/2006/table">
            <a:tbl>
              <a:tblPr/>
              <a:tblGrid>
                <a:gridCol w="2384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8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882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8407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1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Event Classes</a:t>
                      </a:r>
                    </a:p>
                  </a:txBody>
                  <a:tcPr marL="96000" marR="96000" marT="36000" marB="360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1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Description</a:t>
                      </a:r>
                    </a:p>
                  </a:txBody>
                  <a:tcPr marL="96000" marR="96000" marT="36000" marB="360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1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Listener Interface</a:t>
                      </a:r>
                    </a:p>
                  </a:txBody>
                  <a:tcPr marL="96000" marR="96000" marT="36000" marB="360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43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 dirty="0" err="1">
                          <a:effectLst/>
                          <a:latin typeface="Times New Roman" panose="02020603050405020304" pitchFamily="18" charset="0"/>
                          <a:ea typeface="Verdana" pitchFamily="34" charset="0"/>
                          <a:cs typeface="Times New Roman" panose="02020603050405020304" pitchFamily="18" charset="0"/>
                        </a:rPr>
                        <a:t>ActionEvent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Verdana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000" marR="96000" marT="36000" marB="360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ea typeface="Verdana" pitchFamily="34" charset="0"/>
                          <a:cs typeface="Times New Roman" panose="02020603050405020304" pitchFamily="18" charset="0"/>
                        </a:rPr>
                        <a:t>generated when button is pressed, menu-item is selected, list-item is double clicked</a:t>
                      </a:r>
                    </a:p>
                  </a:txBody>
                  <a:tcPr marL="96000" marR="96000" marT="36000" marB="360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ea typeface="Verdana" pitchFamily="34" charset="0"/>
                          <a:cs typeface="Times New Roman" panose="02020603050405020304" pitchFamily="18" charset="0"/>
                        </a:rPr>
                        <a:t>ActionListener</a:t>
                      </a:r>
                    </a:p>
                  </a:txBody>
                  <a:tcPr marL="96000" marR="96000" marT="36000" marB="360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4055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 dirty="0" err="1">
                          <a:effectLst/>
                          <a:latin typeface="Times New Roman" panose="02020603050405020304" pitchFamily="18" charset="0"/>
                          <a:ea typeface="Verdana" pitchFamily="34" charset="0"/>
                          <a:cs typeface="Times New Roman" panose="02020603050405020304" pitchFamily="18" charset="0"/>
                        </a:rPr>
                        <a:t>MouseEvent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Verdana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000" marR="96000" marT="36000" marB="360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ea typeface="Verdana" pitchFamily="34" charset="0"/>
                          <a:cs typeface="Times New Roman" panose="02020603050405020304" pitchFamily="18" charset="0"/>
                        </a:rPr>
                        <a:t>generated when mouse is dragged, moved, clicked, pressed or released and also when it enters or exit a component</a:t>
                      </a:r>
                    </a:p>
                  </a:txBody>
                  <a:tcPr marL="96000" marR="96000" marT="36000" marB="360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ea typeface="Verdana" pitchFamily="34" charset="0"/>
                          <a:cs typeface="Times New Roman" panose="02020603050405020304" pitchFamily="18" charset="0"/>
                        </a:rPr>
                        <a:t>MouseListener</a:t>
                      </a:r>
                    </a:p>
                  </a:txBody>
                  <a:tcPr marL="96000" marR="96000" marT="36000" marB="360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943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ea typeface="Verdana" pitchFamily="34" charset="0"/>
                          <a:cs typeface="Times New Roman" panose="02020603050405020304" pitchFamily="18" charset="0"/>
                        </a:rPr>
                        <a:t>KeyEvent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Verdana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000" marR="96000" marT="36000" marB="360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ea typeface="Verdana" pitchFamily="34" charset="0"/>
                          <a:cs typeface="Times New Roman" panose="02020603050405020304" pitchFamily="18" charset="0"/>
                        </a:rPr>
                        <a:t>generated when input is received from keyboard</a:t>
                      </a:r>
                    </a:p>
                  </a:txBody>
                  <a:tcPr marL="96000" marR="96000" marT="36000" marB="360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ea typeface="Verdana" pitchFamily="34" charset="0"/>
                          <a:cs typeface="Times New Roman" panose="02020603050405020304" pitchFamily="18" charset="0"/>
                        </a:rPr>
                        <a:t>KeyListener</a:t>
                      </a:r>
                    </a:p>
                  </a:txBody>
                  <a:tcPr marL="96000" marR="96000" marT="36000" marB="360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943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 dirty="0" err="1">
                          <a:effectLst/>
                          <a:latin typeface="Times New Roman" panose="02020603050405020304" pitchFamily="18" charset="0"/>
                          <a:ea typeface="Verdana" pitchFamily="34" charset="0"/>
                          <a:cs typeface="Times New Roman" panose="02020603050405020304" pitchFamily="18" charset="0"/>
                        </a:rPr>
                        <a:t>ItemEvent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Verdana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000" marR="96000" marT="36000" marB="360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ea typeface="Verdana" pitchFamily="34" charset="0"/>
                          <a:cs typeface="Times New Roman" panose="02020603050405020304" pitchFamily="18" charset="0"/>
                        </a:rPr>
                        <a:t>generated when check-box or list item is clicked</a:t>
                      </a:r>
                    </a:p>
                  </a:txBody>
                  <a:tcPr marL="96000" marR="96000" marT="36000" marB="360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ea typeface="Verdana" pitchFamily="34" charset="0"/>
                          <a:cs typeface="Times New Roman" panose="02020603050405020304" pitchFamily="18" charset="0"/>
                        </a:rPr>
                        <a:t>ItemListener</a:t>
                      </a:r>
                    </a:p>
                  </a:txBody>
                  <a:tcPr marL="96000" marR="96000" marT="36000" marB="360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4373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ea typeface="Verdana" pitchFamily="34" charset="0"/>
                          <a:cs typeface="Times New Roman" panose="02020603050405020304" pitchFamily="18" charset="0"/>
                        </a:rPr>
                        <a:t>TextEvent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Verdana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000" marR="96000" marT="36000" marB="360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ea typeface="Verdana" pitchFamily="34" charset="0"/>
                          <a:cs typeface="Times New Roman" panose="02020603050405020304" pitchFamily="18" charset="0"/>
                        </a:rPr>
                        <a:t>generated when value of </a:t>
                      </a:r>
                      <a:r>
                        <a:rPr lang="en-IN" sz="1600" dirty="0" err="1">
                          <a:effectLst/>
                          <a:latin typeface="Times New Roman" panose="02020603050405020304" pitchFamily="18" charset="0"/>
                          <a:ea typeface="Verdana" pitchFamily="34" charset="0"/>
                          <a:cs typeface="Times New Roman" panose="02020603050405020304" pitchFamily="18" charset="0"/>
                        </a:rPr>
                        <a:t>textarea</a:t>
                      </a: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ea typeface="Verdana" pitchFamily="34" charset="0"/>
                          <a:cs typeface="Times New Roman" panose="02020603050405020304" pitchFamily="18" charset="0"/>
                        </a:rPr>
                        <a:t> or </a:t>
                      </a:r>
                      <a:r>
                        <a:rPr lang="en-IN" sz="1600" dirty="0" err="1">
                          <a:effectLst/>
                          <a:latin typeface="Times New Roman" panose="02020603050405020304" pitchFamily="18" charset="0"/>
                          <a:ea typeface="Verdana" pitchFamily="34" charset="0"/>
                          <a:cs typeface="Times New Roman" panose="02020603050405020304" pitchFamily="18" charset="0"/>
                        </a:rPr>
                        <a:t>textfield</a:t>
                      </a: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ea typeface="Verdana" pitchFamily="34" charset="0"/>
                          <a:cs typeface="Times New Roman" panose="02020603050405020304" pitchFamily="18" charset="0"/>
                        </a:rPr>
                        <a:t> is changed</a:t>
                      </a:r>
                    </a:p>
                  </a:txBody>
                  <a:tcPr marL="96000" marR="96000" marT="36000" marB="360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 err="1">
                          <a:effectLst/>
                          <a:latin typeface="Times New Roman" panose="02020603050405020304" pitchFamily="18" charset="0"/>
                          <a:ea typeface="Verdana" pitchFamily="34" charset="0"/>
                          <a:cs typeface="Times New Roman" panose="02020603050405020304" pitchFamily="18" charset="0"/>
                        </a:rPr>
                        <a:t>TextListener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Verdana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000" marR="96000" marT="36000" marB="360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9943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ea typeface="Verdana" pitchFamily="34" charset="0"/>
                          <a:cs typeface="Times New Roman" panose="02020603050405020304" pitchFamily="18" charset="0"/>
                        </a:rPr>
                        <a:t>MouseWheelEvent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Verdana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000" marR="96000" marT="36000" marB="360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ea typeface="Verdana" pitchFamily="34" charset="0"/>
                          <a:cs typeface="Times New Roman" panose="02020603050405020304" pitchFamily="18" charset="0"/>
                        </a:rPr>
                        <a:t>generated when mouse wheel is moved</a:t>
                      </a:r>
                    </a:p>
                  </a:txBody>
                  <a:tcPr marL="96000" marR="96000" marT="36000" marB="360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 err="1">
                          <a:effectLst/>
                          <a:latin typeface="Times New Roman" panose="02020603050405020304" pitchFamily="18" charset="0"/>
                          <a:ea typeface="Verdana" pitchFamily="34" charset="0"/>
                          <a:cs typeface="Times New Roman" panose="02020603050405020304" pitchFamily="18" charset="0"/>
                        </a:rPr>
                        <a:t>MouseWheelListener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Verdana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000" marR="96000" marT="36000" marB="360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9869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ea typeface="Verdana" pitchFamily="34" charset="0"/>
                          <a:cs typeface="Times New Roman" panose="02020603050405020304" pitchFamily="18" charset="0"/>
                        </a:rPr>
                        <a:t>WindowEvent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Verdana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000" marR="96000" marT="36000" marB="360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ea typeface="Verdana" pitchFamily="34" charset="0"/>
                          <a:cs typeface="Times New Roman" panose="02020603050405020304" pitchFamily="18" charset="0"/>
                        </a:rPr>
                        <a:t>generated when window is activated, deactivated, </a:t>
                      </a:r>
                      <a:r>
                        <a:rPr lang="en-IN" sz="1600" dirty="0" err="1">
                          <a:effectLst/>
                          <a:latin typeface="Times New Roman" panose="02020603050405020304" pitchFamily="18" charset="0"/>
                          <a:ea typeface="Verdana" pitchFamily="34" charset="0"/>
                          <a:cs typeface="Times New Roman" panose="02020603050405020304" pitchFamily="18" charset="0"/>
                        </a:rPr>
                        <a:t>deiconified</a:t>
                      </a: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ea typeface="Verdana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IN" sz="1600" dirty="0" err="1">
                          <a:effectLst/>
                          <a:latin typeface="Times New Roman" panose="02020603050405020304" pitchFamily="18" charset="0"/>
                          <a:ea typeface="Verdana" pitchFamily="34" charset="0"/>
                          <a:cs typeface="Times New Roman" panose="02020603050405020304" pitchFamily="18" charset="0"/>
                        </a:rPr>
                        <a:t>iconified</a:t>
                      </a: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ea typeface="Verdana" pitchFamily="34" charset="0"/>
                          <a:cs typeface="Times New Roman" panose="02020603050405020304" pitchFamily="18" charset="0"/>
                        </a:rPr>
                        <a:t>, opened or closed</a:t>
                      </a:r>
                    </a:p>
                  </a:txBody>
                  <a:tcPr marL="96000" marR="96000" marT="36000" marB="360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 err="1">
                          <a:effectLst/>
                          <a:latin typeface="Times New Roman" panose="02020603050405020304" pitchFamily="18" charset="0"/>
                          <a:ea typeface="Verdana" pitchFamily="34" charset="0"/>
                          <a:cs typeface="Times New Roman" panose="02020603050405020304" pitchFamily="18" charset="0"/>
                        </a:rPr>
                        <a:t>WindowListener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Verdana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000" marR="96000" marT="36000" marB="360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643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ea typeface="Verdana" pitchFamily="34" charset="0"/>
                          <a:cs typeface="Times New Roman" panose="02020603050405020304" pitchFamily="18" charset="0"/>
                        </a:rPr>
                        <a:t>ComponentEvent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Verdana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000" marR="96000" marT="36000" marB="360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ea typeface="Verdana" pitchFamily="34" charset="0"/>
                          <a:cs typeface="Times New Roman" panose="02020603050405020304" pitchFamily="18" charset="0"/>
                        </a:rPr>
                        <a:t>generated when component is hidden, moved, resized or set visible</a:t>
                      </a:r>
                    </a:p>
                  </a:txBody>
                  <a:tcPr marL="96000" marR="96000" marT="36000" marB="360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 err="1">
                          <a:effectLst/>
                          <a:latin typeface="Times New Roman" panose="02020603050405020304" pitchFamily="18" charset="0"/>
                          <a:ea typeface="Verdana" pitchFamily="34" charset="0"/>
                          <a:cs typeface="Times New Roman" panose="02020603050405020304" pitchFamily="18" charset="0"/>
                        </a:rPr>
                        <a:t>ComponentEventListener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Verdana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000" marR="96000" marT="36000" marB="360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2643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ea typeface="Verdana" pitchFamily="34" charset="0"/>
                          <a:cs typeface="Times New Roman" panose="02020603050405020304" pitchFamily="18" charset="0"/>
                        </a:rPr>
                        <a:t>ContainerEvent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Verdana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000" marR="96000" marT="36000" marB="360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ea typeface="Verdana" pitchFamily="34" charset="0"/>
                          <a:cs typeface="Times New Roman" panose="02020603050405020304" pitchFamily="18" charset="0"/>
                        </a:rPr>
                        <a:t>generated when component is added or removed from container</a:t>
                      </a:r>
                    </a:p>
                  </a:txBody>
                  <a:tcPr marL="96000" marR="96000" marT="36000" marB="360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 err="1">
                          <a:effectLst/>
                          <a:latin typeface="Times New Roman" panose="02020603050405020304" pitchFamily="18" charset="0"/>
                          <a:ea typeface="Verdana" pitchFamily="34" charset="0"/>
                          <a:cs typeface="Times New Roman" panose="02020603050405020304" pitchFamily="18" charset="0"/>
                        </a:rPr>
                        <a:t>ContainerListener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Verdana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000" marR="96000" marT="36000" marB="360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9943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 dirty="0" err="1">
                          <a:effectLst/>
                          <a:latin typeface="Times New Roman" panose="02020603050405020304" pitchFamily="18" charset="0"/>
                          <a:ea typeface="Verdana" pitchFamily="34" charset="0"/>
                          <a:cs typeface="Times New Roman" panose="02020603050405020304" pitchFamily="18" charset="0"/>
                        </a:rPr>
                        <a:t>AdjustmentEvent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Verdana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000" marR="96000" marT="36000" marB="360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ea typeface="Verdana" pitchFamily="34" charset="0"/>
                          <a:cs typeface="Times New Roman" panose="02020603050405020304" pitchFamily="18" charset="0"/>
                        </a:rPr>
                        <a:t>generated when scroll bar is manipulated</a:t>
                      </a:r>
                    </a:p>
                  </a:txBody>
                  <a:tcPr marL="96000" marR="96000" marT="36000" marB="360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 err="1">
                          <a:effectLst/>
                          <a:latin typeface="Times New Roman" panose="02020603050405020304" pitchFamily="18" charset="0"/>
                          <a:ea typeface="Verdana" pitchFamily="34" charset="0"/>
                          <a:cs typeface="Times New Roman" panose="02020603050405020304" pitchFamily="18" charset="0"/>
                        </a:rPr>
                        <a:t>AdjustmentListener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Verdana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000" marR="96000" marT="36000" marB="360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4373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 dirty="0" err="1">
                          <a:effectLst/>
                          <a:latin typeface="Times New Roman" panose="02020603050405020304" pitchFamily="18" charset="0"/>
                          <a:ea typeface="Verdana" pitchFamily="34" charset="0"/>
                          <a:cs typeface="Times New Roman" panose="02020603050405020304" pitchFamily="18" charset="0"/>
                        </a:rPr>
                        <a:t>FocusEvent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Verdana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000" marR="96000" marT="36000" marB="360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ea typeface="Verdana" pitchFamily="34" charset="0"/>
                          <a:cs typeface="Times New Roman" panose="02020603050405020304" pitchFamily="18" charset="0"/>
                        </a:rPr>
                        <a:t>generated when component gains or loses keyboard focus</a:t>
                      </a:r>
                    </a:p>
                  </a:txBody>
                  <a:tcPr marL="96000" marR="96000" marT="36000" marB="360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 err="1">
                          <a:effectLst/>
                          <a:latin typeface="Times New Roman" panose="02020603050405020304" pitchFamily="18" charset="0"/>
                          <a:ea typeface="Verdana" pitchFamily="34" charset="0"/>
                          <a:cs typeface="Times New Roman" panose="02020603050405020304" pitchFamily="18" charset="0"/>
                        </a:rPr>
                        <a:t>FocusListener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Verdana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000" marR="96000" marT="36000" marB="360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3134983" y="0"/>
            <a:ext cx="462017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Important Event Classes </a:t>
            </a:r>
          </a:p>
          <a:p>
            <a:pPr algn="ctr"/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and Interface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2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958322" y="7156"/>
            <a:ext cx="10058400" cy="1007979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/>
              <a:t>Events Handling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3811" y="1591676"/>
            <a:ext cx="10058400" cy="38496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Steps to handle events: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appropriate interface in the class.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the component with the listener.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36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2043" y="1165308"/>
            <a:ext cx="11389059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registering the component with the Listener, many classes provide the registration methods.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example:</a:t>
            </a:r>
          </a:p>
          <a:p>
            <a:pPr lvl="1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addActionListener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ActionListener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a){}</a:t>
            </a:r>
          </a:p>
          <a:p>
            <a:pPr lvl="1"/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MenuItem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addActionListener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ActionListener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a){}</a:t>
            </a:r>
          </a:p>
          <a:p>
            <a:pPr lvl="1"/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TextField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addActionListener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ActionListener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a){}</a:t>
            </a:r>
          </a:p>
          <a:p>
            <a:pPr lvl="2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addTextListener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TextListener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a){}</a:t>
            </a:r>
          </a:p>
          <a:p>
            <a:pPr lvl="1"/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TextArea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addTextListener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TextListener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a){}</a:t>
            </a:r>
          </a:p>
          <a:p>
            <a:pPr lvl="1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addItemListener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ItemListener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a){}</a:t>
            </a:r>
          </a:p>
          <a:p>
            <a:pPr lvl="1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Choice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addItemListener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ItemListener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a){}</a:t>
            </a:r>
          </a:p>
          <a:p>
            <a:pPr lvl="1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addActionListener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ActionListener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a){}</a:t>
            </a:r>
          </a:p>
          <a:p>
            <a:pPr lvl="2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addItemListener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ItemListener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a){}</a:t>
            </a:r>
          </a:p>
        </p:txBody>
      </p:sp>
      <p:sp>
        <p:nvSpPr>
          <p:cNvPr id="2" name="Rectangle 1"/>
          <p:cNvSpPr/>
          <p:nvPr/>
        </p:nvSpPr>
        <p:spPr>
          <a:xfrm>
            <a:off x="3293247" y="183419"/>
            <a:ext cx="44550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Methods</a:t>
            </a:r>
          </a:p>
        </p:txBody>
      </p:sp>
    </p:spTree>
    <p:extLst>
      <p:ext uri="{BB962C8B-B14F-4D97-AF65-F5344CB8AC3E}">
        <p14:creationId xmlns:p14="http://schemas.microsoft.com/office/powerpoint/2010/main" val="2573281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426" y="0"/>
            <a:ext cx="10058400" cy="107830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ActionEvent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3849" y="1345721"/>
            <a:ext cx="10978551" cy="4963599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ActionEvent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generated when a button is pressed, a list item is double-clicked, or a menu item is selected.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ActionEvent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defines four integer constants that can be used to identify any modifiers associated with an action event: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final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ALT_MASK </a:t>
            </a:r>
          </a:p>
          <a:p>
            <a:pPr lvl="2">
              <a:lnSpc>
                <a:spcPct val="120000"/>
              </a:lnSpc>
              <a:buFont typeface="Arial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modifier. An indicator that the alt key was held down during the event. (8)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final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SHIFT_MASK</a:t>
            </a:r>
          </a:p>
          <a:p>
            <a:pPr lvl="2">
              <a:lnSpc>
                <a:spcPct val="120000"/>
              </a:lnSpc>
              <a:buFont typeface="Arial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shift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modifier. An indicator that the shift key was held down during the event. (1)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final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CTRL_MASK </a:t>
            </a:r>
          </a:p>
          <a:p>
            <a:pPr lvl="2">
              <a:lnSpc>
                <a:spcPct val="120000"/>
              </a:lnSpc>
              <a:buFont typeface="Wingdings" pitchFamily="2" charset="2"/>
              <a:buChar char="§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modifier. An indicator that the control key was held down during the event. (2)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final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META_MASK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§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087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004807" y="85240"/>
            <a:ext cx="9053593" cy="813661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latin typeface="Times New Roman" pitchFamily="18" charset="0"/>
                <a:cs typeface="Times New Roman" pitchFamily="18" charset="0"/>
              </a:rPr>
              <a:t>Syntax Example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2108" y="1251487"/>
            <a:ext cx="10972800" cy="499715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PublicActionEvent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(Object source,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id, String command,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modifiers)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Constructs an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ActionEvent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 with modifier keys. 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Parameters: source - the object that originated the event 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- an integer that identifies the event 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 - a string that may specify a command (possibly one of several) 	associated with the event 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modifiers - the modifier keys held down during this action 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	public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ActionEvent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(Object source,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 id, String command, long when,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 modifiers)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Constructs an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ActionEvent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object with the specified modifier keys and timestamp. 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Parameters: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3">
              <a:buFont typeface="Arial" pitchFamily="34" charset="0"/>
              <a:buChar char="•"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source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- the object that originated the event.</a:t>
            </a:r>
          </a:p>
          <a:p>
            <a:pPr lvl="3">
              <a:buFont typeface="Arial" pitchFamily="34" charset="0"/>
              <a:buChar char="•"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- an integer that identifies the event.</a:t>
            </a:r>
          </a:p>
          <a:p>
            <a:pPr lvl="3">
              <a:buFont typeface="Arial" pitchFamily="34" charset="0"/>
              <a:buChar char="•"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command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- a string that may specify a command (possibly one of several) associated with the event.</a:t>
            </a:r>
          </a:p>
          <a:p>
            <a:pPr lvl="3">
              <a:buFont typeface="Arial" pitchFamily="34" charset="0"/>
              <a:buChar char="•"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when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- the time the event occurred.</a:t>
            </a:r>
          </a:p>
          <a:p>
            <a:pPr lvl="3">
              <a:buFont typeface="Arial" pitchFamily="34" charset="0"/>
              <a:buChar char="•"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modifiers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- the modifier keys held down during this action.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809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282460" y="81877"/>
            <a:ext cx="9448800" cy="87565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8611" y="1393166"/>
            <a:ext cx="10972800" cy="5573216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String </a:t>
            </a:r>
            <a:r>
              <a:rPr 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getActionCommand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lvl="1">
              <a:lnSpc>
                <a:spcPct val="170000"/>
              </a:lnSpc>
              <a:buFont typeface="Wingdings" pitchFamily="2" charset="2"/>
              <a:buChar char="§"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the command string associated with this action. </a:t>
            </a:r>
          </a:p>
          <a:p>
            <a:pPr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long </a:t>
            </a:r>
            <a:r>
              <a:rPr 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getWhen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lvl="1">
              <a:lnSpc>
                <a:spcPct val="170000"/>
              </a:lnSpc>
              <a:buFont typeface="Wingdings" pitchFamily="2" charset="2"/>
              <a:buChar char="§"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the timestamp of when this event occurred. </a:t>
            </a:r>
          </a:p>
          <a:p>
            <a:pPr>
              <a:lnSpc>
                <a:spcPct val="170000"/>
              </a:lnSpc>
              <a:buFont typeface="Wingdings" pitchFamily="2" charset="2"/>
              <a:buChar char="Ø"/>
            </a:pPr>
            <a:r>
              <a:rPr lang="en-IN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getModifiers</a:t>
            </a:r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lvl="1">
              <a:lnSpc>
                <a:spcPct val="170000"/>
              </a:lnSpc>
              <a:buFont typeface="Wingdings" pitchFamily="2" charset="2"/>
              <a:buChar char="§"/>
            </a:pPr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the modifier keys held down during this action event.</a:t>
            </a:r>
          </a:p>
          <a:p>
            <a:pPr>
              <a:lnSpc>
                <a:spcPct val="170000"/>
              </a:lnSpc>
              <a:buFont typeface="Wingdings" pitchFamily="2" charset="2"/>
              <a:buChar char="Ø"/>
            </a:pPr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IN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paramString</a:t>
            </a:r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lvl="1">
              <a:lnSpc>
                <a:spcPct val="170000"/>
              </a:lnSpc>
              <a:buFont typeface="Wingdings" pitchFamily="2" charset="2"/>
              <a:buChar char="§"/>
            </a:pPr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a parameter string identifying this action event.</a:t>
            </a:r>
          </a:p>
          <a:p>
            <a:pPr lvl="1">
              <a:buFont typeface="Wingdings" pitchFamily="2" charset="2"/>
              <a:buChar char="Ø"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764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7098" y="38154"/>
            <a:ext cx="10058400" cy="984728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ActionListener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163" y="1425844"/>
            <a:ext cx="10327037" cy="45269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interface defines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actionPerformed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method that is invoked when an action event occurs.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general form is shown here: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actionPerformed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ActionEvent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ae)</a:t>
            </a:r>
          </a:p>
        </p:txBody>
      </p:sp>
    </p:spTree>
    <p:extLst>
      <p:ext uri="{BB962C8B-B14F-4D97-AF65-F5344CB8AC3E}">
        <p14:creationId xmlns:p14="http://schemas.microsoft.com/office/powerpoint/2010/main" val="455482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F64C0B-E112-480C-AD81-D8B3E39BE831}"/>
              </a:ext>
            </a:extLst>
          </p:cNvPr>
          <p:cNvSpPr txBox="1"/>
          <p:nvPr/>
        </p:nvSpPr>
        <p:spPr>
          <a:xfrm>
            <a:off x="238538" y="0"/>
            <a:ext cx="60960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import </a:t>
            </a:r>
            <a:r>
              <a:rPr lang="en-IN" dirty="0" err="1"/>
              <a:t>java.awt</a:t>
            </a:r>
            <a:r>
              <a:rPr lang="en-IN" dirty="0"/>
              <a:t>.*;</a:t>
            </a:r>
          </a:p>
          <a:p>
            <a:r>
              <a:rPr lang="en-IN" dirty="0"/>
              <a:t>import </a:t>
            </a:r>
            <a:r>
              <a:rPr lang="en-IN" dirty="0" err="1"/>
              <a:t>java.awt.event</a:t>
            </a:r>
            <a:r>
              <a:rPr lang="en-IN" dirty="0"/>
              <a:t>.*;</a:t>
            </a:r>
          </a:p>
          <a:p>
            <a:r>
              <a:rPr lang="en-IN" dirty="0"/>
              <a:t> public class Main extends </a:t>
            </a:r>
            <a:r>
              <a:rPr lang="en-IN" dirty="0" err="1"/>
              <a:t>WindowAdapter</a:t>
            </a:r>
            <a:r>
              <a:rPr lang="en-IN" dirty="0"/>
              <a:t> implements ActionListener   //for button action event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   Frame f;</a:t>
            </a:r>
          </a:p>
          <a:p>
            <a:r>
              <a:rPr lang="en-IN" dirty="0" err="1"/>
              <a:t>TextField</a:t>
            </a:r>
            <a:r>
              <a:rPr lang="en-IN" dirty="0"/>
              <a:t> </a:t>
            </a:r>
            <a:r>
              <a:rPr lang="en-IN" dirty="0" err="1"/>
              <a:t>tf</a:t>
            </a:r>
            <a:r>
              <a:rPr lang="en-IN" dirty="0"/>
              <a:t>;</a:t>
            </a:r>
          </a:p>
          <a:p>
            <a:r>
              <a:rPr lang="en-IN" dirty="0"/>
              <a:t>Button b;</a:t>
            </a:r>
          </a:p>
          <a:p>
            <a:r>
              <a:rPr lang="en-IN" dirty="0"/>
              <a:t>       Main()</a:t>
            </a:r>
          </a:p>
          <a:p>
            <a:r>
              <a:rPr lang="en-IN" dirty="0"/>
              <a:t>       {</a:t>
            </a:r>
          </a:p>
          <a:p>
            <a:r>
              <a:rPr lang="en-IN" dirty="0"/>
              <a:t>              f=new Frame();</a:t>
            </a:r>
          </a:p>
          <a:p>
            <a:r>
              <a:rPr lang="en-IN" dirty="0" err="1"/>
              <a:t>f.setLayout</a:t>
            </a:r>
            <a:r>
              <a:rPr lang="en-IN" dirty="0"/>
              <a:t>(new </a:t>
            </a:r>
            <a:r>
              <a:rPr lang="en-IN" dirty="0" err="1"/>
              <a:t>FlowLayout</a:t>
            </a:r>
            <a:r>
              <a:rPr lang="en-IN" dirty="0"/>
              <a:t>());</a:t>
            </a:r>
          </a:p>
          <a:p>
            <a:r>
              <a:rPr lang="en-IN" dirty="0" err="1"/>
              <a:t>f.setSize</a:t>
            </a:r>
            <a:r>
              <a:rPr lang="en-IN" dirty="0"/>
              <a:t>(300,300);</a:t>
            </a:r>
          </a:p>
          <a:p>
            <a:r>
              <a:rPr lang="en-IN" dirty="0" err="1"/>
              <a:t>f.setVisible</a:t>
            </a:r>
            <a:r>
              <a:rPr lang="en-IN" dirty="0"/>
              <a:t>(true);</a:t>
            </a:r>
          </a:p>
          <a:p>
            <a:r>
              <a:rPr lang="en-IN" dirty="0"/>
              <a:t>b= new Button("Click Me");</a:t>
            </a:r>
          </a:p>
          <a:p>
            <a:r>
              <a:rPr lang="en-IN" dirty="0" err="1"/>
              <a:t>tf</a:t>
            </a:r>
            <a:r>
              <a:rPr lang="en-IN" dirty="0"/>
              <a:t>=new </a:t>
            </a:r>
            <a:r>
              <a:rPr lang="en-IN" dirty="0" err="1"/>
              <a:t>TextField</a:t>
            </a:r>
            <a:r>
              <a:rPr lang="en-IN" dirty="0"/>
              <a:t>(10);</a:t>
            </a:r>
          </a:p>
          <a:p>
            <a:r>
              <a:rPr lang="en-IN" dirty="0" err="1"/>
              <a:t>f.add</a:t>
            </a:r>
            <a:r>
              <a:rPr lang="en-IN" dirty="0"/>
              <a:t>(b);</a:t>
            </a:r>
          </a:p>
          <a:p>
            <a:r>
              <a:rPr lang="en-IN" dirty="0" err="1"/>
              <a:t>f.add</a:t>
            </a:r>
            <a:r>
              <a:rPr lang="en-IN" dirty="0"/>
              <a:t>(</a:t>
            </a:r>
            <a:r>
              <a:rPr lang="en-IN" dirty="0" err="1"/>
              <a:t>tf</a:t>
            </a:r>
            <a:r>
              <a:rPr lang="en-IN" dirty="0"/>
              <a:t>);</a:t>
            </a:r>
          </a:p>
          <a:p>
            <a:r>
              <a:rPr lang="en-IN" dirty="0" err="1"/>
              <a:t>b.addActionListener</a:t>
            </a:r>
            <a:r>
              <a:rPr lang="en-IN" dirty="0"/>
              <a:t>(this);</a:t>
            </a:r>
          </a:p>
          <a:p>
            <a:r>
              <a:rPr lang="en-IN" dirty="0"/>
              <a:t> </a:t>
            </a:r>
            <a:r>
              <a:rPr lang="en-IN" dirty="0" err="1"/>
              <a:t>f.addWindowListener</a:t>
            </a:r>
            <a:r>
              <a:rPr lang="en-IN" dirty="0"/>
              <a:t> (this);   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public void </a:t>
            </a:r>
            <a:r>
              <a:rPr lang="en-IN" dirty="0" err="1"/>
              <a:t>windowClosing</a:t>
            </a:r>
            <a:r>
              <a:rPr lang="en-IN" dirty="0"/>
              <a:t> (</a:t>
            </a:r>
            <a:r>
              <a:rPr lang="en-IN" dirty="0" err="1"/>
              <a:t>WindowEvent</a:t>
            </a:r>
            <a:r>
              <a:rPr lang="en-IN" dirty="0"/>
              <a:t> e) {    </a:t>
            </a:r>
          </a:p>
          <a:p>
            <a:r>
              <a:rPr lang="en-IN" dirty="0"/>
              <a:t>    </a:t>
            </a:r>
            <a:r>
              <a:rPr lang="en-IN" dirty="0" err="1"/>
              <a:t>f.dispose</a:t>
            </a:r>
            <a:r>
              <a:rPr lang="en-IN" dirty="0"/>
              <a:t>();    </a:t>
            </a:r>
          </a:p>
          <a:p>
            <a:r>
              <a:rPr lang="en-IN" dirty="0"/>
              <a:t>}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1F5582-A648-406F-9107-3DB7C32029D1}"/>
              </a:ext>
            </a:extLst>
          </p:cNvPr>
          <p:cNvSpPr txBox="1"/>
          <p:nvPr/>
        </p:nvSpPr>
        <p:spPr>
          <a:xfrm>
            <a:off x="6334538" y="909002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public void </a:t>
            </a:r>
            <a:r>
              <a:rPr lang="en-IN" dirty="0" err="1"/>
              <a:t>actionPerformed</a:t>
            </a:r>
            <a:r>
              <a:rPr lang="en-IN" dirty="0"/>
              <a:t>(</a:t>
            </a:r>
            <a:r>
              <a:rPr lang="en-IN" dirty="0" err="1"/>
              <a:t>ActionEvent</a:t>
            </a:r>
            <a:r>
              <a:rPr lang="en-IN" dirty="0"/>
              <a:t> ae)</a:t>
            </a:r>
          </a:p>
          <a:p>
            <a:r>
              <a:rPr lang="en-IN" dirty="0"/>
              <a:t>        {</a:t>
            </a:r>
          </a:p>
          <a:p>
            <a:r>
              <a:rPr lang="en-IN" dirty="0"/>
              <a:t>                          </a:t>
            </a:r>
          </a:p>
          <a:p>
            <a:r>
              <a:rPr lang="en-IN" dirty="0"/>
              <a:t>                String str = </a:t>
            </a:r>
            <a:r>
              <a:rPr lang="en-IN" dirty="0" err="1"/>
              <a:t>ae.getActionCommand</a:t>
            </a:r>
            <a:r>
              <a:rPr lang="en-IN" dirty="0"/>
              <a:t>();</a:t>
            </a:r>
          </a:p>
          <a:p>
            <a:r>
              <a:rPr lang="en-IN" dirty="0"/>
              <a:t>               </a:t>
            </a:r>
            <a:r>
              <a:rPr lang="en-IN" dirty="0" err="1"/>
              <a:t>tf.setText</a:t>
            </a:r>
            <a:r>
              <a:rPr lang="en-IN" dirty="0"/>
              <a:t>(str);}</a:t>
            </a:r>
          </a:p>
          <a:p>
            <a:endParaRPr lang="en-IN" dirty="0"/>
          </a:p>
          <a:p>
            <a:r>
              <a:rPr lang="en-IN" dirty="0"/>
              <a:t>public static void main(String </a:t>
            </a:r>
            <a:r>
              <a:rPr lang="en-IN" dirty="0" err="1"/>
              <a:t>args</a:t>
            </a:r>
            <a:r>
              <a:rPr lang="en-IN" dirty="0"/>
              <a:t>[])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Main </a:t>
            </a:r>
            <a:r>
              <a:rPr lang="en-IN" dirty="0" err="1"/>
              <a:t>obj</a:t>
            </a:r>
            <a:r>
              <a:rPr lang="en-IN" dirty="0"/>
              <a:t>=new Main();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75646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4D65E9-4745-44A6-84FB-636EF5EE9722}"/>
              </a:ext>
            </a:extLst>
          </p:cNvPr>
          <p:cNvSpPr txBox="1"/>
          <p:nvPr/>
        </p:nvSpPr>
        <p:spPr>
          <a:xfrm>
            <a:off x="410816" y="57400"/>
            <a:ext cx="593697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import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java.awt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.*;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import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java.awt.event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.*;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public class Login extends Frame implements ActionListener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{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TextField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nameField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passField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resultField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;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Label lab1, lab2;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Button b;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public Login()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{                       // set layout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setLayout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(new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GridLayout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(3, 2, 0, 10));  //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rows,column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hgap,vgap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setBackground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Color.pink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);  // fill the gap with color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       // create components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nameField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= new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TextField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(15);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passField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= new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TextField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(15);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resultField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= new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TextField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(15);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lab1 = new Label("Enter User Name");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lab2 = new Label("Enter Password");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E354A7-5EC8-41E8-8467-E5197AFFEF71}"/>
              </a:ext>
            </a:extLst>
          </p:cNvPr>
          <p:cNvSpPr txBox="1"/>
          <p:nvPr/>
        </p:nvSpPr>
        <p:spPr>
          <a:xfrm>
            <a:off x="6526696" y="751344"/>
            <a:ext cx="6168886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//lab3 = new Label("Display Result");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b=new Button("Enter");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	             // register the listener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b.addActionListener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(this);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	            // beautification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passField.setEchoChar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('*');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resultField.setEditable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(false);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add(lab1);   add(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nameField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);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add(lab2);   add(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passField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);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add(b);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add(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resultField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);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setTitle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("User Name &amp; Password Validation");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setSize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(300, 300);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setVisible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(true);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}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463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9496" y="79513"/>
            <a:ext cx="10058400" cy="887896"/>
          </a:xfrm>
        </p:spPr>
        <p:txBody>
          <a:bodyPr>
            <a:normAutofit/>
          </a:bodyPr>
          <a:lstStyle/>
          <a:p>
            <a:r>
              <a:rPr lang="en-US" sz="3800" b="1" dirty="0"/>
              <a:t>Two Event Handling Mechanisms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929" y="1069451"/>
            <a:ext cx="11191461" cy="3849624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way in which events are handled changed significantly between the original version of Java (1.0) and all subsequent versions of Java, beginning with version 1.1.</a:t>
            </a:r>
          </a:p>
          <a:p>
            <a:pPr algn="just"/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Although the 1.0 method of event handling is still supported, it is not recommended for new programs. </a:t>
            </a:r>
          </a:p>
          <a:p>
            <a:pPr algn="just"/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Also, many of the methods that support the old 1.0 event model have been deprecated. </a:t>
            </a:r>
          </a:p>
          <a:p>
            <a:pPr algn="just"/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modern approach is the way that events should be handled by all new programs.</a:t>
            </a:r>
          </a:p>
        </p:txBody>
      </p:sp>
    </p:spTree>
    <p:extLst>
      <p:ext uri="{BB962C8B-B14F-4D97-AF65-F5344CB8AC3E}">
        <p14:creationId xmlns:p14="http://schemas.microsoft.com/office/powerpoint/2010/main" val="38649836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84557F6-13C4-46DB-8036-E2F4D86B44B1}"/>
              </a:ext>
            </a:extLst>
          </p:cNvPr>
          <p:cNvSpPr txBox="1"/>
          <p:nvPr/>
        </p:nvSpPr>
        <p:spPr>
          <a:xfrm>
            <a:off x="607943" y="1205231"/>
            <a:ext cx="10976113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public void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actionPerformed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ActionEvent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e)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{                   // get the values entered by the user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String str1 =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nameField.getText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();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String str2 =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passField.getText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();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      // some validation code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if(str1.equals("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snrao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") &amp;&amp; str2.equals("java"))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{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 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resultField.setText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("VALID");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}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else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{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 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resultField.setText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("INVALID, TRY AGAIN");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}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}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public static void main(String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args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[])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{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Login obj=new Login();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}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}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4624E2-31B1-4D49-A72B-FF1DE54FD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7453" y="2230299"/>
            <a:ext cx="283845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7072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01305" y="73250"/>
            <a:ext cx="9690340" cy="99642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err="1"/>
              <a:t>ComponentEvent</a:t>
            </a:r>
            <a:r>
              <a:rPr lang="en-US" sz="3600" b="1" dirty="0"/>
              <a:t> class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0974" y="1337408"/>
            <a:ext cx="10972800" cy="5904656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low-level event which indicates that a component moved, changed size, or changed visibility.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class has  following constants.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final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COMPONENT_MOVED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event indicates that the component's position changed. 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final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COMPONENT_RESIZED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event indicates that the component's size changed. 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final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COMPONENT_SHOWN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event indicates that the component was made visible. 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final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COMPONENT_HIDDEN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event indicates that the component was become invisible. </a:t>
            </a:r>
          </a:p>
        </p:txBody>
      </p:sp>
    </p:spTree>
    <p:extLst>
      <p:ext uri="{BB962C8B-B14F-4D97-AF65-F5344CB8AC3E}">
        <p14:creationId xmlns:p14="http://schemas.microsoft.com/office/powerpoint/2010/main" val="1087373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5654" y="1444441"/>
            <a:ext cx="10156556" cy="446816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ComponentEvent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(Component  source,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id)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Constructs a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ComponentEvent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object. 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Parameters: 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- the Component that originated the event 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- an integer indicating the type of event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getComponent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the creator of the event. 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Component object that originated the event, or null if the object is not a Component.</a:t>
            </a:r>
          </a:p>
        </p:txBody>
      </p:sp>
      <p:sp>
        <p:nvSpPr>
          <p:cNvPr id="4" name="Title 10"/>
          <p:cNvSpPr>
            <a:spLocks noGrp="1"/>
          </p:cNvSpPr>
          <p:nvPr>
            <p:ph type="title"/>
          </p:nvPr>
        </p:nvSpPr>
        <p:spPr>
          <a:xfrm>
            <a:off x="2438393" y="143363"/>
            <a:ext cx="8517466" cy="779506"/>
          </a:xfrm>
        </p:spPr>
        <p:txBody>
          <a:bodyPr>
            <a:normAutofit/>
          </a:bodyPr>
          <a:lstStyle/>
          <a:p>
            <a:r>
              <a:rPr lang="en-IN" sz="3600" b="1" i="1" dirty="0">
                <a:latin typeface="Times New Roman" pitchFamily="18" charset="0"/>
                <a:cs typeface="Times New Roman" pitchFamily="18" charset="0"/>
              </a:rPr>
              <a:t>Conti…</a:t>
            </a:r>
          </a:p>
        </p:txBody>
      </p:sp>
    </p:spTree>
    <p:extLst>
      <p:ext uri="{BB962C8B-B14F-4D97-AF65-F5344CB8AC3E}">
        <p14:creationId xmlns:p14="http://schemas.microsoft.com/office/powerpoint/2010/main" val="8590883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204823" y="81877"/>
            <a:ext cx="8939841" cy="93604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ComponentListener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 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319842"/>
            <a:ext cx="10210800" cy="463290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listener interface for receiving component events.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componentResized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ComponentEvent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e)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Invoked when the component's size changes.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componentMoved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ComponentEvent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e)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Invoked when the component's position changes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componentShown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ComponentEvent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e)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Invoked when the component has been made visible.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componentHidden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ComponentEvent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e)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Invoked when the component has been made invisible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578896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3B4CC-7DC2-492D-9CE6-7A4CD0DFD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25760"/>
            <a:ext cx="10058400" cy="881405"/>
          </a:xfrm>
        </p:spPr>
        <p:txBody>
          <a:bodyPr/>
          <a:lstStyle/>
          <a:p>
            <a:pPr algn="ctr"/>
            <a:r>
              <a:rPr lang="en-US" dirty="0"/>
              <a:t>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9616F-C1FD-46C9-A58D-03F79EDEF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208" y="1007165"/>
            <a:ext cx="11257721" cy="5552661"/>
          </a:xfrm>
        </p:spPr>
        <p:txBody>
          <a:bodyPr>
            <a:normAutofit/>
          </a:bodyPr>
          <a:lstStyle/>
          <a:p>
            <a:pPr algn="just"/>
            <a:r>
              <a:rPr lang="en-US" b="0" i="0" dirty="0">
                <a:solidFill>
                  <a:srgbClr val="22222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Container classes are classes that can have other components on it. There are 3 types of Java Swing containers.</a:t>
            </a:r>
          </a:p>
          <a:p>
            <a:pPr marL="0" indent="0" algn="just">
              <a:buNone/>
            </a:pPr>
            <a:endParaRPr lang="en-US" b="0" i="0" dirty="0">
              <a:solidFill>
                <a:srgbClr val="222222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22222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Panel</a:t>
            </a:r>
            <a:r>
              <a:rPr lang="en-US" b="0" i="0" dirty="0">
                <a:solidFill>
                  <a:srgbClr val="22222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It is a pure container and is not a window in itself. The sole purpose of a Panel is to organize the components on to a window.</a:t>
            </a:r>
          </a:p>
          <a:p>
            <a:pPr algn="just">
              <a:buFont typeface="+mj-lt"/>
              <a:buAutoNum type="arabicPeriod"/>
            </a:pPr>
            <a:endParaRPr lang="en-US" b="0" i="0" dirty="0">
              <a:solidFill>
                <a:srgbClr val="222222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22222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Frame</a:t>
            </a:r>
            <a:r>
              <a:rPr lang="en-US" b="0" i="0" dirty="0">
                <a:solidFill>
                  <a:srgbClr val="22222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It is a fully functioning window with its title and icons.</a:t>
            </a:r>
          </a:p>
          <a:p>
            <a:pPr algn="just">
              <a:buFont typeface="+mj-lt"/>
              <a:buAutoNum type="arabicPeriod"/>
            </a:pPr>
            <a:endParaRPr lang="en-US" b="0" i="0" dirty="0">
              <a:solidFill>
                <a:srgbClr val="222222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22222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Dialog</a:t>
            </a:r>
            <a:r>
              <a:rPr lang="en-US" b="0" i="0" dirty="0">
                <a:solidFill>
                  <a:srgbClr val="22222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It is like a pop-up window that pops out when a message has to be displayed. It is not a fully functioning window like the Frame.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6873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1A666-966C-4844-99E2-F7C564130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26032"/>
          </a:xfrm>
        </p:spPr>
        <p:txBody>
          <a:bodyPr>
            <a:normAutofit fontScale="90000"/>
          </a:bodyPr>
          <a:lstStyle/>
          <a:p>
            <a:pPr algn="ctr"/>
            <a:r>
              <a:rPr kumimoji="0" lang="en-US" altLang="en-US" sz="400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Java Layout Manager</a:t>
            </a:r>
            <a:br>
              <a:rPr kumimoji="0" lang="en-US" altLang="en-US" sz="400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E1D1D2-DEEE-4ACD-AE15-F74F8EECF354}"/>
              </a:ext>
            </a:extLst>
          </p:cNvPr>
          <p:cNvSpPr txBox="1"/>
          <p:nvPr/>
        </p:nvSpPr>
        <p:spPr>
          <a:xfrm>
            <a:off x="460514" y="1305342"/>
            <a:ext cx="11254408" cy="4001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 Layout manager is used to arrange the GUI java components inside a container.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Java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BorderLayout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just" defTabSz="914400" rtl="0" eaLnBrk="0" fontAlgn="b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9C1D3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BorderLayout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 places components in up to five areas: top, bottom, left, right, and center. It is the default layout manager for every java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Jframe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0" marR="0" lvl="0" indent="0" algn="just" defTabSz="914400" rtl="0" eaLnBrk="0" fontAlgn="b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just" defTabSz="914400" rtl="0" eaLnBrk="0" fontAlgn="b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just" defTabSz="914400" rtl="0" eaLnBrk="0" fontAlgn="b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just" defTabSz="914400" rtl="0" eaLnBrk="0" fontAlgn="b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just" defTabSz="914400" rtl="0" eaLnBrk="0" fontAlgn="b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F6A25E-BAE8-4409-B790-C063E82B0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382" y="4427188"/>
            <a:ext cx="4591050" cy="17716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516E4B-DBE7-4DD2-91C3-29D621DA9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961323"/>
            <a:ext cx="2802835" cy="289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8785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52B99-EFA6-4BEB-929F-A6BC99F40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308" y="450438"/>
            <a:ext cx="11013384" cy="5823774"/>
          </a:xfrm>
        </p:spPr>
        <p:txBody>
          <a:bodyPr>
            <a:normAutofit/>
          </a:bodyPr>
          <a:lstStyle/>
          <a:p>
            <a:pPr marL="342900" marR="0" lvl="0" indent="-342900" algn="just" defTabSz="914400" rtl="0" eaLnBrk="0" fontAlgn="b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Java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FlowLayout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just" defTabSz="914400" rtl="0" eaLnBrk="0" fontAlgn="b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FlowLayout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is the default layout manager for every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JPanel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 It simply lays out components in a single row one after the other. </a:t>
            </a:r>
          </a:p>
          <a:p>
            <a:endParaRPr lang="en-US" sz="22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22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22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Java </a:t>
            </a:r>
            <a:r>
              <a:rPr lang="en-US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GridBagLayout</a:t>
            </a:r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It is the more sophisticated of all layouts. It aligns components by placing them within a grid of cells, allowing components to span more than one cell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541AA7-3F7E-4091-9380-5013A3438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725" y="4201905"/>
            <a:ext cx="3750746" cy="24506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F1ED6D-0952-476A-96E8-0056FB176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2377" y="1603517"/>
            <a:ext cx="6327246" cy="98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1865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D97CB-E7CF-47B3-B877-EBD59C351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371600"/>
          </a:xfrm>
        </p:spPr>
        <p:txBody>
          <a:bodyPr/>
          <a:lstStyle/>
          <a:p>
            <a:pPr algn="ctr"/>
            <a:r>
              <a:rPr lang="en-US" dirty="0"/>
              <a:t>Java Swing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36563-A4DC-4E07-BFC0-3B7581051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478" y="1371599"/>
            <a:ext cx="10952922" cy="4989443"/>
          </a:xfrm>
        </p:spPr>
        <p:txBody>
          <a:bodyPr>
            <a:normAutofit/>
          </a:bodyPr>
          <a:lstStyle/>
          <a:p>
            <a:pPr algn="just"/>
            <a:r>
              <a:rPr lang="en-US" sz="22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Java Swing is a part of Java Foundation Classes (JFC) that is used to create window-based applications. It is built on the top of AWT (Abstract Windowing Toolkit) API and entirely written in java.</a:t>
            </a:r>
          </a:p>
          <a:p>
            <a:pPr algn="just"/>
            <a:endParaRPr lang="en-US" sz="22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2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Java Foundation Classes (JFC) are a set of GUI components which simplify the development of desktop applications.</a:t>
            </a:r>
          </a:p>
          <a:p>
            <a:pPr algn="just"/>
            <a:endParaRPr lang="en-US" sz="22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200" b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Java Swing provides platform-independent and lightweight components.</a:t>
            </a:r>
          </a:p>
          <a:p>
            <a:pPr algn="just"/>
            <a:endParaRPr lang="en-US" sz="2200" b="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200" b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lang="en-US" sz="2200" b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javax.swing</a:t>
            </a:r>
            <a:r>
              <a:rPr lang="en-US" sz="2200" b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package provides classes for java swing API such as </a:t>
            </a:r>
            <a:r>
              <a:rPr lang="en-US" sz="2200" b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JButton</a:t>
            </a:r>
            <a:r>
              <a:rPr lang="en-US" sz="2200" b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2200" b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JTextField</a:t>
            </a:r>
            <a:r>
              <a:rPr lang="en-US" sz="2200" b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2200" b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JTextArea</a:t>
            </a:r>
            <a:r>
              <a:rPr lang="en-US" sz="2200" b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2200" b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JRadioButton</a:t>
            </a:r>
            <a:r>
              <a:rPr lang="en-US" sz="2200" b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2200" b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JCheckbox</a:t>
            </a:r>
            <a:r>
              <a:rPr lang="en-US" sz="2200" b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2200" b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JMenu</a:t>
            </a:r>
            <a:r>
              <a:rPr lang="en-US" sz="2200" b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2200" b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JColorChooser</a:t>
            </a:r>
            <a:r>
              <a:rPr lang="en-US" sz="2200" b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etc.</a:t>
            </a:r>
          </a:p>
          <a:p>
            <a:pPr algn="just"/>
            <a:endParaRPr 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5603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92B80FD-1292-45CF-870E-C1324B395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4069522"/>
              </p:ext>
            </p:extLst>
          </p:nvPr>
        </p:nvGraphicFramePr>
        <p:xfrm>
          <a:off x="564050" y="1320272"/>
          <a:ext cx="11063900" cy="4826884"/>
        </p:xfrm>
        <a:graphic>
          <a:graphicData uri="http://schemas.openxmlformats.org/drawingml/2006/table">
            <a:tbl>
              <a:tblPr/>
              <a:tblGrid>
                <a:gridCol w="687447">
                  <a:extLst>
                    <a:ext uri="{9D8B030D-6E8A-4147-A177-3AD203B41FA5}">
                      <a16:colId xmlns:a16="http://schemas.microsoft.com/office/drawing/2014/main" val="1163686471"/>
                    </a:ext>
                  </a:extLst>
                </a:gridCol>
                <a:gridCol w="5626381">
                  <a:extLst>
                    <a:ext uri="{9D8B030D-6E8A-4147-A177-3AD203B41FA5}">
                      <a16:colId xmlns:a16="http://schemas.microsoft.com/office/drawing/2014/main" val="4258906390"/>
                    </a:ext>
                  </a:extLst>
                </a:gridCol>
                <a:gridCol w="4750072">
                  <a:extLst>
                    <a:ext uri="{9D8B030D-6E8A-4147-A177-3AD203B41FA5}">
                      <a16:colId xmlns:a16="http://schemas.microsoft.com/office/drawing/2014/main" val="3972163580"/>
                    </a:ext>
                  </a:extLst>
                </a:gridCol>
              </a:tblGrid>
              <a:tr h="314866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700" b="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S.NO</a:t>
                      </a:r>
                    </a:p>
                  </a:txBody>
                  <a:tcPr marL="74261" marR="74261" marT="74261" marB="74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7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AWT</a:t>
                      </a:r>
                      <a:endParaRPr lang="en-US" sz="1700" b="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4261" marR="74261" marT="74261" marB="74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7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Swing</a:t>
                      </a:r>
                      <a:endParaRPr lang="en-US" sz="1700" b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4261" marR="74261" marT="74261" marB="74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3607949"/>
                  </a:ext>
                </a:extLst>
              </a:tr>
              <a:tr h="31789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700" b="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1.</a:t>
                      </a:r>
                    </a:p>
                  </a:txBody>
                  <a:tcPr marL="74261" marR="74261" marT="103965" marB="103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700" b="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Java AWT is an API to develop GUI applications in Java</a:t>
                      </a:r>
                    </a:p>
                  </a:txBody>
                  <a:tcPr marL="74261" marR="74261" marT="103965" marB="103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700" b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Swing is a part of Java Foundation Classes and is used to create various applications.</a:t>
                      </a:r>
                    </a:p>
                  </a:txBody>
                  <a:tcPr marL="74261" marR="74261" marT="103965" marB="103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2897832"/>
                  </a:ext>
                </a:extLst>
              </a:tr>
              <a:tr h="50497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700" b="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2.</a:t>
                      </a:r>
                    </a:p>
                  </a:txBody>
                  <a:tcPr marL="74261" marR="74261" marT="103965" marB="103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700" b="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The components of Java AWT are heavy weighted.</a:t>
                      </a:r>
                    </a:p>
                  </a:txBody>
                  <a:tcPr marL="74261" marR="74261" marT="103965" marB="103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700" b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The components of Java Swing are light weighted.</a:t>
                      </a:r>
                    </a:p>
                  </a:txBody>
                  <a:tcPr marL="74261" marR="74261" marT="103965" marB="103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9483697"/>
                  </a:ext>
                </a:extLst>
              </a:tr>
              <a:tr h="50497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700" b="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3.</a:t>
                      </a:r>
                    </a:p>
                  </a:txBody>
                  <a:tcPr marL="74261" marR="74261" marT="103965" marB="103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700" b="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Java AWT has comparatively less functionality as compared to Swing.</a:t>
                      </a:r>
                    </a:p>
                  </a:txBody>
                  <a:tcPr marL="74261" marR="74261" marT="103965" marB="103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700" b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Java Swing has more functionality as compared to AWT.</a:t>
                      </a:r>
                    </a:p>
                  </a:txBody>
                  <a:tcPr marL="74261" marR="74261" marT="103965" marB="103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6697443"/>
                  </a:ext>
                </a:extLst>
              </a:tr>
              <a:tr h="50497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700" b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4.</a:t>
                      </a:r>
                    </a:p>
                  </a:txBody>
                  <a:tcPr marL="74261" marR="74261" marT="103965" marB="103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700" b="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The execution time of AWT is more than Swing.</a:t>
                      </a:r>
                    </a:p>
                  </a:txBody>
                  <a:tcPr marL="74261" marR="74261" marT="103965" marB="103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700" b="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The execution time of Swing is less than AWT.</a:t>
                      </a:r>
                    </a:p>
                  </a:txBody>
                  <a:tcPr marL="74261" marR="74261" marT="103965" marB="103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5372897"/>
                  </a:ext>
                </a:extLst>
              </a:tr>
              <a:tr h="50497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700" b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5.</a:t>
                      </a:r>
                    </a:p>
                  </a:txBody>
                  <a:tcPr marL="74261" marR="74261" marT="103965" marB="103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700" b="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The components of Java AWT are platform dependent.</a:t>
                      </a:r>
                    </a:p>
                  </a:txBody>
                  <a:tcPr marL="74261" marR="74261" marT="103965" marB="103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700" b="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The components of Java Swing are platform independent.</a:t>
                      </a:r>
                    </a:p>
                  </a:txBody>
                  <a:tcPr marL="74261" marR="74261" marT="103965" marB="103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641539"/>
                  </a:ext>
                </a:extLst>
              </a:tr>
              <a:tr h="35645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700" b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6.</a:t>
                      </a:r>
                    </a:p>
                  </a:txBody>
                  <a:tcPr marL="74261" marR="74261" marT="103965" marB="103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700" b="0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Model-View-Controller (MVC) for web </a:t>
                      </a:r>
                      <a:r>
                        <a:rPr lang="en-IN" sz="1700" b="0" kern="1200" dirty="0" err="1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devemopment</a:t>
                      </a:r>
                      <a:r>
                        <a:rPr lang="en-US" sz="1700" b="0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pattern is not supported by AWT.</a:t>
                      </a:r>
                    </a:p>
                  </a:txBody>
                  <a:tcPr marL="74261" marR="74261" marT="103965" marB="103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700" b="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MVC pattern is supported by Swing.</a:t>
                      </a:r>
                    </a:p>
                  </a:txBody>
                  <a:tcPr marL="74261" marR="74261" marT="103965" marB="103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0487911"/>
                  </a:ext>
                </a:extLst>
              </a:tr>
              <a:tr h="50497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700" b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7.</a:t>
                      </a:r>
                    </a:p>
                  </a:txBody>
                  <a:tcPr marL="74261" marR="74261" marT="103965" marB="103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700" b="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AWT provides comparatively less powerful components.</a:t>
                      </a:r>
                    </a:p>
                  </a:txBody>
                  <a:tcPr marL="74261" marR="74261" marT="103965" marB="103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700" b="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Swing provides more powerful components.</a:t>
                      </a:r>
                    </a:p>
                  </a:txBody>
                  <a:tcPr marL="74261" marR="74261" marT="103965" marB="103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5416502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F6E85EE9-D594-4DDE-B2BE-463E956F6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40424E"/>
                </a:solidFill>
                <a:effectLst/>
                <a:latin typeface="urw-din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2905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7AD57-708E-4264-A67A-6941271F9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783" y="284785"/>
            <a:ext cx="10058400" cy="4651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Java Swing Classes</a:t>
            </a:r>
          </a:p>
        </p:txBody>
      </p:sp>
      <p:pic>
        <p:nvPicPr>
          <p:cNvPr id="2050" name="Picture 2" descr="hierarchy of javax swing">
            <a:extLst>
              <a:ext uri="{FF2B5EF4-FFF2-40B4-BE49-F238E27FC236}">
                <a16:creationId xmlns:a16="http://schemas.microsoft.com/office/drawing/2014/main" id="{0D0FAF26-6ABD-4A38-8A22-378FE1062AF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661" y="1316961"/>
            <a:ext cx="7182677" cy="4984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8164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37794"/>
            <a:ext cx="10058400" cy="4571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The Delegation Event Model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47" y="1017104"/>
            <a:ext cx="11529391" cy="5334000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modern approach to handling events is based on the delegation event model, which defines standard and consistent mechanisms to generate and process events. </a:t>
            </a:r>
          </a:p>
          <a:p>
            <a:pPr algn="just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Its concept is quite simple: a source generates an event and sends it to one or more listeners. </a:t>
            </a:r>
          </a:p>
          <a:p>
            <a:pPr algn="just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In this scheme, the listener simply waits until it receives an event. Once an event is received, the listener processes the event and then returns. </a:t>
            </a:r>
          </a:p>
          <a:p>
            <a:pPr algn="just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advantage of this design is that the application logic that processes events is cleanly separated from the user interface logic that generates those events. </a:t>
            </a:r>
          </a:p>
          <a:p>
            <a:pPr algn="just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 user interface element is able to “delegate” the processing of an event to a separate piece of code. </a:t>
            </a:r>
          </a:p>
          <a:p>
            <a:pPr algn="just"/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4363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31DCB-C419-46D1-83AD-4CCE07D50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209" y="1162216"/>
            <a:ext cx="5068956" cy="38496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import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javax.swing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.*;</a:t>
            </a:r>
          </a:p>
          <a:p>
            <a:pPr marL="0" indent="0"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import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java.awt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.*;</a:t>
            </a:r>
          </a:p>
          <a:p>
            <a:pPr marL="0" indent="0"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class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gui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   public static void main(String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args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[])</a:t>
            </a:r>
          </a:p>
          <a:p>
            <a:pPr marL="0" indent="0"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//Creating the Frame</a:t>
            </a:r>
          </a:p>
          <a:p>
            <a:pPr marL="0" indent="0"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      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JFrame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frame = new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JFrame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("Chat Frame");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frame.setDefaultCloseOperation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JFrame.EXIT_ON_CLOSE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      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frame.setSize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(400, 400);</a:t>
            </a:r>
          </a:p>
          <a:p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E54680-42D4-423C-A27A-E554B0509DC9}"/>
              </a:ext>
            </a:extLst>
          </p:cNvPr>
          <p:cNvSpPr txBox="1"/>
          <p:nvPr/>
        </p:nvSpPr>
        <p:spPr>
          <a:xfrm>
            <a:off x="5181600" y="1385796"/>
            <a:ext cx="650019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//Creating the </a:t>
            </a:r>
            <a:r>
              <a:rPr lang="en-US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MenuBar</a:t>
            </a: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and adding components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  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JMenuBar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mb = new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JMenuBar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();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  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JMenu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m1 = new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JMenu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("FILE");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  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JMenu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m2 = new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JMenu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("Help");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  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mb.add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(m1);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  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mb.add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(m2);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  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JMenuItem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m11 = new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JMenuItem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("Open");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  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JMenuItem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m22 = new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JMenuItem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("Save as");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   m1.add(m11);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   m1.add(m22);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//Creating the panel at bottom and adding components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   </a:t>
            </a:r>
          </a:p>
          <a:p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JPanel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panel = new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JPanel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(); 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  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JLabel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label = new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JLabel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("Enter Text");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  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JTextField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tf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= new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JTextField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(10); </a:t>
            </a:r>
          </a:p>
        </p:txBody>
      </p:sp>
    </p:spTree>
    <p:extLst>
      <p:ext uri="{BB962C8B-B14F-4D97-AF65-F5344CB8AC3E}">
        <p14:creationId xmlns:p14="http://schemas.microsoft.com/office/powerpoint/2010/main" val="25631605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A008C-D8B8-49C1-8149-BC40237BE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957" y="1095954"/>
            <a:ext cx="10058400" cy="38496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700" dirty="0" err="1">
                <a:latin typeface="Cambria" panose="02040503050406030204" pitchFamily="18" charset="0"/>
                <a:ea typeface="Cambria" panose="02040503050406030204" pitchFamily="18" charset="0"/>
              </a:rPr>
              <a:t>JButton</a:t>
            </a: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 send = new </a:t>
            </a:r>
            <a:r>
              <a:rPr lang="en-US" sz="1700" dirty="0" err="1">
                <a:latin typeface="Cambria" panose="02040503050406030204" pitchFamily="18" charset="0"/>
                <a:ea typeface="Cambria" panose="02040503050406030204" pitchFamily="18" charset="0"/>
              </a:rPr>
              <a:t>JButton</a:t>
            </a: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("Send");</a:t>
            </a:r>
          </a:p>
          <a:p>
            <a:pPr marL="0" indent="0">
              <a:buNone/>
            </a:pP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        </a:t>
            </a:r>
            <a:r>
              <a:rPr lang="en-US" sz="1700" dirty="0" err="1">
                <a:latin typeface="Cambria" panose="02040503050406030204" pitchFamily="18" charset="0"/>
                <a:ea typeface="Cambria" panose="02040503050406030204" pitchFamily="18" charset="0"/>
              </a:rPr>
              <a:t>JButton</a:t>
            </a: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 reset = new </a:t>
            </a:r>
            <a:r>
              <a:rPr lang="en-US" sz="1700" dirty="0" err="1">
                <a:latin typeface="Cambria" panose="02040503050406030204" pitchFamily="18" charset="0"/>
                <a:ea typeface="Cambria" panose="02040503050406030204" pitchFamily="18" charset="0"/>
              </a:rPr>
              <a:t>JButton</a:t>
            </a: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("Reset");</a:t>
            </a:r>
          </a:p>
          <a:p>
            <a:pPr marL="0" indent="0">
              <a:buNone/>
            </a:pP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        </a:t>
            </a:r>
            <a:r>
              <a:rPr lang="en-US" sz="1700" dirty="0" err="1">
                <a:latin typeface="Cambria" panose="02040503050406030204" pitchFamily="18" charset="0"/>
                <a:ea typeface="Cambria" panose="02040503050406030204" pitchFamily="18" charset="0"/>
              </a:rPr>
              <a:t>panel.add</a:t>
            </a: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(label); // Components Added using Flow Layout</a:t>
            </a:r>
          </a:p>
          <a:p>
            <a:pPr marL="0" indent="0">
              <a:buNone/>
            </a:pP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        </a:t>
            </a:r>
            <a:r>
              <a:rPr lang="en-US" sz="1700" dirty="0" err="1">
                <a:latin typeface="Cambria" panose="02040503050406030204" pitchFamily="18" charset="0"/>
                <a:ea typeface="Cambria" panose="02040503050406030204" pitchFamily="18" charset="0"/>
              </a:rPr>
              <a:t>panel.add</a:t>
            </a: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sz="1700" dirty="0" err="1">
                <a:latin typeface="Cambria" panose="02040503050406030204" pitchFamily="18" charset="0"/>
                <a:ea typeface="Cambria" panose="02040503050406030204" pitchFamily="18" charset="0"/>
              </a:rPr>
              <a:t>tf</a:t>
            </a: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        </a:t>
            </a:r>
            <a:r>
              <a:rPr lang="en-US" sz="1700" dirty="0" err="1">
                <a:latin typeface="Cambria" panose="02040503050406030204" pitchFamily="18" charset="0"/>
                <a:ea typeface="Cambria" panose="02040503050406030204" pitchFamily="18" charset="0"/>
              </a:rPr>
              <a:t>panel.add</a:t>
            </a: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(send);</a:t>
            </a:r>
          </a:p>
          <a:p>
            <a:pPr marL="0" indent="0">
              <a:buNone/>
            </a:pP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        </a:t>
            </a:r>
            <a:r>
              <a:rPr lang="en-US" sz="1700" dirty="0" err="1">
                <a:latin typeface="Cambria" panose="02040503050406030204" pitchFamily="18" charset="0"/>
                <a:ea typeface="Cambria" panose="02040503050406030204" pitchFamily="18" charset="0"/>
              </a:rPr>
              <a:t>panel.add</a:t>
            </a: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(reset);    </a:t>
            </a:r>
          </a:p>
          <a:p>
            <a:pPr marL="0" indent="0">
              <a:buNone/>
            </a:pPr>
            <a:r>
              <a:rPr lang="en-US" sz="1700" dirty="0" err="1">
                <a:latin typeface="Cambria" panose="02040503050406030204" pitchFamily="18" charset="0"/>
                <a:ea typeface="Cambria" panose="02040503050406030204" pitchFamily="18" charset="0"/>
              </a:rPr>
              <a:t>JTextArea</a:t>
            </a: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 ta = new </a:t>
            </a:r>
            <a:r>
              <a:rPr lang="en-US" sz="1700" dirty="0" err="1">
                <a:latin typeface="Cambria" panose="02040503050406030204" pitchFamily="18" charset="0"/>
                <a:ea typeface="Cambria" panose="02040503050406030204" pitchFamily="18" charset="0"/>
              </a:rPr>
              <a:t>JTextArea</a:t>
            </a: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();</a:t>
            </a:r>
          </a:p>
          <a:p>
            <a:pPr marL="0" indent="0">
              <a:buNone/>
            </a:pP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//Adding Components to the frame.</a:t>
            </a:r>
          </a:p>
          <a:p>
            <a:pPr marL="0" indent="0">
              <a:buNone/>
            </a:pP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       </a:t>
            </a:r>
            <a:r>
              <a:rPr lang="en-US" sz="1700" dirty="0" err="1">
                <a:latin typeface="Cambria" panose="02040503050406030204" pitchFamily="18" charset="0"/>
                <a:ea typeface="Cambria" panose="02040503050406030204" pitchFamily="18" charset="0"/>
              </a:rPr>
              <a:t>frame.getContentPane</a:t>
            </a: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().add(</a:t>
            </a:r>
            <a:r>
              <a:rPr lang="en-US" sz="1700" dirty="0" err="1">
                <a:latin typeface="Cambria" panose="02040503050406030204" pitchFamily="18" charset="0"/>
                <a:ea typeface="Cambria" panose="02040503050406030204" pitchFamily="18" charset="0"/>
              </a:rPr>
              <a:t>BorderLayout.SOUTH</a:t>
            </a: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, panel);</a:t>
            </a:r>
          </a:p>
          <a:p>
            <a:pPr marL="0" indent="0">
              <a:buNone/>
            </a:pP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        </a:t>
            </a:r>
            <a:r>
              <a:rPr lang="en-US" sz="1700" dirty="0" err="1">
                <a:latin typeface="Cambria" panose="02040503050406030204" pitchFamily="18" charset="0"/>
                <a:ea typeface="Cambria" panose="02040503050406030204" pitchFamily="18" charset="0"/>
              </a:rPr>
              <a:t>frame.getContentPane</a:t>
            </a: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().add(</a:t>
            </a:r>
            <a:r>
              <a:rPr lang="en-US" sz="1700" dirty="0" err="1">
                <a:latin typeface="Cambria" panose="02040503050406030204" pitchFamily="18" charset="0"/>
                <a:ea typeface="Cambria" panose="02040503050406030204" pitchFamily="18" charset="0"/>
              </a:rPr>
              <a:t>BorderLayout.NORTH</a:t>
            </a: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, mb);</a:t>
            </a:r>
          </a:p>
          <a:p>
            <a:pPr marL="0" indent="0">
              <a:buNone/>
            </a:pP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        </a:t>
            </a:r>
            <a:r>
              <a:rPr lang="en-US" sz="1700" dirty="0" err="1">
                <a:latin typeface="Cambria" panose="02040503050406030204" pitchFamily="18" charset="0"/>
                <a:ea typeface="Cambria" panose="02040503050406030204" pitchFamily="18" charset="0"/>
              </a:rPr>
              <a:t>frame.getContentPane</a:t>
            </a: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().add(</a:t>
            </a:r>
            <a:r>
              <a:rPr lang="en-US" sz="1700" dirty="0" err="1">
                <a:latin typeface="Cambria" panose="02040503050406030204" pitchFamily="18" charset="0"/>
                <a:ea typeface="Cambria" panose="02040503050406030204" pitchFamily="18" charset="0"/>
              </a:rPr>
              <a:t>BorderLayout.CENTER</a:t>
            </a: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, ta);</a:t>
            </a:r>
          </a:p>
          <a:p>
            <a:pPr marL="0" indent="0">
              <a:buNone/>
            </a:pP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        </a:t>
            </a:r>
            <a:r>
              <a:rPr lang="en-US" sz="1700" dirty="0" err="1">
                <a:latin typeface="Cambria" panose="02040503050406030204" pitchFamily="18" charset="0"/>
                <a:ea typeface="Cambria" panose="02040503050406030204" pitchFamily="18" charset="0"/>
              </a:rPr>
              <a:t>frame.setVisible</a:t>
            </a: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(true);</a:t>
            </a:r>
          </a:p>
          <a:p>
            <a:pPr marL="0" indent="0">
              <a:buNone/>
            </a:pP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    }  }</a:t>
            </a:r>
          </a:p>
        </p:txBody>
      </p:sp>
    </p:spTree>
    <p:extLst>
      <p:ext uri="{BB962C8B-B14F-4D97-AF65-F5344CB8AC3E}">
        <p14:creationId xmlns:p14="http://schemas.microsoft.com/office/powerpoint/2010/main" val="33556519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51EC1-27B9-4B5C-8A3E-8A6EEC0CB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460" y="1133127"/>
            <a:ext cx="4817166" cy="384962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import </a:t>
            </a:r>
            <a:r>
              <a:rPr lang="en-US" sz="1700" dirty="0" err="1">
                <a:latin typeface="Cambria" panose="02040503050406030204" pitchFamily="18" charset="0"/>
                <a:ea typeface="Cambria" panose="02040503050406030204" pitchFamily="18" charset="0"/>
              </a:rPr>
              <a:t>java.awt</a:t>
            </a: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.*;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import </a:t>
            </a:r>
            <a:r>
              <a:rPr lang="en-US" sz="1700" dirty="0" err="1">
                <a:latin typeface="Cambria" panose="02040503050406030204" pitchFamily="18" charset="0"/>
                <a:ea typeface="Cambria" panose="02040503050406030204" pitchFamily="18" charset="0"/>
              </a:rPr>
              <a:t>java.awt.event</a:t>
            </a: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.*;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 public class Main extends Frame implements ActionListener   //for button action event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Button b1,b2,b3;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      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 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           b1= new Button("Red");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b2= new Button("Blue");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b3= new Button("Green");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700" dirty="0" err="1">
                <a:latin typeface="Cambria" panose="02040503050406030204" pitchFamily="18" charset="0"/>
                <a:ea typeface="Cambria" panose="02040503050406030204" pitchFamily="18" charset="0"/>
              </a:rPr>
              <a:t>FlowLayout</a:t>
            </a: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 flow=new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700" dirty="0" err="1">
                <a:latin typeface="Cambria" panose="02040503050406030204" pitchFamily="18" charset="0"/>
                <a:ea typeface="Cambria" panose="02040503050406030204" pitchFamily="18" charset="0"/>
              </a:rPr>
              <a:t>FlowLayout</a:t>
            </a: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(FlowLayout.LEFT,10,10);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700" dirty="0" err="1">
                <a:latin typeface="Cambria" panose="02040503050406030204" pitchFamily="18" charset="0"/>
                <a:ea typeface="Cambria" panose="02040503050406030204" pitchFamily="18" charset="0"/>
              </a:rPr>
              <a:t>setLayout</a:t>
            </a: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(flow);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add(b1);add(b2);add(b3);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b1.addActionListener(this);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b2.addActionListener(this);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b3.addActionListener(this);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700" dirty="0" err="1">
                <a:latin typeface="Cambria" panose="02040503050406030204" pitchFamily="18" charset="0"/>
                <a:ea typeface="Cambria" panose="02040503050406030204" pitchFamily="18" charset="0"/>
              </a:rPr>
              <a:t>setSize</a:t>
            </a: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(400,400);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700" dirty="0" err="1">
                <a:latin typeface="Cambria" panose="02040503050406030204" pitchFamily="18" charset="0"/>
                <a:ea typeface="Cambria" panose="02040503050406030204" pitchFamily="18" charset="0"/>
              </a:rPr>
              <a:t>setVisible</a:t>
            </a: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(true); 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666B0A-FF6C-4EF4-84B9-4890FC70AD03}"/>
              </a:ext>
            </a:extLst>
          </p:cNvPr>
          <p:cNvSpPr txBox="1"/>
          <p:nvPr/>
        </p:nvSpPr>
        <p:spPr>
          <a:xfrm>
            <a:off x="5602357" y="1250966"/>
            <a:ext cx="616888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public void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actionPerformed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ActionEvent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ae)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   {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        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          String str;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str=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ae.getActionCommand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();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if(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str.equals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("Red"))</a:t>
            </a:r>
          </a:p>
          <a:p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setBackground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Color.red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);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else if(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str.equals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("Blue"))</a:t>
            </a:r>
          </a:p>
          <a:p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setBackground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Color.blue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);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else if(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str.equals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("Green"))</a:t>
            </a:r>
          </a:p>
          <a:p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setBackground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Color.green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);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}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public static void main(String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args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[])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{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Main obj=new Main();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}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FD8CC7-9C11-4B5A-8FCF-C90A4B0FAD41}"/>
              </a:ext>
            </a:extLst>
          </p:cNvPr>
          <p:cNvSpPr txBox="1"/>
          <p:nvPr/>
        </p:nvSpPr>
        <p:spPr>
          <a:xfrm>
            <a:off x="2932043" y="306313"/>
            <a:ext cx="61688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WAP to change the background color of  a Fame by clicking on Button.</a:t>
            </a:r>
          </a:p>
        </p:txBody>
      </p:sp>
    </p:spTree>
    <p:extLst>
      <p:ext uri="{BB962C8B-B14F-4D97-AF65-F5344CB8AC3E}">
        <p14:creationId xmlns:p14="http://schemas.microsoft.com/office/powerpoint/2010/main" val="10518334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1980" y="1174206"/>
            <a:ext cx="951246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java.awt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.*;</a:t>
            </a:r>
          </a:p>
          <a:p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java.awt.event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.*;</a:t>
            </a:r>
          </a:p>
          <a:p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javax.swing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.*;</a:t>
            </a:r>
          </a:p>
          <a:p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public class ComponentEventExample1 </a:t>
            </a:r>
          </a:p>
          <a:p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 public static void main(String[] 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 {</a:t>
            </a:r>
          </a:p>
          <a:p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JFrame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frame = new 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JFrame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ComponentEventExample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");</a:t>
            </a:r>
          </a:p>
          <a:p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frame.setDefaultCloseOperation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JFrame.EXIT_ON_CLOSE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TextArea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txtArea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TextArea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     Checkbox checkbox1 = new Checkbox("Checkbox 1");</a:t>
            </a:r>
          </a:p>
          <a:p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     Checkbox checkbox2 = new Checkbox("Checkbox 2");</a:t>
            </a:r>
          </a:p>
          <a:p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frame.add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txtArea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BorderLayout.CENTER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frame.add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(checkbox1, 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BorderLayout.NORTH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frame.add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(checkbox2, 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BorderLayout.SOUTH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frame.setVisible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(true);</a:t>
            </a:r>
          </a:p>
          <a:p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ComponentListener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componentListener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MyComponentListener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frame.addComponentListener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componentListener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 }</a:t>
            </a:r>
          </a:p>
          <a:p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5" name="Title 11"/>
          <p:cNvSpPr txBox="1">
            <a:spLocks/>
          </p:cNvSpPr>
          <p:nvPr/>
        </p:nvSpPr>
        <p:spPr>
          <a:xfrm>
            <a:off x="949855" y="227298"/>
            <a:ext cx="10058400" cy="76331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IN" sz="3600" b="1" dirty="0"/>
              <a:t>Programming Example</a:t>
            </a:r>
          </a:p>
        </p:txBody>
      </p:sp>
    </p:spTree>
    <p:extLst>
      <p:ext uri="{BB962C8B-B14F-4D97-AF65-F5344CB8AC3E}">
        <p14:creationId xmlns:p14="http://schemas.microsoft.com/office/powerpoint/2010/main" val="7945472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21434" y="1104181"/>
            <a:ext cx="10291313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class MyComponentListener implements ComponentListener </a:t>
            </a:r>
          </a:p>
          <a:p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   public void componentShown(ComponentEvent evt) </a:t>
            </a:r>
          </a:p>
          <a:p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   {</a:t>
            </a:r>
          </a:p>
          <a:p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       System.out.println("componentShown");</a:t>
            </a:r>
          </a:p>
          <a:p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   public void componentHidden(ComponentEvent evt) </a:t>
            </a:r>
          </a:p>
          <a:p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   {</a:t>
            </a:r>
          </a:p>
          <a:p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        System.out.println("componentHidden");</a:t>
            </a:r>
          </a:p>
          <a:p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    }</a:t>
            </a:r>
          </a:p>
          <a:p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   public void componentMoved(ComponentEvent evt) </a:t>
            </a:r>
          </a:p>
          <a:p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   {</a:t>
            </a:r>
          </a:p>
          <a:p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        System.out.println("componentMoved");</a:t>
            </a:r>
          </a:p>
          <a:p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    public void componentResized(ComponentEvent evt) </a:t>
            </a:r>
          </a:p>
          <a:p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    {</a:t>
            </a:r>
          </a:p>
          <a:p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         System.out.println("componentResized");</a:t>
            </a:r>
          </a:p>
          <a:p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    }</a:t>
            </a:r>
          </a:p>
          <a:p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5" name="Title 10"/>
          <p:cNvSpPr>
            <a:spLocks noGrp="1"/>
          </p:cNvSpPr>
          <p:nvPr>
            <p:ph type="title"/>
          </p:nvPr>
        </p:nvSpPr>
        <p:spPr>
          <a:xfrm>
            <a:off x="2590799" y="185698"/>
            <a:ext cx="8517466" cy="779506"/>
          </a:xfrm>
        </p:spPr>
        <p:txBody>
          <a:bodyPr>
            <a:normAutofit/>
          </a:bodyPr>
          <a:lstStyle/>
          <a:p>
            <a:r>
              <a:rPr lang="en-IN" sz="3600" b="1" i="1" dirty="0">
                <a:latin typeface="Times New Roman" pitchFamily="18" charset="0"/>
                <a:cs typeface="Times New Roman" pitchFamily="18" charset="0"/>
              </a:rPr>
              <a:t>Conti…</a:t>
            </a:r>
          </a:p>
        </p:txBody>
      </p:sp>
    </p:spTree>
    <p:extLst>
      <p:ext uri="{BB962C8B-B14F-4D97-AF65-F5344CB8AC3E}">
        <p14:creationId xmlns:p14="http://schemas.microsoft.com/office/powerpoint/2010/main" val="34767853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4837" y="1345721"/>
            <a:ext cx="10956405" cy="4846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76739" y="1428736"/>
            <a:ext cx="6731007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101305" y="142258"/>
            <a:ext cx="9690340" cy="70312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IN" sz="3600" b="1" dirty="0">
                <a:latin typeface="Times New Roman" pitchFamily="18" charset="0"/>
                <a:cs typeface="Times New Roman" pitchFamily="18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834949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32626" y="-99278"/>
            <a:ext cx="9302151" cy="116895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ContainerEvent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8067" y="1354667"/>
            <a:ext cx="10334605" cy="500284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low-level event which indicates that a container's contents changed because a component was added or removed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class has following constants.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final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COMPONENT_ADDED</a:t>
            </a:r>
          </a:p>
          <a:p>
            <a:pPr lvl="2">
              <a:lnSpc>
                <a:spcPct val="120000"/>
              </a:lnSpc>
              <a:buFont typeface="Arial" pitchFamily="34" charset="0"/>
              <a:buChar char="•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event indicates that a component was added to the container.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final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COMPONENT_REMOVED</a:t>
            </a:r>
          </a:p>
          <a:p>
            <a:pPr lvl="2">
              <a:lnSpc>
                <a:spcPct val="120000"/>
              </a:lnSpc>
              <a:buFont typeface="Arial" pitchFamily="34" charset="0"/>
              <a:buChar char="•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event indicates that a component was removed from the container. 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ContainerEvent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(Component source,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id, Component child)</a:t>
            </a:r>
          </a:p>
          <a:p>
            <a:pPr lvl="2">
              <a:lnSpc>
                <a:spcPct val="120000"/>
              </a:lnSpc>
              <a:buFont typeface="Arial" pitchFamily="34" charset="0"/>
              <a:buChar char="•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Constructs a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ContainerEvent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object. </a:t>
            </a:r>
          </a:p>
          <a:p>
            <a:pPr lvl="2">
              <a:lnSpc>
                <a:spcPct val="120000"/>
              </a:lnSpc>
              <a:buFont typeface="Arial" pitchFamily="34" charset="0"/>
              <a:buChar char="•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Parameters: </a:t>
            </a:r>
          </a:p>
          <a:p>
            <a:pPr lvl="3">
              <a:lnSpc>
                <a:spcPct val="120000"/>
              </a:lnSpc>
              <a:buFont typeface="Courier New" pitchFamily="49" charset="0"/>
              <a:buChar char="o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- the Component object (container) that originated the event </a:t>
            </a:r>
          </a:p>
          <a:p>
            <a:pPr lvl="3">
              <a:lnSpc>
                <a:spcPct val="120000"/>
              </a:lnSpc>
              <a:buFont typeface="Courier New" pitchFamily="49" charset="0"/>
              <a:buChar char="o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- an integer indicating the type of event </a:t>
            </a:r>
          </a:p>
          <a:p>
            <a:pPr lvl="3">
              <a:lnSpc>
                <a:spcPct val="120000"/>
              </a:lnSpc>
              <a:buFont typeface="Courier New" pitchFamily="49" charset="0"/>
              <a:buChar char="o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child - the component that was added or removed 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640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607733" y="84094"/>
            <a:ext cx="8517466" cy="779506"/>
          </a:xfrm>
        </p:spPr>
        <p:txBody>
          <a:bodyPr>
            <a:normAutofit/>
          </a:bodyPr>
          <a:lstStyle/>
          <a:p>
            <a:r>
              <a:rPr lang="en-IN" sz="3600" b="1" i="1" dirty="0">
                <a:latin typeface="Times New Roman" pitchFamily="18" charset="0"/>
                <a:cs typeface="Times New Roman" pitchFamily="18" charset="0"/>
              </a:rPr>
              <a:t>Conti…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1668" y="1309608"/>
            <a:ext cx="10373533" cy="5013702"/>
          </a:xfrm>
        </p:spPr>
        <p:txBody>
          <a:bodyPr>
            <a:noAutofit/>
          </a:bodyPr>
          <a:lstStyle/>
          <a:p>
            <a:pPr lvl="1">
              <a:lnSpc>
                <a:spcPct val="120000"/>
              </a:lnSpc>
              <a:buFont typeface="Wingdings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Container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getContainer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lvl="2">
              <a:lnSpc>
                <a:spcPct val="120000"/>
              </a:lnSpc>
              <a:buFont typeface="Arial" pitchFamily="34" charset="0"/>
              <a:buChar char="•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the originator of the event. </a:t>
            </a:r>
          </a:p>
          <a:p>
            <a:pPr lvl="2">
              <a:lnSpc>
                <a:spcPct val="120000"/>
              </a:lnSpc>
              <a:buFont typeface="Arial" pitchFamily="34" charset="0"/>
              <a:buChar char="•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the Container object that originated the event, or null if the object is not a Container.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public Component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getChild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lvl="2">
              <a:lnSpc>
                <a:spcPct val="120000"/>
              </a:lnSpc>
              <a:buFont typeface="Arial" pitchFamily="34" charset="0"/>
              <a:buChar char="•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the component that was affected by the event. </a:t>
            </a:r>
          </a:p>
          <a:p>
            <a:pPr lvl="2">
              <a:lnSpc>
                <a:spcPct val="120000"/>
              </a:lnSpc>
              <a:buFont typeface="Arial" pitchFamily="34" charset="0"/>
              <a:buChar char="•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the Component object that was added or removed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.</a:t>
            </a:r>
          </a:p>
          <a:p>
            <a:pPr lvl="2">
              <a:lnSpc>
                <a:spcPct val="120000"/>
              </a:lnSpc>
              <a:buFont typeface="Arial" pitchFamily="34" charset="0"/>
              <a:buChar char="•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listener interface for receiving container events.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componentAdded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ContainerEvent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e)</a:t>
            </a:r>
          </a:p>
          <a:p>
            <a:pPr lvl="2">
              <a:lnSpc>
                <a:spcPct val="120000"/>
              </a:lnSpc>
              <a:buFont typeface="Arial" pitchFamily="34" charset="0"/>
              <a:buChar char="•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Invoked when a component has been added to the container. 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componentRemoved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ContainerEvent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e)</a:t>
            </a:r>
          </a:p>
          <a:p>
            <a:pPr lvl="2">
              <a:lnSpc>
                <a:spcPct val="120000"/>
              </a:lnSpc>
              <a:buFont typeface="Arial" pitchFamily="34" charset="0"/>
              <a:buChar char="•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Invoked when a component has been removed from the container. 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§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963866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18468" y="1239074"/>
            <a:ext cx="1114432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import java.awt.*;</a:t>
            </a:r>
          </a:p>
          <a:p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import java.awt.event.*;</a:t>
            </a:r>
          </a:p>
          <a:p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javax.swing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.*;</a:t>
            </a:r>
          </a:p>
          <a:p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public class ContainerEventExample</a:t>
            </a:r>
          </a:p>
          <a:p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 public static void main(String args[]) </a:t>
            </a:r>
          </a:p>
          <a:p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 {</a:t>
            </a:r>
          </a:p>
          <a:p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JFrame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frame = new 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JFrame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   frame.setDefaultCloseOperation(JFrame.EXIT_ON_CLOSE);</a:t>
            </a:r>
          </a:p>
          <a:p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   Container 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contentPane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frame.getContentPane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   ContainerListener cont = new ContainerListener() </a:t>
            </a:r>
          </a:p>
          <a:p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   {</a:t>
            </a:r>
          </a:p>
          <a:p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        ActionListener listener = new ActionListener() </a:t>
            </a:r>
          </a:p>
          <a:p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        {</a:t>
            </a:r>
          </a:p>
          <a:p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            public void actionPerformed(ActionEvent e) </a:t>
            </a:r>
          </a:p>
          <a:p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           {</a:t>
            </a:r>
          </a:p>
          <a:p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               System.out.println("Selected: " + e.getActionCommand());</a:t>
            </a:r>
          </a:p>
          <a:p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           }</a:t>
            </a:r>
          </a:p>
          <a:p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        };</a:t>
            </a:r>
          </a:p>
        </p:txBody>
      </p:sp>
      <p:sp>
        <p:nvSpPr>
          <p:cNvPr id="5" name="Title 11"/>
          <p:cNvSpPr txBox="1">
            <a:spLocks/>
          </p:cNvSpPr>
          <p:nvPr/>
        </p:nvSpPr>
        <p:spPr>
          <a:xfrm>
            <a:off x="949855" y="227298"/>
            <a:ext cx="10058400" cy="76331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IN" sz="3600" b="1" dirty="0"/>
              <a:t>Programming Example</a:t>
            </a:r>
          </a:p>
        </p:txBody>
      </p:sp>
    </p:spTree>
    <p:extLst>
      <p:ext uri="{BB962C8B-B14F-4D97-AF65-F5344CB8AC3E}">
        <p14:creationId xmlns:p14="http://schemas.microsoft.com/office/powerpoint/2010/main" val="20291320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66524" y="1226005"/>
            <a:ext cx="1033039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  public void componentAdded(ContainerEvent e) </a:t>
            </a:r>
          </a:p>
          <a:p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  {</a:t>
            </a:r>
          </a:p>
          <a:p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       Component c = e.getChild();</a:t>
            </a:r>
          </a:p>
          <a:p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       if (c instanceof JButton)</a:t>
            </a:r>
          </a:p>
          <a:p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       {</a:t>
            </a:r>
          </a:p>
          <a:p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            JButton b = (JButton) c;</a:t>
            </a:r>
          </a:p>
          <a:p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            b.addActionListener(listener);</a:t>
            </a:r>
          </a:p>
          <a:p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       }</a:t>
            </a:r>
          </a:p>
          <a:p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  }</a:t>
            </a:r>
          </a:p>
          <a:p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  public void componentRemoved(ContainerEvent e) </a:t>
            </a:r>
          </a:p>
          <a:p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  {</a:t>
            </a:r>
          </a:p>
          <a:p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       Component c = 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e.getChild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        if (c instanceof JButton)</a:t>
            </a:r>
          </a:p>
          <a:p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        {</a:t>
            </a:r>
          </a:p>
          <a:p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             JButton b = (JButton) c;</a:t>
            </a:r>
          </a:p>
          <a:p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             b.removeActionListener(listener);</a:t>
            </a:r>
          </a:p>
          <a:p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        }</a:t>
            </a:r>
          </a:p>
          <a:p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     }</a:t>
            </a:r>
          </a:p>
          <a:p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 };</a:t>
            </a:r>
          </a:p>
        </p:txBody>
      </p:sp>
      <p:sp>
        <p:nvSpPr>
          <p:cNvPr id="3" name="Title 10"/>
          <p:cNvSpPr txBox="1">
            <a:spLocks/>
          </p:cNvSpPr>
          <p:nvPr/>
        </p:nvSpPr>
        <p:spPr>
          <a:xfrm>
            <a:off x="2429933" y="143361"/>
            <a:ext cx="8517466" cy="77950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IN" sz="3600" b="1" i="1">
                <a:latin typeface="Times New Roman" pitchFamily="18" charset="0"/>
                <a:cs typeface="Times New Roman" pitchFamily="18" charset="0"/>
              </a:rPr>
              <a:t>Conti…</a:t>
            </a:r>
          </a:p>
        </p:txBody>
      </p:sp>
    </p:spTree>
    <p:extLst>
      <p:ext uri="{BB962C8B-B14F-4D97-AF65-F5344CB8AC3E}">
        <p14:creationId xmlns:p14="http://schemas.microsoft.com/office/powerpoint/2010/main" val="2958335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444" y="1148963"/>
            <a:ext cx="11456504" cy="3849624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In the delegation event model, listeners must register with a source in order to receive an event notification. </a:t>
            </a:r>
          </a:p>
          <a:p>
            <a:pPr algn="just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This provides an important benefit: notifications are sent only to listeners that want to receive them. </a:t>
            </a:r>
          </a:p>
          <a:p>
            <a:pPr algn="just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This is a more efficient way to handle events than the design used by the original Java 1.0 approach. </a:t>
            </a:r>
          </a:p>
          <a:p>
            <a:pPr algn="just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Previously, an event was propagated up the containment hierarchy until it was handled by a component. </a:t>
            </a:r>
          </a:p>
          <a:p>
            <a:pPr algn="just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This required components to receive events that they did not process, and it wasted valuable time. The delegation event model eliminates this overhead.</a:t>
            </a:r>
          </a:p>
          <a:p>
            <a:pPr algn="just"/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4449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71268" y="1475117"/>
            <a:ext cx="8467936" cy="36198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   contentPane.addContainerListener(cont);</a:t>
            </a:r>
          </a:p>
          <a:p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   contentPane.setLayout(new GridLayout(3, 2));</a:t>
            </a:r>
          </a:p>
          <a:p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   contentPane.add(new JButton("First"));</a:t>
            </a:r>
          </a:p>
          <a:p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   contentPane.add(new JButton("Second"));</a:t>
            </a:r>
          </a:p>
          <a:p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   contentPane.add(new JButton("Third"));</a:t>
            </a:r>
          </a:p>
          <a:p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   contentPane.add(new JButton("Fourth"));</a:t>
            </a:r>
          </a:p>
          <a:p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   contentPane.add(new JButton("Fifth"));</a:t>
            </a:r>
          </a:p>
          <a:p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   frame.setSize(300, 200);</a:t>
            </a:r>
          </a:p>
          <a:p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   frame.show();</a:t>
            </a:r>
          </a:p>
          <a:p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 }</a:t>
            </a:r>
          </a:p>
          <a:p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3" name="Title 10"/>
          <p:cNvSpPr txBox="1">
            <a:spLocks/>
          </p:cNvSpPr>
          <p:nvPr/>
        </p:nvSpPr>
        <p:spPr>
          <a:xfrm>
            <a:off x="2455333" y="143361"/>
            <a:ext cx="8559799" cy="79643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IN" sz="3600" b="1" i="1" dirty="0">
                <a:latin typeface="Times New Roman" pitchFamily="18" charset="0"/>
                <a:cs typeface="Times New Roman" pitchFamily="18" charset="0"/>
              </a:rPr>
              <a:t>Conti…</a:t>
            </a:r>
          </a:p>
        </p:txBody>
      </p:sp>
    </p:spTree>
    <p:extLst>
      <p:ext uri="{BB962C8B-B14F-4D97-AF65-F5344CB8AC3E}">
        <p14:creationId xmlns:p14="http://schemas.microsoft.com/office/powerpoint/2010/main" val="14912775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2862" y="1247936"/>
            <a:ext cx="11044009" cy="473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101305" y="142258"/>
            <a:ext cx="9690340" cy="70312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IN" sz="3600" b="1" dirty="0">
                <a:latin typeface="Times New Roman" pitchFamily="18" charset="0"/>
                <a:cs typeface="Times New Roman" pitchFamily="18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7612342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81877"/>
            <a:ext cx="8991600" cy="82389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FocusEvent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599" y="1268760"/>
            <a:ext cx="10498667" cy="51828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low-level event which indicates that a Component has gained or lost the input focus.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class has following constants.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final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FOCUS_GAINED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event indicates that the Component is now the focus owner.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final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FOCUS_LOST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event indicates that the Component is no longer the focus owner. </a:t>
            </a:r>
          </a:p>
        </p:txBody>
      </p:sp>
    </p:spTree>
    <p:extLst>
      <p:ext uri="{BB962C8B-B14F-4D97-AF65-F5344CB8AC3E}">
        <p14:creationId xmlns:p14="http://schemas.microsoft.com/office/powerpoint/2010/main" val="3567031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438" y="150888"/>
            <a:ext cx="9060611" cy="78076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1358" y="1281022"/>
            <a:ext cx="10972800" cy="478112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publicfocusEvent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(Component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source,int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id,boolean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temporary, Component opposite)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- the Component that originated the event 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- FOCUS_GAINED or FOCUS_LOST 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temporary - true if the focus change is temporary; false otherwise 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opposite - the other Component involved in the focus change, or null 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publicFocusEvent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(Component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source,int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id,booleantemporary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- an integer indicating the type of event 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temporary - true if the focus change is temporary; false otherwise.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FocusEvent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(Component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source,int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id)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- the Component that originated the event 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- an integer indicating the type of event </a:t>
            </a:r>
          </a:p>
          <a:p>
            <a:pPr lvl="1">
              <a:lnSpc>
                <a:spcPct val="12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281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360098" y="90503"/>
            <a:ext cx="9673087" cy="86702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FocusListener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 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147" y="1388853"/>
            <a:ext cx="10228053" cy="45638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focusGained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FocusEvent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e)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Invoked when a component gains the keyboard focus. </a:t>
            </a:r>
          </a:p>
          <a:p>
            <a:pPr lvl="1"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focusLost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FocusEvent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e)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Invoked when a component loses the keyboard focus. </a:t>
            </a:r>
          </a:p>
        </p:txBody>
      </p:sp>
    </p:spTree>
    <p:extLst>
      <p:ext uri="{BB962C8B-B14F-4D97-AF65-F5344CB8AC3E}">
        <p14:creationId xmlns:p14="http://schemas.microsoft.com/office/powerpoint/2010/main" val="3301538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9550" y="1292592"/>
            <a:ext cx="10572824" cy="5062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java.awt.*;</a:t>
            </a:r>
          </a:p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java.awt.event.*;</a:t>
            </a:r>
          </a:p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javax.swing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.*;</a:t>
            </a:r>
          </a:p>
          <a:p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FocusListenerExample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extends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JFrame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implements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FocusListener</a:t>
            </a:r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Button b1,b2;</a:t>
            </a:r>
          </a:p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public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FocusListenerExample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{</a:t>
            </a:r>
          </a:p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b1=new Button ("First");</a:t>
            </a:r>
          </a:p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b2=new Button ("Second");</a:t>
            </a:r>
          </a:p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add(b1,BorderLayout.SOUTH);</a:t>
            </a:r>
          </a:p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add(b2,BorderLayout.NORTH);</a:t>
            </a:r>
          </a:p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b1.addFocusListener(this);</a:t>
            </a:r>
          </a:p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b2.addFocusListener(this);</a:t>
            </a:r>
          </a:p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setSize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(200,200);</a:t>
            </a:r>
          </a:p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setDefaultCloseOperation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JFrame.EXIT_ON_CLOSE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setVisible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(true);</a:t>
            </a:r>
          </a:p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</a:p>
        </p:txBody>
      </p:sp>
      <p:sp>
        <p:nvSpPr>
          <p:cNvPr id="3" name="Title 11"/>
          <p:cNvSpPr txBox="1">
            <a:spLocks/>
          </p:cNvSpPr>
          <p:nvPr/>
        </p:nvSpPr>
        <p:spPr>
          <a:xfrm>
            <a:off x="949855" y="227298"/>
            <a:ext cx="10058400" cy="76331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IN" sz="3600" b="1" dirty="0"/>
              <a:t>Programming Example</a:t>
            </a:r>
          </a:p>
        </p:txBody>
      </p:sp>
    </p:spTree>
    <p:extLst>
      <p:ext uri="{BB962C8B-B14F-4D97-AF65-F5344CB8AC3E}">
        <p14:creationId xmlns:p14="http://schemas.microsoft.com/office/powerpoint/2010/main" val="8820690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92951" y="1271855"/>
            <a:ext cx="1085857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public void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focusGained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FocusEvent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//method of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focuslistener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{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if(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fe.getSource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()==b1)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	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(b1.getLabel()+"gained");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if(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fe.getSource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()==b2)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	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(b2.getLabel()+"gained");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if(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fe.isTemporary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	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("Temporary Focus");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public void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focusLost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FocusEvent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//in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focusevent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getID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()"is a method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{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if(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fe.getSource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()==b1)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(b1.getLabel()+"lost");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if(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fe.getSource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()==b2)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	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(b2.getLabel()+"lost");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public static void main(String a[])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{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new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FocusListenerExample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" name="Title 10"/>
          <p:cNvSpPr txBox="1">
            <a:spLocks/>
          </p:cNvSpPr>
          <p:nvPr/>
        </p:nvSpPr>
        <p:spPr>
          <a:xfrm>
            <a:off x="2455333" y="143361"/>
            <a:ext cx="8559799" cy="79643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IN" sz="3600" b="1" i="1" dirty="0">
                <a:latin typeface="Times New Roman" pitchFamily="18" charset="0"/>
                <a:cs typeface="Times New Roman" pitchFamily="18" charset="0"/>
              </a:rPr>
              <a:t>Conti…</a:t>
            </a:r>
          </a:p>
        </p:txBody>
      </p:sp>
    </p:spTree>
    <p:extLst>
      <p:ext uri="{BB962C8B-B14F-4D97-AF65-F5344CB8AC3E}">
        <p14:creationId xmlns:p14="http://schemas.microsoft.com/office/powerpoint/2010/main" val="5809541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4472" y="1462076"/>
            <a:ext cx="11238821" cy="4110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24760" y="2500306"/>
            <a:ext cx="3333773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101305" y="142258"/>
            <a:ext cx="9690340" cy="70312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IN" sz="3600" b="1" dirty="0">
                <a:latin typeface="Times New Roman" pitchFamily="18" charset="0"/>
                <a:cs typeface="Times New Roman" pitchFamily="18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9983047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03517"/>
            <a:ext cx="9233140" cy="101791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ItemEvent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2732" y="1165243"/>
            <a:ext cx="10972800" cy="558924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semantic event which indicates that an item was selected or deselected. 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high-level event is generated by 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ItemSelectable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 (such as a List) when an item is selected or deselected by the user. 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class has following constants.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final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SELECTED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state-change value indicates that an item was selected. 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final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DESELECTED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state-change-value indicates that a selected item was deselected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ItemEvent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ItemSelectable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source,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id, Object item,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stateChange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Constructs an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ItemEvent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object. 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Parameters: 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- the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ItemSelectable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 that originated the event 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- an integer that identifies the event type 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 - an object -- the item affected by the event 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stateChange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an integer that indicates whether the item was selected or deselected </a:t>
            </a:r>
          </a:p>
          <a:p>
            <a:pPr lvl="1">
              <a:buFont typeface="Wingdings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8051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1086" y="159515"/>
            <a:ext cx="8974348" cy="81527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of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ItemEvent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6144"/>
            <a:ext cx="10972800" cy="558924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ItemSelectable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getItemSelectable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the creator of the event. 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Returns: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ItemSelectable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 that originated the event.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Object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getItem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the item affected by the event. 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Returns: the item (object) that was affected by the event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getStateChange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the type of state change (selected or deselected).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Returns: an integer that indicates whether the item was selected or deselected</a:t>
            </a:r>
          </a:p>
        </p:txBody>
      </p:sp>
    </p:spTree>
    <p:extLst>
      <p:ext uri="{BB962C8B-B14F-4D97-AF65-F5344CB8AC3E}">
        <p14:creationId xmlns:p14="http://schemas.microsoft.com/office/powerpoint/2010/main" val="411949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3583" y="152399"/>
            <a:ext cx="8001000" cy="762001"/>
          </a:xfrm>
        </p:spPr>
        <p:txBody>
          <a:bodyPr>
            <a:normAutofit/>
          </a:bodyPr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Events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080052"/>
            <a:ext cx="11569147" cy="5791200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In the delegation model, an event is an object that describes a state change in a source. </a:t>
            </a:r>
          </a:p>
          <a:p>
            <a:pPr algn="just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Among other causes, an event can be generated as a consequence of a person interacting with the elements in a graphical user interface. </a:t>
            </a:r>
          </a:p>
          <a:p>
            <a:pPr algn="just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Some of the activities that cause events to be generated are pressing a button, entering a character via the keyboard, selecting an item in a list, and clicking the mouse. </a:t>
            </a:r>
          </a:p>
          <a:p>
            <a:pPr algn="just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Many other user operations could also be cited as examples. Events may also occur that are not directly caused by interactions with a user interface. </a:t>
            </a:r>
          </a:p>
          <a:p>
            <a:pPr algn="just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For example, an event may be generated when a timer expires, a counter exceeds a value, software or hardware failure occurs, or an operation is completed. You are free to define events that are appropriate for your application.</a:t>
            </a:r>
          </a:p>
          <a:p>
            <a:pPr algn="just"/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4051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6581" y="64624"/>
            <a:ext cx="8810445" cy="927414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ItemListener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 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6532" y="1295400"/>
            <a:ext cx="10481735" cy="4800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listener interface for receiving item events.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itemStateChanged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ItemEvent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e)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Invoked when an item has been selected or deselected by the user.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code written for this method performs the operations that need to occur when an item is selected (or deselected). </a:t>
            </a:r>
          </a:p>
        </p:txBody>
      </p:sp>
    </p:spTree>
    <p:extLst>
      <p:ext uri="{BB962C8B-B14F-4D97-AF65-F5344CB8AC3E}">
        <p14:creationId xmlns:p14="http://schemas.microsoft.com/office/powerpoint/2010/main" val="16389191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76200"/>
            <a:ext cx="9525000" cy="905934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KeyEvent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29267"/>
            <a:ext cx="11506200" cy="552873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event which indicates that a keystroke occurred in a component.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class has following constant.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final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KEY_PRESSED</a:t>
            </a:r>
          </a:p>
          <a:p>
            <a:pPr lvl="2">
              <a:buFont typeface="Arial" pitchFamily="34" charset="0"/>
              <a:buChar char="•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"key pressed" event. This event is generated when a key is pushed down.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final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KEY_RELEASED</a:t>
            </a:r>
          </a:p>
          <a:p>
            <a:pPr lvl="2">
              <a:buFont typeface="Arial" pitchFamily="34" charset="0"/>
              <a:buChar char="•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"key released" event. This event is generated when a key is let up. 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final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KEY_TYPED</a:t>
            </a:r>
          </a:p>
          <a:p>
            <a:pPr lvl="2">
              <a:buFont typeface="Arial" pitchFamily="34" charset="0"/>
              <a:buChar char="•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"key typed" event. </a:t>
            </a:r>
          </a:p>
          <a:p>
            <a:pPr lvl="2">
              <a:buFont typeface="Arial" pitchFamily="34" charset="0"/>
              <a:buChar char="•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event is generated when a character is entered. In the simplest case, it is produced by a single key press. </a:t>
            </a:r>
          </a:p>
          <a:p>
            <a:pPr lvl="2">
              <a:buFont typeface="Arial" pitchFamily="34" charset="0"/>
              <a:buChar char="•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Often, however, characters are produced by series of key presses, and the mapping from key pressed events to key typed events may be many-to-one or many-to-many. </a:t>
            </a:r>
          </a:p>
        </p:txBody>
      </p:sp>
    </p:spTree>
    <p:extLst>
      <p:ext uri="{BB962C8B-B14F-4D97-AF65-F5344CB8AC3E}">
        <p14:creationId xmlns:p14="http://schemas.microsoft.com/office/powerpoint/2010/main" val="20639940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03866" y="0"/>
            <a:ext cx="8763001" cy="98213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of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KeyEvent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2667" y="1278467"/>
            <a:ext cx="10710334" cy="504613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getKeyCode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the integer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keyCode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associated with the key in this event.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Returns: the integer code for an actual key on the keyboard.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char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getKeyChar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the character associated with the key in this event.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the KEY_TYPED event for shift + "a" returns the value for "A".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isActionKey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true if the key firing the event is an action key. Examples of action keys include Page Up, Caps Lock, the arrow and function keys.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0826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66800" y="92239"/>
            <a:ext cx="9321800" cy="90680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KeyListener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329268"/>
            <a:ext cx="10507134" cy="516466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events indicate when the user is typing at the keyboard.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events are fired by the component with the keyboard focus when the user presses or releases keyboard keys.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Notifications are sent about two basic kinds of key events:</a:t>
            </a:r>
          </a:p>
          <a:p>
            <a:pPr lvl="2">
              <a:buFont typeface="Wingdings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typing of a Unicode character</a:t>
            </a:r>
          </a:p>
          <a:p>
            <a:pPr lvl="2">
              <a:buFont typeface="Wingdings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pressing or releasing of a key on the keyboard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kind of event is called a key-typed event. 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know when the user types a Unicode character ? whether by pressing one key such as 'a' or by pressing several keys in sequence ?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second kind is either a key-pressed or key-released event.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know when the user presses the F1 key, or whether the user pressed the '3' key on the number pad, you handle key-pressed events.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839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07067" y="67732"/>
            <a:ext cx="8305811" cy="98213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Methods of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KeyListener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Interface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609600" y="1786466"/>
          <a:ext cx="10718800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742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Method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Purpose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9678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keyTyped(</a:t>
                      </a:r>
                      <a:r>
                        <a:rPr lang="en-US" sz="2200" dirty="0" err="1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KeyEvent</a:t>
                      </a:r>
                      <a:r>
                        <a:rPr lang="en-US" sz="22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Called just after the user types a Unicode character into the listened-to component.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9678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keyPressed(</a:t>
                      </a:r>
                      <a:r>
                        <a:rPr lang="en-US" sz="2200" dirty="0" err="1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KeyEvent</a:t>
                      </a:r>
                      <a:r>
                        <a:rPr lang="en-US" sz="22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Called just after the user presses a key while the listened-to component has the focus.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9678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keyReleased(</a:t>
                      </a:r>
                      <a:r>
                        <a:rPr lang="en-US" sz="2200" dirty="0" err="1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KeyEvent</a:t>
                      </a:r>
                      <a:r>
                        <a:rPr lang="en-US" sz="22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Called just after the user releases a key while the listened-to component has the focus.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712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7600" y="-94006"/>
            <a:ext cx="9338733" cy="107613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TextEvent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17638"/>
            <a:ext cx="10972800" cy="5440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semantic event which indicates that an object's text changed.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high-level event is generated by an object (such as 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TextComponent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when its text changes.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TextEvent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(Object 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source,int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id)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Constructs 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TextEvent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object.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Parameters: 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- the 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TextComponent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object that originated the event 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- an integer that identifies the event type </a:t>
            </a:r>
          </a:p>
        </p:txBody>
      </p:sp>
    </p:spTree>
    <p:extLst>
      <p:ext uri="{BB962C8B-B14F-4D97-AF65-F5344CB8AC3E}">
        <p14:creationId xmlns:p14="http://schemas.microsoft.com/office/powerpoint/2010/main" val="38202654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77800"/>
            <a:ext cx="9237133" cy="87206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TextListener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 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listener interface for receiving text events.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textValueChanged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TextEvent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Invoked when the value of the text has changed.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code written for this method performs the operations that need to occur when text changes. </a:t>
            </a:r>
          </a:p>
        </p:txBody>
      </p:sp>
    </p:spTree>
    <p:extLst>
      <p:ext uri="{BB962C8B-B14F-4D97-AF65-F5344CB8AC3E}">
        <p14:creationId xmlns:p14="http://schemas.microsoft.com/office/powerpoint/2010/main" val="183106338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1467" y="0"/>
            <a:ext cx="9296400" cy="9906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WindowEvent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4467" y="1608667"/>
            <a:ext cx="10100733" cy="434407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low-level event indicates that a window has changed its status.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event is generated by a Window object when it is opened, closed, activated, deactivated,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iconified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deiconified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when focus is transferred into or out of the Window.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7815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constants 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17638"/>
            <a:ext cx="10972800" cy="5440362"/>
          </a:xfrm>
        </p:spPr>
        <p:txBody>
          <a:bodyPr>
            <a:noAutofit/>
          </a:bodyPr>
          <a:lstStyle/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WINDOW_ACTIVATED 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WINDOW_CLOSED 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WINDOW_CLOSING 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WINDOW_DEACTIVATED 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WINDOW_DEICONIFIED 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WINDOW_GAINED_FOCUS 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WINDOW_ICONIFIED 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WINDOW_LOST_FOCUS 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WINDOW_OPENED 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WINDOW_STATE_CHANGED </a:t>
            </a:r>
          </a:p>
        </p:txBody>
      </p:sp>
    </p:spTree>
    <p:extLst>
      <p:ext uri="{BB962C8B-B14F-4D97-AF65-F5344CB8AC3E}">
        <p14:creationId xmlns:p14="http://schemas.microsoft.com/office/powerpoint/2010/main" val="203457361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880532" y="0"/>
            <a:ext cx="9668935" cy="948267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4200" y="1253067"/>
            <a:ext cx="11396134" cy="519853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WindowEvent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(Window 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source,int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id)</a:t>
            </a:r>
          </a:p>
          <a:p>
            <a:pPr lvl="2">
              <a:buFont typeface="Wingdings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Constructs 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WindowEvent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object. </a:t>
            </a:r>
          </a:p>
          <a:p>
            <a:pPr lvl="2">
              <a:buFont typeface="Wingdings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Parameters: source - the Window object that originated the event </a:t>
            </a:r>
          </a:p>
          <a:p>
            <a:pPr lvl="2">
              <a:buFont typeface="Wingdings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- an integer indicating the type of event 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publicWindowEvent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(Window source,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id, Window opposite,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oldState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newState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>
              <a:buFont typeface="Wingdings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that passing in an invalid id results in unspecified behavior. </a:t>
            </a:r>
          </a:p>
          <a:p>
            <a:pPr lvl="2">
              <a:buFont typeface="Wingdings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method throws an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IllegalArgumentException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source is null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2">
              <a:buFont typeface="Wingdings" pitchFamily="2" charset="2"/>
              <a:buChar char="§"/>
            </a:pP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Parametrs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3">
              <a:buFont typeface="Arial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- the Window object that originated the event </a:t>
            </a:r>
          </a:p>
          <a:p>
            <a:pPr lvl="3">
              <a:buFont typeface="Arial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- an integer indicating the type of event. </a:t>
            </a:r>
          </a:p>
          <a:p>
            <a:pPr lvl="3">
              <a:buFont typeface="Arial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opposite - the other window involved in the focus or activation change, or null </a:t>
            </a:r>
          </a:p>
          <a:p>
            <a:pPr lvl="3">
              <a:buFont typeface="Arial" pitchFamily="34" charset="0"/>
              <a:buChar char="•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oldState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previous state of the window for window state change event </a:t>
            </a:r>
          </a:p>
          <a:p>
            <a:pPr lvl="3">
              <a:buFont typeface="Arial" pitchFamily="34" charset="0"/>
              <a:buChar char="•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newState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new state of the window for window state change event </a:t>
            </a:r>
          </a:p>
          <a:p>
            <a:pPr lvl="2">
              <a:buFont typeface="Wingdings" pitchFamily="2" charset="2"/>
              <a:buChar char="§"/>
            </a:pP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598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2835" y="0"/>
            <a:ext cx="8001000" cy="884903"/>
          </a:xfrm>
        </p:spPr>
        <p:txBody>
          <a:bodyPr>
            <a:normAutofit/>
          </a:bodyPr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Event Sources 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304" y="990600"/>
            <a:ext cx="11542644" cy="5638800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 source is an object that generates an event. This occurs when the internal state of that object changes in some way. </a:t>
            </a:r>
          </a:p>
          <a:p>
            <a:pPr algn="just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Sources may generate more than one type of event. A source must register listeners in order for the listeners to receive notifications about a specific type of event. </a:t>
            </a:r>
          </a:p>
          <a:p>
            <a:pPr algn="just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Each type of event has its own registration method. </a:t>
            </a:r>
          </a:p>
          <a:p>
            <a:pPr algn="just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Here is the general form: </a:t>
            </a:r>
          </a:p>
          <a:p>
            <a:pPr lvl="1" algn="just"/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public void </a:t>
            </a:r>
            <a:r>
              <a:rPr lang="en-US" sz="2400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addTypeListener</a:t>
            </a:r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(</a:t>
            </a:r>
            <a:r>
              <a:rPr lang="en-US" sz="2400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TypeListener</a:t>
            </a:r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el ) </a:t>
            </a:r>
          </a:p>
          <a:p>
            <a:pPr algn="just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Here, Type is the name of the event, and el is a reference to the event listener. </a:t>
            </a:r>
          </a:p>
          <a:p>
            <a:pPr algn="just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For example, the method that registers a keyboard event listener is called </a:t>
            </a:r>
            <a:r>
              <a:rPr lang="en-US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addKeyListener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( ).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The method that registers a mouse motion listener is called </a:t>
            </a:r>
            <a:r>
              <a:rPr lang="en-US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addMouseMotionListener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( ).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algn="just"/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2206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76867" y="33868"/>
            <a:ext cx="8779933" cy="97366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WindowListener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 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4200" y="1185332"/>
            <a:ext cx="10972800" cy="5291667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windowClosing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WindowEvent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e)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Invoked when the user attempts to close the window from the window's system menu. 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windowClosed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WindowEvent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e)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Invoked when a window has been closed as the result of calling dispose on the window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windowIconified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WindowEvent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e)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Invoked when a window is changed from a normal to a minimized state. 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windowOpened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WindowEvent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e)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Invoked the first time a window is made visible. 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windowDeiconified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WindowEvent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e)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Invoked when a window is changed from a minimized to a normal state. 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windowActivated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WindowEvent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e)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Invoked when the Window is set to be the active Window. 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windowDeactivated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WindowEvent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e)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Invoked when a Window is no longer the active Window</a:t>
            </a:r>
          </a:p>
        </p:txBody>
      </p:sp>
    </p:spTree>
    <p:extLst>
      <p:ext uri="{BB962C8B-B14F-4D97-AF65-F5344CB8AC3E}">
        <p14:creationId xmlns:p14="http://schemas.microsoft.com/office/powerpoint/2010/main" val="37909931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18534"/>
            <a:ext cx="9110133" cy="8636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WindowFocusListener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7401" y="1227667"/>
            <a:ext cx="10337800" cy="4725077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listener interface for receiving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WindowEvents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including WINDOW_GAINED_FOCUS and WINDOW_LOST_FOCUS events.</a:t>
            </a:r>
          </a:p>
          <a:p>
            <a:pPr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windowGainedFocus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WindowEvent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e)</a:t>
            </a:r>
          </a:p>
          <a:p>
            <a:pPr lvl="1">
              <a:lnSpc>
                <a:spcPct val="170000"/>
              </a:lnSpc>
              <a:buFont typeface="Wingdings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Invoked when the Window is set to be the focused Window, which means that the Window, or one of its subcomponents, will receive keyboard events. </a:t>
            </a:r>
          </a:p>
          <a:p>
            <a:pPr lvl="1">
              <a:lnSpc>
                <a:spcPct val="170000"/>
              </a:lnSpc>
              <a:buFont typeface="Wingdings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event indicates a mouse action occurred in a component. This low-level event is generated by a component object for Mouse Events and Mouse motion events.</a:t>
            </a:r>
          </a:p>
          <a:p>
            <a:pPr lvl="1">
              <a:lnSpc>
                <a:spcPct val="170000"/>
              </a:lnSpc>
              <a:buFont typeface="Wingdings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931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286" y="1073425"/>
            <a:ext cx="11529392" cy="5542722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When an event occurs, all registered listeners are notified and receive a copy of the event object. </a:t>
            </a:r>
          </a:p>
          <a:p>
            <a:pPr algn="just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This is known as multicasting the event. In all cases, notifications are sent only to listeners that register to receive them. </a:t>
            </a:r>
          </a:p>
          <a:p>
            <a:pPr algn="just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Some sources may allow only one listener to register. The general form of such a method is this: </a:t>
            </a:r>
          </a:p>
          <a:p>
            <a:pPr lvl="1" algn="just"/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public void </a:t>
            </a:r>
            <a:r>
              <a:rPr lang="en-US" sz="2400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addTypeListener</a:t>
            </a:r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sz="2400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TypeListener</a:t>
            </a: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el</a:t>
            </a:r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)</a:t>
            </a:r>
          </a:p>
          <a:p>
            <a:pPr lvl="1" algn="just"/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java.util.TooManyListenersException</a:t>
            </a:r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algn="just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Here, Type is the name of the event, and el is a reference to the event listener. When such an event occurs, the registered listener is notified. This is known as unicasting the event. </a:t>
            </a:r>
          </a:p>
          <a:p>
            <a:pPr algn="just"/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351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043" y="1119875"/>
            <a:ext cx="11529391" cy="3849624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 source must also provide a method that allows a listener to unregister an interest in a specific type of event. The general form of such a method is this: </a:t>
            </a:r>
          </a:p>
          <a:p>
            <a:pPr lvl="1" algn="just"/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public void </a:t>
            </a:r>
            <a:r>
              <a:rPr lang="en-US" sz="2400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removeTypeListener</a:t>
            </a:r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sz="2400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TypeListener</a:t>
            </a:r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el ) </a:t>
            </a:r>
          </a:p>
          <a:p>
            <a:pPr lvl="1" algn="just"/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For example, to remove a keyboard listener, you would call </a:t>
            </a:r>
            <a:r>
              <a:rPr lang="en-US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removeKeyListener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( ).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algn="just"/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methods that add or remove listeners are provided by the source that generates events. </a:t>
            </a:r>
          </a:p>
          <a:p>
            <a:pPr algn="just"/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For example, the 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Component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class provides methods to add and remove keyboard and mouse event listeners.</a:t>
            </a:r>
          </a:p>
          <a:p>
            <a:pPr algn="just"/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025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8452" y="271533"/>
            <a:ext cx="10058400" cy="232049"/>
          </a:xfrm>
        </p:spPr>
        <p:txBody>
          <a:bodyPr>
            <a:noAutofit/>
          </a:bodyPr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Event Listeners 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173" y="1166018"/>
            <a:ext cx="11522765" cy="4525963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 listener is an object that is notified when an event occurs. It has two major requirements. </a:t>
            </a:r>
          </a:p>
          <a:p>
            <a:pPr algn="just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First, it must have been registered with one or more sources to receive notifications about specific types of events. </a:t>
            </a:r>
          </a:p>
          <a:p>
            <a:pPr algn="just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Second, it must implement methods to receive and process these notifications. </a:t>
            </a:r>
          </a:p>
          <a:p>
            <a:pPr algn="just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methods that receive and process events are defined in a set of interfaces, such as those found in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java.awt.event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</a:p>
          <a:p>
            <a:pPr algn="just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For example, the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MouseMotionListener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interface defines two methods to receive notifications when the mouse is dragged or moved. </a:t>
            </a:r>
          </a:p>
          <a:p>
            <a:pPr algn="just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Any object may receive and process one or both of these events if it provides an implementation of this interface. </a:t>
            </a:r>
          </a:p>
        </p:txBody>
      </p:sp>
    </p:spTree>
    <p:extLst>
      <p:ext uri="{BB962C8B-B14F-4D97-AF65-F5344CB8AC3E}">
        <p14:creationId xmlns:p14="http://schemas.microsoft.com/office/powerpoint/2010/main" val="2947658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5752</Words>
  <Application>Microsoft Office PowerPoint</Application>
  <PresentationFormat>Widescreen</PresentationFormat>
  <Paragraphs>740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1" baseType="lpstr">
      <vt:lpstr>Arial</vt:lpstr>
      <vt:lpstr>Calibri</vt:lpstr>
      <vt:lpstr>Calibri Light</vt:lpstr>
      <vt:lpstr>Cambria</vt:lpstr>
      <vt:lpstr>Courier New</vt:lpstr>
      <vt:lpstr>Times New Roman</vt:lpstr>
      <vt:lpstr>urw-din</vt:lpstr>
      <vt:lpstr>Verdana</vt:lpstr>
      <vt:lpstr>Wingdings</vt:lpstr>
      <vt:lpstr>Office Theme</vt:lpstr>
      <vt:lpstr>Module -IV</vt:lpstr>
      <vt:lpstr>Two Event Handling Mechanisms</vt:lpstr>
      <vt:lpstr>The Delegation Event Model </vt:lpstr>
      <vt:lpstr>PowerPoint Presentation</vt:lpstr>
      <vt:lpstr>Events </vt:lpstr>
      <vt:lpstr>Event Sources </vt:lpstr>
      <vt:lpstr>PowerPoint Presentation</vt:lpstr>
      <vt:lpstr>PowerPoint Presentation</vt:lpstr>
      <vt:lpstr>Event Listeners </vt:lpstr>
      <vt:lpstr>Sources Generating Events</vt:lpstr>
      <vt:lpstr>PowerPoint Presentation</vt:lpstr>
      <vt:lpstr>Events Handling steps</vt:lpstr>
      <vt:lpstr>PowerPoint Presentation</vt:lpstr>
      <vt:lpstr>ActionEvent</vt:lpstr>
      <vt:lpstr>Syntax Example</vt:lpstr>
      <vt:lpstr>Methods</vt:lpstr>
      <vt:lpstr>ActionListener Interface</vt:lpstr>
      <vt:lpstr>PowerPoint Presentation</vt:lpstr>
      <vt:lpstr>PowerPoint Presentation</vt:lpstr>
      <vt:lpstr>PowerPoint Presentation</vt:lpstr>
      <vt:lpstr>ComponentEvent class</vt:lpstr>
      <vt:lpstr>Conti…</vt:lpstr>
      <vt:lpstr>ComponentListener interface </vt:lpstr>
      <vt:lpstr>Container</vt:lpstr>
      <vt:lpstr>Java Layout Manager </vt:lpstr>
      <vt:lpstr>PowerPoint Presentation</vt:lpstr>
      <vt:lpstr>Java Swing</vt:lpstr>
      <vt:lpstr>PowerPoint Presentation</vt:lpstr>
      <vt:lpstr>Java Swing Classes</vt:lpstr>
      <vt:lpstr>PowerPoint Presentation</vt:lpstr>
      <vt:lpstr>PowerPoint Presentation</vt:lpstr>
      <vt:lpstr>PowerPoint Presentation</vt:lpstr>
      <vt:lpstr>PowerPoint Presentation</vt:lpstr>
      <vt:lpstr>Conti…</vt:lpstr>
      <vt:lpstr>PowerPoint Presentation</vt:lpstr>
      <vt:lpstr>ContainerEvent class </vt:lpstr>
      <vt:lpstr>Conti…</vt:lpstr>
      <vt:lpstr>PowerPoint Presentation</vt:lpstr>
      <vt:lpstr>PowerPoint Presentation</vt:lpstr>
      <vt:lpstr>PowerPoint Presentation</vt:lpstr>
      <vt:lpstr>PowerPoint Presentation</vt:lpstr>
      <vt:lpstr>FocusEvent class </vt:lpstr>
      <vt:lpstr>Constructors</vt:lpstr>
      <vt:lpstr>FocusListener interface </vt:lpstr>
      <vt:lpstr>PowerPoint Presentation</vt:lpstr>
      <vt:lpstr>PowerPoint Presentation</vt:lpstr>
      <vt:lpstr>PowerPoint Presentation</vt:lpstr>
      <vt:lpstr>ItemEvent class </vt:lpstr>
      <vt:lpstr>Methods of ItemEvent Class</vt:lpstr>
      <vt:lpstr>ItemListener interface </vt:lpstr>
      <vt:lpstr>KeyEvent class </vt:lpstr>
      <vt:lpstr>Methods of KeyEvent class</vt:lpstr>
      <vt:lpstr>KeyListener Interface</vt:lpstr>
      <vt:lpstr>Methods of KeyListener Interface</vt:lpstr>
      <vt:lpstr>TextEvent class </vt:lpstr>
      <vt:lpstr>TextListener interface </vt:lpstr>
      <vt:lpstr>WindowEvent class </vt:lpstr>
      <vt:lpstr>int constants </vt:lpstr>
      <vt:lpstr>Constructors</vt:lpstr>
      <vt:lpstr>WindowListener interface </vt:lpstr>
      <vt:lpstr>WindowFocusListener interface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-IV</dc:title>
  <dc:creator>Jyoti Agarwal</dc:creator>
  <cp:lastModifiedBy>Lenovo</cp:lastModifiedBy>
  <cp:revision>19</cp:revision>
  <dcterms:created xsi:type="dcterms:W3CDTF">2022-05-23T05:49:42Z</dcterms:created>
  <dcterms:modified xsi:type="dcterms:W3CDTF">2023-05-30T04:03:37Z</dcterms:modified>
</cp:coreProperties>
</file>