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441" r:id="rId2"/>
    <p:sldId id="257" r:id="rId3"/>
    <p:sldId id="464" r:id="rId4"/>
    <p:sldId id="454" r:id="rId5"/>
    <p:sldId id="455" r:id="rId6"/>
    <p:sldId id="323" r:id="rId7"/>
    <p:sldId id="456" r:id="rId8"/>
    <p:sldId id="457" r:id="rId9"/>
    <p:sldId id="325" r:id="rId10"/>
    <p:sldId id="326" r:id="rId11"/>
    <p:sldId id="460" r:id="rId12"/>
    <p:sldId id="446" r:id="rId13"/>
    <p:sldId id="458" r:id="rId14"/>
    <p:sldId id="447" r:id="rId15"/>
    <p:sldId id="448" r:id="rId16"/>
    <p:sldId id="327" r:id="rId17"/>
    <p:sldId id="450" r:id="rId18"/>
    <p:sldId id="328" r:id="rId19"/>
    <p:sldId id="329" r:id="rId20"/>
    <p:sldId id="330" r:id="rId21"/>
    <p:sldId id="334" r:id="rId22"/>
    <p:sldId id="335" r:id="rId23"/>
    <p:sldId id="336" r:id="rId24"/>
    <p:sldId id="331" r:id="rId25"/>
    <p:sldId id="332" r:id="rId26"/>
    <p:sldId id="333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462" r:id="rId38"/>
    <p:sldId id="449" r:id="rId39"/>
    <p:sldId id="348" r:id="rId40"/>
    <p:sldId id="349" r:id="rId41"/>
    <p:sldId id="350" r:id="rId42"/>
    <p:sldId id="351" r:id="rId43"/>
    <p:sldId id="463" r:id="rId44"/>
    <p:sldId id="459" r:id="rId45"/>
    <p:sldId id="445" r:id="rId46"/>
    <p:sldId id="352" r:id="rId47"/>
    <p:sldId id="444" r:id="rId48"/>
    <p:sldId id="451" r:id="rId49"/>
    <p:sldId id="353" r:id="rId50"/>
    <p:sldId id="354" r:id="rId51"/>
    <p:sldId id="355" r:id="rId52"/>
    <p:sldId id="356" r:id="rId53"/>
    <p:sldId id="357" r:id="rId54"/>
    <p:sldId id="461" r:id="rId55"/>
    <p:sldId id="358" r:id="rId56"/>
    <p:sldId id="359" r:id="rId57"/>
    <p:sldId id="360" r:id="rId58"/>
    <p:sldId id="443" r:id="rId59"/>
    <p:sldId id="452" r:id="rId60"/>
    <p:sldId id="453" r:id="rId61"/>
  </p:sldIdLst>
  <p:sldSz cx="9144000" cy="6858000" type="screen4x3"/>
  <p:notesSz cx="7150100" cy="9448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NrrDnffnB8Tu6yUo9a6AVA==" hashData="s0tTGKzkVExAVqMTQubhrcZhDQk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70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4" autoAdjust="0"/>
  </p:normalViewPr>
  <p:slideViewPr>
    <p:cSldViewPr>
      <p:cViewPr>
        <p:scale>
          <a:sx n="33" d="100"/>
          <a:sy n="33" d="100"/>
        </p:scale>
        <p:origin x="946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2CB06-FB7A-4BB5-824F-916CA0FD57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B9CB8-3638-4E36-A05C-1094EC2EE6B0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554B-052E-4161-9E55-B86D39002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843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844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239EA8-20E0-4B4E-A169-2B368C07FC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D7374-FE2B-41A3-8EAB-DD4AE8117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BF64-260B-486A-A577-9C525D7A1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504BA-6876-4B09-9765-28838026CD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D4E60-DC2B-46EB-BD55-F3D8A1A399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5762-239E-437A-9B69-762CF9BC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08B39-EB41-4832-B86A-F20A6CE34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0509D-C29D-462B-A201-213081EDC3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066F-F4FA-4740-A297-DCC99D731B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4F-64D7-4932-ABE7-2DEB23518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F9E2E-6FE0-4D2E-BFE7-33A42766D1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D55830A-D095-4ABA-A3E5-E687C9C29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28600"/>
            <a:ext cx="18573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457200" y="1066800"/>
            <a:ext cx="2209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457200" y="3810000"/>
            <a:ext cx="601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609600" y="5181600"/>
            <a:ext cx="5219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2362200" y="4648200"/>
            <a:ext cx="447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lum bright="-35000" contrast="65000"/>
          </a:blip>
          <a:srcRect/>
          <a:stretch>
            <a:fillRect/>
          </a:stretch>
        </p:blipFill>
        <p:spPr bwMode="auto">
          <a:xfrm>
            <a:off x="304800" y="3352800"/>
            <a:ext cx="1838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762000"/>
            <a:ext cx="8534400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2DTranspose</a:t>
            </a:r>
          </a:p>
          <a:p>
            <a:r>
              <a:rPr lang="en-US" sz="2000" b="1" dirty="0" smtClean="0"/>
              <a:t> {</a:t>
            </a:r>
          </a:p>
          <a:p>
            <a:pPr lvl="1"/>
            <a:r>
              <a:rPr lang="en-US" sz="2000" b="1" dirty="0" smtClean="0"/>
              <a:t>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 ]) </a:t>
            </a:r>
          </a:p>
          <a:p>
            <a:pPr lvl="1"/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a1[ ][ ]=new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[3][4];</a:t>
            </a:r>
          </a:p>
          <a:p>
            <a:pPr lvl="1"/>
            <a:r>
              <a:rPr lang="en-US" sz="2000" b="1" dirty="0" smtClean="0"/>
              <a:t>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a2[ ][ ]=new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[4][3];</a:t>
            </a:r>
          </a:p>
          <a:p>
            <a:pPr lvl="1"/>
            <a:r>
              <a:rPr lang="en-US" sz="2000" b="1" dirty="0" smtClean="0"/>
              <a:t>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count=0; </a:t>
            </a:r>
            <a:r>
              <a:rPr lang="en-US" sz="2000" b="1" dirty="0" smtClean="0">
                <a:solidFill>
                  <a:srgbClr val="FF0000"/>
                </a:solidFill>
              </a:rPr>
              <a:t>// for initializing matrix a1</a:t>
            </a:r>
          </a:p>
          <a:p>
            <a:pPr lvl="1"/>
            <a:endParaRPr lang="en-US" sz="2000" b="1" smtClean="0">
              <a:solidFill>
                <a:srgbClr val="FF0000"/>
              </a:solidFill>
            </a:endParaRPr>
          </a:p>
          <a:p>
            <a:pPr lvl="1"/>
            <a:r>
              <a:rPr lang="en-US" sz="2000" b="1" smtClean="0">
                <a:solidFill>
                  <a:srgbClr val="FF0000"/>
                </a:solidFill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</a:rPr>
              <a:t>Initialize the content </a:t>
            </a:r>
            <a:r>
              <a:rPr lang="en-US" sz="2000" b="1" smtClean="0">
                <a:solidFill>
                  <a:srgbClr val="FF0000"/>
                </a:solidFill>
              </a:rPr>
              <a:t>of Matrix a1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/>
              <a:t>	  for(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&lt;a1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.length</a:t>
            </a:r>
            <a:r>
              <a:rPr lang="en-US" sz="2000" b="1" dirty="0" smtClean="0"/>
              <a:t>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pPr lvl="1"/>
            <a:r>
              <a:rPr lang="en-US" sz="2000" b="1" dirty="0" smtClean="0"/>
              <a:t>        {</a:t>
            </a:r>
          </a:p>
          <a:p>
            <a:pPr lvl="1"/>
            <a:r>
              <a:rPr lang="en-US" sz="2000" b="1" dirty="0" smtClean="0"/>
              <a:t>           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j=0; j&lt;a1[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].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length</a:t>
            </a:r>
            <a:r>
              <a:rPr lang="en-US" sz="2000" b="1" dirty="0" smtClean="0"/>
              <a:t>; j++)</a:t>
            </a:r>
          </a:p>
          <a:p>
            <a:pPr lvl="1"/>
            <a:r>
              <a:rPr lang="en-US" sz="2000" b="1" dirty="0" smtClean="0"/>
              <a:t>            {</a:t>
            </a:r>
          </a:p>
          <a:p>
            <a:pPr lvl="1"/>
            <a:r>
              <a:rPr lang="en-US" sz="2000" b="1" dirty="0" smtClean="0"/>
              <a:t>                a1[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][ j ]=count++;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//Some values</a:t>
            </a:r>
          </a:p>
          <a:p>
            <a:pPr lvl="1"/>
            <a:r>
              <a:rPr lang="en-US" sz="2000" b="1" dirty="0" smtClean="0"/>
              <a:t>                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 (a1[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][j]+" "); </a:t>
            </a:r>
            <a:r>
              <a:rPr lang="en-US" sz="2000" b="1" dirty="0" smtClean="0">
                <a:solidFill>
                  <a:srgbClr val="FF0000"/>
                </a:solidFill>
              </a:rPr>
              <a:t>//Display matrix contents</a:t>
            </a:r>
          </a:p>
          <a:p>
            <a:pPr lvl="1"/>
            <a:r>
              <a:rPr lang="en-US" sz="2000" b="1" dirty="0" smtClean="0"/>
              <a:t>            </a:t>
            </a:r>
          </a:p>
          <a:p>
            <a:pPr lvl="1"/>
            <a:r>
              <a:rPr lang="en-US" sz="2000" b="1" dirty="0" smtClean="0"/>
              <a:t>            }</a:t>
            </a:r>
          </a:p>
          <a:p>
            <a:pPr lvl="1"/>
            <a:r>
              <a:rPr lang="en-US" sz="2000" b="1" dirty="0" smtClean="0"/>
              <a:t>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();</a:t>
            </a:r>
          </a:p>
          <a:p>
            <a:pPr lvl="1"/>
            <a:r>
              <a:rPr lang="en-US" sz="2000" b="1" dirty="0" smtClean="0"/>
              <a:t>        } //end of for </a:t>
            </a:r>
            <a:r>
              <a:rPr lang="en-US" sz="2000" b="1" dirty="0" err="1" smtClean="0"/>
              <a:t>i</a:t>
            </a: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918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srgbClr val="000000"/>
                </a:solidFill>
              </a:rPr>
              <a:t>Write a Program to transpose a 2D matrix. i.e. rows to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91380"/>
            <a:ext cx="8534400" cy="66171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//Transpose   </a:t>
            </a:r>
          </a:p>
          <a:p>
            <a:pPr lvl="1"/>
            <a:r>
              <a:rPr lang="en-US" sz="2000" b="1" dirty="0" smtClean="0"/>
              <a:t>	for(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&lt;a1.length;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pPr lvl="1"/>
            <a:r>
              <a:rPr lang="en-US" sz="2000" b="1" dirty="0" smtClean="0"/>
              <a:t>        {</a:t>
            </a:r>
          </a:p>
          <a:p>
            <a:pPr lvl="1"/>
            <a:r>
              <a:rPr lang="en-US" sz="2000" b="1" dirty="0" smtClean="0"/>
              <a:t>           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j=0; j&lt;a1[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].length; j++)</a:t>
            </a:r>
          </a:p>
          <a:p>
            <a:pPr lvl="1"/>
            <a:r>
              <a:rPr lang="en-US" sz="2000" b="1" dirty="0" smtClean="0"/>
              <a:t>            {</a:t>
            </a:r>
          </a:p>
          <a:p>
            <a:pPr lvl="1"/>
            <a:r>
              <a:rPr lang="en-US" sz="2000" b="1" dirty="0" smtClean="0"/>
              <a:t>                a2[ j ][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]=a1[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][ j ]; </a:t>
            </a:r>
            <a:r>
              <a:rPr lang="en-US" sz="2400" b="1" dirty="0" smtClean="0">
                <a:solidFill>
                  <a:srgbClr val="FF0000"/>
                </a:solidFill>
              </a:rPr>
              <a:t>//Logic copy from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, j to j,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/>
              <a:t>                            </a:t>
            </a:r>
          </a:p>
          <a:p>
            <a:pPr lvl="1"/>
            <a:r>
              <a:rPr lang="en-US" sz="2000" b="1" dirty="0" smtClean="0"/>
              <a:t>            }</a:t>
            </a:r>
          </a:p>
          <a:p>
            <a:pPr lvl="1"/>
            <a:r>
              <a:rPr lang="en-US" sz="2000" b="1" dirty="0" smtClean="0"/>
              <a:t>        }</a:t>
            </a:r>
          </a:p>
          <a:p>
            <a:pPr lvl="1"/>
            <a:r>
              <a:rPr lang="en-US" sz="2000" b="1" smtClean="0">
                <a:solidFill>
                  <a:srgbClr val="FF0000"/>
                </a:solidFill>
              </a:rPr>
              <a:t>	//Display the Transpose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smtClean="0"/>
              <a:t>	for(int i=0; i&lt;a2.length; i++)</a:t>
            </a:r>
          </a:p>
          <a:p>
            <a:pPr lvl="1"/>
            <a:r>
              <a:rPr lang="en-US" sz="2000" b="1" smtClean="0"/>
              <a:t>        {</a:t>
            </a:r>
          </a:p>
          <a:p>
            <a:pPr lvl="1"/>
            <a:r>
              <a:rPr lang="en-US" sz="2000" b="1" smtClean="0"/>
              <a:t>            for (int j=0; j&lt;a2[i].length; j++)</a:t>
            </a:r>
          </a:p>
          <a:p>
            <a:pPr lvl="1"/>
            <a:r>
              <a:rPr lang="en-US" sz="2000" b="1" smtClean="0"/>
              <a:t>            {</a:t>
            </a:r>
          </a:p>
          <a:p>
            <a:pPr lvl="1"/>
            <a:r>
              <a:rPr lang="en-US" sz="2000" b="1" smtClean="0"/>
              <a:t>                 System.out.print (a2[ i ][ j ]+" ");</a:t>
            </a:r>
          </a:p>
          <a:p>
            <a:pPr lvl="1"/>
            <a:r>
              <a:rPr lang="en-US" sz="2000" b="1" smtClean="0"/>
              <a:t>            </a:t>
            </a:r>
          </a:p>
          <a:p>
            <a:pPr lvl="1"/>
            <a:r>
              <a:rPr lang="en-US" sz="2000" b="1" smtClean="0"/>
              <a:t>            }</a:t>
            </a:r>
          </a:p>
          <a:p>
            <a:pPr lvl="1"/>
            <a:r>
              <a:rPr lang="en-US" sz="2000" b="1" smtClean="0"/>
              <a:t>        	System.out.println();</a:t>
            </a:r>
          </a:p>
          <a:p>
            <a:pPr lvl="1"/>
            <a:r>
              <a:rPr lang="en-US" sz="2000" b="1" smtClean="0"/>
              <a:t>        }</a:t>
            </a:r>
          </a:p>
          <a:p>
            <a:pPr lvl="1"/>
            <a:r>
              <a:rPr lang="en-US" sz="2000" b="1" smtClean="0"/>
              <a:t>}//End of main</a:t>
            </a:r>
          </a:p>
          <a:p>
            <a:pPr marL="49213" lvl="1"/>
            <a:r>
              <a:rPr lang="en-US" sz="2000" b="1" smtClean="0"/>
              <a:t>}//End of class</a:t>
            </a:r>
          </a:p>
          <a:p>
            <a:pPr lvl="1"/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752600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276600"/>
            <a:ext cx="9144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aryInt</a:t>
            </a:r>
            <a:r>
              <a:rPr lang="en-US" sz="2400" b="1" dirty="0" smtClean="0"/>
              <a:t> [ ][ ]= new int[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 smtClean="0"/>
              <a:t>][ ]; </a:t>
            </a:r>
            <a:r>
              <a:rPr lang="en-US" sz="2000" b="1" dirty="0" smtClean="0">
                <a:solidFill>
                  <a:srgbClr val="FF0000"/>
                </a:solidFill>
              </a:rPr>
              <a:t>//second dimension not mentioned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aryInt</a:t>
            </a:r>
            <a:r>
              <a:rPr lang="en-US" sz="2400" b="1" dirty="0" smtClean="0"/>
              <a:t> [0]= new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 smtClean="0"/>
              <a:t>];//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row 1 (index 0) has </a:t>
            </a:r>
            <a:r>
              <a:rPr lang="en-US" sz="2400" b="1" dirty="0" smtClean="0">
                <a:solidFill>
                  <a:srgbClr val="FF0000"/>
                </a:solidFill>
              </a:rPr>
              <a:t>two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elements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aryInt</a:t>
            </a:r>
            <a:r>
              <a:rPr lang="en-US" sz="2400" b="1" dirty="0" smtClean="0"/>
              <a:t>[1]=new int [4]; //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row 2 (index 1) has </a:t>
            </a:r>
            <a:r>
              <a:rPr lang="en-US" sz="2400" b="1" dirty="0" smtClean="0">
                <a:solidFill>
                  <a:srgbClr val="FF0000"/>
                </a:solidFill>
              </a:rPr>
              <a:t>four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elements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8839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Problem statement </a:t>
            </a:r>
            <a:r>
              <a:rPr lang="en-US" sz="2400" b="1" dirty="0" smtClean="0"/>
              <a:t>: Declare an array with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two rows</a:t>
            </a:r>
            <a:r>
              <a:rPr lang="en-US" sz="2400" b="1" dirty="0" smtClean="0"/>
              <a:t>. First row has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two columns </a:t>
            </a:r>
            <a:r>
              <a:rPr lang="en-US" sz="2400" b="1" dirty="0" smtClean="0"/>
              <a:t>and second row has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four columns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7225"/>
            <a:ext cx="8382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1825" indent="-631825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70C0"/>
                </a:solidFill>
              </a:rPr>
              <a:t>Variable column matrix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Program: Write a java program for creating the two dimensional integer matrix as shown below. Initialize the elements and print the values.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4290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70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70F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5029200"/>
            <a:ext cx="423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Solution on the next slide…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7225"/>
            <a:ext cx="8382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1825" indent="-631825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0070C0"/>
                </a:solidFill>
              </a:rPr>
              <a:t>Variable column matrix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0"/>
            <a:ext cx="8839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AryTest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      {</a:t>
            </a:r>
          </a:p>
          <a:p>
            <a:r>
              <a:rPr lang="en-US" sz="2400" dirty="0" smtClean="0"/>
              <a:t>	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arry</a:t>
            </a:r>
            <a:r>
              <a:rPr lang="en-US" sz="2400" dirty="0" smtClean="0"/>
              <a:t>[  ][  ];//</a:t>
            </a:r>
            <a:r>
              <a:rPr lang="en-US" sz="2400" dirty="0" smtClean="0">
                <a:solidFill>
                  <a:srgbClr val="FF0000"/>
                </a:solidFill>
              </a:rPr>
              <a:t>Matrix reference </a:t>
            </a:r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arry</a:t>
            </a:r>
            <a:r>
              <a:rPr lang="en-US" sz="2400" dirty="0" smtClean="0"/>
              <a:t>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 [3][ ];//</a:t>
            </a:r>
            <a:r>
              <a:rPr lang="en-US" sz="2400" dirty="0" smtClean="0">
                <a:solidFill>
                  <a:srgbClr val="FF0000"/>
                </a:solidFill>
              </a:rPr>
              <a:t>Specify only rows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// Create columns for each row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arry</a:t>
            </a:r>
            <a:r>
              <a:rPr lang="en-US" sz="2400" dirty="0" smtClean="0"/>
              <a:t>[0]=new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[2];</a:t>
            </a:r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arry</a:t>
            </a:r>
            <a:r>
              <a:rPr lang="en-US" sz="2400" dirty="0" smtClean="0"/>
              <a:t>[1]=new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[4];</a:t>
            </a:r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arry</a:t>
            </a:r>
            <a:r>
              <a:rPr lang="en-US" sz="2400" dirty="0" smtClean="0"/>
              <a:t>[2]=new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[3];</a:t>
            </a:r>
          </a:p>
          <a:p>
            <a:r>
              <a:rPr lang="en-US" sz="2400" dirty="0" smtClean="0"/>
              <a:t>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</a:t>
            </a:r>
            <a:r>
              <a:rPr lang="en-US" sz="2800" dirty="0" err="1" smtClean="0"/>
              <a:t>arry.</a:t>
            </a:r>
            <a:r>
              <a:rPr lang="en-US" sz="2800" dirty="0" err="1" smtClean="0">
                <a:solidFill>
                  <a:srgbClr val="FF0000"/>
                </a:solidFill>
              </a:rPr>
              <a:t>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++)//</a:t>
            </a:r>
            <a:r>
              <a:rPr lang="en-US" sz="2400" dirty="0" smtClean="0">
                <a:solidFill>
                  <a:srgbClr val="FF0000"/>
                </a:solidFill>
              </a:rPr>
              <a:t>Initialize elements</a:t>
            </a:r>
          </a:p>
          <a:p>
            <a:r>
              <a:rPr lang="en-US" sz="2400" dirty="0" smtClean="0"/>
              <a:t>           {</a:t>
            </a:r>
          </a:p>
          <a:p>
            <a:r>
              <a:rPr lang="en-US" sz="2400" dirty="0" smtClean="0"/>
              <a:t>         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j=0; j&lt;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arry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].length</a:t>
            </a:r>
            <a:r>
              <a:rPr lang="en-US" sz="2400" dirty="0" smtClean="0"/>
              <a:t>; j++)</a:t>
            </a:r>
          </a:p>
          <a:p>
            <a:r>
              <a:rPr lang="en-US" sz="2400" dirty="0" smtClean="0"/>
              <a:t>               {</a:t>
            </a:r>
          </a:p>
          <a:p>
            <a:r>
              <a:rPr lang="en-US" sz="2400" dirty="0" smtClean="0"/>
              <a:t>                   </a:t>
            </a:r>
            <a:r>
              <a:rPr lang="en-US" sz="2400" dirty="0" err="1" smtClean="0"/>
              <a:t>arry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][j]= </a:t>
            </a:r>
            <a:r>
              <a:rPr lang="en-US" sz="2400" dirty="0" err="1" smtClean="0"/>
              <a:t>i</a:t>
            </a:r>
            <a:r>
              <a:rPr lang="en-US" sz="2400" dirty="0" smtClean="0"/>
              <a:t> + j;//</a:t>
            </a:r>
            <a:r>
              <a:rPr lang="en-US" sz="2400" dirty="0" smtClean="0">
                <a:solidFill>
                  <a:srgbClr val="FF0000"/>
                </a:solidFill>
              </a:rPr>
              <a:t>Initialize with some value</a:t>
            </a:r>
          </a:p>
          <a:p>
            <a:r>
              <a:rPr lang="en-US" sz="2400" dirty="0" smtClean="0"/>
              <a:t>               </a:t>
            </a:r>
          </a:p>
          <a:p>
            <a:r>
              <a:rPr lang="en-US" sz="2400" dirty="0" smtClean="0"/>
              <a:t>               }</a:t>
            </a:r>
          </a:p>
          <a:p>
            <a:r>
              <a:rPr lang="en-US" sz="2400" dirty="0" smtClean="0"/>
              <a:t>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	//</a:t>
            </a:r>
            <a:r>
              <a:rPr lang="en-US" sz="2400" dirty="0" smtClean="0">
                <a:solidFill>
                  <a:srgbClr val="FF0000"/>
                </a:solidFill>
              </a:rPr>
              <a:t>Display the contents of matrix</a:t>
            </a:r>
          </a:p>
          <a:p>
            <a:r>
              <a:rPr lang="en-US" sz="2400" dirty="0" smtClean="0"/>
              <a:t>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</a:t>
            </a:r>
            <a:r>
              <a:rPr lang="en-US" sz="2400" dirty="0" err="1" smtClean="0"/>
              <a:t>arry.</a:t>
            </a:r>
            <a:r>
              <a:rPr lang="en-US" sz="2400" dirty="0" err="1" smtClean="0">
                <a:solidFill>
                  <a:srgbClr val="FF0000"/>
                </a:solidFill>
              </a:rPr>
              <a:t>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r>
              <a:rPr lang="en-US" sz="2400" dirty="0" smtClean="0"/>
              <a:t>           {</a:t>
            </a:r>
          </a:p>
          <a:p>
            <a:r>
              <a:rPr lang="en-US" sz="2400" dirty="0" smtClean="0"/>
              <a:t>           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j=0; j&lt;</a:t>
            </a:r>
            <a:r>
              <a:rPr lang="en-US" sz="2400" dirty="0" err="1" smtClean="0">
                <a:solidFill>
                  <a:srgbClr val="0070C0"/>
                </a:solidFill>
              </a:rPr>
              <a:t>arry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  <a:r>
              <a:rPr lang="en-US" sz="2400" dirty="0" smtClean="0"/>
              <a:t>.length; j++)</a:t>
            </a:r>
          </a:p>
          <a:p>
            <a:r>
              <a:rPr lang="en-US" sz="2400" dirty="0" smtClean="0"/>
              <a:t>               {</a:t>
            </a:r>
          </a:p>
          <a:p>
            <a:r>
              <a:rPr lang="en-US" sz="2400" dirty="0" smtClean="0"/>
              <a:t>                   </a:t>
            </a:r>
            <a:r>
              <a:rPr lang="en-US" sz="2400" dirty="0" err="1" smtClean="0"/>
              <a:t>System.out.</a:t>
            </a:r>
            <a:r>
              <a:rPr lang="en-US" sz="2400" dirty="0" err="1" smtClean="0">
                <a:solidFill>
                  <a:srgbClr val="FF0000"/>
                </a:solidFill>
              </a:rPr>
              <a:t>print</a:t>
            </a:r>
            <a:r>
              <a:rPr lang="en-US" sz="2400" dirty="0" smtClean="0"/>
              <a:t> ("   "+</a:t>
            </a:r>
            <a:r>
              <a:rPr lang="en-US" sz="2400" dirty="0" err="1" smtClean="0"/>
              <a:t>arry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][j]);</a:t>
            </a:r>
          </a:p>
          <a:p>
            <a:r>
              <a:rPr lang="en-US" sz="2400" dirty="0" smtClean="0"/>
              <a:t>               </a:t>
            </a:r>
          </a:p>
          <a:p>
            <a:r>
              <a:rPr lang="en-US" sz="2400" dirty="0" smtClean="0"/>
              <a:t>               }</a:t>
            </a:r>
          </a:p>
          <a:p>
            <a:r>
              <a:rPr lang="en-US" sz="2400" dirty="0" smtClean="0"/>
              <a:t>               </a:t>
            </a:r>
            <a:r>
              <a:rPr lang="en-US" sz="2400" dirty="0" err="1" smtClean="0"/>
              <a:t>System.out.</a:t>
            </a:r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</a:rPr>
              <a:t>println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       }</a:t>
            </a:r>
          </a:p>
          <a:p>
            <a:r>
              <a:rPr lang="en-US" sz="2400" dirty="0" smtClean="0"/>
              <a:t>   }//End of main</a:t>
            </a:r>
          </a:p>
          <a:p>
            <a:r>
              <a:rPr lang="en-US" sz="2400" dirty="0" smtClean="0"/>
              <a:t>}//end of class </a:t>
            </a:r>
            <a:r>
              <a:rPr lang="en-US" sz="2400" dirty="0" smtClean="0">
                <a:solidFill>
                  <a:srgbClr val="FF0000"/>
                </a:solidFill>
              </a:rPr>
              <a:t>Click to see the output</a:t>
            </a:r>
          </a:p>
          <a:p>
            <a:endParaRPr lang="en-US" sz="2400" dirty="0" smtClean="0"/>
          </a:p>
          <a:p>
            <a:r>
              <a:rPr lang="en-US" sz="2400" dirty="0" smtClean="0"/>
              <a:t>	0 1</a:t>
            </a:r>
          </a:p>
          <a:p>
            <a:r>
              <a:rPr lang="en-US" sz="2400" dirty="0" smtClean="0"/>
              <a:t> 	1 2 3 4</a:t>
            </a:r>
          </a:p>
          <a:p>
            <a:r>
              <a:rPr lang="en-US" sz="2400" dirty="0" smtClean="0"/>
              <a:t> 	2 3 4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15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134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304800" y="2514600"/>
            <a:ext cx="8153400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Lets understand </a:t>
            </a:r>
            <a:r>
              <a:rPr lang="en-US" sz="2800" dirty="0" smtClean="0">
                <a:solidFill>
                  <a:srgbClr val="FF0000"/>
                </a:solidFill>
              </a:rPr>
              <a:t>Dynamic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creation of an array.</a:t>
            </a:r>
          </a:p>
          <a:p>
            <a:endParaRPr lang="en-US" sz="3200" dirty="0" smtClean="0"/>
          </a:p>
          <a:p>
            <a:r>
              <a:rPr lang="en-US" sz="3200" dirty="0" smtClean="0"/>
              <a:t>Write a program to read the </a:t>
            </a:r>
            <a:r>
              <a:rPr lang="en-US" sz="3200" dirty="0" smtClean="0">
                <a:solidFill>
                  <a:srgbClr val="FF0000"/>
                </a:solidFill>
              </a:rPr>
              <a:t>size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FF0000"/>
                </a:solidFill>
              </a:rPr>
              <a:t>elements</a:t>
            </a:r>
            <a:r>
              <a:rPr lang="en-US" sz="3200" dirty="0" smtClean="0"/>
              <a:t> of an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integer array </a:t>
            </a:r>
            <a:r>
              <a:rPr lang="en-US" sz="3200" dirty="0" smtClean="0"/>
              <a:t>from the user. Display the elements</a:t>
            </a:r>
          </a:p>
          <a:p>
            <a:endParaRPr lang="en-US" sz="2800" dirty="0" smtClean="0"/>
          </a:p>
          <a:p>
            <a:r>
              <a:rPr lang="en-US" sz="3600" dirty="0" smtClean="0">
                <a:solidFill>
                  <a:srgbClr val="FF0000"/>
                </a:solidFill>
              </a:rPr>
              <a:t>Solution on the </a:t>
            </a:r>
            <a:r>
              <a:rPr lang="en-US" sz="4400" dirty="0" smtClean="0">
                <a:solidFill>
                  <a:srgbClr val="FF0000"/>
                </a:solidFill>
              </a:rPr>
              <a:t>next slide…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8686800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Import  </a:t>
            </a:r>
            <a:r>
              <a:rPr lang="en-US" sz="2000" b="1" dirty="0" err="1" smtClean="0"/>
              <a:t>java.util.</a:t>
            </a:r>
            <a:r>
              <a:rPr lang="en-US" sz="2000" b="1" dirty="0" err="1" smtClean="0">
                <a:solidFill>
                  <a:srgbClr val="C00000"/>
                </a:solidFill>
              </a:rPr>
              <a:t>Scanner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class </a:t>
            </a:r>
            <a:r>
              <a:rPr lang="en-US" sz="2000" b="1" dirty="0" err="1" smtClean="0"/>
              <a:t>DynamicArray</a:t>
            </a:r>
            <a:r>
              <a:rPr lang="en-US" sz="2000" b="1" dirty="0" smtClean="0"/>
              <a:t> {</a:t>
            </a:r>
          </a:p>
          <a:p>
            <a:r>
              <a:rPr lang="en-US" sz="2000" b="1" dirty="0" smtClean="0"/>
              <a:t>    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 ])</a:t>
            </a:r>
          </a:p>
          <a:p>
            <a:r>
              <a:rPr lang="en-US" sz="2000" b="1" dirty="0" smtClean="0"/>
              <a:t>    {</a:t>
            </a:r>
          </a:p>
          <a:p>
            <a:r>
              <a:rPr lang="en-US" sz="2000" b="1" dirty="0" smtClean="0"/>
              <a:t>        Scanner sc=new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</a:t>
            </a:r>
            <a:r>
              <a:rPr lang="en-US" sz="2000" b="1" dirty="0" smtClean="0">
                <a:solidFill>
                  <a:srgbClr val="FF0000"/>
                </a:solidFill>
              </a:rPr>
              <a:t>Enter the size of 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array </a:t>
            </a:r>
            <a:r>
              <a:rPr lang="en-US" sz="2000" b="1" dirty="0" smtClean="0"/>
              <a:t>");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size</a:t>
            </a:r>
            <a:r>
              <a:rPr lang="en-US" sz="2000" b="1" dirty="0" smtClean="0"/>
              <a:t>=</a:t>
            </a:r>
            <a:r>
              <a:rPr lang="en-US" sz="2000" b="1" dirty="0" err="1" smtClean="0"/>
              <a:t>sc.nextInt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a[ ]=new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[</a:t>
            </a:r>
            <a:r>
              <a:rPr lang="en-US" sz="2000" b="1" dirty="0" smtClean="0">
                <a:solidFill>
                  <a:srgbClr val="FF0000"/>
                </a:solidFill>
              </a:rPr>
              <a:t>size</a:t>
            </a:r>
            <a:r>
              <a:rPr lang="en-US" sz="2000" b="1" dirty="0" smtClean="0"/>
              <a:t>];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</a:t>
            </a:r>
            <a:r>
              <a:rPr lang="en-US" sz="2000" b="1" dirty="0" smtClean="0">
                <a:solidFill>
                  <a:srgbClr val="FF0000"/>
                </a:solidFill>
              </a:rPr>
              <a:t>Enter the elements of an array </a:t>
            </a:r>
            <a:r>
              <a:rPr lang="en-US" sz="2000" b="1" dirty="0" smtClean="0"/>
              <a:t>");</a:t>
            </a:r>
          </a:p>
          <a:p>
            <a:r>
              <a:rPr lang="en-US" sz="2000" b="1" dirty="0" smtClean="0"/>
              <a:t>       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=0;i&lt;</a:t>
            </a:r>
            <a:r>
              <a:rPr lang="en-US" sz="2000" b="1" dirty="0" err="1" smtClean="0"/>
              <a:t>a.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length</a:t>
            </a:r>
            <a:r>
              <a:rPr lang="en-US" sz="2000" b="1" dirty="0" smtClean="0"/>
              <a:t>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r>
              <a:rPr lang="en-US" sz="2000" b="1" dirty="0" smtClean="0"/>
              <a:t>        {</a:t>
            </a:r>
          </a:p>
          <a:p>
            <a:r>
              <a:rPr lang="en-US" sz="2000" b="1" dirty="0" smtClean="0"/>
              <a:t>           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]=</a:t>
            </a:r>
            <a:r>
              <a:rPr lang="en-US" sz="2000" b="1" dirty="0" err="1" smtClean="0"/>
              <a:t>sc.</a:t>
            </a:r>
            <a:r>
              <a:rPr lang="en-US" sz="2000" b="1" dirty="0" err="1" smtClean="0">
                <a:solidFill>
                  <a:srgbClr val="FF0000"/>
                </a:solidFill>
              </a:rPr>
              <a:t>nextInt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        }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</a:t>
            </a:r>
            <a:r>
              <a:rPr lang="en-US" sz="2000" b="1" dirty="0" smtClean="0">
                <a:solidFill>
                  <a:srgbClr val="FF0000"/>
                </a:solidFill>
              </a:rPr>
              <a:t>You have entered</a:t>
            </a:r>
            <a:r>
              <a:rPr lang="en-US" sz="2000" b="1" dirty="0" smtClean="0"/>
              <a:t>: ");</a:t>
            </a:r>
          </a:p>
          <a:p>
            <a:r>
              <a:rPr lang="en-US" sz="2000" b="1" dirty="0" smtClean="0"/>
              <a:t>       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=0;i&lt;</a:t>
            </a:r>
            <a:r>
              <a:rPr lang="en-US" sz="2000" b="1" dirty="0" err="1" smtClean="0"/>
              <a:t>a.length</a:t>
            </a:r>
            <a:r>
              <a:rPr lang="en-US" sz="2000" b="1" dirty="0" smtClean="0"/>
              <a:t>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r>
              <a:rPr lang="en-US" sz="2000" b="1" dirty="0" smtClean="0"/>
              <a:t>        {</a:t>
            </a:r>
          </a:p>
          <a:p>
            <a:r>
              <a:rPr lang="en-US" sz="2000" b="1" dirty="0" smtClean="0"/>
              <a:t>  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]);   </a:t>
            </a:r>
          </a:p>
          <a:p>
            <a:r>
              <a:rPr lang="en-US" sz="2000" b="1" dirty="0" smtClean="0"/>
              <a:t>        }  </a:t>
            </a:r>
          </a:p>
          <a:p>
            <a:r>
              <a:rPr lang="en-US" sz="2000" b="1" dirty="0" smtClean="0"/>
              <a:t>    }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0"/>
            <a:ext cx="2209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7372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762000" y="1905000"/>
            <a:ext cx="76507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533400"/>
            <a:ext cx="7886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362200" y="1295400"/>
            <a:ext cx="1181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76200" y="2438400"/>
            <a:ext cx="7915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161925" y="4191000"/>
            <a:ext cx="8982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1600200" y="50292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3200400"/>
            <a:ext cx="157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228600"/>
            <a:ext cx="67056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0" y="914400"/>
            <a:ext cx="856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838200" y="1676400"/>
            <a:ext cx="7029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29095" y="2824162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1752600" y="3319461"/>
            <a:ext cx="4581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0" y="391243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Index begins with </a:t>
            </a:r>
            <a:r>
              <a:rPr lang="en-US" sz="2800" b="1" dirty="0" smtClean="0">
                <a:solidFill>
                  <a:srgbClr val="FF0000"/>
                </a:solidFill>
              </a:rPr>
              <a:t>0.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970FC1"/>
                </a:solidFill>
              </a:rPr>
              <a:t>index goes beyond the allocated capacity</a:t>
            </a:r>
            <a:r>
              <a:rPr lang="en-US" sz="2800" dirty="0" smtClean="0"/>
              <a:t>, </a:t>
            </a:r>
            <a:r>
              <a:rPr lang="en-US" sz="2800" dirty="0" smtClean="0"/>
              <a:t>(</a:t>
            </a:r>
            <a:r>
              <a:rPr lang="en-US" sz="2800" b="1" dirty="0" smtClean="0"/>
              <a:t>As </a:t>
            </a:r>
            <a:r>
              <a:rPr lang="en-US" sz="2800" b="1" dirty="0" smtClean="0"/>
              <a:t>it </a:t>
            </a:r>
            <a:r>
              <a:rPr lang="en-US" sz="2800" b="1" i="1" u="sng" dirty="0" smtClean="0">
                <a:solidFill>
                  <a:srgbClr val="0070C0"/>
                </a:solidFill>
              </a:rPr>
              <a:t>cannot be determined at compile </a:t>
            </a:r>
            <a:r>
              <a:rPr lang="en-US" sz="2800" b="1" i="1" u="sng" dirty="0" smtClean="0">
                <a:solidFill>
                  <a:srgbClr val="0070C0"/>
                </a:solidFill>
              </a:rPr>
              <a:t>time</a:t>
            </a:r>
            <a:r>
              <a:rPr lang="en-US" sz="2800" i="1" dirty="0" smtClean="0">
                <a:solidFill>
                  <a:srgbClr val="0070C0"/>
                </a:solidFill>
              </a:rPr>
              <a:t>)</a:t>
            </a:r>
            <a:r>
              <a:rPr lang="en-US" sz="28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ArrayIndexOutOfBoundsException</a:t>
            </a:r>
            <a:r>
              <a:rPr lang="en-US" sz="2800" dirty="0" smtClean="0"/>
              <a:t> </a:t>
            </a:r>
            <a:r>
              <a:rPr lang="en-US" sz="2800" dirty="0" smtClean="0"/>
              <a:t>is thrown at </a:t>
            </a:r>
            <a:r>
              <a:rPr lang="en-US" sz="2800" dirty="0" smtClean="0">
                <a:solidFill>
                  <a:srgbClr val="FF0000"/>
                </a:solidFill>
              </a:rPr>
              <a:t>Run-time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"/>
            <a:ext cx="5905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28600" y="1371600"/>
            <a:ext cx="8915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286000" y="304800"/>
            <a:ext cx="4038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52400" y="9906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685800" y="1828800"/>
            <a:ext cx="7648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600200" y="304800"/>
            <a:ext cx="55149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81000" y="1600200"/>
            <a:ext cx="6829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1752600" y="2438400"/>
            <a:ext cx="46482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28343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class Comparison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int n = 2;</a:t>
            </a:r>
          </a:p>
          <a:p>
            <a:r>
              <a:rPr lang="en-US" sz="2400" dirty="0" smtClean="0"/>
              <a:t>        if (n </a:t>
            </a:r>
            <a:r>
              <a:rPr lang="en-US" sz="2400" dirty="0" smtClean="0">
                <a:solidFill>
                  <a:srgbClr val="FF0000"/>
                </a:solidFill>
              </a:rPr>
              <a:t>!=</a:t>
            </a:r>
            <a:r>
              <a:rPr lang="en-US" sz="2400" dirty="0" smtClean="0"/>
              <a:t> 0 </a:t>
            </a:r>
            <a:r>
              <a:rPr lang="en-US" sz="2400" dirty="0" smtClean="0">
                <a:solidFill>
                  <a:srgbClr val="FF0000"/>
                </a:solidFill>
              </a:rPr>
              <a:t>&amp;&amp; </a:t>
            </a:r>
            <a:r>
              <a:rPr lang="en-US" sz="2400" dirty="0" smtClean="0"/>
              <a:t>n &gt; 10)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("This is true");</a:t>
            </a:r>
          </a:p>
          <a:p>
            <a:r>
              <a:rPr lang="en-US" sz="2400" dirty="0" smtClean="0"/>
              <a:t>       else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("This is false");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762000" y="2286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685800" y="1371600"/>
            <a:ext cx="75152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762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676400" y="1752600"/>
            <a:ext cx="579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533400" y="2895600"/>
            <a:ext cx="6962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0" y="3657600"/>
            <a:ext cx="9144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4582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class </a:t>
            </a:r>
            <a:r>
              <a:rPr lang="en-US" sz="2600" dirty="0" err="1" smtClean="0"/>
              <a:t>IncDec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{</a:t>
            </a:r>
          </a:p>
          <a:p>
            <a:pPr lvl="1"/>
            <a:r>
              <a:rPr lang="en-US" sz="2600" dirty="0" smtClean="0"/>
              <a:t>public static void main(String </a:t>
            </a:r>
            <a:r>
              <a:rPr lang="en-US" sz="2600" dirty="0" err="1" smtClean="0"/>
              <a:t>args</a:t>
            </a:r>
            <a:r>
              <a:rPr lang="en-US" sz="2600" dirty="0" smtClean="0"/>
              <a:t>[ ])</a:t>
            </a:r>
          </a:p>
          <a:p>
            <a:pPr lvl="1"/>
            <a:r>
              <a:rPr lang="en-US" sz="2600" dirty="0" smtClean="0"/>
              <a:t> {</a:t>
            </a:r>
          </a:p>
          <a:p>
            <a:pPr lvl="2"/>
            <a:r>
              <a:rPr lang="en-US" sz="2600" dirty="0" smtClean="0"/>
              <a:t>int a = 1;</a:t>
            </a:r>
          </a:p>
          <a:p>
            <a:pPr lvl="2"/>
            <a:r>
              <a:rPr lang="en-US" sz="2600" dirty="0" smtClean="0"/>
              <a:t>int b = 2;</a:t>
            </a:r>
          </a:p>
          <a:p>
            <a:pPr lvl="2"/>
            <a:r>
              <a:rPr lang="en-US" sz="2600" dirty="0" smtClean="0"/>
              <a:t>int c, d;</a:t>
            </a:r>
          </a:p>
          <a:p>
            <a:pPr lvl="2"/>
            <a:r>
              <a:rPr lang="en-US" sz="2600" dirty="0" smtClean="0"/>
              <a:t>c = ++b;</a:t>
            </a:r>
          </a:p>
          <a:p>
            <a:pPr lvl="2"/>
            <a:r>
              <a:rPr lang="en-US" sz="2600" dirty="0" smtClean="0"/>
              <a:t>d = a++;</a:t>
            </a:r>
          </a:p>
          <a:p>
            <a:pPr lvl="2"/>
            <a:r>
              <a:rPr lang="en-US" sz="2600" dirty="0" err="1" smtClean="0"/>
              <a:t>c++</a:t>
            </a:r>
            <a:r>
              <a:rPr lang="en-US" sz="2600" dirty="0" smtClean="0"/>
              <a:t>;</a:t>
            </a:r>
          </a:p>
          <a:p>
            <a:pPr lvl="2"/>
            <a:r>
              <a:rPr lang="en-US" sz="2600" dirty="0" err="1" smtClean="0"/>
              <a:t>System.out.println</a:t>
            </a:r>
            <a:r>
              <a:rPr lang="en-US" sz="2600" dirty="0" smtClean="0"/>
              <a:t>(“a= “ + a);</a:t>
            </a:r>
          </a:p>
          <a:p>
            <a:pPr lvl="2"/>
            <a:r>
              <a:rPr lang="en-US" sz="2600" dirty="0" err="1" smtClean="0"/>
              <a:t>System.out.println</a:t>
            </a:r>
            <a:r>
              <a:rPr lang="en-US" sz="2600" dirty="0" smtClean="0"/>
              <a:t>(“b= “ + b);</a:t>
            </a:r>
          </a:p>
          <a:p>
            <a:pPr lvl="2"/>
            <a:r>
              <a:rPr lang="en-US" sz="2600" dirty="0" err="1" smtClean="0"/>
              <a:t>System.out.println</a:t>
            </a:r>
            <a:r>
              <a:rPr lang="en-US" sz="2600" dirty="0" smtClean="0"/>
              <a:t>(“c= “ + c);</a:t>
            </a:r>
          </a:p>
          <a:p>
            <a:pPr lvl="1"/>
            <a:r>
              <a:rPr lang="en-US" sz="2600" dirty="0" smtClean="0"/>
              <a:t>}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6200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752600" y="11430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09800" y="228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Conditional Operator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8288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Bitwise Operator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73914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Special Operators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04800" y="1295400"/>
            <a:ext cx="862471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609600" y="3352800"/>
            <a:ext cx="421419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1371600" y="4267200"/>
            <a:ext cx="444137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685800" y="22098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boolean</a:t>
            </a:r>
            <a:r>
              <a:rPr lang="en-US" sz="2800" dirty="0" smtClean="0"/>
              <a:t> b=  manager </a:t>
            </a:r>
            <a:r>
              <a:rPr lang="en-US" sz="2800" dirty="0" err="1" smtClean="0">
                <a:solidFill>
                  <a:srgbClr val="FF0000"/>
                </a:solidFill>
              </a:rPr>
              <a:t>instanceof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BankEmployee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52400" y="762000"/>
            <a:ext cx="8610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12469" y="152400"/>
            <a:ext cx="9144000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Lets create some arrays: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err="1" smtClean="0"/>
              <a:t>int</a:t>
            </a:r>
            <a:r>
              <a:rPr lang="en-US" sz="2800" b="1" dirty="0" smtClean="0"/>
              <a:t> array: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[ ]</a:t>
            </a:r>
            <a:r>
              <a:rPr lang="en-US" sz="2800" dirty="0" smtClean="0"/>
              <a:t> ; </a:t>
            </a:r>
            <a:r>
              <a:rPr lang="en-US" sz="2800" dirty="0"/>
              <a:t>//Declaration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[ ]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ia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; also OK </a:t>
            </a:r>
            <a:r>
              <a:rPr lang="en-US" sz="2800" dirty="0" smtClean="0"/>
              <a:t>	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/>
              <a:t>a=new </a:t>
            </a:r>
            <a:r>
              <a:rPr lang="en-US" sz="2800" dirty="0" err="1" smtClean="0"/>
              <a:t>int</a:t>
            </a:r>
            <a:r>
              <a:rPr lang="en-US" sz="2800" dirty="0" smtClean="0"/>
              <a:t> [10];</a:t>
            </a:r>
          </a:p>
          <a:p>
            <a:endParaRPr lang="en-US" sz="2800" dirty="0"/>
          </a:p>
          <a:p>
            <a:r>
              <a:rPr lang="en-US" sz="2800" b="1" dirty="0" smtClean="0"/>
              <a:t>char array: </a:t>
            </a:r>
          </a:p>
          <a:p>
            <a:r>
              <a:rPr lang="en-US" sz="2800" dirty="0" smtClean="0"/>
              <a:t>		char ca [ ];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ca= new char [5];</a:t>
            </a:r>
          </a:p>
          <a:p>
            <a:r>
              <a:rPr lang="en-US" sz="2800" dirty="0" smtClean="0"/>
              <a:t>and  so on..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arrays ( </a:t>
            </a:r>
            <a:r>
              <a:rPr lang="en-US" sz="2800" b="1" u="sng" dirty="0">
                <a:solidFill>
                  <a:srgbClr val="7030A0"/>
                </a:solidFill>
              </a:rPr>
              <a:t>Local as well as instance</a:t>
            </a:r>
            <a:r>
              <a:rPr lang="en-US" sz="2800" b="1" dirty="0"/>
              <a:t>  ) </a:t>
            </a:r>
            <a:r>
              <a:rPr lang="en-US" sz="2800" b="1" dirty="0" smtClean="0"/>
              <a:t>are </a:t>
            </a:r>
            <a:r>
              <a:rPr lang="en-US" sz="2800" b="1" dirty="0">
                <a:solidFill>
                  <a:srgbClr val="FF0000"/>
                </a:solidFill>
              </a:rPr>
              <a:t>automatically </a:t>
            </a:r>
            <a:r>
              <a:rPr lang="en-US" sz="2800" b="1" dirty="0" smtClean="0">
                <a:solidFill>
                  <a:srgbClr val="FF0000"/>
                </a:solidFill>
              </a:rPr>
              <a:t>initialized </a:t>
            </a:r>
            <a:r>
              <a:rPr lang="en-US" sz="2800" dirty="0"/>
              <a:t>to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the default value for the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e.g.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AT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ym typeface="Wingdings" panose="05000000000000000000" pitchFamily="2" charset="2"/>
              </a:rPr>
              <a:t> 0 ,    float </a:t>
            </a:r>
            <a:r>
              <a:rPr lang="en-AT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ym typeface="Wingdings" panose="05000000000000000000" pitchFamily="2" charset="2"/>
              </a:rPr>
              <a:t> 0.0 ,      </a:t>
            </a:r>
            <a:r>
              <a:rPr lang="en-US" sz="2800" dirty="0" err="1" smtClean="0">
                <a:sym typeface="Wingdings" panose="05000000000000000000" pitchFamily="2" charset="2"/>
              </a:rPr>
              <a:t>boolean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AT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ym typeface="Wingdings" panose="05000000000000000000" pitchFamily="2" charset="2"/>
              </a:rPr>
              <a:t> false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char </a:t>
            </a:r>
            <a:r>
              <a:rPr lang="en-AT" sz="2800" dirty="0" smtClean="0">
                <a:sym typeface="Wingdings" panose="05000000000000000000" pitchFamily="2" charset="2"/>
              </a:rPr>
              <a:t></a:t>
            </a:r>
            <a:r>
              <a:rPr lang="en-IN" sz="2800" dirty="0"/>
              <a:t> '\</a:t>
            </a:r>
            <a:r>
              <a:rPr lang="en-IN" sz="2800" dirty="0" smtClean="0"/>
              <a:t>u0000‘ (</a:t>
            </a:r>
            <a:r>
              <a:rPr lang="en-IN" sz="2800" b="1" dirty="0" smtClean="0"/>
              <a:t>NULL</a:t>
            </a:r>
            <a:r>
              <a:rPr lang="en-IN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4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76200" y="3048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52400" y="390525"/>
            <a:ext cx="89154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686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8382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10000"/>
            <a:ext cx="7677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0"/>
            <a:ext cx="4086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7038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1828800"/>
            <a:ext cx="6419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152400" y="32004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524000" y="228600"/>
            <a:ext cx="64960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990600"/>
            <a:ext cx="2666715" cy="225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3429000" y="1524000"/>
            <a:ext cx="53855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3886200" y="2514600"/>
            <a:ext cx="441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685800" y="4191000"/>
            <a:ext cx="556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762000" y="5486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Expression must evaluate to </a:t>
            </a:r>
            <a:r>
              <a:rPr lang="en-US" sz="2400" dirty="0" smtClean="0">
                <a:solidFill>
                  <a:srgbClr val="FF0000"/>
                </a:solidFill>
              </a:rPr>
              <a:t>true or false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838200" y="457200"/>
            <a:ext cx="734986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2971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Read a month in numeral and display the season using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if-else</a:t>
            </a:r>
            <a:r>
              <a:rPr lang="en-US" sz="2800" dirty="0" smtClean="0">
                <a:solidFill>
                  <a:srgbClr val="FF0000"/>
                </a:solidFill>
              </a:rPr>
              <a:t> as below: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38862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Season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12, 1, 2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Winter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3, 4,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5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6, 7, 8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Summer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9, 10, 11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Autumn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447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Read a month in numeral and display the season using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if-else</a:t>
            </a:r>
            <a:r>
              <a:rPr lang="en-US" sz="2800" dirty="0" smtClean="0">
                <a:solidFill>
                  <a:srgbClr val="FF0000"/>
                </a:solidFill>
              </a:rPr>
              <a:t> as below: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667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Season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12, 1, 2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Winter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3, 4,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5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6, 7, 8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Summer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9, 10, 11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Autumn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304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Lets write a program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IfElse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 lvl="1"/>
            <a:r>
              <a:rPr lang="en-US" sz="2400" dirty="0" smtClean="0"/>
              <a:t> {</a:t>
            </a:r>
          </a:p>
          <a:p>
            <a:pPr lvl="3"/>
            <a:r>
              <a:rPr lang="en-US" sz="2400" dirty="0" smtClean="0"/>
              <a:t>int month = 4;</a:t>
            </a:r>
          </a:p>
          <a:p>
            <a:pPr lvl="3"/>
            <a:r>
              <a:rPr lang="en-US" sz="2400" dirty="0" smtClean="0"/>
              <a:t>String season;</a:t>
            </a:r>
          </a:p>
          <a:p>
            <a:pPr lvl="3"/>
            <a:r>
              <a:rPr lang="en-US" sz="2400" dirty="0" smtClean="0"/>
              <a:t>if (month == 12 || month == 1 || month == 2)</a:t>
            </a:r>
          </a:p>
          <a:p>
            <a:pPr lvl="3"/>
            <a:r>
              <a:rPr lang="en-US" sz="2400" dirty="0" smtClean="0"/>
              <a:t>	season = "Winter";</a:t>
            </a:r>
          </a:p>
          <a:p>
            <a:pPr lvl="3"/>
            <a:r>
              <a:rPr lang="en-US" sz="2400" dirty="0" smtClean="0"/>
              <a:t>else if(month == 3 || month == 4 || month == 5)</a:t>
            </a:r>
          </a:p>
          <a:p>
            <a:pPr lvl="3"/>
            <a:r>
              <a:rPr lang="en-US" sz="2400" dirty="0" smtClean="0"/>
              <a:t>	season = "Spring";</a:t>
            </a:r>
          </a:p>
          <a:p>
            <a:pPr lvl="3"/>
            <a:r>
              <a:rPr lang="en-US" sz="2400" dirty="0" smtClean="0"/>
              <a:t>else if(month == 6 || month == 7 || month == 8)</a:t>
            </a:r>
          </a:p>
          <a:p>
            <a:pPr lvl="3"/>
            <a:r>
              <a:rPr lang="en-US" sz="2400" dirty="0" smtClean="0"/>
              <a:t>	season = "Summer";</a:t>
            </a:r>
          </a:p>
          <a:p>
            <a:pPr lvl="3"/>
            <a:r>
              <a:rPr lang="en-US" sz="2400" dirty="0" smtClean="0"/>
              <a:t>else if(month == 9 || month == 10 || month == 11)</a:t>
            </a:r>
          </a:p>
          <a:p>
            <a:pPr lvl="3"/>
            <a:r>
              <a:rPr lang="en-US" sz="2400" dirty="0" smtClean="0"/>
              <a:t>	season = "Autumn";</a:t>
            </a:r>
          </a:p>
          <a:p>
            <a:pPr lvl="3"/>
            <a:r>
              <a:rPr lang="en-US" sz="2400" dirty="0" smtClean="0"/>
              <a:t>else season = "Bogus Month";</a:t>
            </a:r>
          </a:p>
          <a:p>
            <a:pPr lvl="3"/>
            <a:r>
              <a:rPr lang="en-US" sz="2400" dirty="0" err="1" smtClean="0"/>
              <a:t>System.out.println</a:t>
            </a:r>
            <a:r>
              <a:rPr lang="en-US" sz="2400" dirty="0" smtClean="0"/>
              <a:t>("April is in the " + season + ".");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3733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228600" y="1066800"/>
            <a:ext cx="4419599" cy="27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533400" y="3886200"/>
            <a:ext cx="726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685800" y="57150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the </a:t>
            </a:r>
            <a:r>
              <a:rPr lang="en-US" sz="2400" dirty="0" err="1" smtClean="0"/>
              <a:t>JDK</a:t>
            </a:r>
            <a:r>
              <a:rPr lang="en-US" sz="2400" dirty="0" smtClean="0"/>
              <a:t> 7 release, you can use </a:t>
            </a:r>
            <a:r>
              <a:rPr lang="en-US" sz="2400" dirty="0" smtClean="0">
                <a:solidFill>
                  <a:srgbClr val="FF0000"/>
                </a:solidFill>
              </a:rPr>
              <a:t>a String object </a:t>
            </a:r>
            <a:r>
              <a:rPr lang="en-US" sz="2400" dirty="0" smtClean="0"/>
              <a:t>in the </a:t>
            </a:r>
            <a:r>
              <a:rPr lang="en-US" sz="2400" dirty="0" smtClean="0">
                <a:solidFill>
                  <a:srgbClr val="FF0000"/>
                </a:solidFill>
              </a:rPr>
              <a:t>expression</a:t>
            </a:r>
            <a:r>
              <a:rPr lang="en-US" sz="2400" dirty="0" smtClean="0"/>
              <a:t> of a switch statement:</a:t>
            </a:r>
            <a:endParaRPr lang="en-US" sz="2400" dirty="0"/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4381500" y="2324100"/>
            <a:ext cx="2514600" cy="304800"/>
          </a:xfrm>
          <a:prstGeom prst="curvedConnector3">
            <a:avLst>
              <a:gd name="adj1" fmla="val 403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251465" y="1112520"/>
            <a:ext cx="2975855" cy="3307080"/>
          </a:xfrm>
          <a:custGeom>
            <a:avLst/>
            <a:gdLst>
              <a:gd name="connsiteX0" fmla="*/ 141215 w 2975855"/>
              <a:gd name="connsiteY0" fmla="*/ 0 h 3307080"/>
              <a:gd name="connsiteX1" fmla="*/ 1665215 w 2975855"/>
              <a:gd name="connsiteY1" fmla="*/ 15240 h 3307080"/>
              <a:gd name="connsiteX2" fmla="*/ 1710935 w 2975855"/>
              <a:gd name="connsiteY2" fmla="*/ 45720 h 3307080"/>
              <a:gd name="connsiteX3" fmla="*/ 1954775 w 2975855"/>
              <a:gd name="connsiteY3" fmla="*/ 76200 h 3307080"/>
              <a:gd name="connsiteX4" fmla="*/ 2152895 w 2975855"/>
              <a:gd name="connsiteY4" fmla="*/ 121920 h 3307080"/>
              <a:gd name="connsiteX5" fmla="*/ 2411975 w 2975855"/>
              <a:gd name="connsiteY5" fmla="*/ 152400 h 3307080"/>
              <a:gd name="connsiteX6" fmla="*/ 2457695 w 2975855"/>
              <a:gd name="connsiteY6" fmla="*/ 167640 h 3307080"/>
              <a:gd name="connsiteX7" fmla="*/ 2518655 w 2975855"/>
              <a:gd name="connsiteY7" fmla="*/ 182880 h 3307080"/>
              <a:gd name="connsiteX8" fmla="*/ 2655815 w 2975855"/>
              <a:gd name="connsiteY8" fmla="*/ 289560 h 3307080"/>
              <a:gd name="connsiteX9" fmla="*/ 2701535 w 2975855"/>
              <a:gd name="connsiteY9" fmla="*/ 350520 h 3307080"/>
              <a:gd name="connsiteX10" fmla="*/ 2747255 w 2975855"/>
              <a:gd name="connsiteY10" fmla="*/ 396240 h 3307080"/>
              <a:gd name="connsiteX11" fmla="*/ 2838695 w 2975855"/>
              <a:gd name="connsiteY11" fmla="*/ 457200 h 3307080"/>
              <a:gd name="connsiteX12" fmla="*/ 2853935 w 2975855"/>
              <a:gd name="connsiteY12" fmla="*/ 502920 h 3307080"/>
              <a:gd name="connsiteX13" fmla="*/ 2914895 w 2975855"/>
              <a:gd name="connsiteY13" fmla="*/ 594360 h 3307080"/>
              <a:gd name="connsiteX14" fmla="*/ 2945375 w 2975855"/>
              <a:gd name="connsiteY14" fmla="*/ 685800 h 3307080"/>
              <a:gd name="connsiteX15" fmla="*/ 2960615 w 2975855"/>
              <a:gd name="connsiteY15" fmla="*/ 731520 h 3307080"/>
              <a:gd name="connsiteX16" fmla="*/ 2975855 w 2975855"/>
              <a:gd name="connsiteY16" fmla="*/ 807720 h 3307080"/>
              <a:gd name="connsiteX17" fmla="*/ 2960615 w 2975855"/>
              <a:gd name="connsiteY17" fmla="*/ 1112520 h 3307080"/>
              <a:gd name="connsiteX18" fmla="*/ 2945375 w 2975855"/>
              <a:gd name="connsiteY18" fmla="*/ 1158240 h 3307080"/>
              <a:gd name="connsiteX19" fmla="*/ 2930135 w 2975855"/>
              <a:gd name="connsiteY19" fmla="*/ 1234440 h 3307080"/>
              <a:gd name="connsiteX20" fmla="*/ 2899655 w 2975855"/>
              <a:gd name="connsiteY20" fmla="*/ 1325880 h 3307080"/>
              <a:gd name="connsiteX21" fmla="*/ 2869175 w 2975855"/>
              <a:gd name="connsiteY21" fmla="*/ 1524000 h 3307080"/>
              <a:gd name="connsiteX22" fmla="*/ 2838695 w 2975855"/>
              <a:gd name="connsiteY22" fmla="*/ 1615440 h 3307080"/>
              <a:gd name="connsiteX23" fmla="*/ 2808215 w 2975855"/>
              <a:gd name="connsiteY23" fmla="*/ 1676400 h 3307080"/>
              <a:gd name="connsiteX24" fmla="*/ 2762495 w 2975855"/>
              <a:gd name="connsiteY24" fmla="*/ 1691640 h 3307080"/>
              <a:gd name="connsiteX25" fmla="*/ 2716775 w 2975855"/>
              <a:gd name="connsiteY25" fmla="*/ 1813560 h 3307080"/>
              <a:gd name="connsiteX26" fmla="*/ 2671055 w 2975855"/>
              <a:gd name="connsiteY26" fmla="*/ 1844040 h 3307080"/>
              <a:gd name="connsiteX27" fmla="*/ 2625335 w 2975855"/>
              <a:gd name="connsiteY27" fmla="*/ 1935480 h 3307080"/>
              <a:gd name="connsiteX28" fmla="*/ 2533895 w 2975855"/>
              <a:gd name="connsiteY28" fmla="*/ 2026920 h 3307080"/>
              <a:gd name="connsiteX29" fmla="*/ 2457695 w 2975855"/>
              <a:gd name="connsiteY29" fmla="*/ 2103120 h 3307080"/>
              <a:gd name="connsiteX30" fmla="*/ 2366255 w 2975855"/>
              <a:gd name="connsiteY30" fmla="*/ 2179320 h 3307080"/>
              <a:gd name="connsiteX31" fmla="*/ 2335775 w 2975855"/>
              <a:gd name="connsiteY31" fmla="*/ 2240280 h 3307080"/>
              <a:gd name="connsiteX32" fmla="*/ 2244335 w 2975855"/>
              <a:gd name="connsiteY32" fmla="*/ 2255520 h 3307080"/>
              <a:gd name="connsiteX33" fmla="*/ 2198615 w 2975855"/>
              <a:gd name="connsiteY33" fmla="*/ 2270760 h 3307080"/>
              <a:gd name="connsiteX34" fmla="*/ 2137655 w 2975855"/>
              <a:gd name="connsiteY34" fmla="*/ 2286000 h 3307080"/>
              <a:gd name="connsiteX35" fmla="*/ 2091935 w 2975855"/>
              <a:gd name="connsiteY35" fmla="*/ 2301240 h 3307080"/>
              <a:gd name="connsiteX36" fmla="*/ 1954775 w 2975855"/>
              <a:gd name="connsiteY36" fmla="*/ 2316480 h 3307080"/>
              <a:gd name="connsiteX37" fmla="*/ 1893815 w 2975855"/>
              <a:gd name="connsiteY37" fmla="*/ 2346960 h 3307080"/>
              <a:gd name="connsiteX38" fmla="*/ 1756655 w 2975855"/>
              <a:gd name="connsiteY38" fmla="*/ 2362200 h 3307080"/>
              <a:gd name="connsiteX39" fmla="*/ 1649975 w 2975855"/>
              <a:gd name="connsiteY39" fmla="*/ 2377440 h 3307080"/>
              <a:gd name="connsiteX40" fmla="*/ 1451855 w 2975855"/>
              <a:gd name="connsiteY40" fmla="*/ 2423160 h 3307080"/>
              <a:gd name="connsiteX41" fmla="*/ 1192775 w 2975855"/>
              <a:gd name="connsiteY41" fmla="*/ 2438400 h 3307080"/>
              <a:gd name="connsiteX42" fmla="*/ 1101335 w 2975855"/>
              <a:gd name="connsiteY42" fmla="*/ 2468880 h 3307080"/>
              <a:gd name="connsiteX43" fmla="*/ 979415 w 2975855"/>
              <a:gd name="connsiteY43" fmla="*/ 2499360 h 3307080"/>
              <a:gd name="connsiteX44" fmla="*/ 918455 w 2975855"/>
              <a:gd name="connsiteY44" fmla="*/ 2514600 h 3307080"/>
              <a:gd name="connsiteX45" fmla="*/ 872735 w 2975855"/>
              <a:gd name="connsiteY45" fmla="*/ 2529840 h 3307080"/>
              <a:gd name="connsiteX46" fmla="*/ 827015 w 2975855"/>
              <a:gd name="connsiteY46" fmla="*/ 2560320 h 3307080"/>
              <a:gd name="connsiteX47" fmla="*/ 750815 w 2975855"/>
              <a:gd name="connsiteY47" fmla="*/ 2575560 h 3307080"/>
              <a:gd name="connsiteX48" fmla="*/ 705095 w 2975855"/>
              <a:gd name="connsiteY48" fmla="*/ 2606040 h 3307080"/>
              <a:gd name="connsiteX49" fmla="*/ 628895 w 2975855"/>
              <a:gd name="connsiteY49" fmla="*/ 2621280 h 3307080"/>
              <a:gd name="connsiteX50" fmla="*/ 567935 w 2975855"/>
              <a:gd name="connsiteY50" fmla="*/ 2636520 h 3307080"/>
              <a:gd name="connsiteX51" fmla="*/ 430775 w 2975855"/>
              <a:gd name="connsiteY51" fmla="*/ 2712720 h 3307080"/>
              <a:gd name="connsiteX52" fmla="*/ 354575 w 2975855"/>
              <a:gd name="connsiteY52" fmla="*/ 2727960 h 3307080"/>
              <a:gd name="connsiteX53" fmla="*/ 308855 w 2975855"/>
              <a:gd name="connsiteY53" fmla="*/ 2758440 h 3307080"/>
              <a:gd name="connsiteX54" fmla="*/ 263135 w 2975855"/>
              <a:gd name="connsiteY54" fmla="*/ 2773680 h 3307080"/>
              <a:gd name="connsiteX55" fmla="*/ 186935 w 2975855"/>
              <a:gd name="connsiteY55" fmla="*/ 2865120 h 3307080"/>
              <a:gd name="connsiteX56" fmla="*/ 95495 w 2975855"/>
              <a:gd name="connsiteY56" fmla="*/ 2941320 h 3307080"/>
              <a:gd name="connsiteX57" fmla="*/ 49775 w 2975855"/>
              <a:gd name="connsiteY57" fmla="*/ 3032760 h 3307080"/>
              <a:gd name="connsiteX58" fmla="*/ 4055 w 2975855"/>
              <a:gd name="connsiteY58" fmla="*/ 3124200 h 3307080"/>
              <a:gd name="connsiteX59" fmla="*/ 4055 w 2975855"/>
              <a:gd name="connsiteY59" fmla="*/ 3307080 h 330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75855" h="3307080">
                <a:moveTo>
                  <a:pt x="141215" y="0"/>
                </a:moveTo>
                <a:lnTo>
                  <a:pt x="1665215" y="15240"/>
                </a:lnTo>
                <a:cubicBezTo>
                  <a:pt x="1683523" y="15773"/>
                  <a:pt x="1693012" y="41947"/>
                  <a:pt x="1710935" y="45720"/>
                </a:cubicBezTo>
                <a:cubicBezTo>
                  <a:pt x="1791090" y="62595"/>
                  <a:pt x="1875308" y="56333"/>
                  <a:pt x="1954775" y="76200"/>
                </a:cubicBezTo>
                <a:cubicBezTo>
                  <a:pt x="2025960" y="93996"/>
                  <a:pt x="2082529" y="110192"/>
                  <a:pt x="2152895" y="121920"/>
                </a:cubicBezTo>
                <a:cubicBezTo>
                  <a:pt x="2253965" y="138765"/>
                  <a:pt x="2303637" y="141566"/>
                  <a:pt x="2411975" y="152400"/>
                </a:cubicBezTo>
                <a:cubicBezTo>
                  <a:pt x="2427215" y="157480"/>
                  <a:pt x="2442249" y="163227"/>
                  <a:pt x="2457695" y="167640"/>
                </a:cubicBezTo>
                <a:cubicBezTo>
                  <a:pt x="2477834" y="173394"/>
                  <a:pt x="2499921" y="173513"/>
                  <a:pt x="2518655" y="182880"/>
                </a:cubicBezTo>
                <a:cubicBezTo>
                  <a:pt x="2570251" y="208678"/>
                  <a:pt x="2618185" y="245658"/>
                  <a:pt x="2655815" y="289560"/>
                </a:cubicBezTo>
                <a:cubicBezTo>
                  <a:pt x="2672345" y="308845"/>
                  <a:pt x="2685005" y="331235"/>
                  <a:pt x="2701535" y="350520"/>
                </a:cubicBezTo>
                <a:cubicBezTo>
                  <a:pt x="2715561" y="366884"/>
                  <a:pt x="2730242" y="383008"/>
                  <a:pt x="2747255" y="396240"/>
                </a:cubicBezTo>
                <a:cubicBezTo>
                  <a:pt x="2776171" y="418730"/>
                  <a:pt x="2838695" y="457200"/>
                  <a:pt x="2838695" y="457200"/>
                </a:cubicBezTo>
                <a:cubicBezTo>
                  <a:pt x="2843775" y="472440"/>
                  <a:pt x="2846133" y="488877"/>
                  <a:pt x="2853935" y="502920"/>
                </a:cubicBezTo>
                <a:cubicBezTo>
                  <a:pt x="2871725" y="534942"/>
                  <a:pt x="2903311" y="559607"/>
                  <a:pt x="2914895" y="594360"/>
                </a:cubicBezTo>
                <a:lnTo>
                  <a:pt x="2945375" y="685800"/>
                </a:lnTo>
                <a:cubicBezTo>
                  <a:pt x="2950455" y="701040"/>
                  <a:pt x="2957465" y="715768"/>
                  <a:pt x="2960615" y="731520"/>
                </a:cubicBezTo>
                <a:lnTo>
                  <a:pt x="2975855" y="807720"/>
                </a:lnTo>
                <a:cubicBezTo>
                  <a:pt x="2970775" y="909320"/>
                  <a:pt x="2969428" y="1011176"/>
                  <a:pt x="2960615" y="1112520"/>
                </a:cubicBezTo>
                <a:cubicBezTo>
                  <a:pt x="2959223" y="1128524"/>
                  <a:pt x="2949271" y="1142655"/>
                  <a:pt x="2945375" y="1158240"/>
                </a:cubicBezTo>
                <a:cubicBezTo>
                  <a:pt x="2939093" y="1183370"/>
                  <a:pt x="2936951" y="1209450"/>
                  <a:pt x="2930135" y="1234440"/>
                </a:cubicBezTo>
                <a:cubicBezTo>
                  <a:pt x="2921681" y="1265437"/>
                  <a:pt x="2899655" y="1325880"/>
                  <a:pt x="2899655" y="1325880"/>
                </a:cubicBezTo>
                <a:cubicBezTo>
                  <a:pt x="2892524" y="1382927"/>
                  <a:pt x="2885287" y="1464924"/>
                  <a:pt x="2869175" y="1524000"/>
                </a:cubicBezTo>
                <a:cubicBezTo>
                  <a:pt x="2860721" y="1554997"/>
                  <a:pt x="2853063" y="1586703"/>
                  <a:pt x="2838695" y="1615440"/>
                </a:cubicBezTo>
                <a:cubicBezTo>
                  <a:pt x="2828535" y="1635760"/>
                  <a:pt x="2824279" y="1660336"/>
                  <a:pt x="2808215" y="1676400"/>
                </a:cubicBezTo>
                <a:cubicBezTo>
                  <a:pt x="2796856" y="1687759"/>
                  <a:pt x="2777735" y="1686560"/>
                  <a:pt x="2762495" y="1691640"/>
                </a:cubicBezTo>
                <a:cubicBezTo>
                  <a:pt x="2751591" y="1746160"/>
                  <a:pt x="2756017" y="1774318"/>
                  <a:pt x="2716775" y="1813560"/>
                </a:cubicBezTo>
                <a:cubicBezTo>
                  <a:pt x="2703823" y="1826512"/>
                  <a:pt x="2686295" y="1833880"/>
                  <a:pt x="2671055" y="1844040"/>
                </a:cubicBezTo>
                <a:cubicBezTo>
                  <a:pt x="2656933" y="1886407"/>
                  <a:pt x="2656848" y="1900028"/>
                  <a:pt x="2625335" y="1935480"/>
                </a:cubicBezTo>
                <a:cubicBezTo>
                  <a:pt x="2596697" y="1967697"/>
                  <a:pt x="2557805" y="1991054"/>
                  <a:pt x="2533895" y="2026920"/>
                </a:cubicBezTo>
                <a:cubicBezTo>
                  <a:pt x="2478015" y="2110740"/>
                  <a:pt x="2533895" y="2039620"/>
                  <a:pt x="2457695" y="2103120"/>
                </a:cubicBezTo>
                <a:cubicBezTo>
                  <a:pt x="2340352" y="2200906"/>
                  <a:pt x="2479769" y="2103644"/>
                  <a:pt x="2366255" y="2179320"/>
                </a:cubicBezTo>
                <a:cubicBezTo>
                  <a:pt x="2356095" y="2199640"/>
                  <a:pt x="2355040" y="2228239"/>
                  <a:pt x="2335775" y="2240280"/>
                </a:cubicBezTo>
                <a:cubicBezTo>
                  <a:pt x="2309571" y="2256657"/>
                  <a:pt x="2274500" y="2248817"/>
                  <a:pt x="2244335" y="2255520"/>
                </a:cubicBezTo>
                <a:cubicBezTo>
                  <a:pt x="2228653" y="2259005"/>
                  <a:pt x="2214061" y="2266347"/>
                  <a:pt x="2198615" y="2270760"/>
                </a:cubicBezTo>
                <a:cubicBezTo>
                  <a:pt x="2178476" y="2276514"/>
                  <a:pt x="2157794" y="2280246"/>
                  <a:pt x="2137655" y="2286000"/>
                </a:cubicBezTo>
                <a:cubicBezTo>
                  <a:pt x="2122209" y="2290413"/>
                  <a:pt x="2107781" y="2298599"/>
                  <a:pt x="2091935" y="2301240"/>
                </a:cubicBezTo>
                <a:cubicBezTo>
                  <a:pt x="2046560" y="2308803"/>
                  <a:pt x="2000495" y="2311400"/>
                  <a:pt x="1954775" y="2316480"/>
                </a:cubicBezTo>
                <a:cubicBezTo>
                  <a:pt x="1934455" y="2326640"/>
                  <a:pt x="1915952" y="2341852"/>
                  <a:pt x="1893815" y="2346960"/>
                </a:cubicBezTo>
                <a:cubicBezTo>
                  <a:pt x="1848992" y="2357304"/>
                  <a:pt x="1802301" y="2356494"/>
                  <a:pt x="1756655" y="2362200"/>
                </a:cubicBezTo>
                <a:cubicBezTo>
                  <a:pt x="1721011" y="2366655"/>
                  <a:pt x="1685198" y="2370395"/>
                  <a:pt x="1649975" y="2377440"/>
                </a:cubicBezTo>
                <a:cubicBezTo>
                  <a:pt x="1625190" y="2382397"/>
                  <a:pt x="1493530" y="2419371"/>
                  <a:pt x="1451855" y="2423160"/>
                </a:cubicBezTo>
                <a:cubicBezTo>
                  <a:pt x="1365701" y="2430992"/>
                  <a:pt x="1279135" y="2433320"/>
                  <a:pt x="1192775" y="2438400"/>
                </a:cubicBezTo>
                <a:cubicBezTo>
                  <a:pt x="1162295" y="2448560"/>
                  <a:pt x="1132504" y="2461088"/>
                  <a:pt x="1101335" y="2468880"/>
                </a:cubicBezTo>
                <a:lnTo>
                  <a:pt x="979415" y="2499360"/>
                </a:lnTo>
                <a:cubicBezTo>
                  <a:pt x="959095" y="2504440"/>
                  <a:pt x="938326" y="2507976"/>
                  <a:pt x="918455" y="2514600"/>
                </a:cubicBezTo>
                <a:cubicBezTo>
                  <a:pt x="903215" y="2519680"/>
                  <a:pt x="887103" y="2522656"/>
                  <a:pt x="872735" y="2529840"/>
                </a:cubicBezTo>
                <a:cubicBezTo>
                  <a:pt x="856352" y="2538031"/>
                  <a:pt x="844165" y="2553889"/>
                  <a:pt x="827015" y="2560320"/>
                </a:cubicBezTo>
                <a:cubicBezTo>
                  <a:pt x="802761" y="2569415"/>
                  <a:pt x="776215" y="2570480"/>
                  <a:pt x="750815" y="2575560"/>
                </a:cubicBezTo>
                <a:cubicBezTo>
                  <a:pt x="735575" y="2585720"/>
                  <a:pt x="722245" y="2599609"/>
                  <a:pt x="705095" y="2606040"/>
                </a:cubicBezTo>
                <a:cubicBezTo>
                  <a:pt x="680841" y="2615135"/>
                  <a:pt x="654181" y="2615661"/>
                  <a:pt x="628895" y="2621280"/>
                </a:cubicBezTo>
                <a:cubicBezTo>
                  <a:pt x="608448" y="2625824"/>
                  <a:pt x="588255" y="2631440"/>
                  <a:pt x="567935" y="2636520"/>
                </a:cubicBezTo>
                <a:cubicBezTo>
                  <a:pt x="499830" y="2681923"/>
                  <a:pt x="495153" y="2696625"/>
                  <a:pt x="430775" y="2712720"/>
                </a:cubicBezTo>
                <a:cubicBezTo>
                  <a:pt x="405645" y="2719002"/>
                  <a:pt x="379975" y="2722880"/>
                  <a:pt x="354575" y="2727960"/>
                </a:cubicBezTo>
                <a:cubicBezTo>
                  <a:pt x="339335" y="2738120"/>
                  <a:pt x="325238" y="2750249"/>
                  <a:pt x="308855" y="2758440"/>
                </a:cubicBezTo>
                <a:cubicBezTo>
                  <a:pt x="294487" y="2765624"/>
                  <a:pt x="276501" y="2764769"/>
                  <a:pt x="263135" y="2773680"/>
                </a:cubicBezTo>
                <a:cubicBezTo>
                  <a:pt x="188235" y="2823613"/>
                  <a:pt x="243162" y="2808893"/>
                  <a:pt x="186935" y="2865120"/>
                </a:cubicBezTo>
                <a:cubicBezTo>
                  <a:pt x="67055" y="2985000"/>
                  <a:pt x="220329" y="2791520"/>
                  <a:pt x="95495" y="2941320"/>
                </a:cubicBezTo>
                <a:cubicBezTo>
                  <a:pt x="40900" y="3006834"/>
                  <a:pt x="84142" y="2964027"/>
                  <a:pt x="49775" y="3032760"/>
                </a:cubicBezTo>
                <a:cubicBezTo>
                  <a:pt x="31005" y="3070301"/>
                  <a:pt x="7002" y="3080001"/>
                  <a:pt x="4055" y="3124200"/>
                </a:cubicBezTo>
                <a:cubicBezTo>
                  <a:pt x="0" y="3185025"/>
                  <a:pt x="4055" y="3246120"/>
                  <a:pt x="4055" y="330708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762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Example: </a:t>
            </a:r>
            <a:r>
              <a:rPr lang="en-US" sz="2400" b="1" dirty="0" smtClean="0"/>
              <a:t>Create an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/>
              <a:t> array to store </a:t>
            </a:r>
            <a:r>
              <a:rPr lang="en-US" sz="2400" b="1" dirty="0" smtClean="0">
                <a:solidFill>
                  <a:srgbClr val="FF0000"/>
                </a:solidFill>
              </a:rPr>
              <a:t>10 elements </a:t>
            </a:r>
            <a:r>
              <a:rPr lang="en-US" sz="2400" b="1" dirty="0" smtClean="0"/>
              <a:t>and print </a:t>
            </a:r>
            <a:r>
              <a:rPr lang="en-US" sz="2400" b="1" dirty="0" smtClean="0">
                <a:solidFill>
                  <a:srgbClr val="FF0000"/>
                </a:solidFill>
              </a:rPr>
              <a:t>default values </a:t>
            </a:r>
            <a:r>
              <a:rPr lang="en-US" sz="2400" b="1" dirty="0" smtClean="0"/>
              <a:t>in Tabular format</a:t>
            </a:r>
            <a:endParaRPr lang="en-US" sz="24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1066800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public class </a:t>
            </a:r>
            <a:r>
              <a:rPr lang="en-US" sz="2200" b="1" dirty="0" err="1" smtClean="0"/>
              <a:t>InitArray</a:t>
            </a:r>
            <a:endParaRPr lang="en-US" sz="2200" b="1" dirty="0" smtClean="0"/>
          </a:p>
          <a:p>
            <a:r>
              <a:rPr lang="en-US" sz="2200" b="1" dirty="0" smtClean="0"/>
              <a:t>{</a:t>
            </a:r>
          </a:p>
          <a:p>
            <a:r>
              <a:rPr lang="en-US" sz="2200" b="1" dirty="0" smtClean="0"/>
              <a:t> 	public static void main( String[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 )</a:t>
            </a:r>
          </a:p>
          <a:p>
            <a:r>
              <a:rPr lang="en-US" sz="2200" b="1" dirty="0" smtClean="0"/>
              <a:t>	 {  </a:t>
            </a:r>
          </a:p>
          <a:p>
            <a:r>
              <a:rPr lang="en-US" sz="2200" b="1" dirty="0" smtClean="0"/>
              <a:t>		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[ ] a; </a:t>
            </a:r>
            <a:r>
              <a:rPr lang="en-US" sz="2200" b="1" dirty="0" smtClean="0">
                <a:solidFill>
                  <a:srgbClr val="FF0000"/>
                </a:solidFill>
              </a:rPr>
              <a:t>// declare array named array</a:t>
            </a:r>
          </a:p>
          <a:p>
            <a:r>
              <a:rPr lang="en-US" sz="2200" b="1" dirty="0" smtClean="0"/>
              <a:t>		a= new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[ 10 ]; </a:t>
            </a:r>
            <a:r>
              <a:rPr lang="en-US" sz="2200" b="1" dirty="0" smtClean="0">
                <a:solidFill>
                  <a:srgbClr val="FF0000"/>
                </a:solidFill>
              </a:rPr>
              <a:t>// create the array object</a:t>
            </a:r>
          </a:p>
          <a:p>
            <a:r>
              <a:rPr lang="en-US" sz="2200" b="1" dirty="0" smtClean="0"/>
              <a:t>		</a:t>
            </a:r>
            <a:r>
              <a:rPr lang="en-US" sz="2200" b="1" dirty="0" smtClean="0">
                <a:solidFill>
                  <a:srgbClr val="FF0000"/>
                </a:solidFill>
              </a:rPr>
              <a:t>//ALSO possible </a:t>
            </a:r>
            <a:r>
              <a:rPr lang="en-US" sz="2200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[ ] a=new </a:t>
            </a:r>
            <a:r>
              <a:rPr lang="en-US" sz="2200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 [ 10 ]; </a:t>
            </a:r>
          </a:p>
          <a:p>
            <a:r>
              <a:rPr lang="en-US" sz="2200" b="1" dirty="0" smtClean="0"/>
              <a:t>		</a:t>
            </a:r>
            <a:r>
              <a:rPr lang="en-US" sz="2200" b="1" dirty="0" err="1" smtClean="0"/>
              <a:t>System.out.</a:t>
            </a:r>
            <a:r>
              <a:rPr lang="en-US" sz="2200" b="1" dirty="0" err="1" smtClean="0">
                <a:solidFill>
                  <a:srgbClr val="970FC1"/>
                </a:solidFill>
              </a:rPr>
              <a:t>printf</a:t>
            </a:r>
            <a:r>
              <a:rPr lang="en-US" sz="2200" b="1" dirty="0" smtClean="0"/>
              <a:t>( "%s%8s\n", "Index", "Value" ); </a:t>
            </a:r>
          </a:p>
          <a:p>
            <a:r>
              <a:rPr lang="en-US" sz="2200" b="1" dirty="0" smtClean="0"/>
              <a:t>		</a:t>
            </a:r>
            <a:r>
              <a:rPr lang="en-US" sz="2200" b="1" dirty="0" smtClean="0">
                <a:solidFill>
                  <a:srgbClr val="FF0000"/>
                </a:solidFill>
              </a:rPr>
              <a:t>// output each array element's value</a:t>
            </a:r>
          </a:p>
          <a:p>
            <a:r>
              <a:rPr lang="en-US" sz="2200" b="1" dirty="0" smtClean="0"/>
              <a:t>		for (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index= 0; index &lt; </a:t>
            </a:r>
            <a:r>
              <a:rPr lang="en-US" sz="2200" b="1" dirty="0" err="1" smtClean="0"/>
              <a:t>a.</a:t>
            </a:r>
            <a:r>
              <a:rPr lang="en-US" sz="2200" b="1" dirty="0" err="1" smtClean="0">
                <a:solidFill>
                  <a:srgbClr val="970FC1"/>
                </a:solidFill>
              </a:rPr>
              <a:t>length</a:t>
            </a:r>
            <a:r>
              <a:rPr lang="en-US" sz="2200" b="1" dirty="0" smtClean="0"/>
              <a:t>; index ++ )</a:t>
            </a:r>
          </a:p>
          <a:p>
            <a:r>
              <a:rPr lang="en-US" sz="2200" b="1" dirty="0" smtClean="0"/>
              <a:t>			</a:t>
            </a:r>
            <a:r>
              <a:rPr lang="en-US" sz="1600" b="1" dirty="0" err="1" smtClean="0"/>
              <a:t>System.out.printf</a:t>
            </a:r>
            <a:r>
              <a:rPr lang="en-US" sz="1600" b="1" dirty="0" smtClean="0"/>
              <a:t>( "%5d%8d\n", index, a [index] );	</a:t>
            </a:r>
            <a:endParaRPr lang="en-US" sz="2200" b="1" dirty="0" smtClean="0"/>
          </a:p>
          <a:p>
            <a:r>
              <a:rPr lang="en-US" sz="2200" b="1" dirty="0" smtClean="0"/>
              <a:t>	} // end main</a:t>
            </a:r>
          </a:p>
          <a:p>
            <a:r>
              <a:rPr lang="en-US" sz="2200" b="1" dirty="0" smtClean="0"/>
              <a:t> } // end class </a:t>
            </a:r>
            <a:r>
              <a:rPr lang="en-US" sz="2200" b="1" dirty="0" err="1" smtClean="0"/>
              <a:t>InitArray</a:t>
            </a:r>
            <a:endParaRPr lang="en-US" sz="2200" b="1" dirty="0" smtClean="0"/>
          </a:p>
          <a:p>
            <a:endParaRPr lang="en-US" sz="2200" b="1" dirty="0" smtClean="0"/>
          </a:p>
          <a:p>
            <a:r>
              <a:rPr lang="en-US" sz="2200" b="1" i="1" dirty="0" smtClean="0">
                <a:solidFill>
                  <a:srgbClr val="970FC1"/>
                </a:solidFill>
              </a:rPr>
              <a:t>Output next slide…</a:t>
            </a:r>
            <a:endParaRPr lang="en-US" sz="2200" b="1" i="1" dirty="0">
              <a:solidFill>
                <a:srgbClr val="970FC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447800" y="2971800"/>
            <a:ext cx="748661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533400" y="5181600"/>
            <a:ext cx="6629400" cy="47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e.g. </a:t>
            </a:r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a=2;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switch (a)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case 1:….. break;</a:t>
            </a:r>
          </a:p>
          <a:p>
            <a:r>
              <a:rPr lang="en-US" sz="2000" b="1" dirty="0" smtClean="0"/>
              <a:t>case 2 :….. break;</a:t>
            </a:r>
          </a:p>
          <a:p>
            <a:r>
              <a:rPr lang="en-US" sz="2000" b="1" dirty="0" smtClean="0"/>
              <a:t>default: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3810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String s1=“data1”;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switch (s1)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case “data1”:….. break;</a:t>
            </a:r>
          </a:p>
          <a:p>
            <a:r>
              <a:rPr lang="en-US" sz="2000" b="1" dirty="0" smtClean="0"/>
              <a:t>case “data2”:….. break;</a:t>
            </a:r>
          </a:p>
          <a:p>
            <a:r>
              <a:rPr lang="en-US" sz="2000" b="1" dirty="0" smtClean="0"/>
              <a:t>default: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57150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 the </a:t>
            </a:r>
            <a:r>
              <a:rPr lang="en-US" sz="2400" dirty="0" smtClean="0">
                <a:solidFill>
                  <a:srgbClr val="FF0000"/>
                </a:solidFill>
              </a:rPr>
              <a:t>seasons program </a:t>
            </a:r>
            <a:r>
              <a:rPr lang="en-US" sz="2400" dirty="0" smtClean="0"/>
              <a:t>using </a:t>
            </a:r>
            <a:r>
              <a:rPr lang="en-US" sz="2400" dirty="0" smtClean="0">
                <a:solidFill>
                  <a:srgbClr val="FF0000"/>
                </a:solidFill>
              </a:rPr>
              <a:t>switch statement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87354"/>
            <a:ext cx="8686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Switch </a:t>
            </a:r>
          </a:p>
          <a:p>
            <a:r>
              <a:rPr lang="en-US" b="1" dirty="0" smtClean="0"/>
              <a:t>{</a:t>
            </a:r>
          </a:p>
          <a:p>
            <a:pPr lvl="1"/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</a:t>
            </a:r>
          </a:p>
          <a:p>
            <a:pPr lvl="1"/>
            <a:r>
              <a:rPr lang="en-US" b="1" dirty="0" smtClean="0"/>
              <a:t>{</a:t>
            </a:r>
          </a:p>
          <a:p>
            <a:pPr lvl="2"/>
            <a:r>
              <a:rPr lang="en-US" b="1" dirty="0" smtClean="0"/>
              <a:t>int month = 4;</a:t>
            </a:r>
          </a:p>
          <a:p>
            <a:pPr lvl="2"/>
            <a:r>
              <a:rPr lang="en-US" b="1" dirty="0" smtClean="0"/>
              <a:t>String season;</a:t>
            </a:r>
          </a:p>
          <a:p>
            <a:pPr lvl="2"/>
            <a:r>
              <a:rPr lang="en-US" b="1" dirty="0" smtClean="0"/>
              <a:t>switch (month) </a:t>
            </a:r>
          </a:p>
          <a:p>
            <a:pPr lvl="2"/>
            <a:r>
              <a:rPr lang="en-US" b="1" dirty="0" smtClean="0"/>
              <a:t>{</a:t>
            </a:r>
          </a:p>
          <a:p>
            <a:pPr lvl="3"/>
            <a:r>
              <a:rPr lang="en-US" b="1" dirty="0" smtClean="0"/>
              <a:t>case 12:</a:t>
            </a:r>
          </a:p>
          <a:p>
            <a:pPr lvl="3"/>
            <a:r>
              <a:rPr lang="en-US" b="1" dirty="0" smtClean="0"/>
              <a:t>case 1:</a:t>
            </a:r>
          </a:p>
          <a:p>
            <a:pPr lvl="3"/>
            <a:r>
              <a:rPr lang="en-US" b="1" dirty="0" smtClean="0"/>
              <a:t>case 2: season = "Winter";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lvl="3"/>
            <a:r>
              <a:rPr lang="en-US" b="1" dirty="0" smtClean="0"/>
              <a:t>case 3:</a:t>
            </a:r>
          </a:p>
          <a:p>
            <a:pPr lvl="3"/>
            <a:r>
              <a:rPr lang="en-US" b="1" dirty="0" smtClean="0"/>
              <a:t>case 4:</a:t>
            </a:r>
          </a:p>
          <a:p>
            <a:pPr lvl="3"/>
            <a:r>
              <a:rPr lang="en-US" b="1" dirty="0" smtClean="0"/>
              <a:t>case 5: season = "Spring";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lvl="3"/>
            <a:r>
              <a:rPr lang="en-US" b="1" dirty="0" smtClean="0"/>
              <a:t>case 6:</a:t>
            </a:r>
          </a:p>
          <a:p>
            <a:pPr lvl="3"/>
            <a:r>
              <a:rPr lang="en-US" b="1" dirty="0" smtClean="0"/>
              <a:t>case 7:</a:t>
            </a:r>
          </a:p>
          <a:p>
            <a:pPr lvl="3"/>
            <a:r>
              <a:rPr lang="en-US" b="1" dirty="0" smtClean="0"/>
              <a:t>case 8: season = "Summer";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lvl="3"/>
            <a:endParaRPr lang="en-US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28600" y="0"/>
            <a:ext cx="8686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Program: Given a month in numerals, print the season of the Year</a:t>
            </a:r>
            <a:r>
              <a:rPr lang="en-US" sz="2200" b="1" dirty="0" smtClean="0"/>
              <a:t> (i.e. Winter, Spring, Summer and Autumn) </a:t>
            </a:r>
          </a:p>
          <a:p>
            <a:r>
              <a:rPr lang="en-US" sz="2200" b="1" dirty="0" smtClean="0"/>
              <a:t>e.g. enter a month </a:t>
            </a:r>
          </a:p>
          <a:p>
            <a:r>
              <a:rPr lang="en-US" sz="2200" b="1" dirty="0" smtClean="0"/>
              <a:t>		2</a:t>
            </a:r>
          </a:p>
          <a:p>
            <a:r>
              <a:rPr lang="en-US" sz="2200" b="1" dirty="0" smtClean="0"/>
              <a:t>	      Winter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1430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b="1" dirty="0" smtClean="0"/>
              <a:t>case 9:</a:t>
            </a:r>
          </a:p>
          <a:p>
            <a:pPr lvl="2"/>
            <a:r>
              <a:rPr lang="en-US" sz="2400" b="1" dirty="0" smtClean="0"/>
              <a:t>case 10:</a:t>
            </a:r>
          </a:p>
          <a:p>
            <a:pPr lvl="2"/>
            <a:r>
              <a:rPr lang="en-US" sz="2400" b="1" dirty="0" smtClean="0"/>
              <a:t>case 11: season = "Autumn"; </a:t>
            </a:r>
            <a:r>
              <a:rPr lang="en-US" sz="2400" b="1" dirty="0" smtClean="0">
                <a:solidFill>
                  <a:srgbClr val="FF0000"/>
                </a:solidFill>
              </a:rPr>
              <a:t>break</a:t>
            </a:r>
            <a:r>
              <a:rPr lang="en-US" sz="2400" b="1" dirty="0" smtClean="0"/>
              <a:t>;</a:t>
            </a:r>
          </a:p>
          <a:p>
            <a:pPr lvl="2"/>
            <a:r>
              <a:rPr lang="en-US" sz="2400" b="1" dirty="0" smtClean="0"/>
              <a:t>default: season = "Bogus Month";</a:t>
            </a:r>
          </a:p>
          <a:p>
            <a:pPr lvl="1"/>
            <a:r>
              <a:rPr lang="en-US" sz="2400" b="1" dirty="0" smtClean="0"/>
              <a:t>}</a:t>
            </a:r>
          </a:p>
          <a:p>
            <a:pPr lvl="1"/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("April is in " + season + ".");</a:t>
            </a:r>
          </a:p>
          <a:p>
            <a:r>
              <a:rPr lang="en-US" sz="2400" b="1" dirty="0" smtClean="0"/>
              <a:t>   }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0" y="20574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213" lvl="2"/>
            <a:r>
              <a:rPr lang="en-US" sz="3200" b="1" dirty="0" smtClean="0"/>
              <a:t>Write a Program to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simulate a simple calculator</a:t>
            </a:r>
            <a:r>
              <a:rPr lang="en-US" sz="3200" b="1" dirty="0" smtClean="0"/>
              <a:t>. </a:t>
            </a:r>
            <a:r>
              <a:rPr lang="en-US" sz="3200" b="1" i="1" dirty="0" smtClean="0"/>
              <a:t>Add, subtract, multiply and divide </a:t>
            </a:r>
            <a:r>
              <a:rPr lang="en-US" sz="3200" b="1" dirty="0" smtClean="0"/>
              <a:t>using switch statement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553200"/>
            <a:ext cx="2895600" cy="304800"/>
          </a:xfrm>
        </p:spPr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0" y="304800"/>
            <a:ext cx="91440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	double num1=0, num2=0, result=0;</a:t>
            </a:r>
          </a:p>
          <a:p>
            <a:r>
              <a:rPr lang="en-US" b="1" dirty="0" smtClean="0"/>
              <a:t>        Scanner sc=new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("Enter the first value:  ");</a:t>
            </a:r>
          </a:p>
          <a:p>
            <a:r>
              <a:rPr lang="en-US" b="1" dirty="0" smtClean="0"/>
              <a:t>        num1=</a:t>
            </a:r>
            <a:r>
              <a:rPr lang="en-US" b="1" dirty="0" err="1" smtClean="0"/>
              <a:t>sc.nextDouble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("Enter the second value:  ");</a:t>
            </a:r>
          </a:p>
          <a:p>
            <a:r>
              <a:rPr lang="en-US" b="1" dirty="0" smtClean="0"/>
              <a:t>        num2=</a:t>
            </a:r>
            <a:r>
              <a:rPr lang="en-US" b="1" dirty="0" err="1" smtClean="0"/>
              <a:t>sc.nextDouble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("Enter the operator +, -, * or /:  ");</a:t>
            </a:r>
          </a:p>
          <a:p>
            <a:r>
              <a:rPr lang="en-US" b="1" dirty="0" smtClean="0"/>
              <a:t>        char op= </a:t>
            </a:r>
            <a:r>
              <a:rPr lang="en-US" b="1" dirty="0" err="1" smtClean="0"/>
              <a:t>sc.next</a:t>
            </a:r>
            <a:r>
              <a:rPr lang="en-US" b="1" dirty="0" smtClean="0"/>
              <a:t>().</a:t>
            </a:r>
            <a:r>
              <a:rPr lang="en-US" b="1" dirty="0" err="1" smtClean="0"/>
              <a:t>charAt</a:t>
            </a:r>
            <a:r>
              <a:rPr lang="en-US" b="1" dirty="0" smtClean="0"/>
              <a:t>(0);</a:t>
            </a:r>
          </a:p>
          <a:p>
            <a:r>
              <a:rPr lang="en-US" b="1" dirty="0" smtClean="0"/>
              <a:t>        switch (op)</a:t>
            </a:r>
          </a:p>
          <a:p>
            <a:r>
              <a:rPr lang="en-US" b="1" dirty="0" smtClean="0"/>
              <a:t>        {</a:t>
            </a:r>
          </a:p>
          <a:p>
            <a:r>
              <a:rPr lang="en-US" b="1" dirty="0" smtClean="0"/>
              <a:t>            case '+': result=num1+num2;</a:t>
            </a:r>
          </a:p>
          <a:p>
            <a:r>
              <a:rPr lang="en-US" b="1" dirty="0" smtClean="0"/>
              <a:t>                    	break;</a:t>
            </a:r>
          </a:p>
          <a:p>
            <a:r>
              <a:rPr lang="en-US" b="1" dirty="0" smtClean="0"/>
              <a:t>            case '-': result=num1-num2;</a:t>
            </a:r>
          </a:p>
          <a:p>
            <a:r>
              <a:rPr lang="en-US" b="1" dirty="0" smtClean="0"/>
              <a:t>                    	break;    </a:t>
            </a:r>
          </a:p>
          <a:p>
            <a:r>
              <a:rPr lang="en-US" b="1" dirty="0" smtClean="0"/>
              <a:t>             case '*': result=num1*num2;</a:t>
            </a:r>
          </a:p>
          <a:p>
            <a:r>
              <a:rPr lang="en-US" b="1" dirty="0" smtClean="0"/>
              <a:t>                    	break;   </a:t>
            </a:r>
          </a:p>
          <a:p>
            <a:r>
              <a:rPr lang="en-US" b="1" dirty="0" smtClean="0"/>
              <a:t>             case '/': result=num1/num2;</a:t>
            </a:r>
          </a:p>
          <a:p>
            <a:r>
              <a:rPr lang="en-US" b="1" dirty="0" smtClean="0"/>
              <a:t>                    	break;</a:t>
            </a:r>
          </a:p>
          <a:p>
            <a:r>
              <a:rPr lang="en-US" b="1" dirty="0" smtClean="0"/>
              <a:t>             default: </a:t>
            </a:r>
            <a:r>
              <a:rPr lang="en-US" b="1" dirty="0" err="1" smtClean="0"/>
              <a:t>System.out.append</a:t>
            </a:r>
            <a:r>
              <a:rPr lang="en-US" b="1" dirty="0" smtClean="0"/>
              <a:t>("Wrong operator");</a:t>
            </a:r>
          </a:p>
          <a:p>
            <a:r>
              <a:rPr lang="en-US" b="1" dirty="0" smtClean="0"/>
              <a:t>		return;</a:t>
            </a:r>
          </a:p>
          <a:p>
            <a:r>
              <a:rPr lang="en-US" b="1" dirty="0" smtClean="0"/>
              <a:t>        }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(num1+" "+op+" "+num2+"="+result);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8382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Nested Switch statement using two variables	 </a:t>
            </a:r>
            <a:r>
              <a:rPr lang="en-US" sz="2800" b="1" dirty="0" err="1" smtClean="0">
                <a:solidFill>
                  <a:srgbClr val="970FC1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and</a:t>
            </a:r>
            <a:r>
              <a:rPr lang="en-US" sz="2800" b="1" dirty="0" smtClean="0">
                <a:solidFill>
                  <a:srgbClr val="FF0000"/>
                </a:solidFill>
              </a:rPr>
              <a:t> j</a:t>
            </a:r>
            <a:endParaRPr lang="en-US" b="1" dirty="0" smtClean="0"/>
          </a:p>
          <a:p>
            <a:r>
              <a:rPr lang="en-US" b="1" dirty="0" smtClean="0"/>
              <a:t>int </a:t>
            </a:r>
            <a:r>
              <a:rPr lang="en-US" b="1" dirty="0" err="1" smtClean="0"/>
              <a:t>i</a:t>
            </a:r>
            <a:r>
              <a:rPr lang="en-US" b="1" dirty="0" smtClean="0"/>
              <a:t> = 0;</a:t>
            </a:r>
          </a:p>
          <a:p>
            <a:r>
              <a:rPr lang="en-US" b="1" dirty="0" smtClean="0"/>
              <a:t>int j = 1;</a:t>
            </a:r>
          </a:p>
          <a:p>
            <a:r>
              <a:rPr lang="en-US" b="1" dirty="0" smtClean="0"/>
              <a:t>switch(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case 0:</a:t>
            </a:r>
          </a:p>
          <a:p>
            <a:pPr lvl="1"/>
            <a:r>
              <a:rPr lang="en-US" b="1" dirty="0" smtClean="0"/>
              <a:t>switch(j)</a:t>
            </a:r>
          </a:p>
          <a:p>
            <a:pPr lvl="1"/>
            <a:r>
              <a:rPr lang="en-US" b="1" dirty="0" smtClean="0"/>
              <a:t>{</a:t>
            </a:r>
          </a:p>
          <a:p>
            <a:pPr lvl="1"/>
            <a:r>
              <a:rPr lang="en-US" b="1" dirty="0" smtClean="0"/>
              <a:t>case 0:</a:t>
            </a:r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i</a:t>
            </a:r>
            <a:r>
              <a:rPr lang="en-US" b="1" dirty="0" smtClean="0"/>
              <a:t> is 0, j is 0"); 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case 1:</a:t>
            </a:r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i</a:t>
            </a:r>
            <a:r>
              <a:rPr lang="en-US" b="1" dirty="0" smtClean="0"/>
              <a:t> is 0, j is 1"); </a:t>
            </a:r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default:</a:t>
            </a:r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("nested default case!!");</a:t>
            </a:r>
          </a:p>
          <a:p>
            <a:pPr lvl="1"/>
            <a:r>
              <a:rPr lang="en-US" b="1" dirty="0" smtClean="0"/>
              <a:t>}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break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default: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("No matching case found!!");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-609599" y="3353594"/>
            <a:ext cx="2742406" cy="456406"/>
          </a:xfrm>
          <a:prstGeom prst="bentConnector3">
            <a:avLst>
              <a:gd name="adj1" fmla="val 10001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Write a program to demonstrate the </a:t>
            </a:r>
            <a:r>
              <a:rPr lang="en-US" sz="3200" b="1" dirty="0" smtClean="0">
                <a:solidFill>
                  <a:srgbClr val="C00000"/>
                </a:solidFill>
              </a:rPr>
              <a:t>nested switch statement</a:t>
            </a:r>
            <a:r>
              <a:rPr lang="en-US" sz="3200" b="1" dirty="0" smtClean="0"/>
              <a:t> as below: </a:t>
            </a:r>
          </a:p>
          <a:p>
            <a:r>
              <a:rPr lang="en-US" sz="3200" b="1" dirty="0" smtClean="0"/>
              <a:t>Read the value of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and j as integer and print the message for following conditions:</a:t>
            </a:r>
            <a:endParaRPr lang="en-US" sz="2800" b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5052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Task T1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Task T2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Task T3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Task T4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Else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invalid task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54014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300" b="1" dirty="0" smtClean="0"/>
              <a:t> Scanner sc=new Scanner(</a:t>
            </a:r>
            <a:r>
              <a:rPr lang="en-US" sz="2300" b="1" dirty="0" err="1" smtClean="0"/>
              <a:t>System.in</a:t>
            </a:r>
            <a:r>
              <a:rPr lang="en-US" sz="2300" b="1" dirty="0" smtClean="0"/>
              <a:t>); //S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canner object</a:t>
            </a:r>
          </a:p>
          <a:p>
            <a:r>
              <a:rPr lang="en-US" sz="2300" b="1" dirty="0" smtClean="0"/>
              <a:t>       </a:t>
            </a:r>
            <a:r>
              <a:rPr lang="en-US" sz="2300" b="1" dirty="0" err="1" smtClean="0"/>
              <a:t>System.out.print</a:t>
            </a:r>
            <a:r>
              <a:rPr lang="en-US" sz="2300" b="1" dirty="0" smtClean="0"/>
              <a:t>("Enter the values of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 and j:  ");</a:t>
            </a:r>
          </a:p>
          <a:p>
            <a:r>
              <a:rPr lang="en-US" sz="2300" b="1" dirty="0" smtClean="0"/>
              <a:t>  </a:t>
            </a:r>
            <a:r>
              <a:rPr lang="en-US" sz="2300" b="1" dirty="0" err="1" smtClean="0"/>
              <a:t>int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=</a:t>
            </a:r>
            <a:r>
              <a:rPr lang="en-US" sz="2300" b="1" dirty="0" err="1" smtClean="0"/>
              <a:t>sc.nextInt</a:t>
            </a:r>
            <a:r>
              <a:rPr lang="en-US" sz="2300" b="1" dirty="0" smtClean="0"/>
              <a:t>();//</a:t>
            </a:r>
            <a:r>
              <a:rPr lang="en-US" sz="2300" b="1" dirty="0" smtClean="0">
                <a:solidFill>
                  <a:srgbClr val="FF0000"/>
                </a:solidFill>
              </a:rPr>
              <a:t>Read the values</a:t>
            </a:r>
          </a:p>
          <a:p>
            <a:r>
              <a:rPr lang="en-US" sz="2300" b="1" dirty="0" smtClean="0"/>
              <a:t>         </a:t>
            </a:r>
            <a:r>
              <a:rPr lang="en-US" sz="2300" b="1" dirty="0" err="1" smtClean="0"/>
              <a:t>int</a:t>
            </a:r>
            <a:r>
              <a:rPr lang="en-US" sz="2300" b="1" dirty="0" smtClean="0"/>
              <a:t> j=</a:t>
            </a:r>
            <a:r>
              <a:rPr lang="en-US" sz="2300" b="1" dirty="0" err="1" smtClean="0"/>
              <a:t>sc.nextInt</a:t>
            </a:r>
            <a:r>
              <a:rPr lang="en-US" sz="2300" b="1" dirty="0" smtClean="0"/>
              <a:t>();</a:t>
            </a:r>
          </a:p>
          <a:p>
            <a:r>
              <a:rPr lang="en-US" sz="2300" b="1" dirty="0" smtClean="0"/>
              <a:t>         switch(</a:t>
            </a:r>
            <a:r>
              <a:rPr lang="en-US" sz="2300" b="1" dirty="0" err="1" smtClean="0"/>
              <a:t>i</a:t>
            </a:r>
            <a:r>
              <a:rPr lang="en-US" sz="2300" b="1" dirty="0" smtClean="0"/>
              <a:t>)// </a:t>
            </a:r>
            <a:r>
              <a:rPr lang="en-US" sz="2300" b="1" dirty="0" smtClean="0">
                <a:solidFill>
                  <a:srgbClr val="FF0000"/>
                </a:solidFill>
              </a:rPr>
              <a:t>Initially switch on the value of “</a:t>
            </a:r>
            <a:r>
              <a:rPr lang="en-US" sz="2300" b="1" dirty="0" err="1" smtClean="0">
                <a:solidFill>
                  <a:srgbClr val="FF0000"/>
                </a:solidFill>
              </a:rPr>
              <a:t>i</a:t>
            </a:r>
            <a:r>
              <a:rPr lang="en-US" sz="23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sz="2300" b="1" dirty="0" smtClean="0"/>
              <a:t>         {</a:t>
            </a:r>
          </a:p>
          <a:p>
            <a:r>
              <a:rPr lang="en-US" sz="2300" b="1" dirty="0" smtClean="0"/>
              <a:t>             case 0:</a:t>
            </a:r>
          </a:p>
          <a:p>
            <a:r>
              <a:rPr lang="en-US" sz="2300" b="1" dirty="0" smtClean="0"/>
              <a:t>                    switch(j)</a:t>
            </a:r>
          </a:p>
          <a:p>
            <a:r>
              <a:rPr lang="en-US" sz="2300" b="1" dirty="0" smtClean="0"/>
              <a:t>                    {</a:t>
            </a:r>
          </a:p>
          <a:p>
            <a:r>
              <a:rPr lang="en-US" sz="2300" b="1" dirty="0" smtClean="0"/>
              <a:t>                        case 0:System.out.println("task1"); </a:t>
            </a:r>
            <a:r>
              <a:rPr lang="en-US" sz="2300" b="1" dirty="0" smtClean="0">
                <a:solidFill>
                  <a:srgbClr val="FF0000"/>
                </a:solidFill>
              </a:rPr>
              <a:t>break</a:t>
            </a:r>
            <a:r>
              <a:rPr lang="en-US" sz="2300" b="1" dirty="0" smtClean="0"/>
              <a:t>;</a:t>
            </a:r>
          </a:p>
          <a:p>
            <a:r>
              <a:rPr lang="en-US" sz="2300" b="1" dirty="0" smtClean="0"/>
              <a:t>                        case 1:System.out.println("task2"); </a:t>
            </a:r>
            <a:r>
              <a:rPr lang="en-US" sz="2300" b="1" dirty="0" smtClean="0">
                <a:solidFill>
                  <a:srgbClr val="FF0000"/>
                </a:solidFill>
              </a:rPr>
              <a:t>break</a:t>
            </a:r>
            <a:r>
              <a:rPr lang="en-US" sz="2300" b="1" dirty="0" smtClean="0"/>
              <a:t>;</a:t>
            </a:r>
          </a:p>
          <a:p>
            <a:r>
              <a:rPr lang="en-US" sz="2300" b="1" dirty="0" smtClean="0"/>
              <a:t>	        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default</a:t>
            </a:r>
            <a:r>
              <a:rPr lang="en-US" sz="2300" b="1" dirty="0" smtClean="0"/>
              <a:t>:   </a:t>
            </a:r>
            <a:r>
              <a:rPr lang="en-US" sz="2300" b="1" dirty="0" err="1" smtClean="0"/>
              <a:t>System.out.println</a:t>
            </a:r>
            <a:r>
              <a:rPr lang="en-US" sz="2300" b="1" dirty="0" smtClean="0"/>
              <a:t>("Invalid value of j");</a:t>
            </a:r>
          </a:p>
          <a:p>
            <a:r>
              <a:rPr lang="en-US" sz="2300" b="1" dirty="0" smtClean="0"/>
              <a:t>                    }</a:t>
            </a:r>
          </a:p>
          <a:p>
            <a:r>
              <a:rPr lang="en-US" sz="2300" b="1" dirty="0" smtClean="0"/>
              <a:t>                    </a:t>
            </a:r>
            <a:r>
              <a:rPr lang="en-US" sz="2300" b="1" dirty="0" smtClean="0">
                <a:solidFill>
                  <a:srgbClr val="FF0000"/>
                </a:solidFill>
              </a:rPr>
              <a:t>break</a:t>
            </a:r>
            <a:r>
              <a:rPr lang="en-US" sz="2300" b="1" dirty="0" smtClean="0"/>
              <a:t>;</a:t>
            </a:r>
          </a:p>
          <a:p>
            <a:r>
              <a:rPr lang="en-US" sz="2300" b="1" dirty="0" smtClean="0"/>
              <a:t>                 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371600"/>
            <a:ext cx="85344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/>
              <a:t>case 1:</a:t>
            </a:r>
          </a:p>
          <a:p>
            <a:r>
              <a:rPr lang="en-US" sz="2300" b="1" dirty="0" smtClean="0"/>
              <a:t>                    switch(j)</a:t>
            </a:r>
          </a:p>
          <a:p>
            <a:r>
              <a:rPr lang="en-US" sz="2300" b="1" dirty="0" smtClean="0"/>
              <a:t>                    {</a:t>
            </a:r>
          </a:p>
          <a:p>
            <a:r>
              <a:rPr lang="en-US" sz="2300" b="1" dirty="0" smtClean="0"/>
              <a:t>                        case 0:System.out.println("task3"); </a:t>
            </a:r>
            <a:r>
              <a:rPr lang="en-US" sz="2300" b="1" dirty="0" smtClean="0">
                <a:solidFill>
                  <a:srgbClr val="FF0000"/>
                </a:solidFill>
              </a:rPr>
              <a:t>break</a:t>
            </a:r>
            <a:r>
              <a:rPr lang="en-US" sz="2300" b="1" dirty="0" smtClean="0"/>
              <a:t>;</a:t>
            </a:r>
          </a:p>
          <a:p>
            <a:r>
              <a:rPr lang="en-US" sz="2300" b="1" dirty="0" smtClean="0"/>
              <a:t>                        case 1:System.out.println("task4"); </a:t>
            </a:r>
            <a:r>
              <a:rPr lang="en-US" sz="2300" b="1" dirty="0" smtClean="0">
                <a:solidFill>
                  <a:srgbClr val="FF0000"/>
                </a:solidFill>
              </a:rPr>
              <a:t>break</a:t>
            </a:r>
            <a:r>
              <a:rPr lang="en-US" sz="2300" b="1" dirty="0" smtClean="0"/>
              <a:t>;</a:t>
            </a:r>
          </a:p>
          <a:p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</a:rPr>
              <a:t>	         default</a:t>
            </a:r>
            <a:r>
              <a:rPr lang="en-US" sz="2300" b="1" dirty="0" smtClean="0"/>
              <a:t>:   </a:t>
            </a:r>
            <a:r>
              <a:rPr lang="en-US" sz="2300" b="1" dirty="0" err="1" smtClean="0"/>
              <a:t>System.out.println</a:t>
            </a:r>
            <a:r>
              <a:rPr lang="en-US" sz="2300" b="1" dirty="0" smtClean="0"/>
              <a:t>("Invalid value of j");</a:t>
            </a:r>
          </a:p>
          <a:p>
            <a:r>
              <a:rPr lang="en-US" sz="2300" b="1" dirty="0" smtClean="0"/>
              <a:t>                    }        </a:t>
            </a:r>
          </a:p>
          <a:p>
            <a:r>
              <a:rPr lang="en-US" sz="2300" b="1" dirty="0" smtClean="0"/>
              <a:t>                    </a:t>
            </a:r>
            <a:r>
              <a:rPr lang="en-US" sz="2300" b="1" dirty="0" smtClean="0">
                <a:solidFill>
                  <a:srgbClr val="FF0000"/>
                </a:solidFill>
              </a:rPr>
              <a:t>break</a:t>
            </a:r>
            <a:r>
              <a:rPr lang="en-US" sz="2300" b="1" dirty="0" smtClean="0"/>
              <a:t>;</a:t>
            </a:r>
          </a:p>
          <a:p>
            <a:r>
              <a:rPr lang="en-US" sz="2300" b="1" dirty="0" smtClean="0"/>
              <a:t>             default:     </a:t>
            </a:r>
          </a:p>
          <a:p>
            <a:r>
              <a:rPr lang="en-US" sz="2300" b="1" dirty="0" smtClean="0"/>
              <a:t>                    </a:t>
            </a:r>
            <a:r>
              <a:rPr lang="en-US" sz="2300" b="1" dirty="0" err="1" smtClean="0"/>
              <a:t>System.out.println</a:t>
            </a:r>
            <a:r>
              <a:rPr lang="en-US" sz="2300" b="1" dirty="0" smtClean="0"/>
              <a:t>("Invalid task"); </a:t>
            </a:r>
          </a:p>
          <a:p>
            <a:r>
              <a:rPr lang="en-US" sz="2300" b="1" dirty="0" smtClean="0"/>
              <a:t>                    break;</a:t>
            </a:r>
          </a:p>
          <a:p>
            <a:r>
              <a:rPr lang="en-US" sz="2300" b="1" dirty="0" smtClean="0"/>
              <a:t>                    </a:t>
            </a:r>
          </a:p>
          <a:p>
            <a:r>
              <a:rPr lang="en-US" sz="2300" b="1" dirty="0" smtClean="0"/>
              <a:t>         }</a:t>
            </a:r>
            <a:endParaRPr lang="en-US" sz="23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371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838200" y="1066800"/>
            <a:ext cx="2438400" cy="160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609600" y="2819400"/>
            <a:ext cx="6305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685800" y="4876800"/>
            <a:ext cx="7620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838200" y="3429000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762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Output:</a:t>
            </a:r>
            <a:endParaRPr lang="en-US" sz="24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2609942" cy="355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28800" y="228600"/>
            <a:ext cx="73152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Note: arrays are </a:t>
            </a:r>
            <a:r>
              <a:rPr lang="en-US" sz="2400" b="1" dirty="0" smtClean="0">
                <a:solidFill>
                  <a:srgbClr val="FF0000"/>
                </a:solidFill>
              </a:rPr>
              <a:t>automatically initialized </a:t>
            </a:r>
            <a:r>
              <a:rPr lang="en-US" sz="2400" b="1" dirty="0" smtClean="0"/>
              <a:t>( </a:t>
            </a:r>
            <a:r>
              <a:rPr lang="en-US" sz="2400" b="1" u="sng" dirty="0" smtClean="0">
                <a:solidFill>
                  <a:srgbClr val="7030A0"/>
                </a:solidFill>
              </a:rPr>
              <a:t>Local as well as instance</a:t>
            </a:r>
            <a:r>
              <a:rPr lang="en-US" sz="2400" b="1" dirty="0" smtClean="0"/>
              <a:t>  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838200"/>
            <a:ext cx="647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DoWhile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1"/>
            <a:r>
              <a:rPr lang="en-US" sz="2400" dirty="0" smtClean="0"/>
              <a:t>{</a:t>
            </a:r>
          </a:p>
          <a:p>
            <a:pPr lvl="2"/>
            <a:r>
              <a:rPr lang="en-US" sz="2400" dirty="0" smtClean="0"/>
              <a:t>int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lvl="2"/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pPr lvl="2"/>
            <a:r>
              <a:rPr lang="en-US" sz="2400" dirty="0" smtClean="0"/>
              <a:t>do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pPr lvl="2"/>
            <a:r>
              <a:rPr lang="en-US" sz="2400" dirty="0" smtClean="0"/>
              <a:t>while ( 1/</a:t>
            </a:r>
            <a:r>
              <a:rPr lang="en-US" sz="2400" dirty="0" err="1" smtClean="0"/>
              <a:t>i</a:t>
            </a:r>
            <a:r>
              <a:rPr lang="en-US" sz="2400" dirty="0" smtClean="0"/>
              <a:t> &lt; 0.001);</a:t>
            </a:r>
          </a:p>
          <a:p>
            <a:pPr lvl="2"/>
            <a:r>
              <a:rPr lang="en-US" sz="2400" dirty="0" err="1" smtClean="0"/>
              <a:t>System.out.println</a:t>
            </a:r>
            <a:r>
              <a:rPr lang="en-US" sz="2400" dirty="0" smtClean="0"/>
              <a:t>(“</a:t>
            </a:r>
            <a:r>
              <a:rPr lang="en-US" sz="2400" dirty="0" err="1" smtClean="0"/>
              <a:t>i</a:t>
            </a:r>
            <a:r>
              <a:rPr lang="en-US" sz="2400" dirty="0" smtClean="0"/>
              <a:t> is “ + 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457200" y="762000"/>
            <a:ext cx="8686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143000" y="1828800"/>
            <a:ext cx="60483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1143000" y="2209800"/>
            <a:ext cx="6400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14300" y="762000"/>
            <a:ext cx="90297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762000" y="3886200"/>
            <a:ext cx="70389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59436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Lets see an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609600" y="4648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Initialization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can have byte, short,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long data types. Although you can use </a:t>
            </a:r>
            <a:r>
              <a:rPr lang="en-US" sz="2400" i="1" dirty="0" smtClean="0">
                <a:solidFill>
                  <a:srgbClr val="FF0000"/>
                </a:solidFill>
              </a:rPr>
              <a:t>float and double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as well but use it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with caution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124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Write a Program to check if the given integer is a Prime number?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8153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>
                <a:solidFill>
                  <a:srgbClr val="FF0000"/>
                </a:solidFill>
              </a:rPr>
              <a:t>FindPrime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/>
              <a:t>{     //Check if the number  is prime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1"/>
            <a:r>
              <a:rPr lang="en-US" sz="2400" dirty="0" smtClean="0"/>
              <a:t>{</a:t>
            </a:r>
          </a:p>
          <a:p>
            <a:pPr lvl="2"/>
            <a:r>
              <a:rPr lang="en-US" sz="2400" dirty="0" smtClean="0"/>
              <a:t>int </a:t>
            </a:r>
            <a:r>
              <a:rPr lang="en-US" sz="2400" dirty="0" smtClean="0">
                <a:solidFill>
                  <a:srgbClr val="0070C0"/>
                </a:solidFill>
              </a:rPr>
              <a:t>num</a:t>
            </a:r>
            <a:r>
              <a:rPr lang="en-US" sz="2400" dirty="0" smtClean="0"/>
              <a:t> = 14;</a:t>
            </a:r>
          </a:p>
          <a:p>
            <a:pPr lvl="2"/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isPrime</a:t>
            </a:r>
            <a:r>
              <a:rPr lang="en-US" sz="2400" dirty="0" smtClean="0"/>
              <a:t> = true;</a:t>
            </a:r>
          </a:p>
          <a:p>
            <a:pPr lvl="2"/>
            <a:r>
              <a:rPr lang="nn-NO" sz="2400" dirty="0" smtClean="0"/>
              <a:t>for (int i=2; i &lt; num/2; i++) //Usually </a:t>
            </a:r>
            <a:r>
              <a:rPr lang="nn-NO" sz="2400" dirty="0" smtClean="0">
                <a:solidFill>
                  <a:srgbClr val="FF0000"/>
                </a:solidFill>
              </a:rPr>
              <a:t>SQRT(num)</a:t>
            </a:r>
          </a:p>
          <a:p>
            <a:pPr lvl="1"/>
            <a:r>
              <a:rPr lang="nn-NO" sz="2400" dirty="0" smtClean="0"/>
              <a:t>	{</a:t>
            </a:r>
          </a:p>
          <a:p>
            <a:pPr lvl="1"/>
            <a:r>
              <a:rPr lang="en-US" sz="2400" dirty="0" smtClean="0"/>
              <a:t>		if ((</a:t>
            </a:r>
            <a:r>
              <a:rPr lang="en-US" sz="2400" dirty="0" smtClean="0">
                <a:solidFill>
                  <a:srgbClr val="0070C0"/>
                </a:solidFill>
              </a:rPr>
              <a:t>num</a:t>
            </a:r>
            <a:r>
              <a:rPr lang="en-US" sz="2400" dirty="0" smtClean="0"/>
              <a:t> % </a:t>
            </a:r>
            <a:r>
              <a:rPr lang="en-US" sz="2400" dirty="0" err="1" smtClean="0"/>
              <a:t>i</a:t>
            </a:r>
            <a:r>
              <a:rPr lang="en-US" sz="2400" dirty="0" smtClean="0"/>
              <a:t>) == 0) </a:t>
            </a:r>
          </a:p>
          <a:p>
            <a:pPr lvl="1"/>
            <a:r>
              <a:rPr lang="en-US" sz="2400" dirty="0" smtClean="0"/>
              <a:t>		{</a:t>
            </a:r>
          </a:p>
          <a:p>
            <a:pPr lvl="1"/>
            <a:r>
              <a:rPr lang="en-US" sz="2400" dirty="0" smtClean="0"/>
              <a:t>			</a:t>
            </a:r>
            <a:r>
              <a:rPr lang="en-US" sz="2400" dirty="0" err="1" smtClean="0"/>
              <a:t>isPrime</a:t>
            </a:r>
            <a:r>
              <a:rPr lang="en-US" sz="2400" dirty="0" smtClean="0"/>
              <a:t> = false;</a:t>
            </a:r>
          </a:p>
          <a:p>
            <a:pPr lvl="1"/>
            <a:r>
              <a:rPr lang="en-US" sz="2400" dirty="0" smtClean="0"/>
              <a:t>			break;</a:t>
            </a:r>
          </a:p>
          <a:p>
            <a:pPr lvl="1"/>
            <a:r>
              <a:rPr lang="en-US" sz="2400" dirty="0" smtClean="0"/>
              <a:t>		}</a:t>
            </a:r>
          </a:p>
          <a:p>
            <a:pPr lvl="1"/>
            <a:r>
              <a:rPr lang="en-US" sz="2400" dirty="0" smtClean="0"/>
              <a:t>	}</a:t>
            </a:r>
          </a:p>
          <a:p>
            <a:pPr lvl="1"/>
            <a:r>
              <a:rPr lang="en-US" sz="2400" dirty="0" smtClean="0"/>
              <a:t>if (</a:t>
            </a:r>
            <a:r>
              <a:rPr lang="en-US" sz="2400" dirty="0" err="1" smtClean="0"/>
              <a:t>isPrime</a:t>
            </a:r>
            <a:r>
              <a:rPr lang="en-US" sz="2400" dirty="0" smtClean="0"/>
              <a:t>) 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("Prime");</a:t>
            </a:r>
          </a:p>
          <a:p>
            <a:pPr lvl="1"/>
            <a:r>
              <a:rPr lang="en-US" sz="2400" dirty="0" smtClean="0"/>
              <a:t>else 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("Not Prime");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28600" y="3048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762000" y="2743200"/>
            <a:ext cx="80255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609599" y="1828800"/>
            <a:ext cx="6096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1225689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ForVar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{</a:t>
            </a:r>
          </a:p>
          <a:p>
            <a:pPr lvl="1"/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</a:t>
            </a:r>
          </a:p>
          <a:p>
            <a:pPr lvl="1"/>
            <a:r>
              <a:rPr lang="en-US" sz="2400" dirty="0" smtClean="0"/>
              <a:t>{</a:t>
            </a:r>
          </a:p>
          <a:p>
            <a:pPr lvl="2"/>
            <a:r>
              <a:rPr lang="en-US" sz="2400" dirty="0" smtClean="0"/>
              <a:t>int </a:t>
            </a:r>
            <a:r>
              <a:rPr lang="en-US" sz="2400" dirty="0" err="1" smtClean="0"/>
              <a:t>i</a:t>
            </a:r>
            <a:r>
              <a:rPr lang="en-US" sz="2400" dirty="0" smtClean="0"/>
              <a:t> = 0;</a:t>
            </a:r>
          </a:p>
          <a:p>
            <a:pPr lvl="2"/>
            <a:r>
              <a:rPr lang="en-US" sz="2400" dirty="0" err="1" smtClean="0"/>
              <a:t>boolean</a:t>
            </a:r>
            <a:r>
              <a:rPr lang="en-US" sz="2400" dirty="0" smtClean="0"/>
              <a:t> done = false;</a:t>
            </a:r>
          </a:p>
          <a:p>
            <a:pPr lvl="2"/>
            <a:r>
              <a:rPr lang="en-US" sz="2400" dirty="0" smtClean="0"/>
              <a:t>for( ; !done; )</a:t>
            </a:r>
          </a:p>
          <a:p>
            <a:pPr lvl="1"/>
            <a:r>
              <a:rPr lang="en-US" sz="2400" dirty="0" smtClean="0"/>
              <a:t>     {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i</a:t>
            </a:r>
            <a:r>
              <a:rPr lang="en-US" sz="2400" dirty="0" smtClean="0"/>
              <a:t> is " + 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pPr lvl="4"/>
            <a:r>
              <a:rPr lang="en-US" sz="2400" dirty="0" smtClean="0"/>
              <a:t>if(</a:t>
            </a:r>
            <a:r>
              <a:rPr lang="en-US" sz="2400" dirty="0" err="1" smtClean="0"/>
              <a:t>i</a:t>
            </a:r>
            <a:r>
              <a:rPr lang="en-US" sz="2400" dirty="0" smtClean="0"/>
              <a:t> == 10) </a:t>
            </a:r>
          </a:p>
          <a:p>
            <a:pPr lvl="4"/>
            <a:r>
              <a:rPr lang="en-US" sz="2400" dirty="0" smtClean="0"/>
              <a:t>	done = true;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pPr lvl="1"/>
            <a:r>
              <a:rPr lang="en-US" sz="2400" dirty="0" smtClean="0"/>
              <a:t>	}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81000" y="1676400"/>
            <a:ext cx="82772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457200" y="4572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762001" y="40386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Refer Symmetric </a:t>
            </a:r>
            <a:r>
              <a:rPr lang="en-US" sz="2400" i="1" smtClean="0">
                <a:solidFill>
                  <a:schemeClr val="accent1">
                    <a:lumMod val="50000"/>
                  </a:schemeClr>
                </a:solidFill>
              </a:rPr>
              <a:t>problem in</a:t>
            </a:r>
          </a:p>
          <a:p>
            <a:r>
              <a:rPr lang="en-US" sz="2400" i="1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Interesting Programs arrays and matrix</a:t>
            </a:r>
          </a:p>
          <a:p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Lets understand the Java’s </a:t>
            </a:r>
            <a:r>
              <a:rPr lang="en-US" sz="2000" b="1" dirty="0" smtClean="0">
                <a:solidFill>
                  <a:srgbClr val="FF0000"/>
                </a:solidFill>
              </a:rPr>
              <a:t>Command Line Argument </a:t>
            </a:r>
            <a:r>
              <a:rPr lang="en-US" sz="2000" b="1" dirty="0" smtClean="0"/>
              <a:t>Processing</a:t>
            </a:r>
          </a:p>
          <a:p>
            <a:pPr marL="350838" indent="-350838"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Write a program to read the command line arguments and print them.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7821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 </a:t>
            </a:r>
            <a:r>
              <a:rPr lang="en-US" sz="2400" b="1" dirty="0" err="1" smtClean="0"/>
              <a:t>CommandLine</a:t>
            </a:r>
            <a:endParaRPr lang="en-US" sz="2400" b="1" dirty="0" smtClean="0"/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	public static void main (String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/>
              <a:t>[ ])</a:t>
            </a:r>
          </a:p>
          <a:p>
            <a:r>
              <a:rPr lang="en-US" sz="2400" b="1" dirty="0" smtClean="0"/>
              <a:t>	{</a:t>
            </a:r>
          </a:p>
          <a:p>
            <a:r>
              <a:rPr lang="en-US" sz="2400" b="1" dirty="0" smtClean="0"/>
              <a:t>	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chemeClr val="accent1">
                    <a:lumMod val="25000"/>
                  </a:schemeClr>
                </a:solidFill>
              </a:rPr>
              <a:t>argLength</a:t>
            </a:r>
            <a:r>
              <a:rPr lang="en-US" sz="2000" b="1" dirty="0" smtClean="0"/>
              <a:t>=</a:t>
            </a:r>
            <a:r>
              <a:rPr lang="en-US" sz="2000" b="1" dirty="0" err="1" smtClean="0">
                <a:solidFill>
                  <a:srgbClr val="C00000"/>
                </a:solidFill>
              </a:rPr>
              <a:t>args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length</a:t>
            </a:r>
            <a:r>
              <a:rPr lang="en-US" sz="2000" b="1" dirty="0" smtClean="0"/>
              <a:t>; //Store in </a:t>
            </a:r>
            <a:r>
              <a:rPr lang="en-US" sz="2000" b="1" dirty="0" err="1" smtClean="0">
                <a:solidFill>
                  <a:schemeClr val="accent1">
                    <a:lumMod val="25000"/>
                  </a:schemeClr>
                </a:solidFill>
              </a:rPr>
              <a:t>argLength</a:t>
            </a:r>
            <a:endParaRPr lang="en-US" sz="2000" b="1" dirty="0" smtClean="0"/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 ("Command Line </a:t>
            </a:r>
            <a:r>
              <a:rPr lang="en-US" sz="2000" b="1" dirty="0" err="1" smtClean="0"/>
              <a:t>arg</a:t>
            </a:r>
            <a:r>
              <a:rPr lang="en-US" sz="2000" b="1" dirty="0" smtClean="0"/>
              <a:t> demo");</a:t>
            </a:r>
          </a:p>
          <a:p>
            <a:r>
              <a:rPr lang="en-US" sz="2000" b="1" dirty="0" smtClean="0"/>
              <a:t>	  </a:t>
            </a:r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 (“  No. of arguments”+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argLength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		for(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argLength</a:t>
            </a:r>
            <a:r>
              <a:rPr lang="en-US" sz="2000" b="1" dirty="0" smtClean="0"/>
              <a:t>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r>
              <a:rPr lang="en-US" sz="2000" b="1" dirty="0" smtClean="0"/>
              <a:t>		{</a:t>
            </a:r>
          </a:p>
          <a:p>
            <a:r>
              <a:rPr lang="en-US" sz="2000" b="1" dirty="0" smtClean="0"/>
              <a:t>		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]+ "  ");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	}</a:t>
            </a:r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("=====");	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Lets Program the following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Write a Program to read </a:t>
            </a:r>
            <a:r>
              <a:rPr lang="en-US" sz="2400" b="1" dirty="0" smtClean="0">
                <a:solidFill>
                  <a:srgbClr val="FF0000"/>
                </a:solidFill>
              </a:rPr>
              <a:t>two integers </a:t>
            </a:r>
            <a:r>
              <a:rPr lang="en-US" sz="2400" b="1" dirty="0" smtClean="0"/>
              <a:t>from user and print the largest and smallest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Write a Program to read </a:t>
            </a:r>
            <a:r>
              <a:rPr lang="en-US" sz="2400" b="1" dirty="0" smtClean="0">
                <a:solidFill>
                  <a:srgbClr val="FF0000"/>
                </a:solidFill>
              </a:rPr>
              <a:t>three integers </a:t>
            </a:r>
            <a:r>
              <a:rPr lang="en-US" sz="2400" b="1" dirty="0" smtClean="0"/>
              <a:t>from user  and the prints sum, average, product, smallest and largest of the numbers</a:t>
            </a:r>
          </a:p>
          <a:p>
            <a:pPr marL="457200" indent="-457200"/>
            <a:endParaRPr lang="en-US" sz="2400" b="1" dirty="0" smtClean="0"/>
          </a:p>
          <a:p>
            <a:pPr marL="457200" indent="-457200"/>
            <a:r>
              <a:rPr lang="en-US" sz="2400" b="1" dirty="0" smtClean="0"/>
              <a:t>clue for program 2 on next page……….</a:t>
            </a:r>
            <a:endParaRPr lang="en-US" sz="24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3058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Declare and initialize </a:t>
            </a:r>
            <a:r>
              <a:rPr lang="en-US" sz="2800" b="1" dirty="0" smtClean="0">
                <a:solidFill>
                  <a:srgbClr val="970FC1"/>
                </a:solidFill>
              </a:rPr>
              <a:t>an Array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533400"/>
            <a:ext cx="86106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Write a program to implement </a:t>
            </a:r>
            <a:r>
              <a:rPr lang="en-US" sz="2400" b="1" dirty="0" smtClean="0">
                <a:solidFill>
                  <a:srgbClr val="FF0000"/>
                </a:solidFill>
              </a:rPr>
              <a:t>Bubble sort </a:t>
            </a:r>
            <a:r>
              <a:rPr lang="en-US" sz="2400" b="1" dirty="0" smtClean="0"/>
              <a:t>using array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/>
          </a:p>
        </p:txBody>
      </p:sp>
      <p:pic>
        <p:nvPicPr>
          <p:cNvPr id="52226" name="Picture 2" descr="Image result for bubble sort log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839200" cy="5077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153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Lets Program the following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/>
            <a:r>
              <a:rPr lang="en-US" sz="1600" b="1" dirty="0" smtClean="0"/>
              <a:t>// convert numbers from type String to type </a:t>
            </a:r>
            <a:r>
              <a:rPr lang="en-US" sz="1600" b="1" dirty="0" err="1" smtClean="0"/>
              <a:t>int</a:t>
            </a:r>
            <a:endParaRPr lang="en-US" sz="1600" b="1" dirty="0" smtClean="0"/>
          </a:p>
          <a:p>
            <a:pPr marL="914400" lvl="1" indent="-457200"/>
            <a:r>
              <a:rPr lang="en-US" sz="1600" b="1" dirty="0" smtClean="0"/>
              <a:t>number1 = Read from Keyboard</a:t>
            </a:r>
          </a:p>
          <a:p>
            <a:pPr marL="914400" lvl="1" indent="-457200"/>
            <a:r>
              <a:rPr lang="en-US" sz="1600" b="1" dirty="0" smtClean="0"/>
              <a:t>number2 = Read from Keyboard</a:t>
            </a:r>
          </a:p>
          <a:p>
            <a:pPr marL="914400" lvl="1" indent="-457200"/>
            <a:r>
              <a:rPr lang="en-US" sz="1600" b="1" dirty="0" smtClean="0"/>
              <a:t>number3 = Read from Keyboard</a:t>
            </a:r>
          </a:p>
          <a:p>
            <a:pPr marL="914400" lvl="1" indent="-457200"/>
            <a:endParaRPr lang="en-US" sz="1600" b="1" dirty="0" smtClean="0"/>
          </a:p>
          <a:p>
            <a:pPr marL="914400" lvl="1" indent="-457200"/>
            <a:r>
              <a:rPr lang="en-US" sz="1600" b="1" dirty="0" smtClean="0"/>
              <a:t> // initialize largest and smallest</a:t>
            </a:r>
          </a:p>
          <a:p>
            <a:pPr marL="1371600" lvl="2" indent="-457200"/>
            <a:r>
              <a:rPr lang="en-US" sz="1600" b="1" dirty="0" smtClean="0"/>
              <a:t>largest = number1;</a:t>
            </a:r>
          </a:p>
          <a:p>
            <a:pPr marL="1371600" lvl="2" indent="-457200"/>
            <a:r>
              <a:rPr lang="en-US" sz="1600" b="1" dirty="0" smtClean="0"/>
              <a:t>smallest = number2;</a:t>
            </a:r>
          </a:p>
          <a:p>
            <a:pPr marL="1371600" lvl="2" indent="-457200"/>
            <a:r>
              <a:rPr lang="en-US" sz="1600" b="1" dirty="0" smtClean="0"/>
              <a:t>// determine correct values</a:t>
            </a:r>
          </a:p>
          <a:p>
            <a:pPr marL="1371600" lvl="2" indent="-457200"/>
            <a:r>
              <a:rPr lang="en-US" sz="1600" b="1" dirty="0" smtClean="0"/>
              <a:t>if ( number2 &gt;= number1 )</a:t>
            </a:r>
          </a:p>
          <a:p>
            <a:pPr marL="1371600" lvl="2" indent="-457200"/>
            <a:r>
              <a:rPr lang="en-US" sz="1600" b="1" dirty="0" smtClean="0"/>
              <a:t> {</a:t>
            </a:r>
          </a:p>
          <a:p>
            <a:pPr marL="1828800" lvl="3" indent="-457200"/>
            <a:r>
              <a:rPr lang="en-US" sz="1600" b="1" dirty="0" smtClean="0"/>
              <a:t> largest = number2;</a:t>
            </a:r>
          </a:p>
          <a:p>
            <a:pPr marL="1828800" lvl="3" indent="-457200"/>
            <a:r>
              <a:rPr lang="en-US" sz="1600" b="1" dirty="0" smtClean="0"/>
              <a:t> smallest = number1;</a:t>
            </a:r>
          </a:p>
          <a:p>
            <a:pPr marL="1371600" lvl="2" indent="-457200"/>
            <a:r>
              <a:rPr lang="en-US" sz="1600" b="1" dirty="0" smtClean="0"/>
              <a:t> }</a:t>
            </a:r>
          </a:p>
          <a:p>
            <a:pPr marL="914400" lvl="1" indent="-457200"/>
            <a:endParaRPr lang="en-US" sz="1600" b="1" dirty="0" smtClean="0"/>
          </a:p>
          <a:p>
            <a:pPr marL="914400" lvl="1" indent="-457200"/>
            <a:r>
              <a:rPr lang="en-US" sz="1600" b="1" dirty="0" smtClean="0"/>
              <a:t>	 if ( number3 &gt; largest )</a:t>
            </a:r>
          </a:p>
          <a:p>
            <a:pPr marL="914400" lvl="1" indent="-457200"/>
            <a:r>
              <a:rPr lang="en-US" sz="1600" b="1" dirty="0" smtClean="0"/>
              <a:t>		 largest = number3;</a:t>
            </a:r>
          </a:p>
          <a:p>
            <a:pPr marL="914400" lvl="1" indent="-457200"/>
            <a:endParaRPr lang="en-US" sz="1600" b="1" dirty="0" smtClean="0"/>
          </a:p>
          <a:p>
            <a:pPr marL="914400" lvl="1" indent="-457200"/>
            <a:r>
              <a:rPr lang="en-US" sz="1600" b="1" dirty="0" smtClean="0"/>
              <a:t>	 if ( number3 &lt; smallest )</a:t>
            </a:r>
          </a:p>
          <a:p>
            <a:pPr marL="914400" lvl="1" indent="-457200"/>
            <a:r>
              <a:rPr lang="en-US" sz="1600" b="1" dirty="0" smtClean="0"/>
              <a:t>		 smallest = number3;</a:t>
            </a:r>
            <a:endParaRPr lang="en-US" sz="1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3058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Declare and initialize </a:t>
            </a:r>
            <a:r>
              <a:rPr lang="en-US" sz="2800" b="1" dirty="0" smtClean="0">
                <a:solidFill>
                  <a:srgbClr val="970FC1"/>
                </a:solidFill>
              </a:rPr>
              <a:t>an Array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324600"/>
            <a:ext cx="2895600" cy="304800"/>
          </a:xfrm>
        </p:spPr>
        <p:txBody>
          <a:bodyPr/>
          <a:lstStyle/>
          <a:p>
            <a:r>
              <a:rPr lang="en-US" altLang="zh-CN" dirty="0" smtClean="0"/>
              <a:t>(c) D. R. </a:t>
            </a:r>
            <a:r>
              <a:rPr lang="en-US" altLang="zh-CN" dirty="0" err="1" smtClean="0"/>
              <a:t>Gangodkar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0" y="457200"/>
            <a:ext cx="86106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Write a program to implement </a:t>
            </a:r>
            <a:r>
              <a:rPr lang="en-US" sz="2400" b="1" dirty="0" smtClean="0">
                <a:solidFill>
                  <a:srgbClr val="FF0000"/>
                </a:solidFill>
              </a:rPr>
              <a:t>Bubble sort </a:t>
            </a:r>
            <a:r>
              <a:rPr lang="en-US" sz="2400" b="1" dirty="0" smtClean="0"/>
              <a:t>using array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970FC1"/>
                </a:solidFill>
              </a:rPr>
              <a:t>We understand: (</a:t>
            </a:r>
            <a:r>
              <a:rPr lang="en-US" b="1" dirty="0" smtClean="0"/>
              <a:t>1) How to </a:t>
            </a:r>
            <a:r>
              <a:rPr lang="en-US" b="1" dirty="0" smtClean="0">
                <a:solidFill>
                  <a:srgbClr val="FF0000"/>
                </a:solidFill>
              </a:rPr>
              <a:t>declare and initialize </a:t>
            </a:r>
            <a:r>
              <a:rPr lang="en-US" b="1" dirty="0" smtClean="0"/>
              <a:t>array  (2) How to write a </a:t>
            </a:r>
            <a:r>
              <a:rPr lang="en-US" b="1" dirty="0" smtClean="0">
                <a:solidFill>
                  <a:srgbClr val="FF0000"/>
                </a:solidFill>
              </a:rPr>
              <a:t>method that has array as parameter </a:t>
            </a:r>
            <a:r>
              <a:rPr lang="en-US" b="1" dirty="0" smtClean="0"/>
              <a:t>(3) How to </a:t>
            </a:r>
            <a:r>
              <a:rPr lang="en-US" b="1" dirty="0" smtClean="0">
                <a:solidFill>
                  <a:srgbClr val="FF0000"/>
                </a:solidFill>
              </a:rPr>
              <a:t>pass an array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524000"/>
            <a:ext cx="4191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cs typeface="Arial" pitchFamily="34" charset="0"/>
              </a:rPr>
              <a:t>class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BubbleSort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{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  <a:cs typeface="Arial" pitchFamily="34" charset="0"/>
              </a:rPr>
              <a:t>//Method of a class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void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Narrow" pitchFamily="34" charset="0"/>
                <a:cs typeface="Arial" pitchFamily="34" charset="0"/>
              </a:rPr>
              <a:t>bubbleSort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  <a:cs typeface="Arial" pitchFamily="34" charset="0"/>
              </a:rPr>
              <a:t>(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  <a:cs typeface="Arial" pitchFamily="34" charset="0"/>
              </a:rPr>
              <a:t>arr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  <a:cs typeface="Arial" pitchFamily="34" charset="0"/>
              </a:rPr>
              <a:t>[ ] )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  <a:cs typeface="Arial" pitchFamily="34" charset="0"/>
              </a:rPr>
              <a:t>//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  <a:cs typeface="Arial" pitchFamily="34" charset="0"/>
              </a:rPr>
              <a:t>Param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{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n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arr.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  <a:cs typeface="Arial" pitchFamily="34" charset="0"/>
              </a:rPr>
              <a:t>length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;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for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= 0;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&lt; n-1;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++)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for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j = 0; j &lt; n-i-1; j++)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    if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arr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[j] &gt;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arr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[j+1])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    {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  <a:cs typeface="Arial" pitchFamily="34" charset="0"/>
              </a:rPr>
              <a:t> // swap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      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temp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arr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[j];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      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arr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[j] =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arr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[j+1];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       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arr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[j+1] = temp;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            }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  <a:p>
            <a:pPr lvl="0" eaLnBrk="0" hangingPunct="0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    }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  <a:cs typeface="Arial" pitchFamily="34" charset="0"/>
              </a:rPr>
              <a:t>//end of </a:t>
            </a:r>
            <a:r>
              <a:rPr lang="en-US" sz="2000" b="1" dirty="0" err="1" smtClean="0">
                <a:solidFill>
                  <a:srgbClr val="C00000"/>
                </a:solidFill>
                <a:latin typeface="Arial Narrow" pitchFamily="34" charset="0"/>
                <a:cs typeface="Arial" pitchFamily="34" charset="0"/>
              </a:rPr>
              <a:t>bubbleSort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495800" y="1447800"/>
            <a:ext cx="46482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  <a:cs typeface="Arial" pitchFamily="34" charset="0"/>
              </a:rPr>
              <a:t>/* </a:t>
            </a:r>
            <a:r>
              <a:rPr lang="en-US" sz="20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Prints the array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void </a:t>
            </a:r>
            <a:r>
              <a:rPr lang="en-US" sz="2000" b="1" dirty="0" err="1" smtClean="0">
                <a:solidFill>
                  <a:srgbClr val="C00000"/>
                </a:solidFill>
                <a:latin typeface="Arial Narrow" pitchFamily="34" charset="0"/>
                <a:cs typeface="Arial" pitchFamily="34" charset="0"/>
              </a:rPr>
              <a:t>printArray</a:t>
            </a:r>
            <a:r>
              <a:rPr lang="en-US" sz="2000" b="1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 (</a:t>
            </a:r>
            <a:r>
              <a:rPr lang="en-US" sz="2000" b="1" dirty="0" err="1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arr</a:t>
            </a:r>
            <a:r>
              <a:rPr lang="en-US" sz="2000" b="1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[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   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n = 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arr.length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    for (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i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=0; 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i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&lt;n; ++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i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       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System.out.print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arr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[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i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] + "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   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System.out.println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} </a:t>
            </a:r>
            <a:r>
              <a:rPr lang="en-US" sz="20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//end of </a:t>
            </a:r>
            <a:r>
              <a:rPr lang="en-US" sz="2000" b="1" dirty="0" err="1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printArray</a:t>
            </a:r>
            <a:endParaRPr lang="en-US" sz="2000" b="1" dirty="0" smtClean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  <a:p>
            <a:pPr lvl="0" eaLnBrk="0" hangingPunct="0"/>
            <a:r>
              <a:rPr lang="en-US" sz="2000" b="1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public static void main(String </a:t>
            </a:r>
            <a:r>
              <a:rPr lang="en-US" sz="2000" b="1" dirty="0" err="1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[]) </a:t>
            </a: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{ </a:t>
            </a: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arr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[ ] = {64, 34, 25, 12, 22, 11, 90};</a:t>
            </a:r>
            <a:r>
              <a:rPr lang="en-US" sz="20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//Initial</a:t>
            </a: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BubbleSort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ob = new 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BubbleSort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(); </a:t>
            </a:r>
            <a:endParaRPr lang="en-US" sz="2000" b="1" dirty="0" smtClean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   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ob.bubbleSort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arr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); </a:t>
            </a:r>
            <a:r>
              <a:rPr lang="en-US" sz="20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//passing array</a:t>
            </a: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   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System.out.println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("Sorted array"); </a:t>
            </a: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    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ob.printArray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(</a:t>
            </a:r>
            <a:r>
              <a:rPr lang="en-US" sz="2000" b="1" dirty="0" err="1" smtClean="0">
                <a:latin typeface="Arial Narrow" pitchFamily="34" charset="0"/>
                <a:cs typeface="Arial" pitchFamily="34" charset="0"/>
              </a:rPr>
              <a:t>arr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); </a:t>
            </a: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    } </a:t>
            </a:r>
            <a:r>
              <a:rPr lang="en-US" sz="20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//end of main</a:t>
            </a:r>
          </a:p>
          <a:p>
            <a:pPr lvl="0" eaLnBrk="0" hangingPunct="0"/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} </a:t>
            </a:r>
            <a:r>
              <a:rPr lang="en-US" sz="20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//End of class</a:t>
            </a:r>
            <a:endParaRPr lang="en-US" sz="2000" b="1" dirty="0" smtClean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0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0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0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3058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Declare and initialize </a:t>
            </a:r>
            <a:r>
              <a:rPr lang="en-US" sz="2800" b="1" dirty="0" smtClean="0">
                <a:solidFill>
                  <a:srgbClr val="970FC1"/>
                </a:solidFill>
              </a:rPr>
              <a:t>an Array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533400"/>
            <a:ext cx="86106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752600" y="13716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Sorted array: 11 12 22 25 34 64 90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2590800"/>
            <a:ext cx="86868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Homework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lvl="0"/>
            <a:r>
              <a:rPr lang="en-US" sz="3200" b="1" dirty="0" smtClean="0">
                <a:latin typeface="Arial Unicode MS" pitchFamily="34" charset="-128"/>
                <a:cs typeface="Arial" pitchFamily="34" charset="0"/>
              </a:rPr>
              <a:t>Write a program to print the marks  (out of 100 ) obtained by 15 students of a class.  Display each students roll no and marks. Display class average,  max and min marks obtained.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5153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3733800" y="990600"/>
            <a:ext cx="487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3. Initialization</a:t>
            </a:r>
          </a:p>
          <a:p>
            <a:pPr lvl="1"/>
            <a:r>
              <a:rPr lang="en-US" sz="2000" b="1" dirty="0" smtClean="0"/>
              <a:t>for(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 2;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</a:p>
          <a:p>
            <a:pPr lvl="1"/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		for(j=0; j&lt; 3; j++)</a:t>
            </a:r>
          </a:p>
          <a:p>
            <a:pPr lvl="1"/>
            <a:r>
              <a:rPr lang="en-US" sz="2000" b="1" dirty="0" smtClean="0"/>
              <a:t>		{</a:t>
            </a:r>
          </a:p>
          <a:p>
            <a:pPr lvl="1"/>
            <a:r>
              <a:rPr lang="en-US" sz="2000" b="1" dirty="0" smtClean="0"/>
              <a:t>			a  [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][ j ] = 20;</a:t>
            </a:r>
          </a:p>
          <a:p>
            <a:pPr lvl="1"/>
            <a:r>
              <a:rPr lang="en-US" sz="2000" b="1" dirty="0" smtClean="0"/>
              <a:t>		}</a:t>
            </a:r>
          </a:p>
          <a:p>
            <a:pPr lvl="1"/>
            <a:r>
              <a:rPr lang="en-US" sz="2000" b="1" dirty="0" smtClean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5257800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Also: </a:t>
            </a:r>
            <a:r>
              <a:rPr lang="en-US" b="1" dirty="0" smtClean="0">
                <a:solidFill>
                  <a:srgbClr val="FF0000"/>
                </a:solidFill>
              </a:rPr>
              <a:t>Declare and Initialize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2466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943600"/>
            <a:ext cx="537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590800"/>
            <a:ext cx="38485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96616" y="3505200"/>
            <a:ext cx="50196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5004</TotalTime>
  <Words>1896</Words>
  <Application>Microsoft Office PowerPoint</Application>
  <PresentationFormat>On-screen Show (4:3)</PresentationFormat>
  <Paragraphs>559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宋体</vt:lpstr>
      <vt:lpstr>Arial</vt:lpstr>
      <vt:lpstr>Arial Narrow</vt:lpstr>
      <vt:lpstr>Arial Unicode MS</vt:lpstr>
      <vt:lpstr>Calibri</vt:lpstr>
      <vt:lpstr>Times New Roman</vt:lpstr>
      <vt:lpstr>Wingdings</vt:lpstr>
      <vt:lpstr>Watermark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Overview of Java</dc:title>
  <dc:creator>user</dc:creator>
  <cp:lastModifiedBy>GEU</cp:lastModifiedBy>
  <cp:revision>370</cp:revision>
  <dcterms:created xsi:type="dcterms:W3CDTF">2005-03-22T22:30:11Z</dcterms:created>
  <dcterms:modified xsi:type="dcterms:W3CDTF">2022-04-01T05:11:28Z</dcterms:modified>
</cp:coreProperties>
</file>