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5"/>
  </p:notesMasterIdLst>
  <p:handoutMasterIdLst>
    <p:handoutMasterId r:id="rId66"/>
  </p:handoutMasterIdLst>
  <p:sldIdLst>
    <p:sldId id="477" r:id="rId2"/>
    <p:sldId id="478" r:id="rId3"/>
    <p:sldId id="479" r:id="rId4"/>
    <p:sldId id="480" r:id="rId5"/>
    <p:sldId id="481" r:id="rId6"/>
    <p:sldId id="482" r:id="rId7"/>
    <p:sldId id="483" r:id="rId8"/>
    <p:sldId id="484" r:id="rId9"/>
    <p:sldId id="485" r:id="rId10"/>
    <p:sldId id="491" r:id="rId11"/>
    <p:sldId id="492" r:id="rId12"/>
    <p:sldId id="494" r:id="rId13"/>
    <p:sldId id="493" r:id="rId14"/>
    <p:sldId id="528" r:id="rId15"/>
    <p:sldId id="495" r:id="rId16"/>
    <p:sldId id="540" r:id="rId17"/>
    <p:sldId id="496" r:id="rId18"/>
    <p:sldId id="497" r:id="rId19"/>
    <p:sldId id="557" r:id="rId20"/>
    <p:sldId id="558" r:id="rId21"/>
    <p:sldId id="498" r:id="rId22"/>
    <p:sldId id="499" r:id="rId23"/>
    <p:sldId id="555" r:id="rId24"/>
    <p:sldId id="551" r:id="rId25"/>
    <p:sldId id="502" r:id="rId26"/>
    <p:sldId id="552" r:id="rId27"/>
    <p:sldId id="503" r:id="rId28"/>
    <p:sldId id="504" r:id="rId29"/>
    <p:sldId id="505" r:id="rId30"/>
    <p:sldId id="556" r:id="rId31"/>
    <p:sldId id="566" r:id="rId32"/>
    <p:sldId id="500" r:id="rId33"/>
    <p:sldId id="501" r:id="rId34"/>
    <p:sldId id="508" r:id="rId35"/>
    <p:sldId id="559" r:id="rId36"/>
    <p:sldId id="560" r:id="rId37"/>
    <p:sldId id="561" r:id="rId38"/>
    <p:sldId id="562" r:id="rId39"/>
    <p:sldId id="563" r:id="rId40"/>
    <p:sldId id="564" r:id="rId41"/>
    <p:sldId id="565" r:id="rId42"/>
    <p:sldId id="554" r:id="rId43"/>
    <p:sldId id="521" r:id="rId44"/>
    <p:sldId id="530" r:id="rId45"/>
    <p:sldId id="531" r:id="rId46"/>
    <p:sldId id="532" r:id="rId47"/>
    <p:sldId id="533" r:id="rId48"/>
    <p:sldId id="534" r:id="rId49"/>
    <p:sldId id="509" r:id="rId50"/>
    <p:sldId id="510" r:id="rId51"/>
    <p:sldId id="511" r:id="rId52"/>
    <p:sldId id="512" r:id="rId53"/>
    <p:sldId id="513" r:id="rId54"/>
    <p:sldId id="514" r:id="rId55"/>
    <p:sldId id="515" r:id="rId56"/>
    <p:sldId id="516" r:id="rId57"/>
    <p:sldId id="517" r:id="rId58"/>
    <p:sldId id="518" r:id="rId59"/>
    <p:sldId id="519" r:id="rId60"/>
    <p:sldId id="520" r:id="rId61"/>
    <p:sldId id="524" r:id="rId62"/>
    <p:sldId id="525" r:id="rId63"/>
    <p:sldId id="526" r:id="rId64"/>
  </p:sldIdLst>
  <p:sldSz cx="9144000" cy="6858000" type="screen4x3"/>
  <p:notesSz cx="7150100" cy="94488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modifyVerifier cryptProviderType="rsaFull" cryptAlgorithmClass="hash" cryptAlgorithmType="typeAny" cryptAlgorithmSid="4" spinCount="50000" saltData="MfG1QjTI+vBxIr4UYS5MJA==" hashData="rJuZmwMRFxos4AbTXGcBf5xQzYY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0FC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64" autoAdjust="0"/>
  </p:normalViewPr>
  <p:slideViewPr>
    <p:cSldViewPr>
      <p:cViewPr varScale="1">
        <p:scale>
          <a:sx n="46" d="100"/>
          <a:sy n="46" d="100"/>
        </p:scale>
        <p:origin x="131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9713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9713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92CB06-FB7A-4BB5-824F-916CA0FD572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98800" cy="473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49713" y="0"/>
            <a:ext cx="3098800" cy="473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B9CB8-3638-4E36-A05C-1094EC2EE6B0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2850" y="708025"/>
            <a:ext cx="4724400" cy="354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4375" y="4487863"/>
            <a:ext cx="5721350" cy="425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74138"/>
            <a:ext cx="3098800" cy="473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49713" y="8974138"/>
            <a:ext cx="3098800" cy="473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C554B-052E-4161-9E55-B86D390021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1843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843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843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843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843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844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</p:grpSp>
      <p:sp>
        <p:nvSpPr>
          <p:cNvPr id="18441" name="Rectangle 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18443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6239EA8-20E0-4B4E-A169-2B368C07FC8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844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7D7374-FE2B-41A3-8EAB-DD4AE8117CA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DEBF64-260B-486A-A577-9C525D7A1B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228600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4504BA-6876-4B09-9765-28838026CD3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5D4E60-DC2B-46EB-BD55-F3D8A1A3998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375762-239E-437A-9B69-762CF9BC22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408B39-EB41-4832-B86A-F20A6CE34C4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40509D-C29D-462B-A201-213081EDC3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D066F-F4FA-4740-A297-DCC99D731B3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0FF4F-64D7-4932-ABE7-2DEB23518C6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5F9E2E-6FE0-4D2E-BFE7-33A42766D1D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7411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7412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7413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7414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7415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</p:grpSp>
      <p:sp>
        <p:nvSpPr>
          <p:cNvPr id="1741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741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zh-CN"/>
          </a:p>
        </p:txBody>
      </p:sp>
      <p:sp>
        <p:nvSpPr>
          <p:cNvPr id="1741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1741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D55830A-D095-4ABA-A3E5-E687C9C295C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1" y="2667000"/>
            <a:ext cx="6172200" cy="90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76200" y="1371600"/>
            <a:ext cx="3048000" cy="31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1600200" y="2819400"/>
            <a:ext cx="3124200" cy="2458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" y="1865293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70FC1"/>
                </a:solidFill>
              </a:rPr>
              <a:t>String class </a:t>
            </a:r>
            <a:r>
              <a:rPr lang="en-US" sz="2800" dirty="0" smtClean="0"/>
              <a:t>has following </a:t>
            </a:r>
            <a:r>
              <a:rPr lang="en-US" sz="2800" dirty="0" smtClean="0">
                <a:solidFill>
                  <a:srgbClr val="FF0000"/>
                </a:solidFill>
              </a:rPr>
              <a:t>methods</a:t>
            </a:r>
            <a:r>
              <a:rPr lang="en-US" sz="2800" dirty="0" smtClean="0"/>
              <a:t> for char extraction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81000"/>
            <a:ext cx="89154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now understand how do we </a:t>
            </a:r>
            <a:r>
              <a:rPr lang="en-US" sz="2800" dirty="0" smtClean="0">
                <a:solidFill>
                  <a:srgbClr val="FF0000"/>
                </a:solidFill>
              </a:rPr>
              <a:t>extract</a:t>
            </a:r>
            <a:r>
              <a:rPr lang="en-US" sz="2800" dirty="0" smtClean="0"/>
              <a:t> the </a:t>
            </a:r>
            <a:r>
              <a:rPr lang="en-US" sz="2800" dirty="0" smtClean="0">
                <a:solidFill>
                  <a:srgbClr val="7030A0"/>
                </a:solidFill>
              </a:rPr>
              <a:t>characters</a:t>
            </a:r>
            <a:r>
              <a:rPr lang="en-US" sz="2800" dirty="0" smtClean="0"/>
              <a:t> from </a:t>
            </a:r>
            <a:r>
              <a:rPr lang="en-US" sz="2800" dirty="0" smtClean="0">
                <a:solidFill>
                  <a:srgbClr val="FF0000"/>
                </a:solidFill>
              </a:rPr>
              <a:t>String</a:t>
            </a:r>
            <a:r>
              <a:rPr lang="en-US" sz="2800" dirty="0" smtClean="0"/>
              <a:t> object</a:t>
            </a:r>
            <a:endParaRPr lang="en-US" sz="28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9" name="Rectangle 8"/>
          <p:cNvSpPr/>
          <p:nvPr/>
        </p:nvSpPr>
        <p:spPr>
          <a:xfrm>
            <a:off x="609600" y="5334000"/>
            <a:ext cx="49150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</a:rPr>
              <a:t>We discuss each of these…</a:t>
            </a:r>
            <a:endParaRPr lang="en-US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2632325" y="4483325"/>
            <a:ext cx="6096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1524000" y="5791200"/>
            <a:ext cx="5257800" cy="50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lum bright="-35000" contrast="65000"/>
          </a:blip>
          <a:srcRect/>
          <a:stretch>
            <a:fillRect/>
          </a:stretch>
        </p:blipFill>
        <p:spPr bwMode="auto">
          <a:xfrm>
            <a:off x="3429000" y="1524000"/>
            <a:ext cx="1600200" cy="412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990600" y="1981200"/>
            <a:ext cx="7772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String s1=new String(“</a:t>
            </a:r>
            <a:r>
              <a:rPr lang="en-US" sz="3200" dirty="0" err="1" smtClean="0">
                <a:solidFill>
                  <a:srgbClr val="970FC1"/>
                </a:solidFill>
              </a:rPr>
              <a:t>abcd</a:t>
            </a:r>
            <a:r>
              <a:rPr lang="en-US" sz="3200" dirty="0" smtClean="0"/>
              <a:t>”);</a:t>
            </a:r>
          </a:p>
          <a:p>
            <a:endParaRPr lang="en-US" sz="3200" dirty="0" smtClean="0"/>
          </a:p>
          <a:p>
            <a:r>
              <a:rPr lang="en-US" sz="3200" dirty="0" smtClean="0"/>
              <a:t>char ch1 =s1.</a:t>
            </a:r>
            <a:r>
              <a:rPr lang="en-US" sz="3200" dirty="0" smtClean="0">
                <a:solidFill>
                  <a:srgbClr val="FF0000"/>
                </a:solidFill>
              </a:rPr>
              <a:t>charAt</a:t>
            </a:r>
            <a:r>
              <a:rPr lang="en-US" sz="3200" dirty="0" smtClean="0"/>
              <a:t>(2);//Assigns c to ch1</a:t>
            </a:r>
          </a:p>
          <a:p>
            <a:endParaRPr lang="en-US" sz="3200" dirty="0" smtClean="0"/>
          </a:p>
          <a:p>
            <a:r>
              <a:rPr lang="en-US" sz="3200" dirty="0" smtClean="0"/>
              <a:t>Similarly: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0" y="228600"/>
            <a:ext cx="8915400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rgbClr val="000000"/>
                </a:solidFill>
              </a:rPr>
              <a:t>How to extract a </a:t>
            </a:r>
            <a:r>
              <a:rPr lang="en-US" sz="3200" dirty="0" smtClean="0">
                <a:solidFill>
                  <a:srgbClr val="970FC1"/>
                </a:solidFill>
              </a:rPr>
              <a:t>single char </a:t>
            </a:r>
            <a:r>
              <a:rPr lang="en-US" sz="3200" dirty="0" smtClean="0">
                <a:solidFill>
                  <a:srgbClr val="000000"/>
                </a:solidFill>
              </a:rPr>
              <a:t>from String ?</a:t>
            </a:r>
          </a:p>
          <a:p>
            <a:pPr lvl="0"/>
            <a:r>
              <a:rPr lang="en-US" sz="3200" dirty="0" smtClean="0">
                <a:solidFill>
                  <a:srgbClr val="000000"/>
                </a:solidFill>
              </a:rPr>
              <a:t>e.g.  ‘</a:t>
            </a:r>
            <a:r>
              <a:rPr lang="en-US" sz="3200" dirty="0" smtClean="0">
                <a:solidFill>
                  <a:srgbClr val="FF0000"/>
                </a:solidFill>
              </a:rPr>
              <a:t>b</a:t>
            </a:r>
            <a:r>
              <a:rPr lang="en-US" sz="3200" dirty="0" smtClean="0">
                <a:solidFill>
                  <a:srgbClr val="000000"/>
                </a:solidFill>
              </a:rPr>
              <a:t>’  from “</a:t>
            </a:r>
            <a:r>
              <a:rPr lang="en-US" sz="3200" dirty="0" err="1" smtClean="0">
                <a:solidFill>
                  <a:srgbClr val="970FC1"/>
                </a:solidFill>
              </a:rPr>
              <a:t>abcd</a:t>
            </a:r>
            <a:r>
              <a:rPr lang="en-US" sz="3200" dirty="0" smtClean="0">
                <a:solidFill>
                  <a:srgbClr val="000000"/>
                </a:solidFill>
              </a:rPr>
              <a:t>”?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1447800"/>
            <a:ext cx="25298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Make use of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2286000"/>
            <a:ext cx="7086600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Make use of a method </a:t>
            </a:r>
            <a:r>
              <a:rPr lang="en-US" sz="2800" dirty="0" err="1" smtClean="0">
                <a:solidFill>
                  <a:srgbClr val="FF0000"/>
                </a:solidFill>
              </a:rPr>
              <a:t>getChars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method of a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String class </a:t>
            </a:r>
            <a:r>
              <a:rPr lang="en-US" sz="2800" dirty="0" smtClean="0">
                <a:solidFill>
                  <a:srgbClr val="00B050"/>
                </a:solidFill>
              </a:rPr>
              <a:t>which is explained next….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5" name="Rectangle 4"/>
          <p:cNvSpPr/>
          <p:nvPr/>
        </p:nvSpPr>
        <p:spPr>
          <a:xfrm>
            <a:off x="0" y="762000"/>
            <a:ext cx="83820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smtClean="0">
                <a:solidFill>
                  <a:srgbClr val="000000"/>
                </a:solidFill>
              </a:rPr>
              <a:t>Consider a String  </a:t>
            </a:r>
            <a:r>
              <a:rPr lang="en-US" sz="2300" b="1" dirty="0" smtClean="0"/>
              <a:t>"This is a </a:t>
            </a:r>
            <a:r>
              <a:rPr lang="en-US" sz="2300" b="1" dirty="0" smtClean="0">
                <a:solidFill>
                  <a:srgbClr val="FF0000"/>
                </a:solidFill>
              </a:rPr>
              <a:t>demo</a:t>
            </a:r>
            <a:r>
              <a:rPr lang="en-US" sz="2300" b="1" dirty="0" smtClean="0"/>
              <a:t> of a String method.”</a:t>
            </a:r>
          </a:p>
          <a:p>
            <a:endParaRPr lang="en-US" sz="2300" b="1" dirty="0" smtClean="0"/>
          </a:p>
          <a:p>
            <a:r>
              <a:rPr lang="en-US" sz="2300" b="1" dirty="0" smtClean="0"/>
              <a:t>Write a </a:t>
            </a:r>
            <a:r>
              <a:rPr lang="en-US" sz="2300" b="1" dirty="0" smtClean="0">
                <a:solidFill>
                  <a:srgbClr val="00B050"/>
                </a:solidFill>
              </a:rPr>
              <a:t>Program</a:t>
            </a:r>
            <a:r>
              <a:rPr lang="en-US" sz="2300" b="1" dirty="0" smtClean="0"/>
              <a:t> to extract “demo” from this String</a:t>
            </a:r>
            <a:endParaRPr lang="en-US" sz="23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7620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914400"/>
            <a:ext cx="8915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void </a:t>
            </a:r>
            <a:r>
              <a:rPr lang="en-US" sz="3200" dirty="0" err="1" smtClean="0">
                <a:solidFill>
                  <a:srgbClr val="FF0000"/>
                </a:solidFill>
              </a:rPr>
              <a:t>getChars</a:t>
            </a:r>
            <a:r>
              <a:rPr lang="en-US" sz="3200" dirty="0" smtClean="0"/>
              <a:t>(</a:t>
            </a: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sourceStart</a:t>
            </a:r>
            <a:r>
              <a:rPr lang="en-US" sz="3200" dirty="0" smtClean="0"/>
              <a:t>, </a:t>
            </a: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sourceEnd</a:t>
            </a:r>
            <a:r>
              <a:rPr lang="en-US" sz="3200" dirty="0" smtClean="0"/>
              <a:t>,  </a:t>
            </a:r>
          </a:p>
          <a:p>
            <a:r>
              <a:rPr lang="en-US" sz="3200" dirty="0" smtClean="0"/>
              <a:t>                            char[ ] target, </a:t>
            </a: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targetStart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19812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79638" indent="-2179638"/>
            <a:r>
              <a:rPr lang="en-US" sz="2800" dirty="0" err="1" smtClean="0">
                <a:solidFill>
                  <a:srgbClr val="0070C0"/>
                </a:solidFill>
              </a:rPr>
              <a:t>sourceStart</a:t>
            </a:r>
            <a:r>
              <a:rPr lang="en-US" sz="2800" dirty="0" smtClean="0"/>
              <a:t> – specifies the index of the beginning of the substring</a:t>
            </a:r>
          </a:p>
          <a:p>
            <a:pPr marL="2179638" indent="-2179638"/>
            <a:r>
              <a:rPr lang="en-US" sz="2800" dirty="0" err="1" smtClean="0">
                <a:solidFill>
                  <a:srgbClr val="0070C0"/>
                </a:solidFill>
              </a:rPr>
              <a:t>sourceEnd</a:t>
            </a:r>
            <a:r>
              <a:rPr lang="en-US" sz="2800" dirty="0" smtClean="0"/>
              <a:t> – specifies an index that is </a:t>
            </a:r>
            <a:r>
              <a:rPr lang="en-US" sz="2800" i="1" u="sng" dirty="0" smtClean="0">
                <a:solidFill>
                  <a:srgbClr val="FF0000"/>
                </a:solidFill>
              </a:rPr>
              <a:t>one past the end </a:t>
            </a:r>
            <a:r>
              <a:rPr lang="en-US" sz="2800" dirty="0" smtClean="0"/>
              <a:t>of the desired </a:t>
            </a:r>
            <a:r>
              <a:rPr lang="en-US" sz="2800" dirty="0" err="1" smtClean="0"/>
              <a:t>subString</a:t>
            </a:r>
            <a:endParaRPr lang="en-US" sz="2800" dirty="0" smtClean="0"/>
          </a:p>
          <a:p>
            <a:pPr marL="2179638" indent="-2179638"/>
            <a:r>
              <a:rPr lang="en-US" sz="2800" dirty="0" smtClean="0">
                <a:solidFill>
                  <a:srgbClr val="0070C0"/>
                </a:solidFill>
              </a:rPr>
              <a:t>target</a:t>
            </a:r>
            <a:r>
              <a:rPr lang="en-US" sz="2800" dirty="0" smtClean="0"/>
              <a:t> – is the array that will </a:t>
            </a:r>
            <a:r>
              <a:rPr lang="en-US" sz="2800" u="sng" dirty="0" smtClean="0"/>
              <a:t>receive the characters</a:t>
            </a:r>
          </a:p>
          <a:p>
            <a:pPr marL="2179638" indent="-2179638"/>
            <a:endParaRPr lang="en-US" sz="2800" dirty="0" smtClean="0"/>
          </a:p>
          <a:p>
            <a:pPr marL="2179638" indent="-2179638"/>
            <a:r>
              <a:rPr lang="en-US" sz="2800" dirty="0" err="1" smtClean="0">
                <a:solidFill>
                  <a:srgbClr val="0070C0"/>
                </a:solidFill>
              </a:rPr>
              <a:t>targetStart</a:t>
            </a:r>
            <a:r>
              <a:rPr lang="en-US" sz="2800" dirty="0" smtClean="0"/>
              <a:t> – is the index within target at which the </a:t>
            </a:r>
            <a:r>
              <a:rPr lang="en-US" sz="2800" dirty="0" err="1" smtClean="0"/>
              <a:t>subString</a:t>
            </a:r>
            <a:r>
              <a:rPr lang="en-US" sz="2800" dirty="0" smtClean="0"/>
              <a:t> will be copied is passed in this parameter</a:t>
            </a:r>
          </a:p>
          <a:p>
            <a:pPr marL="2179638" indent="-2179638"/>
            <a:r>
              <a:rPr lang="en-US" sz="2800" dirty="0" smtClean="0"/>
              <a:t>Lets see an example..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6" name="Rectangle 5"/>
          <p:cNvSpPr/>
          <p:nvPr/>
        </p:nvSpPr>
        <p:spPr>
          <a:xfrm>
            <a:off x="2971800" y="0"/>
            <a:ext cx="6172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: Extracts </a:t>
            </a:r>
            <a:r>
              <a:rPr lang="en-US" sz="3200" dirty="0" smtClean="0">
                <a:solidFill>
                  <a:srgbClr val="970FC1"/>
                </a:solidFill>
              </a:rPr>
              <a:t>Multiple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consecutive</a:t>
            </a:r>
            <a:r>
              <a:rPr lang="en-US" sz="3200" dirty="0" smtClean="0">
                <a:solidFill>
                  <a:srgbClr val="FF0000"/>
                </a:solidFill>
              </a:rPr>
              <a:t>  characters from String object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92352"/>
            <a:ext cx="9067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String s = "This is a demo of the of a String method.";</a:t>
            </a:r>
            <a:r>
              <a:rPr lang="en-US" sz="2400" dirty="0" smtClean="0">
                <a:solidFill>
                  <a:srgbClr val="0070C0"/>
                </a:solidFill>
              </a:rPr>
              <a:t>//38 chars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startIndex</a:t>
            </a:r>
            <a:r>
              <a:rPr lang="en-US" sz="2400" dirty="0" smtClean="0"/>
              <a:t> = 10;//Specifies the index of </a:t>
            </a:r>
            <a:r>
              <a:rPr lang="en-US" sz="2400" dirty="0" smtClean="0">
                <a:solidFill>
                  <a:srgbClr val="FF0000"/>
                </a:solidFill>
              </a:rPr>
              <a:t>first char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endIndex</a:t>
            </a:r>
            <a:r>
              <a:rPr lang="en-US" sz="2400" dirty="0" smtClean="0"/>
              <a:t> = 14;//</a:t>
            </a:r>
            <a:r>
              <a:rPr lang="en-US" sz="2400" u="sng" dirty="0" smtClean="0">
                <a:solidFill>
                  <a:srgbClr val="FF0000"/>
                </a:solidFill>
              </a:rPr>
              <a:t>One more than </a:t>
            </a: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970FC1"/>
                </a:solidFill>
              </a:rPr>
              <a:t>last char index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char </a:t>
            </a:r>
            <a:r>
              <a:rPr lang="en-US" sz="2400" dirty="0" err="1" smtClean="0">
                <a:solidFill>
                  <a:srgbClr val="00B050"/>
                </a:solidFill>
              </a:rPr>
              <a:t>buf</a:t>
            </a:r>
            <a:r>
              <a:rPr lang="en-US" sz="2400" dirty="0" smtClean="0"/>
              <a:t>[ ] = new char[4];//</a:t>
            </a:r>
            <a:r>
              <a:rPr lang="en-US" sz="2400" dirty="0" smtClean="0">
                <a:solidFill>
                  <a:srgbClr val="FF0000"/>
                </a:solidFill>
              </a:rPr>
              <a:t>For storing char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s.</a:t>
            </a:r>
            <a:r>
              <a:rPr lang="en-US" sz="2400" dirty="0" err="1" smtClean="0">
                <a:solidFill>
                  <a:srgbClr val="FF0000"/>
                </a:solidFill>
              </a:rPr>
              <a:t>getChars</a:t>
            </a:r>
            <a:r>
              <a:rPr lang="en-US" sz="2400" dirty="0" smtClean="0"/>
              <a:t>(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startIndex</a:t>
            </a:r>
            <a:r>
              <a:rPr lang="en-US" sz="2400" dirty="0" smtClean="0"/>
              <a:t> , </a:t>
            </a:r>
            <a:r>
              <a:rPr lang="en-US" sz="2400" dirty="0" err="1" smtClean="0">
                <a:solidFill>
                  <a:srgbClr val="C00000"/>
                </a:solidFill>
              </a:rPr>
              <a:t>endIndex</a:t>
            </a:r>
            <a:r>
              <a:rPr lang="en-US" sz="2400" dirty="0" smtClean="0"/>
              <a:t>, </a:t>
            </a:r>
            <a:r>
              <a:rPr lang="en-US" sz="2400" dirty="0" err="1" smtClean="0"/>
              <a:t>buf</a:t>
            </a:r>
            <a:r>
              <a:rPr lang="en-US" sz="2400" dirty="0" smtClean="0"/>
              <a:t>, 0);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buf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57200" y="5726152"/>
            <a:ext cx="8382000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What will the output??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demo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5" name="Rectangle 4"/>
          <p:cNvSpPr/>
          <p:nvPr/>
        </p:nvSpPr>
        <p:spPr>
          <a:xfrm>
            <a:off x="0" y="228600"/>
            <a:ext cx="7369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Consider  </a:t>
            </a:r>
            <a:r>
              <a:rPr lang="en-US" sz="2400" b="1" dirty="0" smtClean="0"/>
              <a:t>"This is a </a:t>
            </a:r>
            <a:r>
              <a:rPr lang="en-US" sz="2400" b="1" dirty="0" smtClean="0">
                <a:solidFill>
                  <a:srgbClr val="FF0000"/>
                </a:solidFill>
              </a:rPr>
              <a:t>demo</a:t>
            </a:r>
            <a:r>
              <a:rPr lang="en-US" sz="2400" b="1" dirty="0" smtClean="0"/>
              <a:t> of </a:t>
            </a:r>
            <a:r>
              <a:rPr lang="en-US" sz="2400" b="1" dirty="0" err="1" smtClean="0"/>
              <a:t>of</a:t>
            </a:r>
            <a:r>
              <a:rPr lang="en-US" sz="2400" b="1" dirty="0" smtClean="0"/>
              <a:t> a String method.”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How can we copy “</a:t>
            </a:r>
            <a:r>
              <a:rPr lang="en-US" sz="2400" b="1" dirty="0" smtClean="0">
                <a:solidFill>
                  <a:srgbClr val="970FC1"/>
                </a:solidFill>
              </a:rPr>
              <a:t>demo</a:t>
            </a:r>
            <a:r>
              <a:rPr lang="en-US" sz="2400" b="1" dirty="0" smtClean="0"/>
              <a:t>” into a </a:t>
            </a:r>
            <a:r>
              <a:rPr lang="en-US" sz="2400" b="1" dirty="0" smtClean="0">
                <a:solidFill>
                  <a:srgbClr val="FF0000"/>
                </a:solidFill>
              </a:rPr>
              <a:t>character Array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-1" y="152400"/>
            <a:ext cx="33963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1143000" y="1371600"/>
            <a:ext cx="649035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lum bright="-35000" contrast="65000"/>
          </a:blip>
          <a:srcRect/>
          <a:stretch>
            <a:fillRect/>
          </a:stretch>
        </p:blipFill>
        <p:spPr bwMode="auto">
          <a:xfrm>
            <a:off x="228601" y="3200400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lum bright="-35000" contrast="65000"/>
          </a:blip>
          <a:srcRect/>
          <a:stretch>
            <a:fillRect/>
          </a:stretch>
        </p:blipFill>
        <p:spPr bwMode="auto">
          <a:xfrm>
            <a:off x="228600" y="4572000"/>
            <a:ext cx="8915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752600"/>
            <a:ext cx="89916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Problem statement:</a:t>
            </a:r>
          </a:p>
          <a:p>
            <a:endParaRPr lang="en-US" sz="2800" dirty="0" smtClean="0"/>
          </a:p>
          <a:p>
            <a:r>
              <a:rPr lang="en-US" sz="2400" dirty="0" smtClean="0"/>
              <a:t>Consider a string "</a:t>
            </a:r>
            <a:r>
              <a:rPr lang="en-US" sz="2400" i="1" dirty="0" smtClean="0">
                <a:solidFill>
                  <a:srgbClr val="0070C0"/>
                </a:solidFill>
              </a:rPr>
              <a:t>This is a demo of a String methods</a:t>
            </a:r>
            <a:r>
              <a:rPr lang="en-US" sz="2400" dirty="0" smtClean="0"/>
              <a:t>";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Extract </a:t>
            </a:r>
            <a:r>
              <a:rPr lang="en-US" sz="2400" dirty="0" smtClean="0">
                <a:solidFill>
                  <a:srgbClr val="0070C0"/>
                </a:solidFill>
              </a:rPr>
              <a:t>all the characters </a:t>
            </a:r>
            <a:r>
              <a:rPr lang="en-US" sz="2400" dirty="0" smtClean="0"/>
              <a:t>from the string object and store them into a </a:t>
            </a:r>
            <a:r>
              <a:rPr lang="en-US" sz="2400" dirty="0" smtClean="0">
                <a:solidFill>
                  <a:srgbClr val="00B050"/>
                </a:solidFill>
              </a:rPr>
              <a:t>character Array.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838200" y="685800"/>
            <a:ext cx="551349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52400" y="2514600"/>
            <a:ext cx="8991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Example:</a:t>
            </a:r>
          </a:p>
          <a:p>
            <a:endParaRPr lang="en-US" sz="2800" dirty="0" smtClean="0"/>
          </a:p>
          <a:p>
            <a:pPr lvl="2">
              <a:lnSpc>
                <a:spcPct val="150000"/>
              </a:lnSpc>
            </a:pPr>
            <a:r>
              <a:rPr lang="en-US" sz="2400" dirty="0" smtClean="0"/>
              <a:t>String s = “</a:t>
            </a:r>
            <a:r>
              <a:rPr lang="en-US" sz="2400" i="1" dirty="0" smtClean="0">
                <a:solidFill>
                  <a:srgbClr val="0070C0"/>
                </a:solidFill>
              </a:rPr>
              <a:t>This is a demo of a String methods</a:t>
            </a:r>
            <a:r>
              <a:rPr lang="en-US" sz="2400" dirty="0" smtClean="0"/>
              <a:t>";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/>
              <a:t> char </a:t>
            </a:r>
            <a:r>
              <a:rPr lang="en-US" sz="2400" dirty="0" err="1" smtClean="0">
                <a:solidFill>
                  <a:srgbClr val="970FC1"/>
                </a:solidFill>
              </a:rPr>
              <a:t>charAry</a:t>
            </a:r>
            <a:r>
              <a:rPr lang="en-US" sz="2400" dirty="0" smtClean="0"/>
              <a:t>[ ]; </a:t>
            </a:r>
            <a:r>
              <a:rPr lang="en-US" sz="2400" dirty="0" smtClean="0">
                <a:solidFill>
                  <a:srgbClr val="FF0000"/>
                </a:solidFill>
              </a:rPr>
              <a:t>//Array Declared </a:t>
            </a:r>
          </a:p>
          <a:p>
            <a:pPr lvl="2">
              <a:lnSpc>
                <a:spcPct val="150000"/>
              </a:lnSpc>
            </a:pPr>
            <a:r>
              <a:rPr lang="en-US" sz="2400" dirty="0" err="1" smtClean="0">
                <a:solidFill>
                  <a:srgbClr val="970FC1"/>
                </a:solidFill>
              </a:rPr>
              <a:t>charAry</a:t>
            </a:r>
            <a:r>
              <a:rPr lang="en-US" sz="2400" dirty="0" smtClean="0"/>
              <a:t>=</a:t>
            </a:r>
            <a:r>
              <a:rPr lang="en-US" sz="2400" dirty="0" err="1" smtClean="0"/>
              <a:t>s.</a:t>
            </a:r>
            <a:r>
              <a:rPr lang="en-US" sz="2400" dirty="0" err="1" smtClean="0">
                <a:solidFill>
                  <a:srgbClr val="FF0000"/>
                </a:solidFill>
              </a:rPr>
              <a:t>toCharArray</a:t>
            </a:r>
            <a:r>
              <a:rPr lang="en-US" sz="2400" dirty="0" smtClean="0"/>
              <a:t>(); //Array </a:t>
            </a:r>
            <a:r>
              <a:rPr lang="en-US" sz="2400" dirty="0" smtClean="0">
                <a:solidFill>
                  <a:srgbClr val="FF0000"/>
                </a:solidFill>
              </a:rPr>
              <a:t>Created and initialized</a:t>
            </a:r>
          </a:p>
          <a:p>
            <a:pPr lvl="2">
              <a:lnSpc>
                <a:spcPct val="150000"/>
              </a:lnSpc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charAry</a:t>
            </a:r>
            <a:r>
              <a:rPr lang="en-US" sz="2400" dirty="0" smtClean="0"/>
              <a:t>); </a:t>
            </a:r>
            <a:r>
              <a:rPr lang="en-US" sz="2400" dirty="0" smtClean="0">
                <a:solidFill>
                  <a:srgbClr val="FF0000"/>
                </a:solidFill>
              </a:rPr>
              <a:t>//char array can be printed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228600" y="1524000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Returns </a:t>
            </a:r>
            <a:r>
              <a:rPr lang="en-US" sz="2800" dirty="0" smtClean="0">
                <a:solidFill>
                  <a:srgbClr val="FF0000"/>
                </a:solidFill>
              </a:rPr>
              <a:t>all the characters </a:t>
            </a:r>
            <a:r>
              <a:rPr lang="en-US" sz="2800" dirty="0" smtClean="0"/>
              <a:t>of a String object. Need to </a:t>
            </a:r>
            <a:r>
              <a:rPr lang="en-US" sz="2800" dirty="0" smtClean="0">
                <a:solidFill>
                  <a:srgbClr val="FF0000"/>
                </a:solidFill>
              </a:rPr>
              <a:t>store in char array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0" y="152400"/>
            <a:ext cx="56673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10668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String class includes several methods that compare strings or substrings within strings</a:t>
            </a:r>
            <a:endParaRPr lang="en-US" sz="28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685800" y="2133600"/>
            <a:ext cx="7097486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5800" y="5410200"/>
            <a:ext cx="716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We discuss each of these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88392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925" indent="-288925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Helvetica"/>
              </a:rPr>
              <a:t>It is not enough to know that two Strings are identical. You need to know which is </a:t>
            </a:r>
            <a:r>
              <a:rPr lang="en-US" sz="2800" dirty="0" smtClean="0">
                <a:solidFill>
                  <a:srgbClr val="DD2300"/>
                </a:solidFill>
                <a:latin typeface="Helvetica"/>
              </a:rPr>
              <a:t>less than</a:t>
            </a:r>
            <a:r>
              <a:rPr lang="en-US" sz="2800" dirty="0" smtClean="0">
                <a:solidFill>
                  <a:srgbClr val="000000"/>
                </a:solidFill>
                <a:latin typeface="Helvetica"/>
              </a:rPr>
              <a:t>, </a:t>
            </a:r>
            <a:r>
              <a:rPr lang="en-US" sz="2800" dirty="0" smtClean="0">
                <a:solidFill>
                  <a:srgbClr val="DD2300"/>
                </a:solidFill>
                <a:latin typeface="Helvetica"/>
              </a:rPr>
              <a:t>equal to</a:t>
            </a:r>
            <a:r>
              <a:rPr lang="en-US" sz="2800" dirty="0" smtClean="0">
                <a:solidFill>
                  <a:srgbClr val="000000"/>
                </a:solidFill>
                <a:latin typeface="Helvetica"/>
              </a:rPr>
              <a:t>, or </a:t>
            </a:r>
            <a:r>
              <a:rPr lang="en-US" sz="2800" dirty="0" smtClean="0">
                <a:solidFill>
                  <a:srgbClr val="DD2300"/>
                </a:solidFill>
                <a:latin typeface="Helvetica"/>
              </a:rPr>
              <a:t>greater than </a:t>
            </a:r>
            <a:r>
              <a:rPr lang="en-US" sz="2800" dirty="0" smtClean="0">
                <a:solidFill>
                  <a:srgbClr val="000000"/>
                </a:solidFill>
                <a:latin typeface="Helvetica"/>
              </a:rPr>
              <a:t>the other.</a:t>
            </a:r>
          </a:p>
          <a:p>
            <a:pPr marL="288925" indent="-288925"/>
            <a:endParaRPr lang="en-US" sz="2800" dirty="0" smtClean="0">
              <a:solidFill>
                <a:srgbClr val="000000"/>
              </a:solidFill>
              <a:latin typeface="Helvetica"/>
            </a:endParaRPr>
          </a:p>
          <a:p>
            <a:pPr marL="288925" indent="-288925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Helvetica"/>
              </a:rPr>
              <a:t>What is meant by &gt; , &lt;, == ?</a:t>
            </a:r>
          </a:p>
          <a:p>
            <a:pPr marL="746125" lvl="1" indent="-28892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Helvetica"/>
              </a:rPr>
              <a:t>A string is less than the another if it comes </a:t>
            </a:r>
            <a:r>
              <a:rPr lang="en-US" sz="2800" dirty="0" smtClean="0">
                <a:solidFill>
                  <a:srgbClr val="FF0000"/>
                </a:solidFill>
                <a:latin typeface="Helvetica"/>
              </a:rPr>
              <a:t>before the other</a:t>
            </a:r>
            <a:r>
              <a:rPr lang="en-US" sz="2800" dirty="0" smtClean="0">
                <a:solidFill>
                  <a:srgbClr val="000000"/>
                </a:solidFill>
                <a:latin typeface="Helvetica"/>
              </a:rPr>
              <a:t> in the </a:t>
            </a:r>
            <a:r>
              <a:rPr lang="en-US" sz="2800" dirty="0" smtClean="0">
                <a:solidFill>
                  <a:srgbClr val="970FC1"/>
                </a:solidFill>
                <a:latin typeface="Helvetica"/>
              </a:rPr>
              <a:t>dictionary</a:t>
            </a:r>
            <a:r>
              <a:rPr lang="en-US" sz="2800" dirty="0" smtClean="0">
                <a:solidFill>
                  <a:srgbClr val="000000"/>
                </a:solidFill>
                <a:latin typeface="Helvetica"/>
              </a:rPr>
              <a:t> order.</a:t>
            </a:r>
          </a:p>
          <a:p>
            <a:pPr marL="625475" lvl="1" indent="-1682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Helvetica"/>
              </a:rPr>
              <a:t>A string is greater than the another if it comes </a:t>
            </a:r>
            <a:r>
              <a:rPr lang="en-US" sz="2800" dirty="0" smtClean="0">
                <a:solidFill>
                  <a:srgbClr val="FF0000"/>
                </a:solidFill>
                <a:latin typeface="Helvetica"/>
              </a:rPr>
              <a:t>after the other </a:t>
            </a:r>
            <a:r>
              <a:rPr lang="en-US" sz="2800" dirty="0" smtClean="0">
                <a:solidFill>
                  <a:srgbClr val="000000"/>
                </a:solidFill>
                <a:latin typeface="Helvetica"/>
              </a:rPr>
              <a:t>in the </a:t>
            </a:r>
            <a:r>
              <a:rPr lang="en-US" sz="2800" dirty="0" smtClean="0">
                <a:solidFill>
                  <a:srgbClr val="970FC1"/>
                </a:solidFill>
                <a:latin typeface="Helvetica"/>
              </a:rPr>
              <a:t>dictionary</a:t>
            </a:r>
            <a:r>
              <a:rPr lang="en-US" sz="2800" dirty="0" smtClean="0">
                <a:solidFill>
                  <a:srgbClr val="000000"/>
                </a:solidFill>
                <a:latin typeface="Helvetica"/>
              </a:rPr>
              <a:t> order.</a:t>
            </a:r>
          </a:p>
          <a:p>
            <a:pPr marL="625475" lvl="1" indent="-1682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The String method </a:t>
            </a:r>
            <a:r>
              <a:rPr lang="en-US" sz="2800" dirty="0" err="1" smtClean="0">
                <a:solidFill>
                  <a:srgbClr val="970FC1"/>
                </a:solidFill>
              </a:rPr>
              <a:t>compareTo</a:t>
            </a:r>
            <a:r>
              <a:rPr lang="en-US" sz="2800" dirty="0" smtClean="0">
                <a:solidFill>
                  <a:srgbClr val="970FC1"/>
                </a:solidFill>
              </a:rPr>
              <a:t>()</a:t>
            </a:r>
            <a:r>
              <a:rPr lang="en-US" sz="2800" dirty="0" smtClean="0"/>
              <a:t> serves this  purpose.</a:t>
            </a:r>
            <a:endParaRPr lang="en-US" sz="2800" dirty="0" smtClean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381000" y="2514600"/>
            <a:ext cx="861059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0" y="304800"/>
            <a:ext cx="9144000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Java Provides a Class named </a:t>
            </a:r>
            <a:r>
              <a:rPr lang="en-US" sz="3600" b="1" dirty="0" smtClean="0">
                <a:solidFill>
                  <a:srgbClr val="002060"/>
                </a:solidFill>
              </a:rPr>
              <a:t>String</a:t>
            </a:r>
            <a:r>
              <a:rPr lang="en-US" sz="3600" b="1" dirty="0" smtClean="0"/>
              <a:t> </a:t>
            </a:r>
            <a:r>
              <a:rPr lang="en-US" sz="2800" b="1" dirty="0" smtClean="0"/>
              <a:t>to create strings.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This class has various methods to: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895600"/>
            <a:ext cx="8001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result of the comparison is returned and is interpreted as shown here: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04800" y="533400"/>
            <a:ext cx="853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General form:</a:t>
            </a:r>
          </a:p>
          <a:p>
            <a:r>
              <a:rPr lang="en-US" sz="2800" dirty="0" smtClean="0"/>
              <a:t>		</a:t>
            </a: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compareTo</a:t>
            </a:r>
            <a:r>
              <a:rPr lang="en-US" sz="2800" dirty="0" smtClean="0"/>
              <a:t>(String </a:t>
            </a:r>
            <a:r>
              <a:rPr lang="en-US" sz="2800" dirty="0" err="1" smtClean="0"/>
              <a:t>str</a:t>
            </a:r>
            <a:r>
              <a:rPr lang="en-US" sz="2800" dirty="0" smtClean="0"/>
              <a:t>)//</a:t>
            </a:r>
            <a:r>
              <a:rPr lang="en-US" sz="2800" dirty="0" smtClean="0">
                <a:solidFill>
                  <a:srgbClr val="FF0000"/>
                </a:solidFill>
              </a:rPr>
              <a:t>Case sensitive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533400" y="3886200"/>
            <a:ext cx="81534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6" name="Rectangle 5"/>
          <p:cNvSpPr/>
          <p:nvPr/>
        </p:nvSpPr>
        <p:spPr>
          <a:xfrm>
            <a:off x="838200" y="1828800"/>
            <a:ext cx="8001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compareTo</a:t>
            </a:r>
            <a:r>
              <a:rPr lang="en-US" sz="2800" b="1" dirty="0" err="1" smtClean="0">
                <a:solidFill>
                  <a:srgbClr val="FF0000"/>
                </a:solidFill>
              </a:rPr>
              <a:t>IgnoreCase</a:t>
            </a:r>
            <a:r>
              <a:rPr lang="en-US" sz="2800" dirty="0" smtClean="0"/>
              <a:t> (String </a:t>
            </a:r>
            <a:r>
              <a:rPr lang="en-US" sz="2800" dirty="0" err="1" smtClean="0"/>
              <a:t>str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              can be used for checking ignoring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0" y="228600"/>
            <a:ext cx="25241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1143000" y="1295400"/>
            <a:ext cx="8006806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lum bright="-35000" contrast="65000"/>
          </a:blip>
          <a:srcRect/>
          <a:stretch>
            <a:fillRect/>
          </a:stretch>
        </p:blipFill>
        <p:spPr bwMode="auto">
          <a:xfrm>
            <a:off x="228600" y="2743200"/>
            <a:ext cx="8646707" cy="59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lum bright="-35000" contrast="65000"/>
          </a:blip>
          <a:srcRect/>
          <a:stretch>
            <a:fillRect/>
          </a:stretch>
        </p:blipFill>
        <p:spPr bwMode="auto">
          <a:xfrm>
            <a:off x="304800" y="3429000"/>
            <a:ext cx="463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>
            <a:lum bright="-35000" contrast="65000"/>
          </a:blip>
          <a:srcRect/>
          <a:stretch>
            <a:fillRect/>
          </a:stretch>
        </p:blipFill>
        <p:spPr bwMode="auto">
          <a:xfrm>
            <a:off x="381000" y="4114800"/>
            <a:ext cx="83595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7">
            <a:lum bright="-35000" contrast="65000"/>
          </a:blip>
          <a:srcRect/>
          <a:stretch>
            <a:fillRect/>
          </a:stretch>
        </p:blipFill>
        <p:spPr bwMode="auto">
          <a:xfrm>
            <a:off x="1219200" y="4800600"/>
            <a:ext cx="668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447800" y="57912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Lets see an example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971800"/>
            <a:ext cx="89916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Write a Program to compare two strings (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case sensitive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ignoring the case</a:t>
            </a:r>
            <a:r>
              <a:rPr lang="en-US" sz="3200" dirty="0" smtClean="0"/>
              <a:t>)</a:t>
            </a:r>
          </a:p>
          <a:p>
            <a:pPr algn="ctr">
              <a:buFont typeface="Arial" pitchFamily="34" charset="0"/>
              <a:buChar char="•"/>
            </a:pPr>
            <a:r>
              <a:rPr lang="en-US" sz="3200" i="1" dirty="0" smtClean="0">
                <a:solidFill>
                  <a:srgbClr val="C00000"/>
                </a:solidFill>
              </a:rPr>
              <a:t>Entire content is compared</a:t>
            </a:r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685800"/>
            <a:ext cx="8991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class </a:t>
            </a:r>
            <a:r>
              <a:rPr lang="en-US" sz="2400" dirty="0" err="1" smtClean="0"/>
              <a:t>equalsDemo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public static void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[]) </a:t>
            </a:r>
          </a:p>
          <a:p>
            <a:r>
              <a:rPr lang="en-US" sz="2400" dirty="0" smtClean="0"/>
              <a:t>{</a:t>
            </a:r>
          </a:p>
          <a:p>
            <a:pPr lvl="1"/>
            <a:r>
              <a:rPr lang="en-US" sz="2300" dirty="0" smtClean="0"/>
              <a:t>String s1 = "Hello";</a:t>
            </a:r>
          </a:p>
          <a:p>
            <a:pPr lvl="1"/>
            <a:r>
              <a:rPr lang="en-US" sz="2300" dirty="0" smtClean="0"/>
              <a:t>String s2 = "Hello";</a:t>
            </a:r>
          </a:p>
          <a:p>
            <a:pPr lvl="1"/>
            <a:r>
              <a:rPr lang="en-US" sz="2300" dirty="0" smtClean="0"/>
              <a:t>String s3 = "Good-bye";</a:t>
            </a:r>
          </a:p>
          <a:p>
            <a:pPr lvl="1"/>
            <a:r>
              <a:rPr lang="en-US" sz="2300" dirty="0" smtClean="0"/>
              <a:t>String s4 = "HELLO";//</a:t>
            </a:r>
            <a:r>
              <a:rPr lang="en-US" sz="2300" dirty="0" smtClean="0">
                <a:solidFill>
                  <a:srgbClr val="FF0000"/>
                </a:solidFill>
              </a:rPr>
              <a:t>ALL caps</a:t>
            </a:r>
          </a:p>
          <a:p>
            <a:pPr lvl="1"/>
            <a:r>
              <a:rPr lang="en-US" sz="2300" dirty="0" err="1" smtClean="0"/>
              <a:t>System.out.println</a:t>
            </a:r>
            <a:r>
              <a:rPr lang="en-US" sz="2300" dirty="0" smtClean="0"/>
              <a:t>(s1.equals(s2));</a:t>
            </a:r>
          </a:p>
          <a:p>
            <a:pPr lvl="1"/>
            <a:r>
              <a:rPr lang="en-US" sz="2300" dirty="0" err="1" smtClean="0"/>
              <a:t>System.out.println</a:t>
            </a:r>
            <a:r>
              <a:rPr lang="en-US" sz="2300" dirty="0" smtClean="0"/>
              <a:t>(s1.equals(s3));</a:t>
            </a:r>
          </a:p>
          <a:p>
            <a:pPr lvl="1"/>
            <a:r>
              <a:rPr lang="en-US" sz="2300" dirty="0" err="1" smtClean="0"/>
              <a:t>System.out.println</a:t>
            </a:r>
            <a:r>
              <a:rPr lang="en-US" sz="2300" dirty="0" smtClean="0"/>
              <a:t>(s1.equals(s4));</a:t>
            </a:r>
          </a:p>
          <a:p>
            <a:pPr lvl="1"/>
            <a:r>
              <a:rPr lang="en-US" sz="2300" dirty="0" err="1" smtClean="0"/>
              <a:t>System.out.println</a:t>
            </a:r>
            <a:r>
              <a:rPr lang="en-US" sz="2300" dirty="0" smtClean="0"/>
              <a:t>(s1.equals</a:t>
            </a:r>
            <a:r>
              <a:rPr lang="en-US" sz="2300" dirty="0" smtClean="0">
                <a:solidFill>
                  <a:srgbClr val="FF0000"/>
                </a:solidFill>
              </a:rPr>
              <a:t>IgnoreCase</a:t>
            </a:r>
            <a:r>
              <a:rPr lang="en-US" sz="2300" dirty="0" smtClean="0"/>
              <a:t>(s4));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90600"/>
            <a:ext cx="876300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Consider two strings given below:</a:t>
            </a:r>
          </a:p>
          <a:p>
            <a:endParaRPr lang="en-US" sz="1100" b="1" dirty="0" smtClean="0"/>
          </a:p>
          <a:p>
            <a:pPr lvl="2">
              <a:buFont typeface="Arial" pitchFamily="34" charset="0"/>
              <a:buChar char="•"/>
            </a:pPr>
            <a:r>
              <a:rPr lang="en-US" sz="2400" b="1" dirty="0" smtClean="0"/>
              <a:t>My name is </a:t>
            </a:r>
            <a:r>
              <a:rPr lang="en-US" sz="2400" b="1" dirty="0" err="1" smtClean="0">
                <a:solidFill>
                  <a:srgbClr val="FF0000"/>
                </a:solidFill>
              </a:rPr>
              <a:t>Rahul</a:t>
            </a:r>
            <a:endParaRPr lang="en-US" sz="2400" b="1" dirty="0" smtClean="0"/>
          </a:p>
          <a:p>
            <a:pPr lvl="2">
              <a:buFont typeface="Arial" pitchFamily="34" charset="0"/>
              <a:buChar char="•"/>
            </a:pPr>
            <a:r>
              <a:rPr lang="en-US" sz="2400" b="1" dirty="0" smtClean="0"/>
              <a:t>My name is </a:t>
            </a:r>
            <a:r>
              <a:rPr lang="en-US" sz="2400" b="1" dirty="0" err="1" smtClean="0">
                <a:solidFill>
                  <a:srgbClr val="970FC1"/>
                </a:solidFill>
              </a:rPr>
              <a:t>Amit</a:t>
            </a:r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3200" b="1" dirty="0" smtClean="0"/>
              <a:t>Write a program to check if the </a:t>
            </a:r>
            <a:r>
              <a:rPr lang="en-US" sz="3200" b="1" u="sng" dirty="0" smtClean="0">
                <a:solidFill>
                  <a:schemeClr val="accent1">
                    <a:lumMod val="50000"/>
                  </a:schemeClr>
                </a:solidFill>
              </a:rPr>
              <a:t>part of the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strings are same (</a:t>
            </a:r>
            <a:r>
              <a:rPr lang="en-US" sz="3200" b="1" i="1" dirty="0" smtClean="0">
                <a:solidFill>
                  <a:srgbClr val="C00000"/>
                </a:solidFill>
              </a:rPr>
              <a:t>case sensitive and case insensitive</a:t>
            </a:r>
            <a:r>
              <a:rPr lang="en-US" sz="3200" b="1" dirty="0" smtClean="0"/>
              <a:t>)</a:t>
            </a:r>
          </a:p>
          <a:p>
            <a:endParaRPr lang="en-US" sz="2400" b="1" u="sng" dirty="0" smtClean="0"/>
          </a:p>
          <a:p>
            <a:r>
              <a:rPr lang="en-US" sz="2400" b="1" dirty="0" smtClean="0"/>
              <a:t>In the above example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“My name is” </a:t>
            </a:r>
            <a:r>
              <a:rPr lang="en-US" sz="2400" b="1" dirty="0" smtClean="0"/>
              <a:t>is same in both the strings</a:t>
            </a:r>
            <a:endParaRPr lang="en-US" sz="2400" b="1" u="sng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Can be done using </a:t>
            </a:r>
            <a:r>
              <a:rPr lang="en-US" sz="2800" b="1" dirty="0" err="1" smtClean="0">
                <a:solidFill>
                  <a:srgbClr val="FF0000"/>
                </a:solidFill>
              </a:rPr>
              <a:t>regionMatches</a:t>
            </a:r>
            <a:r>
              <a:rPr lang="en-US" sz="2800" b="1" dirty="0" smtClean="0">
                <a:solidFill>
                  <a:srgbClr val="FF0000"/>
                </a:solidFill>
              </a:rPr>
              <a:t>() </a:t>
            </a:r>
            <a:r>
              <a:rPr lang="en-US" sz="2800" b="1" dirty="0" smtClean="0"/>
              <a:t>method of String class</a:t>
            </a:r>
            <a:endParaRPr lang="en-US" sz="2800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0" y="1371600"/>
            <a:ext cx="876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400050" y="4724400"/>
            <a:ext cx="87439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7" name="Rectangle 6"/>
          <p:cNvSpPr/>
          <p:nvPr/>
        </p:nvSpPr>
        <p:spPr>
          <a:xfrm>
            <a:off x="0" y="2362200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           </a:t>
            </a:r>
            <a:r>
              <a:rPr lang="en-US" sz="2800" b="1" dirty="0" err="1" smtClean="0"/>
              <a:t>startindex</a:t>
            </a:r>
            <a:r>
              <a:rPr lang="en-US" sz="2800" b="1" dirty="0" smtClean="0"/>
              <a:t> – index of character in </a:t>
            </a:r>
            <a:r>
              <a:rPr lang="en-US" sz="2800" b="1" dirty="0" smtClean="0">
                <a:solidFill>
                  <a:srgbClr val="FF0000"/>
                </a:solidFill>
              </a:rPr>
              <a:t>str1,  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</a:rPr>
              <a:t>str2</a:t>
            </a:r>
            <a:r>
              <a:rPr lang="en-US" sz="2800" b="1" dirty="0" smtClean="0">
                <a:solidFill>
                  <a:srgbClr val="FF0000"/>
                </a:solidFill>
              </a:rPr>
              <a:t>-   </a:t>
            </a:r>
            <a:r>
              <a:rPr lang="en-US" sz="2800" b="1" dirty="0" smtClean="0"/>
              <a:t>object to be compared</a:t>
            </a:r>
          </a:p>
          <a:p>
            <a:r>
              <a:rPr lang="en-US" sz="2800" b="1" dirty="0" smtClean="0"/>
              <a:t>	str2startindex - – index of character in </a:t>
            </a:r>
            <a:r>
              <a:rPr lang="en-US" sz="2800" b="1" dirty="0" smtClean="0">
                <a:solidFill>
                  <a:srgbClr val="0070C0"/>
                </a:solidFill>
              </a:rPr>
              <a:t>str2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</a:t>
            </a:r>
            <a:r>
              <a:rPr lang="en-US" sz="2800" b="1" dirty="0" err="1" smtClean="0">
                <a:solidFill>
                  <a:srgbClr val="0070C0"/>
                </a:solidFill>
              </a:rPr>
              <a:t>numChars</a:t>
            </a:r>
            <a:r>
              <a:rPr lang="en-US" sz="2800" b="1" dirty="0" smtClean="0">
                <a:solidFill>
                  <a:srgbClr val="0070C0"/>
                </a:solidFill>
              </a:rPr>
              <a:t> – </a:t>
            </a:r>
            <a:r>
              <a:rPr lang="en-US" sz="2400" b="1" dirty="0" smtClean="0">
                <a:solidFill>
                  <a:srgbClr val="FF0000"/>
                </a:solidFill>
              </a:rPr>
              <a:t>number of characters </a:t>
            </a:r>
            <a:r>
              <a:rPr lang="en-US" sz="2400" b="1" dirty="0" smtClean="0"/>
              <a:t>to be compared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0" y="4267200"/>
            <a:ext cx="4919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ignoring the case </a:t>
            </a:r>
            <a:r>
              <a:rPr lang="en-US" sz="2400" b="1" dirty="0" smtClean="0">
                <a:solidFill>
                  <a:srgbClr val="002060"/>
                </a:solidFill>
              </a:rPr>
              <a:t>of characters  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943600"/>
            <a:ext cx="794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dirty="0" smtClean="0">
                <a:solidFill>
                  <a:srgbClr val="00B050"/>
                </a:solidFill>
              </a:rPr>
              <a:t>Lets see the program in the next slide…</a:t>
            </a:r>
            <a:endParaRPr lang="en-US" sz="3200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124200"/>
            <a:ext cx="876300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Lets write the Program statements:</a:t>
            </a:r>
          </a:p>
          <a:p>
            <a:endParaRPr lang="en-US" sz="1100" b="1" dirty="0" smtClean="0"/>
          </a:p>
          <a:p>
            <a:pPr lvl="2"/>
            <a:r>
              <a:rPr lang="en-US" sz="2400" b="1" dirty="0" smtClean="0"/>
              <a:t>String str1= new String (“My name is </a:t>
            </a:r>
            <a:r>
              <a:rPr lang="en-US" sz="2400" b="1" dirty="0" err="1" smtClean="0">
                <a:solidFill>
                  <a:srgbClr val="FF0000"/>
                </a:solidFill>
              </a:rPr>
              <a:t>Rahul</a:t>
            </a:r>
            <a:r>
              <a:rPr lang="en-US" sz="2400" b="1" dirty="0" smtClean="0">
                <a:solidFill>
                  <a:srgbClr val="FF0000"/>
                </a:solidFill>
              </a:rPr>
              <a:t>”);</a:t>
            </a:r>
            <a:endParaRPr lang="en-US" sz="2400" b="1" dirty="0" smtClean="0"/>
          </a:p>
          <a:p>
            <a:pPr lvl="2"/>
            <a:r>
              <a:rPr lang="en-US" sz="2400" b="1" dirty="0" smtClean="0"/>
              <a:t>String str2= new String (“ My name is </a:t>
            </a:r>
            <a:r>
              <a:rPr lang="en-US" sz="2400" b="1" dirty="0" err="1" smtClean="0">
                <a:solidFill>
                  <a:srgbClr val="970FC1"/>
                </a:solidFill>
              </a:rPr>
              <a:t>Amit</a:t>
            </a:r>
            <a:r>
              <a:rPr lang="en-US" sz="2400" b="1" dirty="0" smtClean="0">
                <a:solidFill>
                  <a:srgbClr val="970FC1"/>
                </a:solidFill>
              </a:rPr>
              <a:t>”);</a:t>
            </a:r>
          </a:p>
          <a:p>
            <a:pPr lvl="2"/>
            <a:endParaRPr lang="en-US" sz="2400" b="1" dirty="0" smtClean="0">
              <a:solidFill>
                <a:srgbClr val="970FC1"/>
              </a:solidFill>
            </a:endParaRPr>
          </a:p>
          <a:p>
            <a:pPr lvl="2"/>
            <a:r>
              <a:rPr lang="en-US" sz="2400" b="1" dirty="0" err="1" smtClean="0"/>
              <a:t>boolean</a:t>
            </a:r>
            <a:r>
              <a:rPr lang="en-US" sz="2400" b="1" dirty="0" smtClean="0"/>
              <a:t> compare=str1.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regionMatches</a:t>
            </a:r>
            <a:r>
              <a:rPr lang="en-US" sz="2400" b="1" dirty="0" smtClean="0"/>
              <a:t>(0, str2, 0, 10);</a:t>
            </a:r>
          </a:p>
          <a:p>
            <a:pPr lvl="2"/>
            <a:r>
              <a:rPr lang="en-US" sz="2400" b="1" dirty="0" smtClean="0"/>
              <a:t>         </a:t>
            </a:r>
          </a:p>
          <a:p>
            <a:pPr lvl="2"/>
            <a:r>
              <a:rPr lang="en-US" sz="2400" b="1" dirty="0" err="1" smtClean="0"/>
              <a:t>System.out.println</a:t>
            </a:r>
            <a:r>
              <a:rPr lang="en-US" sz="2400" b="1" dirty="0" smtClean="0"/>
              <a:t>(compare);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4" name="Rectangle 3"/>
          <p:cNvSpPr/>
          <p:nvPr/>
        </p:nvSpPr>
        <p:spPr>
          <a:xfrm>
            <a:off x="0" y="1524000"/>
            <a:ext cx="91440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          </a:t>
            </a:r>
            <a:r>
              <a:rPr lang="en-US" b="1" dirty="0" err="1" smtClean="0"/>
              <a:t>startindex</a:t>
            </a:r>
            <a:r>
              <a:rPr lang="en-US" b="1" dirty="0" smtClean="0"/>
              <a:t> – index of character in </a:t>
            </a:r>
            <a:r>
              <a:rPr lang="en-US" b="1" dirty="0" smtClean="0">
                <a:solidFill>
                  <a:srgbClr val="FF0000"/>
                </a:solidFill>
              </a:rPr>
              <a:t>str1, 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str2</a:t>
            </a:r>
            <a:r>
              <a:rPr lang="en-US" b="1" dirty="0" smtClean="0">
                <a:solidFill>
                  <a:srgbClr val="FF0000"/>
                </a:solidFill>
              </a:rPr>
              <a:t>-   </a:t>
            </a:r>
            <a:r>
              <a:rPr lang="en-US" b="1" dirty="0" smtClean="0"/>
              <a:t>object to be compared</a:t>
            </a:r>
          </a:p>
          <a:p>
            <a:r>
              <a:rPr lang="en-US" b="1" dirty="0" smtClean="0"/>
              <a:t>	str2startindex - – index of character in </a:t>
            </a:r>
            <a:r>
              <a:rPr lang="en-US" b="1" dirty="0" smtClean="0">
                <a:solidFill>
                  <a:srgbClr val="0070C0"/>
                </a:solidFill>
              </a:rPr>
              <a:t>str2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numChars</a:t>
            </a:r>
            <a:r>
              <a:rPr lang="en-US" b="1" dirty="0" smtClean="0">
                <a:solidFill>
                  <a:srgbClr val="0070C0"/>
                </a:solidFill>
              </a:rPr>
              <a:t> – </a:t>
            </a:r>
            <a:r>
              <a:rPr lang="en-US" sz="1600" b="1" dirty="0" smtClean="0">
                <a:solidFill>
                  <a:srgbClr val="FF0000"/>
                </a:solidFill>
              </a:rPr>
              <a:t>number of characters </a:t>
            </a:r>
            <a:r>
              <a:rPr lang="en-US" sz="1600" b="1" dirty="0" smtClean="0"/>
              <a:t>to be compared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0" y="609600"/>
            <a:ext cx="876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609600" y="1981200"/>
            <a:ext cx="8034236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0" y="228600"/>
            <a:ext cx="891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lum bright="-35000" contrast="65000"/>
          </a:blip>
          <a:srcRect/>
          <a:stretch>
            <a:fillRect/>
          </a:stretch>
        </p:blipFill>
        <p:spPr bwMode="auto">
          <a:xfrm>
            <a:off x="1905000" y="4495800"/>
            <a:ext cx="5433576" cy="966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lum bright="-35000" contrast="65000"/>
          </a:blip>
          <a:srcRect/>
          <a:stretch>
            <a:fillRect/>
          </a:stretch>
        </p:blipFill>
        <p:spPr bwMode="auto">
          <a:xfrm>
            <a:off x="304800" y="3581400"/>
            <a:ext cx="13620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6">
            <a:lum bright="-35000" contrast="65000"/>
          </a:blip>
          <a:srcRect/>
          <a:stretch>
            <a:fillRect/>
          </a:stretch>
        </p:blipFill>
        <p:spPr bwMode="auto">
          <a:xfrm>
            <a:off x="1752600" y="3733800"/>
            <a:ext cx="57912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7">
            <a:lum bright="-35000" contrast="65000"/>
          </a:blip>
          <a:srcRect/>
          <a:stretch>
            <a:fillRect/>
          </a:stretch>
        </p:blipFill>
        <p:spPr bwMode="auto">
          <a:xfrm>
            <a:off x="990600" y="5410200"/>
            <a:ext cx="270700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0" y="0"/>
            <a:ext cx="54768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" y="1066800"/>
            <a:ext cx="8915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arenR"/>
            </a:pPr>
            <a:r>
              <a:rPr lang="en-US" sz="2800" dirty="0" smtClean="0"/>
              <a:t>equals() method compares the </a:t>
            </a:r>
            <a:r>
              <a:rPr lang="en-US" sz="2800" dirty="0" smtClean="0">
                <a:solidFill>
                  <a:srgbClr val="FF0000"/>
                </a:solidFill>
              </a:rPr>
              <a:t>characters</a:t>
            </a:r>
            <a:r>
              <a:rPr lang="en-US" sz="2800" dirty="0" smtClean="0"/>
              <a:t> inside a String object.</a:t>
            </a:r>
          </a:p>
          <a:p>
            <a:pPr marL="514350" indent="-514350"/>
            <a:endParaRPr lang="en-US" sz="2800" dirty="0" smtClean="0"/>
          </a:p>
          <a:p>
            <a:r>
              <a:rPr lang="en-US" sz="2800" dirty="0" smtClean="0"/>
              <a:t>2) == operator compares two </a:t>
            </a:r>
            <a:r>
              <a:rPr lang="en-US" sz="2800" dirty="0" smtClean="0">
                <a:solidFill>
                  <a:srgbClr val="FF0000"/>
                </a:solidFill>
              </a:rPr>
              <a:t>object references </a:t>
            </a:r>
            <a:r>
              <a:rPr lang="en-US" sz="2800" dirty="0" smtClean="0"/>
              <a:t>to see whether they refer to the same instance</a:t>
            </a:r>
          </a:p>
          <a:p>
            <a:endParaRPr lang="en-US" sz="2800" dirty="0" smtClean="0"/>
          </a:p>
          <a:p>
            <a:r>
              <a:rPr lang="en-US" sz="2800" dirty="0" smtClean="0"/>
              <a:t>Lets see an example:</a:t>
            </a:r>
          </a:p>
          <a:p>
            <a:endParaRPr lang="en-US" sz="2800" dirty="0" smtClean="0"/>
          </a:p>
          <a:p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Write a program to compare contents to two string objects</a:t>
            </a:r>
            <a:endParaRPr lang="en-US" sz="28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class </a:t>
            </a:r>
            <a:r>
              <a:rPr lang="en-US" sz="2400" dirty="0" err="1" smtClean="0"/>
              <a:t>EqualsNotEqualTo</a:t>
            </a:r>
            <a:r>
              <a:rPr lang="en-US" sz="24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{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public static void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[]) 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{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/>
              <a:t>String s1 = "Hello";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/>
              <a:t>String s2 = new String(s1);</a:t>
            </a:r>
          </a:p>
          <a:p>
            <a:pPr lvl="2">
              <a:lnSpc>
                <a:spcPct val="150000"/>
              </a:lnSpc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(s1.equals(s2));//TRUE</a:t>
            </a:r>
          </a:p>
          <a:p>
            <a:pPr lvl="2">
              <a:lnSpc>
                <a:spcPct val="150000"/>
              </a:lnSpc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((s1 == s2));//False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}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1" y="2286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685800" y="1219201"/>
            <a:ext cx="792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lum bright="-35000" contrast="65000"/>
          </a:blip>
          <a:srcRect/>
          <a:stretch>
            <a:fillRect/>
          </a:stretch>
        </p:blipFill>
        <p:spPr bwMode="auto">
          <a:xfrm>
            <a:off x="219075" y="3276600"/>
            <a:ext cx="8467725" cy="95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lum bright="-35000" contrast="65000"/>
          </a:blip>
          <a:srcRect/>
          <a:stretch>
            <a:fillRect/>
          </a:stretch>
        </p:blipFill>
        <p:spPr bwMode="auto">
          <a:xfrm>
            <a:off x="304800" y="4800600"/>
            <a:ext cx="821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534400" cy="44319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/>
              <a:t>Some discussion on String comparison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String </a:t>
            </a:r>
            <a:r>
              <a:rPr lang="en-US" sz="2800" dirty="0" smtClean="0"/>
              <a:t>can be created using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String</a:t>
            </a:r>
            <a:r>
              <a:rPr lang="en-US" sz="2800" dirty="0" smtClean="0"/>
              <a:t>  </a:t>
            </a:r>
            <a:r>
              <a:rPr lang="en-US" sz="3200" b="1" dirty="0" smtClean="0">
                <a:solidFill>
                  <a:srgbClr val="C00000"/>
                </a:solidFill>
              </a:rPr>
              <a:t>literals:</a:t>
            </a:r>
          </a:p>
          <a:p>
            <a:r>
              <a:rPr lang="en-US" sz="2400" dirty="0" smtClean="0"/>
              <a:t>	String </a:t>
            </a:r>
            <a:r>
              <a:rPr lang="en-US" sz="2400" dirty="0"/>
              <a:t>s = </a:t>
            </a:r>
            <a:r>
              <a:rPr lang="en-US" sz="2400" dirty="0" smtClean="0"/>
              <a:t>“Rahul";</a:t>
            </a:r>
            <a:endParaRPr lang="en-US" sz="2400" dirty="0"/>
          </a:p>
          <a:p>
            <a:r>
              <a:rPr lang="en-US" sz="2400" dirty="0" smtClean="0"/>
              <a:t>	String </a:t>
            </a:r>
            <a:r>
              <a:rPr lang="en-US" sz="2400" dirty="0"/>
              <a:t>s2 = </a:t>
            </a:r>
            <a:r>
              <a:rPr lang="en-US" sz="2400" dirty="0" smtClean="0"/>
              <a:t>“Rahul";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32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sz="32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sz="2800" b="1" dirty="0" smtClean="0">
              <a:solidFill>
                <a:srgbClr val="C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5" name="Rectangle 4"/>
          <p:cNvSpPr/>
          <p:nvPr/>
        </p:nvSpPr>
        <p:spPr>
          <a:xfrm>
            <a:off x="232756" y="4441075"/>
            <a:ext cx="8915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err="1"/>
              <a:t>System.out.println</a:t>
            </a:r>
            <a:r>
              <a:rPr lang="en-IN" sz="2800" dirty="0"/>
              <a:t>(s == s2); // </a:t>
            </a:r>
            <a:r>
              <a:rPr lang="en-IN" sz="2800" dirty="0" smtClean="0">
                <a:solidFill>
                  <a:srgbClr val="FF0000"/>
                </a:solidFill>
              </a:rPr>
              <a:t>true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However  this method of comparison should be avoided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Use</a:t>
            </a:r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b=</a:t>
            </a:r>
            <a:r>
              <a:rPr lang="en-US" sz="2400" dirty="0" err="1" smtClean="0"/>
              <a:t>s.equals</a:t>
            </a:r>
            <a:r>
              <a:rPr lang="en-US" sz="2400" dirty="0" smtClean="0"/>
              <a:t>(s2)</a:t>
            </a:r>
            <a:endParaRPr lang="en-IN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2281237"/>
            <a:ext cx="6343650" cy="2209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534400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400" b="1" i="1" dirty="0" smtClean="0">
              <a:solidFill>
                <a:srgbClr val="FF0000"/>
              </a:solidFill>
            </a:endParaRPr>
          </a:p>
          <a:p>
            <a:r>
              <a:rPr lang="en-US" sz="2400" b="1" i="1" dirty="0" smtClean="0"/>
              <a:t>Using the </a:t>
            </a:r>
            <a:r>
              <a:rPr lang="en-US" sz="2400" b="1" i="1" dirty="0" smtClean="0">
                <a:solidFill>
                  <a:srgbClr val="FF0000"/>
                </a:solidFill>
              </a:rPr>
              <a:t>constructor</a:t>
            </a:r>
            <a:r>
              <a:rPr lang="en-US" sz="2400" b="1" i="1" dirty="0" smtClean="0"/>
              <a:t> of String Class</a:t>
            </a:r>
          </a:p>
          <a:p>
            <a:pPr algn="ctr"/>
            <a:r>
              <a:rPr lang="en-US" sz="2200" dirty="0" smtClean="0"/>
              <a:t>String s1=new String (“</a:t>
            </a:r>
            <a:r>
              <a:rPr lang="en-US" sz="2200" dirty="0" err="1" smtClean="0"/>
              <a:t>abc</a:t>
            </a:r>
            <a:r>
              <a:rPr lang="en-US" sz="2200" dirty="0" smtClean="0"/>
              <a:t>”); //</a:t>
            </a:r>
            <a:r>
              <a:rPr lang="en-US" sz="2200" dirty="0" smtClean="0">
                <a:solidFill>
                  <a:srgbClr val="FF0000"/>
                </a:solidFill>
              </a:rPr>
              <a:t>Object 1</a:t>
            </a:r>
          </a:p>
          <a:p>
            <a:pPr algn="ctr"/>
            <a:r>
              <a:rPr lang="en-US" sz="2200" dirty="0" smtClean="0"/>
              <a:t>String s2=new String (“</a:t>
            </a:r>
            <a:r>
              <a:rPr lang="en-US" sz="2200" dirty="0" err="1" smtClean="0"/>
              <a:t>abc</a:t>
            </a:r>
            <a:r>
              <a:rPr lang="en-US" sz="2200" dirty="0" smtClean="0"/>
              <a:t>”); //</a:t>
            </a:r>
            <a:r>
              <a:rPr lang="en-US" sz="2200" dirty="0" smtClean="0">
                <a:solidFill>
                  <a:srgbClr val="FF0000"/>
                </a:solidFill>
              </a:rPr>
              <a:t>Object 2</a:t>
            </a:r>
          </a:p>
          <a:p>
            <a:r>
              <a:rPr lang="en-US" sz="2200" i="1" dirty="0" smtClean="0">
                <a:solidFill>
                  <a:srgbClr val="FF0000"/>
                </a:solidFill>
              </a:rPr>
              <a:t>Separate memory allocated for each object</a:t>
            </a:r>
            <a:r>
              <a:rPr lang="en-US" sz="2200" i="1" dirty="0" smtClean="0">
                <a:solidFill>
                  <a:srgbClr val="FF0000"/>
                </a:solidFill>
              </a:rPr>
              <a:t>.</a:t>
            </a:r>
          </a:p>
          <a:p>
            <a:endParaRPr lang="en-US" sz="2200" i="1" dirty="0">
              <a:solidFill>
                <a:srgbClr val="FF0000"/>
              </a:solidFill>
            </a:endParaRPr>
          </a:p>
          <a:p>
            <a:r>
              <a:rPr lang="en-US" sz="2800" dirty="0" smtClean="0"/>
              <a:t>		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b=s1.equals(s2</a:t>
            </a:r>
            <a:r>
              <a:rPr lang="en-US" sz="2800" dirty="0"/>
              <a:t>)</a:t>
            </a:r>
            <a:endParaRPr lang="en-IN" sz="2800" dirty="0"/>
          </a:p>
          <a:p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327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0" y="4038600"/>
            <a:ext cx="4267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3">
            <a:lum bright="-35000" contrast="78000"/>
          </a:blip>
          <a:srcRect/>
          <a:stretch>
            <a:fillRect/>
          </a:stretch>
        </p:blipFill>
        <p:spPr bwMode="auto">
          <a:xfrm>
            <a:off x="4267200" y="4038600"/>
            <a:ext cx="4876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04800"/>
            <a:ext cx="8610600" cy="2521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228600" y="762000"/>
            <a:ext cx="292018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lum bright="-35000" contrast="78000"/>
          </a:blip>
          <a:srcRect/>
          <a:stretch>
            <a:fillRect/>
          </a:stretch>
        </p:blipFill>
        <p:spPr bwMode="auto">
          <a:xfrm>
            <a:off x="3200400" y="762000"/>
            <a:ext cx="5867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876800"/>
            <a:ext cx="25622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0" y="4800600"/>
            <a:ext cx="55245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2895600"/>
            <a:ext cx="32004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95625" y="2819400"/>
            <a:ext cx="6048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lum bright="-35000" contrast="78000"/>
          </a:blip>
          <a:srcRect/>
          <a:stretch>
            <a:fillRect/>
          </a:stretch>
        </p:blipFill>
        <p:spPr bwMode="auto">
          <a:xfrm>
            <a:off x="0" y="0"/>
            <a:ext cx="53435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lum bright="-35000" contrast="78000"/>
          </a:blip>
          <a:srcRect/>
          <a:stretch>
            <a:fillRect/>
          </a:stretch>
        </p:blipFill>
        <p:spPr bwMode="auto">
          <a:xfrm>
            <a:off x="228600" y="9906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28600" y="152400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Methods like following </a:t>
            </a:r>
            <a:r>
              <a:rPr lang="en-US" sz="2400" u="sng" dirty="0" smtClean="0"/>
              <a:t>do not change the original String </a:t>
            </a:r>
            <a:r>
              <a:rPr lang="en-US" sz="2400" dirty="0" smtClean="0"/>
              <a:t>object but they </a:t>
            </a:r>
            <a:r>
              <a:rPr lang="en-US" sz="2400" dirty="0" smtClean="0">
                <a:solidFill>
                  <a:srgbClr val="970FC1"/>
                </a:solidFill>
              </a:rPr>
              <a:t>return the </a:t>
            </a:r>
            <a:r>
              <a:rPr lang="en-US" sz="2400" dirty="0" smtClean="0">
                <a:solidFill>
                  <a:srgbClr val="FF0000"/>
                </a:solidFill>
              </a:rPr>
              <a:t>new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object </a:t>
            </a:r>
            <a:r>
              <a:rPr lang="en-US" sz="2400" dirty="0" smtClean="0"/>
              <a:t>by constructing a </a:t>
            </a:r>
            <a:r>
              <a:rPr lang="en-US" sz="2400" dirty="0" smtClean="0">
                <a:solidFill>
                  <a:srgbClr val="FF0000"/>
                </a:solidFill>
              </a:rPr>
              <a:t>new String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219200" y="24384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1) </a:t>
            </a:r>
            <a:r>
              <a:rPr lang="en-US" sz="2400" dirty="0" err="1" smtClean="0"/>
              <a:t>subString</a:t>
            </a:r>
            <a:r>
              <a:rPr lang="en-US" sz="2400" dirty="0" smtClean="0"/>
              <a:t>(</a:t>
            </a:r>
            <a:r>
              <a:rPr lang="en-US" sz="2400" dirty="0" err="1" smtClean="0"/>
              <a:t>n,m</a:t>
            </a:r>
            <a:r>
              <a:rPr lang="en-US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2) </a:t>
            </a:r>
            <a:r>
              <a:rPr lang="en-US" sz="2400" dirty="0" err="1" smtClean="0"/>
              <a:t>concat</a:t>
            </a:r>
            <a:r>
              <a:rPr lang="en-US" sz="2400" dirty="0" smtClean="0"/>
              <a:t>(s2)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3) replace(‘</a:t>
            </a:r>
            <a:r>
              <a:rPr lang="en-US" sz="2400" dirty="0" err="1" smtClean="0"/>
              <a:t>x,’y</a:t>
            </a:r>
            <a:r>
              <a:rPr lang="en-US" sz="2400" dirty="0" smtClean="0"/>
              <a:t>’)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4) trim()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 smtClean="0"/>
              <a:t>Problem Statement (</a:t>
            </a:r>
            <a:r>
              <a:rPr lang="en-US" dirty="0" err="1" smtClean="0">
                <a:solidFill>
                  <a:srgbClr val="C00000"/>
                </a:solidFill>
              </a:rPr>
              <a:t>HackerRank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smtClean="0"/>
              <a:t>(</a:t>
            </a:r>
            <a:r>
              <a:rPr lang="en-US" sz="2800" i="1" dirty="0" err="1" smtClean="0">
                <a:solidFill>
                  <a:schemeClr val="accent1">
                    <a:lumMod val="50000"/>
                  </a:schemeClr>
                </a:solidFill>
              </a:rPr>
              <a:t>NetBeans</a:t>
            </a:r>
            <a:r>
              <a:rPr lang="en-US" sz="28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accent1">
                    <a:lumMod val="50000"/>
                  </a:schemeClr>
                </a:solidFill>
              </a:rPr>
              <a:t>helloworld</a:t>
            </a:r>
            <a:r>
              <a:rPr lang="en-US" sz="2800" i="1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2800" i="1" dirty="0" err="1" smtClean="0">
                <a:solidFill>
                  <a:schemeClr val="accent1">
                    <a:lumMod val="50000"/>
                  </a:schemeClr>
                </a:solidFill>
              </a:rPr>
              <a:t>StringSubString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990600"/>
            <a:ext cx="8229600" cy="1905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 smtClean="0"/>
              <a:t>Given a String</a:t>
            </a:r>
          </a:p>
          <a:p>
            <a:pPr marL="465138" indent="-465138">
              <a:buFont typeface="Arial" pitchFamily="34" charset="0"/>
              <a:buChar char="•"/>
            </a:pPr>
            <a:r>
              <a:rPr lang="en-US" sz="2400" dirty="0" smtClean="0"/>
              <a:t>extract the </a:t>
            </a:r>
            <a:r>
              <a:rPr lang="en-US" sz="2400" dirty="0" smtClean="0">
                <a:solidFill>
                  <a:srgbClr val="C00000"/>
                </a:solidFill>
              </a:rPr>
              <a:t>substrings</a:t>
            </a:r>
            <a:r>
              <a:rPr lang="en-US" sz="2400" dirty="0" smtClean="0"/>
              <a:t> of length </a:t>
            </a:r>
            <a:r>
              <a:rPr lang="en-US" sz="2400" dirty="0" smtClean="0">
                <a:solidFill>
                  <a:srgbClr val="C00000"/>
                </a:solidFill>
              </a:rPr>
              <a:t>“k”,  where k is an </a:t>
            </a:r>
            <a:r>
              <a:rPr lang="en-US" sz="2400" dirty="0" err="1" smtClean="0">
                <a:solidFill>
                  <a:srgbClr val="C00000"/>
                </a:solidFill>
              </a:rPr>
              <a:t>int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465138" indent="-465138">
              <a:buFont typeface="Arial" pitchFamily="34" charset="0"/>
              <a:buChar char="•"/>
            </a:pPr>
            <a:r>
              <a:rPr lang="en-US" sz="2400" dirty="0" smtClean="0"/>
              <a:t>order them in </a:t>
            </a:r>
            <a:r>
              <a:rPr lang="en-US" sz="2400" dirty="0" smtClean="0">
                <a:solidFill>
                  <a:srgbClr val="C00000"/>
                </a:solidFill>
              </a:rPr>
              <a:t>Lexicographical order </a:t>
            </a:r>
            <a:r>
              <a:rPr lang="en-US" sz="2400" dirty="0" smtClean="0"/>
              <a:t>and</a:t>
            </a:r>
          </a:p>
          <a:p>
            <a:pPr marL="465138" indent="-465138">
              <a:buFont typeface="Arial" pitchFamily="34" charset="0"/>
              <a:buChar char="•"/>
            </a:pPr>
            <a:r>
              <a:rPr lang="en-US" sz="2400" dirty="0" smtClean="0"/>
              <a:t>Print the </a:t>
            </a:r>
            <a:r>
              <a:rPr lang="en-US" sz="2400" dirty="0" smtClean="0">
                <a:solidFill>
                  <a:srgbClr val="C00000"/>
                </a:solidFill>
              </a:rPr>
              <a:t>first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C00000"/>
                </a:solidFill>
              </a:rPr>
              <a:t>last </a:t>
            </a:r>
            <a:r>
              <a:rPr lang="en-US" sz="2400" dirty="0" smtClean="0"/>
              <a:t>substring </a:t>
            </a:r>
          </a:p>
          <a:p>
            <a:pPr marL="465138" indent="-465138"/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Explanation as below..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lum bright="-18000" contrast="34000"/>
          </a:blip>
          <a:stretch>
            <a:fillRect/>
          </a:stretch>
        </p:blipFill>
        <p:spPr bwMode="auto">
          <a:xfrm>
            <a:off x="0" y="4648200"/>
            <a:ext cx="91440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124200"/>
            <a:ext cx="2819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30480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8374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81000" y="2743200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Lets understand the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steps involved</a:t>
            </a:r>
          </a:p>
          <a:p>
            <a:pPr marL="398463" indent="-398463">
              <a:buFont typeface="Arial" pitchFamily="34" charset="0"/>
              <a:buChar char="•"/>
            </a:pPr>
            <a:r>
              <a:rPr lang="en-US" sz="3200" dirty="0" smtClean="0"/>
              <a:t>Read the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string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size</a:t>
            </a:r>
            <a:r>
              <a:rPr lang="en-US" sz="3200" dirty="0" smtClean="0"/>
              <a:t> of sub string from the user</a:t>
            </a:r>
          </a:p>
          <a:p>
            <a:pPr marL="398463" indent="-398463">
              <a:buFont typeface="Arial" pitchFamily="34" charset="0"/>
              <a:buChar char="•"/>
            </a:pPr>
            <a:r>
              <a:rPr lang="en-US" sz="3200" dirty="0" smtClean="0"/>
              <a:t>Extract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all possible sub strings </a:t>
            </a:r>
            <a:r>
              <a:rPr lang="en-US" sz="3200" dirty="0" smtClean="0"/>
              <a:t>from given string</a:t>
            </a:r>
          </a:p>
          <a:p>
            <a:pPr marL="398463" indent="-398463">
              <a:buFont typeface="Arial" pitchFamily="34" charset="0"/>
              <a:buChar char="•"/>
            </a:pPr>
            <a:r>
              <a:rPr lang="en-US" sz="3200" dirty="0" smtClean="0"/>
              <a:t>Order them </a:t>
            </a:r>
            <a:r>
              <a:rPr lang="en-US" sz="3200" dirty="0" smtClean="0">
                <a:solidFill>
                  <a:srgbClr val="C00000"/>
                </a:solidFill>
              </a:rPr>
              <a:t>Lexicographically </a:t>
            </a:r>
            <a:r>
              <a:rPr lang="en-US" sz="3200" dirty="0" smtClean="0"/>
              <a:t>(sort)</a:t>
            </a:r>
          </a:p>
          <a:p>
            <a:pPr marL="465138" indent="-465138">
              <a:buFont typeface="Arial" pitchFamily="34" charset="0"/>
              <a:buChar char="•"/>
            </a:pPr>
            <a:r>
              <a:rPr lang="en-US" sz="3200" dirty="0" smtClean="0"/>
              <a:t>Print the </a:t>
            </a:r>
            <a:r>
              <a:rPr lang="en-US" sz="3200" dirty="0" smtClean="0">
                <a:solidFill>
                  <a:srgbClr val="C00000"/>
                </a:solidFill>
              </a:rPr>
              <a:t>first </a:t>
            </a:r>
            <a:r>
              <a:rPr lang="en-US" sz="3200" dirty="0" smtClean="0"/>
              <a:t>and </a:t>
            </a:r>
            <a:r>
              <a:rPr lang="en-US" sz="3200" dirty="0" smtClean="0">
                <a:solidFill>
                  <a:srgbClr val="C00000"/>
                </a:solidFill>
              </a:rPr>
              <a:t>last </a:t>
            </a:r>
            <a:r>
              <a:rPr lang="en-US" sz="3200" dirty="0" smtClean="0"/>
              <a:t>substring</a:t>
            </a: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8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6" name="Rectangle 5"/>
          <p:cNvSpPr/>
          <p:nvPr/>
        </p:nvSpPr>
        <p:spPr>
          <a:xfrm>
            <a:off x="0" y="4572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import </a:t>
            </a:r>
            <a:r>
              <a:rPr lang="en-US" sz="3200" dirty="0" err="1" smtClean="0"/>
              <a:t>java.util</a:t>
            </a:r>
            <a:r>
              <a:rPr lang="en-US" sz="3200" dirty="0" smtClean="0"/>
              <a:t>.*;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//Scanner class</a:t>
            </a:r>
            <a:b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 smtClean="0"/>
              <a:t> class </a:t>
            </a:r>
            <a:r>
              <a:rPr lang="en-US" sz="3200" dirty="0" err="1" smtClean="0"/>
              <a:t>TestClass</a:t>
            </a:r>
            <a:endParaRPr lang="en-US" sz="3200" dirty="0" smtClean="0"/>
          </a:p>
          <a:p>
            <a:r>
              <a:rPr lang="en-US" sz="3200" dirty="0" smtClean="0"/>
              <a:t>{</a:t>
            </a:r>
          </a:p>
          <a:p>
            <a:pPr lvl="1"/>
            <a:r>
              <a:rPr lang="en-US" sz="3200" dirty="0" smtClean="0"/>
              <a:t>{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3200" dirty="0" smtClean="0"/>
              <a:t>       public static void main (String </a:t>
            </a:r>
            <a:r>
              <a:rPr lang="en-US" sz="3200" dirty="0" err="1" smtClean="0"/>
              <a:t>args</a:t>
            </a:r>
            <a:r>
              <a:rPr lang="en-US" sz="3200" dirty="0" smtClean="0"/>
              <a:t>[ ]) </a:t>
            </a:r>
            <a:br>
              <a:rPr lang="en-US" sz="3200" dirty="0" smtClean="0"/>
            </a:br>
            <a:r>
              <a:rPr lang="en-US" sz="2400" dirty="0" smtClean="0"/>
              <a:t>         {     </a:t>
            </a:r>
          </a:p>
          <a:p>
            <a:pPr lvl="1"/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Arial"/>
                <a:ea typeface="宋体"/>
                <a:cs typeface="+mj-cs"/>
              </a:rPr>
              <a:t>	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Arial"/>
                <a:ea typeface="宋体"/>
                <a:cs typeface="+mj-cs"/>
              </a:rPr>
              <a:t>	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Arial"/>
                <a:ea typeface="宋体"/>
                <a:cs typeface="+mj-cs"/>
              </a:rPr>
              <a:t>//Read String and size of sub string      </a:t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Arial"/>
                <a:ea typeface="宋体"/>
                <a:cs typeface="+mj-cs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j-cs"/>
              </a:rPr>
              <a:t>        Scanner sc=new Scanner(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j-cs"/>
              </a:rPr>
              <a:t>System.in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j-cs"/>
              </a:rPr>
              <a:t> );</a:t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j-cs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j-cs"/>
              </a:rPr>
              <a:t>       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j-cs"/>
              </a:rPr>
              <a:t>System.out.println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j-cs"/>
              </a:rPr>
              <a:t>(  "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j-cs"/>
              </a:rPr>
              <a:t>Enter the string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j-cs"/>
              </a:rPr>
              <a:t>“ );</a:t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j-cs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j-cs"/>
              </a:rPr>
              <a:t>        String input=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j-cs"/>
              </a:rPr>
              <a:t>sc.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Arial"/>
                <a:ea typeface="宋体"/>
                <a:cs typeface="+mj-cs"/>
              </a:rPr>
              <a:t>nextLine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Arial"/>
                <a:ea typeface="宋体"/>
                <a:cs typeface="+mj-cs"/>
              </a:rPr>
              <a:t>(); </a:t>
            </a:r>
          </a:p>
          <a:p>
            <a:pPr lvl="1"/>
            <a:endParaRPr lang="en-US" sz="2800" kern="0" dirty="0">
              <a:solidFill>
                <a:srgbClr val="CCCCFF">
                  <a:lumMod val="50000"/>
                </a:srgbClr>
              </a:solidFill>
              <a:latin typeface="Arial"/>
              <a:ea typeface="宋体"/>
              <a:cs typeface="+mj-cs"/>
            </a:endParaRPr>
          </a:p>
          <a:p>
            <a:pPr lvl="1"/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j-cs"/>
              </a:rPr>
              <a:t>	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j-cs"/>
              </a:rPr>
              <a:t>   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j-cs"/>
              </a:rPr>
              <a:t>System.out.println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j-cs"/>
              </a:rPr>
              <a:t>("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j-cs"/>
              </a:rPr>
              <a:t>Enter size of substring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j-cs"/>
              </a:rPr>
              <a:t>");</a:t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j-cs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j-cs"/>
              </a:rPr>
              <a:t>         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j-cs"/>
              </a:rPr>
              <a:t>int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j-cs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/>
                <a:ea typeface="宋体"/>
                <a:cs typeface="+mj-cs"/>
              </a:rPr>
              <a:t>subSize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j-cs"/>
              </a:rPr>
              <a:t>=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j-cs"/>
              </a:rPr>
              <a:t>sc.nextInt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j-cs"/>
              </a:rPr>
              <a:t>();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3456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6" name="Rectangle 5"/>
          <p:cNvSpPr/>
          <p:nvPr/>
        </p:nvSpPr>
        <p:spPr>
          <a:xfrm>
            <a:off x="0" y="228600"/>
            <a:ext cx="9144000" cy="54476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b="1" dirty="0" smtClean="0"/>
              <a:t> /* Extract substrings based on value of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</a:rPr>
              <a:t>subSize</a:t>
            </a:r>
            <a:endParaRPr lang="en-US" sz="2800" b="1" dirty="0" smtClean="0"/>
          </a:p>
          <a:p>
            <a:r>
              <a:rPr lang="en-US" sz="2800" b="1" dirty="0" smtClean="0"/>
              <a:t>We </a:t>
            </a:r>
            <a:r>
              <a:rPr lang="en-US" sz="2800" b="1" dirty="0" smtClean="0">
                <a:solidFill>
                  <a:srgbClr val="C00000"/>
                </a:solidFill>
              </a:rPr>
              <a:t>do not know </a:t>
            </a:r>
            <a:r>
              <a:rPr lang="en-US" sz="2800" b="1" dirty="0" smtClean="0"/>
              <a:t>how many sub strings would be generated */</a:t>
            </a:r>
          </a:p>
          <a:p>
            <a:pPr lvl="1"/>
            <a:r>
              <a:rPr lang="en-US" sz="2400" dirty="0" smtClean="0"/>
              <a:t> String </a:t>
            </a:r>
            <a:r>
              <a:rPr lang="en-US" sz="2400" dirty="0" err="1" smtClean="0"/>
              <a:t>concat</a:t>
            </a:r>
            <a:r>
              <a:rPr lang="en-US" sz="2400" dirty="0" smtClean="0"/>
              <a:t>=“   ";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//Create </a:t>
            </a:r>
            <a:r>
              <a:rPr lang="en-US" sz="2400" dirty="0" smtClean="0">
                <a:solidFill>
                  <a:srgbClr val="FF0000"/>
                </a:solidFill>
              </a:rPr>
              <a:t>concatenated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string </a:t>
            </a:r>
          </a:p>
          <a:p>
            <a:r>
              <a:rPr lang="en-US" sz="2400" dirty="0" smtClean="0"/>
              <a:t>		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=0;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// Value of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provides </a:t>
            </a:r>
            <a:r>
              <a:rPr lang="en-US" sz="2400" dirty="0" smtClean="0">
                <a:solidFill>
                  <a:srgbClr val="C00000"/>
                </a:solidFill>
              </a:rPr>
              <a:t>no. of sub strings</a:t>
            </a:r>
          </a:p>
          <a:p>
            <a:pPr lvl="2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 smtClean="0"/>
              <a:t> for ( </a:t>
            </a:r>
            <a:r>
              <a:rPr lang="en-US" sz="2400" dirty="0" err="1" smtClean="0"/>
              <a:t>i</a:t>
            </a:r>
            <a:r>
              <a:rPr lang="en-US" sz="2400" dirty="0" smtClean="0"/>
              <a:t>=0; </a:t>
            </a:r>
            <a:r>
              <a:rPr lang="en-US" sz="2400" dirty="0" err="1" smtClean="0"/>
              <a:t>i</a:t>
            </a:r>
            <a:r>
              <a:rPr lang="en-US" sz="2400" dirty="0" smtClean="0"/>
              <a:t>&lt;=</a:t>
            </a:r>
            <a:r>
              <a:rPr lang="en-US" sz="2400" dirty="0" err="1" smtClean="0"/>
              <a:t>input.length</a:t>
            </a:r>
            <a:r>
              <a:rPr lang="en-US" sz="2400" dirty="0" smtClean="0"/>
              <a:t>() - </a:t>
            </a:r>
            <a:r>
              <a:rPr lang="en-US" sz="2400" dirty="0" err="1" smtClean="0">
                <a:solidFill>
                  <a:srgbClr val="970FC1"/>
                </a:solidFill>
              </a:rPr>
              <a:t>subSize</a:t>
            </a:r>
            <a:r>
              <a:rPr lang="en-US" sz="2400" dirty="0" smtClean="0"/>
              <a:t>;      </a:t>
            </a:r>
            <a:r>
              <a:rPr lang="en-US" sz="2400" dirty="0" err="1" smtClean="0"/>
              <a:t>i</a:t>
            </a:r>
            <a:r>
              <a:rPr lang="en-US" sz="2400" dirty="0" smtClean="0"/>
              <a:t>++)</a:t>
            </a:r>
            <a:br>
              <a:rPr lang="en-US" sz="2400" dirty="0" smtClean="0"/>
            </a:br>
            <a:r>
              <a:rPr lang="en-US" sz="2400" dirty="0" smtClean="0"/>
              <a:t> { 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//extract sub string from </a:t>
            </a:r>
            <a:r>
              <a:rPr lang="en-US" sz="2400" dirty="0" err="1" smtClean="0"/>
              <a:t>i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FF0000"/>
                </a:solidFill>
              </a:rPr>
              <a:t>to</a:t>
            </a:r>
            <a:r>
              <a:rPr lang="en-US" sz="2400" dirty="0" smtClean="0"/>
              <a:t>  </a:t>
            </a:r>
            <a:r>
              <a:rPr lang="en-US" sz="2400" dirty="0" err="1" smtClean="0"/>
              <a:t>subSize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b="1" dirty="0" smtClean="0"/>
              <a:t>//</a:t>
            </a:r>
            <a:r>
              <a:rPr lang="en-US" sz="2400" b="1" dirty="0"/>
              <a:t>Use </a:t>
            </a:r>
            <a:r>
              <a:rPr lang="en-US" sz="2400" b="1" dirty="0" err="1">
                <a:solidFill>
                  <a:srgbClr val="0070C0"/>
                </a:solidFill>
              </a:rPr>
              <a:t>conact</a:t>
            </a:r>
            <a:r>
              <a:rPr lang="en-US" sz="2400" b="1" dirty="0"/>
              <a:t> to create the sub strings separated with </a:t>
            </a:r>
            <a:r>
              <a:rPr lang="en-US" sz="2400" b="1" dirty="0" smtClean="0"/>
              <a:t>   </a:t>
            </a:r>
          </a:p>
          <a:p>
            <a:pPr lvl="2"/>
            <a:r>
              <a:rPr lang="en-US" sz="2400" b="1" dirty="0"/>
              <a:t> </a:t>
            </a:r>
            <a:r>
              <a:rPr lang="en-US" sz="2400" b="1" dirty="0" smtClean="0"/>
              <a:t>      space</a:t>
            </a:r>
            <a:endParaRPr lang="en-US" sz="2400" b="1" dirty="0"/>
          </a:p>
          <a:p>
            <a:pPr lvl="2"/>
            <a:r>
              <a:rPr lang="en-US" sz="2400" dirty="0" smtClean="0"/>
              <a:t>       </a:t>
            </a:r>
            <a:r>
              <a:rPr lang="en-US" sz="2400" dirty="0" err="1" smtClean="0">
                <a:solidFill>
                  <a:srgbClr val="0070C0"/>
                </a:solidFill>
              </a:rPr>
              <a:t>concat</a:t>
            </a:r>
            <a:r>
              <a:rPr lang="en-US" sz="2400" dirty="0" smtClean="0"/>
              <a:t>+= </a:t>
            </a:r>
            <a:r>
              <a:rPr lang="en-US" sz="2400" dirty="0" err="1" smtClean="0"/>
              <a:t>input.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</a:rPr>
              <a:t>substring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, </a:t>
            </a:r>
            <a:r>
              <a:rPr lang="en-US" sz="2400" dirty="0" err="1" smtClean="0"/>
              <a:t>subSize</a:t>
            </a:r>
            <a:r>
              <a:rPr lang="en-US" sz="2400" dirty="0" smtClean="0"/>
              <a:t> +</a:t>
            </a:r>
            <a:r>
              <a:rPr lang="en-US" sz="2400" dirty="0" err="1" smtClean="0"/>
              <a:t>i</a:t>
            </a:r>
            <a:r>
              <a:rPr lang="en-US" sz="2400" dirty="0" smtClean="0"/>
              <a:t> )+ </a:t>
            </a:r>
            <a:r>
              <a:rPr lang="en-US" sz="2400" b="1" dirty="0" smtClean="0">
                <a:solidFill>
                  <a:srgbClr val="FF0000"/>
                </a:solidFill>
              </a:rPr>
              <a:t>" "</a:t>
            </a:r>
            <a:r>
              <a:rPr lang="en-US" sz="2400" dirty="0" smtClean="0"/>
              <a:t>;</a:t>
            </a:r>
          </a:p>
          <a:p>
            <a:pPr lvl="2"/>
            <a:r>
              <a:rPr lang="en-US" sz="2400" dirty="0"/>
              <a:t>	</a:t>
            </a:r>
            <a:r>
              <a:rPr lang="en-US" sz="2400" dirty="0" smtClean="0"/>
              <a:t>//NOTE: here “  “ is a separator </a:t>
            </a:r>
          </a:p>
          <a:p>
            <a:pPr lvl="2"/>
            <a:r>
              <a:rPr lang="en-US" sz="2400" dirty="0" smtClean="0"/>
              <a:t> 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234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6" name="Rectangle 5"/>
          <p:cNvSpPr/>
          <p:nvPr/>
        </p:nvSpPr>
        <p:spPr>
          <a:xfrm>
            <a:off x="0" y="2286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// Copy substrings from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</a:rPr>
              <a:t>concat</a:t>
            </a:r>
            <a:r>
              <a:rPr lang="en-US" sz="2800" b="1" dirty="0" smtClean="0"/>
              <a:t> to String </a:t>
            </a:r>
            <a:r>
              <a:rPr lang="en-US" sz="2800" b="1" dirty="0" smtClean="0">
                <a:solidFill>
                  <a:srgbClr val="C00000"/>
                </a:solidFill>
              </a:rPr>
              <a:t>array </a:t>
            </a:r>
          </a:p>
          <a:p>
            <a:endParaRPr lang="en-US" sz="2800" b="1" dirty="0" smtClean="0"/>
          </a:p>
          <a:p>
            <a:r>
              <a:rPr lang="en-US" sz="2800" dirty="0" smtClean="0"/>
              <a:t>String </a:t>
            </a:r>
            <a:r>
              <a:rPr lang="en-US" sz="2800" dirty="0" err="1" smtClean="0"/>
              <a:t>sArray</a:t>
            </a:r>
            <a:r>
              <a:rPr lang="en-US" sz="2800" dirty="0" smtClean="0"/>
              <a:t>[ ]=new String [ </a:t>
            </a:r>
            <a:r>
              <a:rPr lang="en-US" sz="2800" dirty="0" err="1" smtClean="0"/>
              <a:t>i</a:t>
            </a:r>
            <a:r>
              <a:rPr lang="en-US" sz="2800" dirty="0" smtClean="0"/>
              <a:t> ];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//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provided no. of substrings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b="1" dirty="0" smtClean="0"/>
              <a:t>  </a:t>
            </a:r>
          </a:p>
          <a:p>
            <a:r>
              <a:rPr lang="en-US" sz="2200" b="1" dirty="0" smtClean="0"/>
              <a:t>// </a:t>
            </a:r>
            <a:r>
              <a:rPr lang="en-US" sz="2200" b="1" dirty="0" smtClean="0">
                <a:solidFill>
                  <a:srgbClr val="C00000"/>
                </a:solidFill>
              </a:rPr>
              <a:t>Scanner</a:t>
            </a:r>
            <a:r>
              <a:rPr lang="en-US" sz="2200" b="1" dirty="0" smtClean="0"/>
              <a:t> extracts substrings (token)  based on 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</a:rPr>
              <a:t>“  “</a:t>
            </a:r>
            <a:r>
              <a:rPr lang="en-US" sz="2200" b="1" dirty="0" smtClean="0"/>
              <a:t> as 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</a:rPr>
              <a:t>separator    </a:t>
            </a:r>
          </a:p>
          <a:p>
            <a:r>
              <a:rPr lang="en-US" sz="2200" dirty="0" smtClean="0"/>
              <a:t> </a:t>
            </a:r>
          </a:p>
          <a:p>
            <a:r>
              <a:rPr lang="en-US" sz="2800" dirty="0" smtClean="0"/>
              <a:t>Scanner </a:t>
            </a:r>
            <a:r>
              <a:rPr lang="en-US" sz="2800" dirty="0" err="1" smtClean="0"/>
              <a:t>scStr</a:t>
            </a:r>
            <a:r>
              <a:rPr lang="en-US" sz="2800" dirty="0" smtClean="0"/>
              <a:t>=new Scanner(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concat</a:t>
            </a:r>
            <a:r>
              <a:rPr lang="en-US" sz="2800" dirty="0" smtClean="0"/>
              <a:t> );</a:t>
            </a:r>
            <a:br>
              <a:rPr lang="en-US" sz="2800" dirty="0" smtClean="0"/>
            </a:br>
            <a:r>
              <a:rPr lang="en-US" sz="2800" dirty="0" smtClean="0"/>
              <a:t>        </a:t>
            </a:r>
            <a:r>
              <a:rPr lang="en-US" sz="2800" dirty="0" err="1" smtClean="0"/>
              <a:t>int</a:t>
            </a:r>
            <a:r>
              <a:rPr lang="en-US" sz="2800" dirty="0" smtClean="0"/>
              <a:t> j=0;</a:t>
            </a:r>
            <a:br>
              <a:rPr lang="en-US" sz="2800" dirty="0" smtClean="0"/>
            </a:br>
            <a:r>
              <a:rPr lang="en-US" sz="2800" dirty="0" smtClean="0"/>
              <a:t>        while( </a:t>
            </a:r>
            <a:r>
              <a:rPr lang="en-US" sz="2800" dirty="0" err="1" smtClean="0"/>
              <a:t>scStr.</a:t>
            </a:r>
            <a:r>
              <a:rPr lang="en-US" sz="2800" dirty="0" err="1" smtClean="0">
                <a:solidFill>
                  <a:srgbClr val="C00000"/>
                </a:solidFill>
              </a:rPr>
              <a:t>hasNext</a:t>
            </a:r>
            <a:r>
              <a:rPr lang="en-US" sz="2800" dirty="0" smtClean="0">
                <a:solidFill>
                  <a:srgbClr val="C00000"/>
                </a:solidFill>
              </a:rPr>
              <a:t>() </a:t>
            </a:r>
            <a:r>
              <a:rPr lang="en-US" sz="2800" dirty="0" smtClean="0"/>
              <a:t>) //are there more tokens</a:t>
            </a:r>
            <a:br>
              <a:rPr lang="en-US" sz="2800" dirty="0" smtClean="0"/>
            </a:br>
            <a:r>
              <a:rPr lang="en-US" sz="2800" dirty="0" smtClean="0"/>
              <a:t>        {</a:t>
            </a:r>
            <a:br>
              <a:rPr lang="en-US" sz="2800" dirty="0" smtClean="0"/>
            </a:br>
            <a:r>
              <a:rPr lang="en-US" sz="2800" dirty="0" smtClean="0"/>
              <a:t>            </a:t>
            </a:r>
            <a:r>
              <a:rPr lang="en-US" sz="2800" dirty="0" err="1" smtClean="0"/>
              <a:t>sArray</a:t>
            </a:r>
            <a:r>
              <a:rPr lang="en-US" sz="2800" dirty="0" smtClean="0"/>
              <a:t>[ j </a:t>
            </a:r>
            <a:r>
              <a:rPr lang="en-US" sz="2800" dirty="0" smtClean="0">
                <a:solidFill>
                  <a:srgbClr val="FF0000"/>
                </a:solidFill>
              </a:rPr>
              <a:t>++</a:t>
            </a:r>
            <a:r>
              <a:rPr lang="en-US" sz="2800" dirty="0" smtClean="0"/>
              <a:t>] =</a:t>
            </a:r>
            <a:r>
              <a:rPr lang="en-US" sz="2800" dirty="0" err="1" smtClean="0"/>
              <a:t>scStr.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</a:rPr>
              <a:t>next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(); //extract token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    }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0231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685800" y="1066800"/>
            <a:ext cx="59279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8" name="TextBox 7"/>
          <p:cNvSpPr txBox="1"/>
          <p:nvPr/>
        </p:nvSpPr>
        <p:spPr>
          <a:xfrm>
            <a:off x="228600" y="3048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String</a:t>
            </a:r>
            <a:r>
              <a:rPr lang="en-US" sz="3200" dirty="0" smtClean="0"/>
              <a:t> class has </a:t>
            </a:r>
            <a:r>
              <a:rPr lang="en-US" sz="3200" dirty="0" smtClean="0">
                <a:solidFill>
                  <a:srgbClr val="C00000"/>
                </a:solidFill>
              </a:rPr>
              <a:t>several constructors </a:t>
            </a:r>
            <a:r>
              <a:rPr lang="en-US" sz="3200" dirty="0" smtClean="0"/>
              <a:t>as below: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2362200"/>
            <a:ext cx="662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Create a String with characters</a:t>
            </a:r>
          </a:p>
          <a:p>
            <a:endParaRPr lang="en-US" sz="2400" dirty="0" smtClean="0"/>
          </a:p>
          <a:p>
            <a:r>
              <a:rPr lang="en-US" sz="2400" dirty="0" smtClean="0"/>
              <a:t>String s= new String (“This is a new String”); </a:t>
            </a:r>
          </a:p>
          <a:p>
            <a:endParaRPr lang="en-US" sz="2400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304800" y="3886200"/>
            <a:ext cx="722055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lum bright="-35000" contrast="65000"/>
          </a:blip>
          <a:srcRect/>
          <a:stretch>
            <a:fillRect/>
          </a:stretch>
        </p:blipFill>
        <p:spPr bwMode="auto">
          <a:xfrm>
            <a:off x="304800" y="4953000"/>
            <a:ext cx="651660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6" name="Rectangle 5"/>
          <p:cNvSpPr/>
          <p:nvPr/>
        </p:nvSpPr>
        <p:spPr>
          <a:xfrm>
            <a:off x="0" y="76200"/>
            <a:ext cx="9144000" cy="67403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 smtClean="0"/>
              <a:t>//Sort the array </a:t>
            </a:r>
            <a:r>
              <a:rPr lang="en-US" sz="2400" b="1" dirty="0" smtClean="0">
                <a:solidFill>
                  <a:srgbClr val="C00000"/>
                </a:solidFill>
              </a:rPr>
              <a:t>Lexicographically. </a:t>
            </a:r>
            <a:r>
              <a:rPr lang="en-US" sz="2400" b="1" dirty="0" err="1" smtClean="0">
                <a:solidFill>
                  <a:srgbClr val="C00000"/>
                </a:solidFill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</a:rPr>
              <a:t> provides no. of substrings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dirty="0" smtClean="0"/>
              <a:t>        for(</a:t>
            </a:r>
            <a:r>
              <a:rPr lang="en-US" sz="2400" dirty="0" err="1" smtClean="0"/>
              <a:t>int</a:t>
            </a:r>
            <a:r>
              <a:rPr lang="en-US" sz="2400" dirty="0" smtClean="0"/>
              <a:t> k = 0; k &lt; i-1; ++k)</a:t>
            </a:r>
            <a:br>
              <a:rPr lang="en-US" sz="2400" dirty="0" smtClean="0"/>
            </a:br>
            <a:r>
              <a:rPr lang="en-US" sz="2400" dirty="0" smtClean="0"/>
              <a:t>        {</a:t>
            </a:r>
            <a:br>
              <a:rPr lang="en-US" sz="2400" dirty="0" smtClean="0"/>
            </a:br>
            <a:r>
              <a:rPr lang="en-US" sz="2400" dirty="0" smtClean="0"/>
              <a:t>         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l = k + 1; l &lt; </a:t>
            </a:r>
            <a:r>
              <a:rPr lang="en-US" sz="2400" dirty="0" err="1" smtClean="0"/>
              <a:t>i</a:t>
            </a:r>
            <a:r>
              <a:rPr lang="en-US" sz="2400" dirty="0" smtClean="0"/>
              <a:t>; ++l) </a:t>
            </a:r>
            <a:br>
              <a:rPr lang="en-US" sz="2400" dirty="0" smtClean="0"/>
            </a:br>
            <a:r>
              <a:rPr lang="en-US" sz="2400" dirty="0" smtClean="0"/>
              <a:t>         {</a:t>
            </a:r>
            <a:br>
              <a:rPr lang="en-US" sz="2400" dirty="0" smtClean="0"/>
            </a:br>
            <a:r>
              <a:rPr lang="en-US" sz="2400" dirty="0" smtClean="0"/>
              <a:t>            if (</a:t>
            </a:r>
            <a:r>
              <a:rPr lang="en-US" sz="2400" dirty="0" err="1" smtClean="0"/>
              <a:t>sArray</a:t>
            </a:r>
            <a:r>
              <a:rPr lang="en-US" sz="2400" dirty="0" smtClean="0"/>
              <a:t>[k].</a:t>
            </a:r>
            <a:r>
              <a:rPr lang="en-US" sz="2400" dirty="0" err="1" smtClean="0"/>
              <a:t>compareTo</a:t>
            </a:r>
            <a:r>
              <a:rPr lang="en-US" sz="2400" dirty="0" smtClean="0"/>
              <a:t>(</a:t>
            </a:r>
            <a:r>
              <a:rPr lang="en-US" sz="2400" dirty="0" err="1" smtClean="0"/>
              <a:t>sArray</a:t>
            </a:r>
            <a:r>
              <a:rPr lang="en-US" sz="2400" dirty="0" smtClean="0"/>
              <a:t>[l]) &gt; 0) </a:t>
            </a:r>
            <a:br>
              <a:rPr lang="en-US" sz="2400" dirty="0" smtClean="0"/>
            </a:br>
            <a:r>
              <a:rPr lang="en-US" sz="2400" dirty="0" smtClean="0"/>
              <a:t>            {</a:t>
            </a:r>
            <a:br>
              <a:rPr lang="en-US" sz="2400" dirty="0" smtClean="0"/>
            </a:br>
            <a:r>
              <a:rPr lang="en-US" sz="2400" dirty="0" smtClean="0"/>
              <a:t>               String temp = </a:t>
            </a:r>
            <a:r>
              <a:rPr lang="en-US" sz="2400" dirty="0" err="1" smtClean="0"/>
              <a:t>sArray</a:t>
            </a:r>
            <a:r>
              <a:rPr lang="en-US" sz="2400" dirty="0" smtClean="0"/>
              <a:t>[k];</a:t>
            </a:r>
            <a:br>
              <a:rPr lang="en-US" sz="2400" dirty="0" smtClean="0"/>
            </a:br>
            <a:r>
              <a:rPr lang="en-US" sz="2400" dirty="0" smtClean="0"/>
              <a:t>               </a:t>
            </a:r>
            <a:r>
              <a:rPr lang="en-US" sz="2400" dirty="0" err="1" smtClean="0"/>
              <a:t>sArray</a:t>
            </a:r>
            <a:r>
              <a:rPr lang="en-US" sz="2400" dirty="0" smtClean="0"/>
              <a:t>[k] = </a:t>
            </a:r>
            <a:r>
              <a:rPr lang="en-US" sz="2400" dirty="0" err="1" smtClean="0"/>
              <a:t>sArray</a:t>
            </a:r>
            <a:r>
              <a:rPr lang="en-US" sz="2400" dirty="0" smtClean="0"/>
              <a:t>[l];</a:t>
            </a:r>
            <a:br>
              <a:rPr lang="en-US" sz="2400" dirty="0" smtClean="0"/>
            </a:br>
            <a:r>
              <a:rPr lang="en-US" sz="2400" dirty="0" smtClean="0"/>
              <a:t>               </a:t>
            </a:r>
            <a:r>
              <a:rPr lang="en-US" sz="2400" dirty="0" err="1" smtClean="0"/>
              <a:t>sArray</a:t>
            </a:r>
            <a:r>
              <a:rPr lang="en-US" sz="2400" dirty="0" smtClean="0"/>
              <a:t>[l] = temp;</a:t>
            </a:r>
            <a:br>
              <a:rPr lang="en-US" sz="2400" dirty="0" smtClean="0"/>
            </a:br>
            <a:r>
              <a:rPr lang="en-US" sz="2400" dirty="0" smtClean="0"/>
              <a:t>            }</a:t>
            </a:r>
            <a:br>
              <a:rPr lang="en-US" sz="2400" dirty="0" smtClean="0"/>
            </a:br>
            <a:r>
              <a:rPr lang="en-US" sz="2400" dirty="0" smtClean="0"/>
              <a:t>         }</a:t>
            </a:r>
            <a:br>
              <a:rPr lang="en-US" sz="2400" dirty="0" smtClean="0"/>
            </a:br>
            <a:r>
              <a:rPr lang="en-US" sz="2400" dirty="0" smtClean="0"/>
              <a:t>        }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// Print the first and last substring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</a:t>
            </a:r>
            <a:r>
              <a:rPr lang="en-US" sz="2400" dirty="0" err="1" smtClean="0"/>
              <a:t>sArray</a:t>
            </a:r>
            <a:r>
              <a:rPr lang="en-US" sz="2400" dirty="0" smtClean="0"/>
              <a:t>[0]+ "  "+</a:t>
            </a:r>
            <a:r>
              <a:rPr lang="en-US" sz="2400" dirty="0" err="1" smtClean="0"/>
              <a:t>sArray</a:t>
            </a:r>
            <a:r>
              <a:rPr lang="en-US" sz="2400" dirty="0" smtClean="0"/>
              <a:t>[i-1]);</a:t>
            </a:r>
            <a:br>
              <a:rPr lang="en-US" sz="2400" dirty="0" smtClean="0"/>
            </a:br>
            <a:r>
              <a:rPr lang="en-US" sz="2400" dirty="0" smtClean="0"/>
              <a:t>        </a:t>
            </a:r>
            <a:br>
              <a:rPr lang="en-US" sz="2400" dirty="0" smtClean="0"/>
            </a:br>
            <a:r>
              <a:rPr lang="en-US" sz="2400" dirty="0" smtClean="0"/>
              <a:t>     }  //end of main</a:t>
            </a:r>
            <a:br>
              <a:rPr lang="en-US" sz="2400" dirty="0" smtClean="0"/>
            </a:br>
            <a:r>
              <a:rPr lang="en-US" sz="2400" dirty="0" smtClean="0"/>
              <a:t>} //end of class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5636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b="1" dirty="0" smtClean="0"/>
              <a:t>Lets Achieve the same using Java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library classes</a:t>
            </a:r>
          </a:p>
          <a:p>
            <a:r>
              <a:rPr lang="en-US" sz="2400" b="1" dirty="0" smtClean="0"/>
              <a:t>import </a:t>
            </a:r>
            <a:r>
              <a:rPr lang="en-US" sz="2400" b="1" dirty="0" err="1" smtClean="0"/>
              <a:t>java.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</a:rPr>
              <a:t>util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.*;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//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SortedSet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TreeSet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classes</a:t>
            </a:r>
          </a:p>
          <a:p>
            <a:r>
              <a:rPr lang="en-US" sz="2000" b="1" dirty="0" smtClean="0"/>
              <a:t>class </a:t>
            </a:r>
            <a:r>
              <a:rPr lang="en-US" sz="2000" b="1" dirty="0" err="1" smtClean="0"/>
              <a:t>SubStr</a:t>
            </a:r>
            <a:endParaRPr lang="en-US" sz="2000" b="1" dirty="0" smtClean="0"/>
          </a:p>
          <a:p>
            <a:r>
              <a:rPr lang="en-US" sz="2000" b="1" dirty="0" smtClean="0"/>
              <a:t>{</a:t>
            </a:r>
          </a:p>
          <a:p>
            <a:r>
              <a:rPr lang="en-US" sz="2000" b="1" dirty="0" smtClean="0"/>
              <a:t>public static void main(String[  ] </a:t>
            </a:r>
            <a:r>
              <a:rPr lang="en-US" sz="2000" b="1" dirty="0" err="1" smtClean="0"/>
              <a:t>args</a:t>
            </a:r>
            <a:r>
              <a:rPr lang="en-US" sz="2000" b="1" dirty="0" smtClean="0"/>
              <a:t>)</a:t>
            </a:r>
          </a:p>
          <a:p>
            <a:r>
              <a:rPr lang="en-US" sz="2000" b="1" dirty="0" smtClean="0"/>
              <a:t>    {</a:t>
            </a:r>
          </a:p>
          <a:p>
            <a:r>
              <a:rPr lang="en-US" sz="2000" b="1" dirty="0" smtClean="0"/>
              <a:t>      </a:t>
            </a:r>
          </a:p>
          <a:p>
            <a:r>
              <a:rPr lang="en-US" sz="2000" b="1" dirty="0" smtClean="0"/>
              <a:t>     Scanner scan=new Scanner(</a:t>
            </a:r>
            <a:r>
              <a:rPr lang="en-US" sz="2000" b="1" dirty="0" err="1" smtClean="0"/>
              <a:t>System.in</a:t>
            </a:r>
            <a:r>
              <a:rPr lang="en-US" sz="2000" b="1" dirty="0" smtClean="0"/>
              <a:t>);</a:t>
            </a:r>
          </a:p>
          <a:p>
            <a:r>
              <a:rPr lang="en-US" sz="2000" b="1" dirty="0" smtClean="0"/>
              <a:t>      String </a:t>
            </a:r>
            <a:r>
              <a:rPr lang="en-US" sz="2000" b="1" dirty="0" err="1" smtClean="0"/>
              <a:t>str</a:t>
            </a:r>
            <a:r>
              <a:rPr lang="en-US" sz="2000" b="1" dirty="0" smtClean="0"/>
              <a:t>=</a:t>
            </a:r>
            <a:r>
              <a:rPr lang="en-US" sz="2000" b="1" dirty="0" err="1" smtClean="0"/>
              <a:t>scan.next</a:t>
            </a:r>
            <a:r>
              <a:rPr lang="en-US" sz="2000" b="1" dirty="0" smtClean="0"/>
              <a:t>();</a:t>
            </a:r>
          </a:p>
          <a:p>
            <a:r>
              <a:rPr lang="en-US" sz="2000" b="1" dirty="0" smtClean="0"/>
              <a:t>    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k=</a:t>
            </a:r>
            <a:r>
              <a:rPr lang="en-US" sz="2000" b="1" dirty="0" err="1" smtClean="0"/>
              <a:t>scan.nextInt</a:t>
            </a:r>
            <a:r>
              <a:rPr lang="en-US" sz="2000" b="1" dirty="0" smtClean="0"/>
              <a:t>();</a:t>
            </a:r>
          </a:p>
          <a:p>
            <a:r>
              <a:rPr lang="en-US" sz="2000" b="1" dirty="0" smtClean="0"/>
              <a:t>      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/>
              <a:t>SortedSet</a:t>
            </a:r>
            <a:r>
              <a:rPr lang="en-US" sz="2000" b="1" dirty="0" smtClean="0"/>
              <a:t>&lt;String&gt; sets=new </a:t>
            </a:r>
            <a:r>
              <a:rPr lang="en-US" sz="2000" b="1" dirty="0" err="1" smtClean="0"/>
              <a:t>TreeSet</a:t>
            </a:r>
            <a:r>
              <a:rPr lang="en-US" sz="2000" b="1" dirty="0" smtClean="0"/>
              <a:t>&lt;String&gt; ();</a:t>
            </a:r>
          </a:p>
          <a:p>
            <a:r>
              <a:rPr lang="en-US" sz="2000" b="1" dirty="0" smtClean="0"/>
              <a:t>    for(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=0;  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&lt;=</a:t>
            </a:r>
            <a:r>
              <a:rPr lang="en-US" sz="2000" b="1" dirty="0" err="1" smtClean="0"/>
              <a:t>str.length</a:t>
            </a:r>
            <a:r>
              <a:rPr lang="en-US" sz="2000" b="1" dirty="0" smtClean="0"/>
              <a:t>()-k; 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++)</a:t>
            </a:r>
          </a:p>
          <a:p>
            <a:r>
              <a:rPr lang="en-US" sz="2000" b="1" dirty="0" smtClean="0"/>
              <a:t>    {</a:t>
            </a:r>
          </a:p>
          <a:p>
            <a:r>
              <a:rPr lang="en-US" sz="2000" b="1" dirty="0" smtClean="0"/>
              <a:t>        </a:t>
            </a:r>
            <a:r>
              <a:rPr lang="en-US" sz="2000" b="1" dirty="0" err="1" smtClean="0"/>
              <a:t>sets.add</a:t>
            </a:r>
            <a:r>
              <a:rPr lang="en-US" sz="2000" b="1" dirty="0" smtClean="0"/>
              <a:t>( </a:t>
            </a:r>
            <a:r>
              <a:rPr lang="en-US" sz="2000" b="1" dirty="0" err="1" smtClean="0"/>
              <a:t>str.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</a:rPr>
              <a:t>substring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i+k</a:t>
            </a:r>
            <a:r>
              <a:rPr lang="en-US" sz="2000" b="1" dirty="0" smtClean="0"/>
              <a:t>) );</a:t>
            </a:r>
          </a:p>
          <a:p>
            <a:r>
              <a:rPr lang="en-US" sz="2000" b="1" dirty="0" smtClean="0"/>
              <a:t>    }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sets.first</a:t>
            </a:r>
            <a:r>
              <a:rPr lang="en-US" sz="2000" b="1" dirty="0" smtClean="0"/>
              <a:t>());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sets.last</a:t>
            </a:r>
            <a:r>
              <a:rPr lang="en-US" sz="2000" b="1" dirty="0" smtClean="0"/>
              <a:t>());</a:t>
            </a:r>
          </a:p>
          <a:p>
            <a:r>
              <a:rPr lang="en-US" sz="2000" b="1" dirty="0" smtClean="0"/>
              <a:t>   }//end of main</a:t>
            </a:r>
          </a:p>
          <a:p>
            <a:r>
              <a:rPr lang="en-US" sz="2000" b="1" dirty="0" smtClean="0"/>
              <a:t>} //end of class</a:t>
            </a:r>
          </a:p>
        </p:txBody>
      </p:sp>
    </p:spTree>
    <p:extLst>
      <p:ext uri="{BB962C8B-B14F-4D97-AF65-F5344CB8AC3E}">
        <p14:creationId xmlns:p14="http://schemas.microsoft.com/office/powerpoint/2010/main" val="164419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7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7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2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7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7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2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7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2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886200"/>
            <a:ext cx="9144000" cy="16927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One of the important  </a:t>
            </a:r>
            <a:r>
              <a:rPr lang="en-US" sz="2800" b="1" dirty="0" smtClean="0">
                <a:solidFill>
                  <a:srgbClr val="FF0000"/>
                </a:solidFill>
              </a:rPr>
              <a:t>wrapper</a:t>
            </a:r>
            <a:r>
              <a:rPr lang="en-US" sz="2800" b="1" dirty="0" smtClean="0"/>
              <a:t> class is </a:t>
            </a:r>
            <a:r>
              <a:rPr lang="en-US" sz="2800" b="1" dirty="0" smtClean="0">
                <a:solidFill>
                  <a:srgbClr val="FF0000"/>
                </a:solidFill>
              </a:rPr>
              <a:t>Character</a:t>
            </a:r>
            <a:r>
              <a:rPr lang="en-US" sz="2800" b="1" dirty="0" smtClean="0"/>
              <a:t> in </a:t>
            </a:r>
            <a:r>
              <a:rPr lang="en-US" sz="2800" b="1" dirty="0" err="1" smtClean="0"/>
              <a:t>java.lang</a:t>
            </a:r>
            <a:r>
              <a:rPr lang="en-US" sz="2800" b="1" dirty="0" smtClean="0"/>
              <a:t> package.</a:t>
            </a:r>
          </a:p>
          <a:p>
            <a:pPr marL="288925" indent="-288925">
              <a:buFont typeface="Arial" pitchFamily="34" charset="0"/>
              <a:buChar char="•"/>
            </a:pPr>
            <a:r>
              <a:rPr lang="en-US" sz="2400" b="1" dirty="0" smtClean="0"/>
              <a:t>which has various </a:t>
            </a:r>
            <a:r>
              <a:rPr lang="en-US" sz="2400" b="1" u="sng" dirty="0" smtClean="0">
                <a:solidFill>
                  <a:srgbClr val="FF0000"/>
                </a:solidFill>
              </a:rPr>
              <a:t>static</a:t>
            </a:r>
            <a:r>
              <a:rPr lang="en-US" sz="2400" b="1" dirty="0" smtClean="0"/>
              <a:t> methods that help in understand the String object,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5" name="Rectangle 4"/>
          <p:cNvSpPr/>
          <p:nvPr/>
        </p:nvSpPr>
        <p:spPr>
          <a:xfrm>
            <a:off x="0" y="228600"/>
            <a:ext cx="9144000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8925" indent="-288925">
              <a:buFont typeface="Arial" pitchFamily="34" charset="0"/>
              <a:buChar char="•"/>
            </a:pPr>
            <a:r>
              <a:rPr lang="en-US" sz="3600" b="1" i="1" dirty="0" smtClean="0">
                <a:solidFill>
                  <a:srgbClr val="00B050"/>
                </a:solidFill>
              </a:rPr>
              <a:t>Write a </a:t>
            </a:r>
            <a:r>
              <a:rPr lang="en-US" sz="3600" b="1" i="1" dirty="0" smtClean="0">
                <a:solidFill>
                  <a:schemeClr val="accent1">
                    <a:lumMod val="50000"/>
                  </a:schemeClr>
                </a:solidFill>
              </a:rPr>
              <a:t>program</a:t>
            </a:r>
            <a:r>
              <a:rPr lang="en-US" sz="3600" b="1" i="1" dirty="0" smtClean="0">
                <a:solidFill>
                  <a:srgbClr val="00B050"/>
                </a:solidFill>
              </a:rPr>
              <a:t> to print all the </a:t>
            </a:r>
          </a:p>
          <a:p>
            <a:pPr marL="746125" lvl="1" indent="-288925">
              <a:buFont typeface="Arial" pitchFamily="34" charset="0"/>
              <a:buChar char="•"/>
            </a:pPr>
            <a:r>
              <a:rPr lang="en-US" sz="3600" b="1" i="1" dirty="0" smtClean="0">
                <a:solidFill>
                  <a:srgbClr val="C00000"/>
                </a:solidFill>
              </a:rPr>
              <a:t>Uppercase</a:t>
            </a:r>
            <a:r>
              <a:rPr lang="en-US" sz="3600" b="1" i="1" dirty="0" smtClean="0">
                <a:solidFill>
                  <a:srgbClr val="00B050"/>
                </a:solidFill>
              </a:rPr>
              <a:t>, </a:t>
            </a:r>
          </a:p>
          <a:p>
            <a:pPr marL="746125" lvl="1" indent="-288925">
              <a:buFont typeface="Arial" pitchFamily="34" charset="0"/>
              <a:buChar char="•"/>
            </a:pPr>
            <a:r>
              <a:rPr lang="en-US" sz="3600" b="1" i="1" dirty="0" smtClean="0">
                <a:solidFill>
                  <a:srgbClr val="00B050"/>
                </a:solidFill>
              </a:rPr>
              <a:t>Lower Case and </a:t>
            </a:r>
          </a:p>
          <a:p>
            <a:pPr marL="746125" lvl="1" indent="-288925">
              <a:buFont typeface="Arial" pitchFamily="34" charset="0"/>
              <a:buChar char="•"/>
            </a:pPr>
            <a:r>
              <a:rPr lang="en-US" sz="3600" b="1" i="1" dirty="0" smtClean="0">
                <a:solidFill>
                  <a:srgbClr val="FF0000"/>
                </a:solidFill>
              </a:rPr>
              <a:t>digits</a:t>
            </a:r>
            <a:r>
              <a:rPr lang="en-US" sz="3600" b="1" i="1" dirty="0" smtClean="0">
                <a:solidFill>
                  <a:srgbClr val="00B050"/>
                </a:solidFill>
              </a:rPr>
              <a:t> present in the given  string                                                                     </a:t>
            </a:r>
          </a:p>
          <a:p>
            <a:pPr marL="288925" indent="-288925"/>
            <a:r>
              <a:rPr lang="en-US" sz="3600" b="1" i="1" dirty="0" smtClean="0">
                <a:solidFill>
                  <a:srgbClr val="00B050"/>
                </a:solidFill>
              </a:rPr>
              <a:t>   e.g. </a:t>
            </a:r>
            <a:r>
              <a:rPr lang="en-US" sz="3600" b="1" dirty="0" smtClean="0"/>
              <a:t>“My Address is 566/6, Bell Road”</a:t>
            </a:r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381000" y="5791200"/>
            <a:ext cx="60596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smtClean="0">
                <a:solidFill>
                  <a:schemeClr val="accent1">
                    <a:lumMod val="50000"/>
                  </a:schemeClr>
                </a:solidFill>
              </a:rPr>
              <a:t>Lets see the various methods….</a:t>
            </a:r>
            <a:endParaRPr lang="en-US" sz="3200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11289"/>
            <a:ext cx="8915400" cy="60016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 smtClean="0"/>
              <a:t> String str1=new String("My Address is 566/6, Bell Road");</a:t>
            </a: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//Check each char for letter or digit</a:t>
            </a:r>
          </a:p>
          <a:p>
            <a:r>
              <a:rPr lang="en-US" sz="2400" b="1" dirty="0" smtClean="0"/>
              <a:t>char c=str1.charAt(0);</a:t>
            </a:r>
          </a:p>
          <a:p>
            <a:r>
              <a:rPr lang="en-US" sz="2400" b="1" dirty="0" err="1" smtClean="0"/>
              <a:t>boolean</a:t>
            </a:r>
            <a:r>
              <a:rPr lang="en-US" sz="2400" b="1" dirty="0" smtClean="0"/>
              <a:t> b=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</a:rPr>
              <a:t>Character</a:t>
            </a:r>
            <a:r>
              <a:rPr lang="en-US" sz="2400" b="1" dirty="0" err="1" smtClean="0"/>
              <a:t>.</a:t>
            </a:r>
            <a:r>
              <a:rPr lang="en-US" sz="2400" b="1" dirty="0" err="1" smtClean="0">
                <a:solidFill>
                  <a:srgbClr val="FF0000"/>
                </a:solidFill>
              </a:rPr>
              <a:t>isLetter</a:t>
            </a:r>
            <a:r>
              <a:rPr lang="en-US" sz="2400" b="1" dirty="0" smtClean="0"/>
              <a:t>(c);//Letter or not?</a:t>
            </a: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//If true then check is it upper or lower</a:t>
            </a:r>
          </a:p>
          <a:p>
            <a:r>
              <a:rPr lang="en-US" sz="2400" b="1" dirty="0" err="1" smtClean="0"/>
              <a:t>boolean</a:t>
            </a:r>
            <a:r>
              <a:rPr lang="en-US" sz="2400" b="1" dirty="0" smtClean="0"/>
              <a:t> b=</a:t>
            </a:r>
            <a:r>
              <a:rPr lang="en-US" sz="2400" b="1" dirty="0" err="1" smtClean="0"/>
              <a:t>Character.</a:t>
            </a:r>
            <a:r>
              <a:rPr lang="en-US" sz="2400" b="1" dirty="0" err="1" smtClean="0">
                <a:solidFill>
                  <a:srgbClr val="00B050"/>
                </a:solidFill>
              </a:rPr>
              <a:t>isUpperCase</a:t>
            </a:r>
            <a:r>
              <a:rPr lang="en-US" sz="2400" b="1" dirty="0" smtClean="0"/>
              <a:t>(c); //or 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//Similarly…</a:t>
            </a:r>
          </a:p>
          <a:p>
            <a:r>
              <a:rPr lang="en-US" sz="2400" b="1" dirty="0" smtClean="0"/>
              <a:t>	    c=str1.charAt(1);</a:t>
            </a:r>
          </a:p>
          <a:p>
            <a:r>
              <a:rPr lang="en-US" sz="2400" b="1" dirty="0" smtClean="0"/>
              <a:t>               b=</a:t>
            </a:r>
            <a:r>
              <a:rPr lang="en-US" sz="2400" b="1" dirty="0" err="1" smtClean="0"/>
              <a:t>Character.</a:t>
            </a:r>
            <a:r>
              <a:rPr lang="en-US" sz="2400" b="1" dirty="0" err="1" smtClean="0">
                <a:solidFill>
                  <a:srgbClr val="FF0000"/>
                </a:solidFill>
              </a:rPr>
              <a:t>isLowerCase</a:t>
            </a:r>
            <a:r>
              <a:rPr lang="en-US" sz="2400" b="1" dirty="0" smtClean="0"/>
              <a:t>(c);</a:t>
            </a:r>
          </a:p>
          <a:p>
            <a:r>
              <a:rPr lang="en-US" sz="2400" b="1" dirty="0" smtClean="0"/>
              <a:t>              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(b);</a:t>
            </a:r>
          </a:p>
          <a:p>
            <a:r>
              <a:rPr lang="en-US" sz="2400" b="1" dirty="0" smtClean="0"/>
              <a:t>  //Check for digit             </a:t>
            </a:r>
          </a:p>
          <a:p>
            <a:r>
              <a:rPr lang="en-US" sz="2400" b="1" dirty="0" smtClean="0"/>
              <a:t>	 c=str1.charAt(14);</a:t>
            </a:r>
          </a:p>
          <a:p>
            <a:r>
              <a:rPr lang="en-US" sz="2400" b="1" dirty="0" smtClean="0"/>
              <a:t>               b=</a:t>
            </a:r>
            <a:r>
              <a:rPr lang="en-US" sz="2400" b="1" dirty="0" err="1" smtClean="0"/>
              <a:t>Character.</a:t>
            </a:r>
            <a:r>
              <a:rPr lang="en-US" sz="2400" b="1" dirty="0" err="1" smtClean="0">
                <a:solidFill>
                  <a:srgbClr val="FF0000"/>
                </a:solidFill>
              </a:rPr>
              <a:t>isDigit</a:t>
            </a:r>
            <a:r>
              <a:rPr lang="en-US" sz="2400" b="1" dirty="0" smtClean="0"/>
              <a:t>(c);</a:t>
            </a:r>
          </a:p>
          <a:p>
            <a:r>
              <a:rPr lang="en-US" sz="2400" b="1" dirty="0" smtClean="0"/>
              <a:t>              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(b);</a:t>
            </a:r>
          </a:p>
          <a:p>
            <a:r>
              <a:rPr lang="en-US" sz="2400" b="1" dirty="0" smtClean="0"/>
              <a:t>//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Neither letter nor digit </a:t>
            </a:r>
            <a:r>
              <a:rPr lang="en-US" sz="2400" b="1" dirty="0" smtClean="0"/>
              <a:t>means </a:t>
            </a:r>
            <a:r>
              <a:rPr lang="en-US" sz="2400" b="1" dirty="0" smtClean="0">
                <a:solidFill>
                  <a:srgbClr val="FF0000"/>
                </a:solidFill>
              </a:rPr>
              <a:t>special char…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81000"/>
            <a:ext cx="8915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7525" indent="-517525">
              <a:buFont typeface="Arial" pitchFamily="34" charset="0"/>
              <a:buChar char="•"/>
            </a:pPr>
            <a:r>
              <a:rPr lang="en-US" sz="3200" dirty="0" smtClean="0"/>
              <a:t>Can we concatenate the </a:t>
            </a:r>
            <a:r>
              <a:rPr lang="en-US" sz="3200" dirty="0" smtClean="0">
                <a:solidFill>
                  <a:srgbClr val="FF0000"/>
                </a:solidFill>
              </a:rPr>
              <a:t>objects</a:t>
            </a:r>
            <a:r>
              <a:rPr lang="en-US" sz="3200" dirty="0" smtClean="0"/>
              <a:t> with string?</a:t>
            </a:r>
          </a:p>
          <a:p>
            <a:pPr marL="974725" lvl="1" indent="-517525">
              <a:buFont typeface="Arial" pitchFamily="34" charset="0"/>
              <a:buChar char="•"/>
            </a:pPr>
            <a:r>
              <a:rPr lang="en-US" sz="2800" dirty="0" smtClean="0"/>
              <a:t>We can !! We need to add the “</a:t>
            </a:r>
            <a:r>
              <a:rPr lang="en-US" sz="2800" dirty="0" err="1" smtClean="0">
                <a:solidFill>
                  <a:srgbClr val="FF0000"/>
                </a:solidFill>
              </a:rPr>
              <a:t>toString</a:t>
            </a:r>
            <a:r>
              <a:rPr lang="en-US" sz="2800" dirty="0" smtClean="0">
                <a:solidFill>
                  <a:srgbClr val="FF0000"/>
                </a:solidFill>
              </a:rPr>
              <a:t>()</a:t>
            </a:r>
            <a:r>
              <a:rPr lang="en-US" sz="2800" dirty="0" smtClean="0"/>
              <a:t>” method ( </a:t>
            </a:r>
            <a:r>
              <a:rPr lang="en-US" sz="2800" i="1" dirty="0" smtClean="0">
                <a:solidFill>
                  <a:schemeClr val="accent1">
                    <a:lumMod val="50000"/>
                  </a:schemeClr>
                </a:solidFill>
              </a:rPr>
              <a:t>that converts </a:t>
            </a:r>
            <a:r>
              <a:rPr lang="en-US" sz="2800" i="1" dirty="0" smtClean="0">
                <a:solidFill>
                  <a:srgbClr val="C00000"/>
                </a:solidFill>
              </a:rPr>
              <a:t>instance variables </a:t>
            </a:r>
            <a:r>
              <a:rPr lang="en-US" sz="2800" i="1" dirty="0" smtClean="0">
                <a:solidFill>
                  <a:schemeClr val="accent1">
                    <a:lumMod val="50000"/>
                  </a:schemeClr>
                </a:solidFill>
              </a:rPr>
              <a:t>to String</a:t>
            </a:r>
            <a:r>
              <a:rPr lang="en-US" sz="2800" dirty="0" smtClean="0"/>
              <a:t>) to the class </a:t>
            </a:r>
          </a:p>
          <a:p>
            <a:pPr marL="974725" lvl="1" indent="-517525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970FC1"/>
                </a:solidFill>
              </a:rPr>
              <a:t>This method automatically</a:t>
            </a:r>
            <a:r>
              <a:rPr lang="en-US" sz="2800" dirty="0" smtClean="0"/>
              <a:t> gets invoked while concatenation.</a:t>
            </a:r>
          </a:p>
          <a:p>
            <a:pPr marL="974725" lvl="1" indent="-517525">
              <a:buFont typeface="Arial" pitchFamily="34" charset="0"/>
              <a:buChar char="•"/>
            </a:pPr>
            <a:r>
              <a:rPr lang="en-US" sz="2800" dirty="0" smtClean="0"/>
              <a:t>We can add the following method to the Class Box that we have seen:</a:t>
            </a:r>
          </a:p>
          <a:p>
            <a:pPr lvl="1"/>
            <a:r>
              <a:rPr lang="en-US" sz="2400" dirty="0" smtClean="0"/>
              <a:t>public </a:t>
            </a:r>
            <a:r>
              <a:rPr lang="en-US" sz="2400" dirty="0" smtClean="0">
                <a:solidFill>
                  <a:srgbClr val="FF0000"/>
                </a:solidFill>
              </a:rPr>
              <a:t>String</a:t>
            </a:r>
            <a:r>
              <a:rPr lang="en-US" sz="2400" dirty="0" smtClean="0"/>
              <a:t> </a:t>
            </a:r>
            <a:r>
              <a:rPr lang="en-US" sz="2400" dirty="0" err="1" smtClean="0"/>
              <a:t>toString</a:t>
            </a:r>
            <a:r>
              <a:rPr lang="en-US" sz="2400" dirty="0" smtClean="0"/>
              <a:t>() //Method </a:t>
            </a:r>
            <a:r>
              <a:rPr lang="en-US" sz="2400" dirty="0" smtClean="0">
                <a:solidFill>
                  <a:srgbClr val="FF0000"/>
                </a:solidFill>
              </a:rPr>
              <a:t>returns</a:t>
            </a:r>
            <a:r>
              <a:rPr lang="en-US" sz="2400" dirty="0" smtClean="0"/>
              <a:t> string</a:t>
            </a:r>
          </a:p>
          <a:p>
            <a:pPr lvl="1"/>
            <a:r>
              <a:rPr lang="en-US" sz="2400" dirty="0" smtClean="0"/>
              <a:t>{</a:t>
            </a:r>
          </a:p>
          <a:p>
            <a:pPr lvl="2"/>
            <a:r>
              <a:rPr lang="en-US" sz="2400" dirty="0" smtClean="0"/>
              <a:t>return  "Dimensions are " + width + " by " + depth + " by " + height + ".";</a:t>
            </a:r>
          </a:p>
          <a:p>
            <a:pPr lvl="1"/>
            <a:r>
              <a:rPr lang="en-US" sz="2400" dirty="0" smtClean="0"/>
              <a:t>}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As shown in the next slide: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0" y="0"/>
            <a:ext cx="3886200" cy="2594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533400" y="3048000"/>
            <a:ext cx="812563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762000" y="762000"/>
            <a:ext cx="8382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533400" y="3200400"/>
            <a:ext cx="914400" cy="1476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57200"/>
            <a:ext cx="8763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class </a:t>
            </a:r>
            <a:r>
              <a:rPr lang="en-US" sz="2800" dirty="0" err="1" smtClean="0"/>
              <a:t>toStringDemo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{</a:t>
            </a:r>
          </a:p>
          <a:p>
            <a:pPr lvl="1"/>
            <a:r>
              <a:rPr lang="en-US" sz="2800" dirty="0" smtClean="0"/>
              <a:t>public static void main(String </a:t>
            </a:r>
            <a:r>
              <a:rPr lang="en-US" sz="2800" dirty="0" err="1" smtClean="0"/>
              <a:t>args</a:t>
            </a:r>
            <a:r>
              <a:rPr lang="en-US" sz="2800" dirty="0" smtClean="0"/>
              <a:t>[ ]) </a:t>
            </a:r>
          </a:p>
          <a:p>
            <a:pPr lvl="1"/>
            <a:r>
              <a:rPr lang="en-US" sz="2800" dirty="0" smtClean="0"/>
              <a:t>{</a:t>
            </a:r>
          </a:p>
          <a:p>
            <a:pPr lvl="2"/>
            <a:r>
              <a:rPr lang="en-US" sz="2800" dirty="0" smtClean="0"/>
              <a:t>Box b = new Box(10, 12, 14);</a:t>
            </a:r>
          </a:p>
          <a:p>
            <a:pPr lvl="2"/>
            <a:r>
              <a:rPr lang="en-US" sz="2800" dirty="0" smtClean="0"/>
              <a:t>String s = "Box b: " + b; // </a:t>
            </a:r>
            <a:r>
              <a:rPr lang="en-US" sz="2400" dirty="0" smtClean="0"/>
              <a:t>concatenate Box object</a:t>
            </a:r>
            <a:endParaRPr lang="en-US" sz="2800" dirty="0" smtClean="0"/>
          </a:p>
          <a:p>
            <a:pPr lvl="2"/>
            <a:r>
              <a:rPr lang="en-US" sz="2800" dirty="0" err="1" smtClean="0"/>
              <a:t>System.out.println</a:t>
            </a:r>
            <a:r>
              <a:rPr lang="en-US" sz="2800" dirty="0" smtClean="0"/>
              <a:t>(b); // convert Box to string</a:t>
            </a:r>
          </a:p>
          <a:p>
            <a:pPr lvl="2"/>
            <a:r>
              <a:rPr lang="en-US" sz="2800" dirty="0" err="1" smtClean="0"/>
              <a:t>System.out.println</a:t>
            </a:r>
            <a:r>
              <a:rPr lang="en-US" sz="2800" dirty="0" smtClean="0"/>
              <a:t>(s);</a:t>
            </a:r>
          </a:p>
          <a:p>
            <a:pPr lvl="1"/>
            <a:r>
              <a:rPr lang="en-US" sz="2800" dirty="0" smtClean="0"/>
              <a:t>}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371600" y="4913293"/>
            <a:ext cx="7467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Dimensions are 10.0 by 30.0 by 20.0.</a:t>
            </a:r>
          </a:p>
          <a:p>
            <a:r>
              <a:rPr lang="en-US" sz="2800" dirty="0" smtClean="0"/>
              <a:t>Box b: Dimensions are 10.0 by 30.0 by 20.0.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971800" y="437989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What is the output??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04800"/>
            <a:ext cx="7467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If we </a:t>
            </a:r>
            <a:r>
              <a:rPr lang="en-US" sz="2800" dirty="0" smtClean="0">
                <a:solidFill>
                  <a:srgbClr val="7030A0"/>
                </a:solidFill>
              </a:rPr>
              <a:t>do not include </a:t>
            </a:r>
            <a:r>
              <a:rPr lang="en-US" sz="2800" dirty="0" smtClean="0"/>
              <a:t>the “</a:t>
            </a:r>
            <a:r>
              <a:rPr lang="en-US" sz="2800" dirty="0" err="1" smtClean="0"/>
              <a:t>toString</a:t>
            </a:r>
            <a:r>
              <a:rPr lang="en-US" sz="2800" dirty="0" smtClean="0"/>
              <a:t>()” method in Box class, then what will be printed.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81000" y="1600200"/>
            <a:ext cx="8763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helloworld.Box@9931f5     // This is the Object ID</a:t>
            </a:r>
          </a:p>
          <a:p>
            <a:r>
              <a:rPr lang="en-US" sz="2800" dirty="0" smtClean="0"/>
              <a:t>Box b: helloworld.Box@9931f5</a:t>
            </a:r>
          </a:p>
          <a:p>
            <a:endParaRPr lang="en-US" sz="2800" dirty="0" smtClean="0"/>
          </a:p>
          <a:p>
            <a:r>
              <a:rPr lang="en-US" sz="2800" dirty="0" smtClean="0"/>
              <a:t>Note: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Since all the Classes are </a:t>
            </a:r>
            <a:r>
              <a:rPr lang="en-US" sz="2800" dirty="0" smtClean="0">
                <a:solidFill>
                  <a:srgbClr val="FF0000"/>
                </a:solidFill>
              </a:rPr>
              <a:t>sub-classes</a:t>
            </a:r>
            <a:r>
              <a:rPr lang="en-US" sz="2800" dirty="0" smtClean="0"/>
              <a:t> of “</a:t>
            </a:r>
            <a:r>
              <a:rPr lang="en-US" sz="2800" dirty="0" smtClean="0">
                <a:solidFill>
                  <a:srgbClr val="002060"/>
                </a:solidFill>
              </a:rPr>
              <a:t>Object</a:t>
            </a:r>
            <a:r>
              <a:rPr lang="en-US" sz="2800" dirty="0" smtClean="0"/>
              <a:t>” class, of API, the </a:t>
            </a:r>
            <a:r>
              <a:rPr lang="en-US" sz="2800" dirty="0" err="1" smtClean="0"/>
              <a:t>toString</a:t>
            </a:r>
            <a:r>
              <a:rPr lang="en-US" sz="2800" dirty="0" smtClean="0"/>
              <a:t>() of Object is invoked. </a:t>
            </a:r>
            <a:r>
              <a:rPr lang="en-US" sz="2800" dirty="0" err="1" smtClean="0"/>
              <a:t>toString</a:t>
            </a:r>
            <a:r>
              <a:rPr lang="en-US" sz="2800" dirty="0" smtClean="0"/>
              <a:t>() constructs the object id as:</a:t>
            </a:r>
          </a:p>
          <a:p>
            <a:r>
              <a:rPr lang="en-US" sz="2000" b="1" dirty="0" smtClean="0"/>
              <a:t>        </a:t>
            </a:r>
            <a:r>
              <a:rPr lang="en-US" sz="2000" b="1" dirty="0" err="1" smtClean="0"/>
              <a:t>getClass</a:t>
            </a:r>
            <a:r>
              <a:rPr lang="en-US" sz="2000" b="1" dirty="0" smtClean="0"/>
              <a:t>().</a:t>
            </a:r>
            <a:r>
              <a:rPr lang="en-US" sz="2000" b="1" dirty="0" err="1" smtClean="0"/>
              <a:t>getName</a:t>
            </a:r>
            <a:r>
              <a:rPr lang="en-US" sz="2000" b="1" dirty="0" smtClean="0"/>
              <a:t>() + '@' + </a:t>
            </a:r>
            <a:r>
              <a:rPr lang="en-US" sz="2000" b="1" dirty="0" err="1" smtClean="0"/>
              <a:t>Integer.toHexString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hashCode</a:t>
            </a:r>
            <a:r>
              <a:rPr lang="en-US" sz="2000" b="1" dirty="0" smtClean="0"/>
              <a:t>())</a:t>
            </a:r>
            <a:endParaRPr lang="en-US" sz="2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lum bright="-35000" contrast="78000"/>
          </a:blip>
          <a:srcRect/>
          <a:stretch>
            <a:fillRect/>
          </a:stretch>
        </p:blipFill>
        <p:spPr bwMode="auto">
          <a:xfrm>
            <a:off x="0" y="0"/>
            <a:ext cx="35052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lum bright="-35000" contrast="78000"/>
          </a:blip>
          <a:srcRect/>
          <a:stretch>
            <a:fillRect/>
          </a:stretch>
        </p:blipFill>
        <p:spPr bwMode="auto">
          <a:xfrm>
            <a:off x="0" y="106680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lum bright="-35000" contrast="78000"/>
          </a:blip>
          <a:srcRect/>
          <a:stretch>
            <a:fillRect/>
          </a:stretch>
        </p:blipFill>
        <p:spPr bwMode="auto">
          <a:xfrm>
            <a:off x="0" y="2590800"/>
            <a:ext cx="8686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5">
            <a:lum bright="-35000" contrast="78000"/>
          </a:blip>
          <a:srcRect/>
          <a:stretch>
            <a:fillRect/>
          </a:stretch>
        </p:blipFill>
        <p:spPr bwMode="auto">
          <a:xfrm>
            <a:off x="0" y="4038600"/>
            <a:ext cx="8915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1" y="457200"/>
            <a:ext cx="883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228600" y="1905000"/>
            <a:ext cx="8915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lum bright="-35000" contrast="65000"/>
          </a:blip>
          <a:srcRect/>
          <a:stretch>
            <a:fillRect/>
          </a:stretch>
        </p:blipFill>
        <p:spPr bwMode="auto">
          <a:xfrm>
            <a:off x="108857" y="3581400"/>
            <a:ext cx="903514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lum bright="-35000" contrast="65000"/>
          </a:blip>
          <a:srcRect/>
          <a:stretch>
            <a:fillRect/>
          </a:stretch>
        </p:blipFill>
        <p:spPr bwMode="auto">
          <a:xfrm>
            <a:off x="914400" y="4876800"/>
            <a:ext cx="7315201" cy="56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lum bright="-35000" contrast="78000"/>
          </a:blip>
          <a:srcRect/>
          <a:stretch>
            <a:fillRect/>
          </a:stretch>
        </p:blipFill>
        <p:spPr bwMode="auto">
          <a:xfrm>
            <a:off x="-1" y="228600"/>
            <a:ext cx="553100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lum bright="-35000" contrast="78000"/>
          </a:blip>
          <a:srcRect/>
          <a:stretch>
            <a:fillRect/>
          </a:stretch>
        </p:blipFill>
        <p:spPr bwMode="auto">
          <a:xfrm>
            <a:off x="0" y="12192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lum bright="-35000" contrast="78000"/>
          </a:blip>
          <a:srcRect/>
          <a:stretch>
            <a:fillRect/>
          </a:stretch>
        </p:blipFill>
        <p:spPr bwMode="auto">
          <a:xfrm>
            <a:off x="0" y="2667000"/>
            <a:ext cx="886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40386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3) </a:t>
            </a:r>
            <a:r>
              <a:rPr lang="en-US" sz="2400" dirty="0" err="1" smtClean="0">
                <a:solidFill>
                  <a:schemeClr val="accent5">
                    <a:lumMod val="25000"/>
                  </a:schemeClr>
                </a:solidFill>
                <a:latin typeface="Comic Sans MS" pitchFamily="66" charset="0"/>
                <a:cs typeface="Arabic Typesetting" pitchFamily="66" charset="-78"/>
              </a:rPr>
              <a:t>StringBuffer</a:t>
            </a:r>
            <a:r>
              <a:rPr lang="en-US" sz="2400" dirty="0" smtClean="0">
                <a:solidFill>
                  <a:schemeClr val="accent5">
                    <a:lumMod val="25000"/>
                  </a:schemeClr>
                </a:solidFill>
                <a:latin typeface="Comic Sans MS" pitchFamily="66" charset="0"/>
                <a:cs typeface="Arabic Typesetting" pitchFamily="66" charset="-78"/>
              </a:rPr>
              <a:t>(String </a:t>
            </a:r>
            <a:r>
              <a:rPr lang="en-US" sz="2400" dirty="0" err="1" smtClean="0">
                <a:solidFill>
                  <a:schemeClr val="accent5">
                    <a:lumMod val="25000"/>
                  </a:schemeClr>
                </a:solidFill>
                <a:latin typeface="Comic Sans MS" pitchFamily="66" charset="0"/>
                <a:cs typeface="Arabic Typesetting" pitchFamily="66" charset="-78"/>
              </a:rPr>
              <a:t>str</a:t>
            </a:r>
            <a:r>
              <a:rPr lang="en-US" sz="2400" dirty="0" smtClean="0">
                <a:solidFill>
                  <a:schemeClr val="accent5">
                    <a:lumMod val="25000"/>
                  </a:schemeClr>
                </a:solidFill>
                <a:latin typeface="Comic Sans MS" pitchFamily="66" charset="0"/>
                <a:cs typeface="Arabic Typesetting" pitchFamily="66" charset="-78"/>
              </a:rPr>
              <a:t>) </a:t>
            </a:r>
            <a:r>
              <a:rPr lang="en-US" sz="2400" dirty="0" smtClean="0"/>
              <a:t>– accepts a String argument that</a:t>
            </a:r>
          </a:p>
          <a:p>
            <a:r>
              <a:rPr lang="en-US" sz="2400" dirty="0" smtClean="0"/>
              <a:t>     initially sets the content of the StringBuffer Object and </a:t>
            </a:r>
            <a:r>
              <a:rPr lang="en-US" sz="2400" b="1" u="sng" dirty="0" smtClean="0"/>
              <a:t>reserves</a:t>
            </a:r>
            <a:r>
              <a:rPr lang="en-US" sz="2400" dirty="0" smtClean="0"/>
              <a:t>    room for </a:t>
            </a:r>
            <a:r>
              <a:rPr lang="en-US" sz="2400" dirty="0" smtClean="0">
                <a:solidFill>
                  <a:srgbClr val="FF0000"/>
                </a:solidFill>
              </a:rPr>
              <a:t>16 more characters </a:t>
            </a:r>
            <a:r>
              <a:rPr lang="en-US" sz="2400" dirty="0" smtClean="0"/>
              <a:t>without reallocation.</a:t>
            </a:r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81000"/>
            <a:ext cx="891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925" indent="-228600">
              <a:buFont typeface="Arial" pitchFamily="34" charset="0"/>
              <a:buChar char="•"/>
            </a:pPr>
            <a:r>
              <a:rPr lang="en-US" sz="2400" u="sng" dirty="0" smtClean="0"/>
              <a:t>Current length </a:t>
            </a:r>
            <a:r>
              <a:rPr lang="en-US" sz="2400" dirty="0" smtClean="0"/>
              <a:t>of a </a:t>
            </a:r>
            <a:r>
              <a:rPr lang="en-US" sz="2400" dirty="0" smtClean="0">
                <a:solidFill>
                  <a:srgbClr val="FF0000"/>
                </a:solidFill>
              </a:rPr>
              <a:t>StringBuffer</a:t>
            </a:r>
            <a:r>
              <a:rPr lang="en-US" sz="2400" dirty="0" smtClean="0"/>
              <a:t> can be found via the </a:t>
            </a:r>
            <a:r>
              <a:rPr lang="en-US" sz="2400" dirty="0" smtClean="0">
                <a:solidFill>
                  <a:srgbClr val="FF0000"/>
                </a:solidFill>
              </a:rPr>
              <a:t>length() </a:t>
            </a:r>
            <a:r>
              <a:rPr lang="en-US" sz="2400" dirty="0" smtClean="0"/>
              <a:t>method, while the </a:t>
            </a:r>
            <a:r>
              <a:rPr lang="en-US" sz="2400" i="1" u="sng" dirty="0" smtClean="0"/>
              <a:t>total allocated capacity </a:t>
            </a:r>
            <a:r>
              <a:rPr lang="en-US" sz="2400" dirty="0" smtClean="0"/>
              <a:t>can be found through the </a:t>
            </a:r>
            <a:r>
              <a:rPr lang="en-US" sz="2400" dirty="0" smtClean="0">
                <a:solidFill>
                  <a:srgbClr val="FF0000"/>
                </a:solidFill>
              </a:rPr>
              <a:t>capacity() </a:t>
            </a:r>
            <a:r>
              <a:rPr lang="en-US" sz="2400" dirty="0" smtClean="0"/>
              <a:t>method.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lum bright="-35000" contrast="78000"/>
          </a:blip>
          <a:srcRect/>
          <a:stretch>
            <a:fillRect/>
          </a:stretch>
        </p:blipFill>
        <p:spPr bwMode="auto">
          <a:xfrm>
            <a:off x="1828800" y="2286000"/>
            <a:ext cx="3200400" cy="104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28600" y="4343400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925" indent="-228600"/>
            <a:r>
              <a:rPr lang="en-US" sz="2400" dirty="0" smtClean="0">
                <a:solidFill>
                  <a:srgbClr val="FF0000"/>
                </a:solidFill>
              </a:rPr>
              <a:t>Lets see the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class </a:t>
            </a:r>
            <a:r>
              <a:rPr lang="en-US" sz="2400" dirty="0" err="1" smtClean="0"/>
              <a:t>StringBufferDemo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{</a:t>
            </a:r>
          </a:p>
          <a:p>
            <a:pPr lvl="1"/>
            <a:r>
              <a:rPr lang="en-US" sz="2400" dirty="0" smtClean="0"/>
              <a:t>public static void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[]) </a:t>
            </a:r>
          </a:p>
          <a:p>
            <a:pPr lvl="1"/>
            <a:r>
              <a:rPr lang="en-US" sz="2400" dirty="0" smtClean="0"/>
              <a:t>{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/>
              <a:t>StringBuffer </a:t>
            </a:r>
            <a:r>
              <a:rPr lang="en-US" sz="2400" dirty="0" err="1" smtClean="0"/>
              <a:t>sb</a:t>
            </a:r>
            <a:r>
              <a:rPr lang="en-US" sz="2400" dirty="0" smtClean="0"/>
              <a:t> = new StringBuffer("Hello");</a:t>
            </a:r>
          </a:p>
          <a:p>
            <a:pPr lvl="2">
              <a:lnSpc>
                <a:spcPct val="150000"/>
              </a:lnSpc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("buffer = " + </a:t>
            </a:r>
            <a:r>
              <a:rPr lang="en-US" sz="2400" dirty="0" err="1" smtClean="0"/>
              <a:t>sb</a:t>
            </a:r>
            <a:r>
              <a:rPr lang="en-US" sz="2400" dirty="0" smtClean="0"/>
              <a:t>);</a:t>
            </a:r>
          </a:p>
          <a:p>
            <a:pPr lvl="2">
              <a:lnSpc>
                <a:spcPct val="150000"/>
              </a:lnSpc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("length = " + </a:t>
            </a:r>
            <a:r>
              <a:rPr lang="en-US" sz="2400" dirty="0" err="1" smtClean="0"/>
              <a:t>sb.length</a:t>
            </a:r>
            <a:r>
              <a:rPr lang="en-US" sz="2400" dirty="0" smtClean="0"/>
              <a:t>());</a:t>
            </a:r>
          </a:p>
          <a:p>
            <a:pPr lvl="2">
              <a:lnSpc>
                <a:spcPct val="150000"/>
              </a:lnSpc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("capacity = " + </a:t>
            </a:r>
            <a:r>
              <a:rPr lang="en-US" sz="2400" dirty="0" err="1" smtClean="0"/>
              <a:t>sb.capacity</a:t>
            </a:r>
            <a:r>
              <a:rPr lang="en-US" sz="2400" dirty="0" smtClean="0"/>
              <a:t>());</a:t>
            </a:r>
          </a:p>
          <a:p>
            <a:pPr lvl="1"/>
            <a:r>
              <a:rPr lang="en-US" sz="2400" dirty="0" smtClean="0"/>
              <a:t>}</a:t>
            </a:r>
          </a:p>
          <a:p>
            <a:r>
              <a:rPr lang="en-US" sz="2400" dirty="0" smtClean="0"/>
              <a:t>}// The output will be :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447800" y="525780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/>
              <a:t>buffer = Hello</a:t>
            </a:r>
          </a:p>
          <a:p>
            <a:r>
              <a:rPr lang="en-US" sz="2000" b="1" dirty="0" smtClean="0"/>
              <a:t>length = 5</a:t>
            </a:r>
          </a:p>
          <a:p>
            <a:r>
              <a:rPr lang="en-US" sz="2000" b="1" dirty="0" smtClean="0"/>
              <a:t>capacity = 21</a:t>
            </a:r>
            <a:endParaRPr lang="en-US" sz="2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8458200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i="1" u="sng" dirty="0" smtClean="0"/>
              <a:t>if you know in advance </a:t>
            </a:r>
            <a:r>
              <a:rPr lang="en-US" sz="2800" dirty="0" smtClean="0"/>
              <a:t>that you will be appending a large number of small strings to a StringBuffer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Use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ensureCapacity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() to </a:t>
            </a:r>
            <a:r>
              <a:rPr lang="en-US" sz="2800" dirty="0" smtClean="0">
                <a:solidFill>
                  <a:srgbClr val="FF0000"/>
                </a:solidFill>
              </a:rPr>
              <a:t>allocate more memory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1752600"/>
            <a:ext cx="70246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void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ensureCapacity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minimumCapacity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514600"/>
            <a:ext cx="8458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925" indent="-228600">
              <a:buFont typeface="Wingdings" pitchFamily="2" charset="2"/>
              <a:buChar char="Ø"/>
            </a:pPr>
            <a:r>
              <a:rPr lang="en-US" sz="2400" dirty="0" smtClean="0"/>
              <a:t>After using the above method, the new capacity is the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larger of</a:t>
            </a:r>
          </a:p>
          <a:p>
            <a:pPr marL="854075" lvl="1" indent="-396875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minimumCapacity</a:t>
            </a:r>
            <a:r>
              <a:rPr lang="en-US" sz="2400" dirty="0" smtClean="0"/>
              <a:t> argument and  </a:t>
            </a:r>
            <a:r>
              <a:rPr lang="en-US" sz="2400" dirty="0" smtClean="0">
                <a:solidFill>
                  <a:srgbClr val="FF0000"/>
                </a:solidFill>
              </a:rPr>
              <a:t>Twice</a:t>
            </a:r>
            <a:r>
              <a:rPr lang="en-US" sz="2400" dirty="0" smtClean="0"/>
              <a:t> the old capacity, </a:t>
            </a:r>
            <a:r>
              <a:rPr lang="en-US" sz="2400" dirty="0" smtClean="0">
                <a:solidFill>
                  <a:srgbClr val="FF0000"/>
                </a:solidFill>
              </a:rPr>
              <a:t>plus 2.</a:t>
            </a:r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8" name="Rectangle 7"/>
          <p:cNvSpPr/>
          <p:nvPr/>
        </p:nvSpPr>
        <p:spPr>
          <a:xfrm>
            <a:off x="4495800" y="4572000"/>
            <a:ext cx="434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StringBuffer</a:t>
            </a:r>
            <a:r>
              <a:rPr lang="en-US" b="1" dirty="0" smtClean="0"/>
              <a:t> s1=new </a:t>
            </a:r>
            <a:r>
              <a:rPr lang="en-US" b="1" dirty="0" err="1" smtClean="0"/>
              <a:t>StringBuffer</a:t>
            </a:r>
            <a:r>
              <a:rPr lang="en-US" b="1" dirty="0" smtClean="0"/>
              <a:t>();</a:t>
            </a:r>
          </a:p>
          <a:p>
            <a:r>
              <a:rPr lang="en-US" b="1" dirty="0" err="1" smtClean="0"/>
              <a:t>System.out.println</a:t>
            </a:r>
            <a:r>
              <a:rPr lang="en-US" b="1" dirty="0" smtClean="0"/>
              <a:t>(s1.capacity());//</a:t>
            </a:r>
            <a:r>
              <a:rPr lang="en-US" b="1" dirty="0" smtClean="0">
                <a:solidFill>
                  <a:srgbClr val="FF0000"/>
                </a:solidFill>
              </a:rPr>
              <a:t>16</a:t>
            </a:r>
          </a:p>
          <a:p>
            <a:r>
              <a:rPr lang="en-US" b="1" dirty="0" smtClean="0"/>
              <a:t>s1.</a:t>
            </a:r>
            <a:r>
              <a:rPr lang="en-US" b="1" dirty="0" smtClean="0">
                <a:solidFill>
                  <a:srgbClr val="FF0000"/>
                </a:solidFill>
              </a:rPr>
              <a:t>ensureCapacity(17)</a:t>
            </a:r>
            <a:r>
              <a:rPr lang="en-US" b="1" dirty="0" smtClean="0"/>
              <a:t>;//less than 34</a:t>
            </a:r>
          </a:p>
          <a:p>
            <a:r>
              <a:rPr lang="en-US" b="1" dirty="0" err="1" smtClean="0"/>
              <a:t>System.out.println</a:t>
            </a:r>
            <a:r>
              <a:rPr lang="en-US" b="1" dirty="0" smtClean="0"/>
              <a:t>(s1.capacity());//34</a:t>
            </a:r>
          </a:p>
          <a:p>
            <a:endParaRPr lang="en-US" b="1" dirty="0" smtClean="0"/>
          </a:p>
          <a:p>
            <a:r>
              <a:rPr lang="en-US" b="1" dirty="0" smtClean="0"/>
              <a:t>16*2+2=34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4648200"/>
            <a:ext cx="434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StringBuffer</a:t>
            </a:r>
            <a:r>
              <a:rPr lang="en-US" b="1" dirty="0" smtClean="0"/>
              <a:t> s1=new </a:t>
            </a:r>
            <a:r>
              <a:rPr lang="en-US" b="1" dirty="0" err="1" smtClean="0"/>
              <a:t>StringBuffer</a:t>
            </a:r>
            <a:r>
              <a:rPr lang="en-US" b="1" dirty="0" smtClean="0"/>
              <a:t>();</a:t>
            </a:r>
          </a:p>
          <a:p>
            <a:r>
              <a:rPr lang="en-US" b="1" dirty="0" err="1" smtClean="0"/>
              <a:t>System.out.println</a:t>
            </a:r>
            <a:r>
              <a:rPr lang="en-US" b="1" dirty="0" smtClean="0"/>
              <a:t>(s1.capacity());//16</a:t>
            </a:r>
          </a:p>
          <a:p>
            <a:r>
              <a:rPr lang="en-US" b="1" dirty="0" smtClean="0"/>
              <a:t>s1.</a:t>
            </a:r>
            <a:r>
              <a:rPr lang="en-US" b="1" dirty="0" smtClean="0">
                <a:solidFill>
                  <a:srgbClr val="FF0000"/>
                </a:solidFill>
              </a:rPr>
              <a:t>ensureCapacity(37</a:t>
            </a:r>
            <a:r>
              <a:rPr lang="en-US" b="1" dirty="0" smtClean="0"/>
              <a:t>);</a:t>
            </a:r>
          </a:p>
          <a:p>
            <a:r>
              <a:rPr lang="en-US" b="1" dirty="0" err="1" smtClean="0"/>
              <a:t>System.out.println</a:t>
            </a:r>
            <a:r>
              <a:rPr lang="en-US" b="1" dirty="0" smtClean="0"/>
              <a:t>(s1.capacity());/</a:t>
            </a:r>
            <a:r>
              <a:rPr lang="en-US" b="1" dirty="0" smtClean="0">
                <a:solidFill>
                  <a:srgbClr val="FF0000"/>
                </a:solidFill>
              </a:rPr>
              <a:t>/37</a:t>
            </a:r>
          </a:p>
          <a:p>
            <a:endParaRPr lang="en-US" b="1" dirty="0" smtClean="0"/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457200"/>
            <a:ext cx="8458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void </a:t>
            </a:r>
            <a:r>
              <a:rPr lang="en-US" sz="2800" b="1" dirty="0" err="1" smtClean="0"/>
              <a:t>setLength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newLength</a:t>
            </a:r>
            <a:r>
              <a:rPr lang="en-US" sz="2800" dirty="0" smtClean="0"/>
              <a:t>) 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Sets the length </a:t>
            </a:r>
            <a:r>
              <a:rPr lang="en-US" sz="2800" dirty="0" smtClean="0"/>
              <a:t>of this String buffer.</a:t>
            </a:r>
          </a:p>
          <a:p>
            <a:pPr lvl="1"/>
            <a:r>
              <a:rPr lang="en-US" sz="2800" dirty="0" smtClean="0"/>
              <a:t>Lets see an example to understand the difference between </a:t>
            </a:r>
            <a:r>
              <a:rPr lang="en-US" sz="2800" b="1" dirty="0" err="1" smtClean="0"/>
              <a:t>setLength</a:t>
            </a:r>
            <a:r>
              <a:rPr lang="en-US" sz="2800" b="1" dirty="0" smtClean="0"/>
              <a:t>() and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ensureCapacity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0" y="2743200"/>
            <a:ext cx="89154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StringBuffer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buf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new StringBuffer("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0123456789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");//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970FC1"/>
                </a:solidFill>
                <a:effectLst/>
                <a:latin typeface="Arial Unicode MS" pitchFamily="34" charset="-128"/>
                <a:cs typeface="Arial" pitchFamily="34" charset="0"/>
              </a:rPr>
              <a:t>10 char +16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buf.setLength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(5); // </a:t>
            </a:r>
            <a:r>
              <a:rPr kumimoji="0" lang="en-US" sz="2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buf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now contains "01234" 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buf.setLength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(10); // </a:t>
            </a:r>
            <a:r>
              <a:rPr kumimoji="0" lang="en-US" sz="2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buf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now contains "01234" followed 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Arial Unicode MS" pitchFamily="34" charset="-128"/>
                <a:cs typeface="Arial" pitchFamily="34" charset="0"/>
              </a:rPr>
              <a:t>					     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by 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five null characters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 smtClean="0">
              <a:solidFill>
                <a:srgbClr val="FF0000"/>
              </a:solidFill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Note: 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However in this case the 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capacity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is still 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970FC1"/>
                </a:solidFill>
                <a:effectLst/>
                <a:latin typeface="Arial Unicode MS" pitchFamily="34" charset="-128"/>
                <a:cs typeface="Arial" pitchFamily="34" charset="0"/>
              </a:rPr>
              <a:t>26 </a:t>
            </a:r>
            <a:endParaRPr kumimoji="0" lang="en-US" sz="5400" i="0" u="none" strike="noStrike" cap="none" normalizeH="0" baseline="0" dirty="0" smtClean="0">
              <a:ln>
                <a:noFill/>
              </a:ln>
              <a:solidFill>
                <a:srgbClr val="970FC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(c) D. R. </a:t>
            </a:r>
            <a:r>
              <a:rPr lang="en-US" altLang="zh-CN" dirty="0" err="1" smtClean="0"/>
              <a:t>Gangodkar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228600" y="228600"/>
            <a:ext cx="48101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1066800" y="1295400"/>
            <a:ext cx="753059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lum bright="-35000" contrast="65000"/>
          </a:blip>
          <a:srcRect/>
          <a:stretch>
            <a:fillRect/>
          </a:stretch>
        </p:blipFill>
        <p:spPr bwMode="auto">
          <a:xfrm>
            <a:off x="609600" y="2819400"/>
            <a:ext cx="851095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>
            <a:lum bright="-35000" contrast="65000"/>
          </a:blip>
          <a:srcRect/>
          <a:stretch>
            <a:fillRect/>
          </a:stretch>
        </p:blipFill>
        <p:spPr bwMode="auto">
          <a:xfrm>
            <a:off x="304800" y="4038600"/>
            <a:ext cx="754841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6">
            <a:lum bright="-35000" contrast="65000"/>
          </a:blip>
          <a:srcRect/>
          <a:stretch>
            <a:fillRect/>
          </a:stretch>
        </p:blipFill>
        <p:spPr bwMode="auto">
          <a:xfrm>
            <a:off x="381000" y="48006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304800" y="0"/>
            <a:ext cx="19335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304800" y="762000"/>
            <a:ext cx="8610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Example:       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   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int</a:t>
            </a:r>
            <a:r>
              <a:rPr lang="en-US" sz="2400" dirty="0" smtClean="0"/>
              <a:t> a = 42;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StringBuffer</a:t>
            </a:r>
            <a:r>
              <a:rPr lang="en-US" sz="2400" dirty="0" smtClean="0"/>
              <a:t> </a:t>
            </a:r>
            <a:r>
              <a:rPr lang="en-US" sz="2400" dirty="0" err="1" smtClean="0"/>
              <a:t>sb</a:t>
            </a:r>
            <a:r>
              <a:rPr lang="en-US" sz="2400" dirty="0" smtClean="0"/>
              <a:t> = new StringBuffer(40);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String s = </a:t>
            </a:r>
            <a:r>
              <a:rPr lang="en-US" sz="2400" dirty="0" err="1" smtClean="0"/>
              <a:t>sb.append</a:t>
            </a:r>
            <a:r>
              <a:rPr lang="en-US" sz="2400" dirty="0" smtClean="0"/>
              <a:t>("a = ").append(a).append("!").</a:t>
            </a:r>
            <a:r>
              <a:rPr lang="en-US" sz="2400" dirty="0" err="1" smtClean="0"/>
              <a:t>toString</a:t>
            </a:r>
            <a:r>
              <a:rPr lang="en-US" sz="2400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(s);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Output:	 a = 42!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r>
              <a:rPr lang="en-US" sz="2400" i="1" dirty="0" smtClean="0">
                <a:solidFill>
                  <a:srgbClr val="970FC1"/>
                </a:solidFill>
              </a:rPr>
              <a:t>Note</a:t>
            </a:r>
            <a:r>
              <a:rPr lang="en-US" sz="2400" i="1" dirty="0" smtClean="0"/>
              <a:t>: When stored chars </a:t>
            </a:r>
            <a:r>
              <a:rPr lang="en-US" sz="2400" i="1" dirty="0" smtClean="0">
                <a:solidFill>
                  <a:srgbClr val="C00000"/>
                </a:solidFill>
              </a:rPr>
              <a:t>exceeds the capacity</a:t>
            </a:r>
            <a:r>
              <a:rPr lang="en-US" sz="2400" i="1" dirty="0" smtClean="0"/>
              <a:t>, </a:t>
            </a:r>
            <a:r>
              <a:rPr lang="en-US" sz="2400" i="1" dirty="0" smtClean="0">
                <a:solidFill>
                  <a:srgbClr val="C00000"/>
                </a:solidFill>
              </a:rPr>
              <a:t>capacity </a:t>
            </a:r>
            <a:r>
              <a:rPr lang="en-US" sz="2400" i="1" dirty="0" smtClean="0"/>
              <a:t>it is increased to (old capacity*2)+2</a:t>
            </a:r>
            <a:endParaRPr lang="en-US" sz="2400" i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3048000" y="304800"/>
            <a:ext cx="589580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0" y="0"/>
            <a:ext cx="14573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380999" y="609600"/>
            <a:ext cx="876300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lum bright="-35000" contrast="65000"/>
          </a:blip>
          <a:srcRect/>
          <a:stretch>
            <a:fillRect/>
          </a:stretch>
        </p:blipFill>
        <p:spPr bwMode="auto">
          <a:xfrm>
            <a:off x="457200" y="1676400"/>
            <a:ext cx="838954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3429000"/>
            <a:ext cx="853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Here,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index</a:t>
            </a:r>
            <a:r>
              <a:rPr lang="en-US" sz="2400" dirty="0" smtClean="0"/>
              <a:t> specifies the index at which point the String will be inserted into the invoking StringBuffer object.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676400" y="4419600"/>
            <a:ext cx="678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Example:</a:t>
            </a:r>
          </a:p>
          <a:p>
            <a:r>
              <a:rPr lang="en-US" sz="2400" dirty="0" smtClean="0"/>
              <a:t>StringBuffer </a:t>
            </a:r>
            <a:r>
              <a:rPr lang="en-US" sz="2400" dirty="0" err="1" smtClean="0"/>
              <a:t>sb</a:t>
            </a:r>
            <a:r>
              <a:rPr lang="en-US" sz="2400" dirty="0" smtClean="0"/>
              <a:t> = new StringBuffer("I Java!");</a:t>
            </a:r>
          </a:p>
          <a:p>
            <a:r>
              <a:rPr lang="en-US" sz="2400" dirty="0" err="1" smtClean="0"/>
              <a:t>sb.insert</a:t>
            </a:r>
            <a:r>
              <a:rPr lang="en-US" sz="2400" dirty="0" smtClean="0"/>
              <a:t>(2, "like ");</a:t>
            </a:r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sb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0" y="0"/>
            <a:ext cx="18573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1524000" y="990600"/>
            <a:ext cx="674738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914400" y="1905000"/>
            <a:ext cx="7467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Example: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StringBuffer s = new StringBuffer("</a:t>
            </a:r>
            <a:r>
              <a:rPr lang="en-US" sz="2400" dirty="0" err="1" smtClean="0"/>
              <a:t>abcdef</a:t>
            </a:r>
            <a:r>
              <a:rPr lang="en-US" sz="2400" dirty="0" smtClean="0"/>
              <a:t>");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(s);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s.reverse</a:t>
            </a:r>
            <a:r>
              <a:rPr lang="en-US" sz="2400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(s);//</a:t>
            </a:r>
            <a:r>
              <a:rPr lang="en-US" sz="2400" dirty="0" smtClean="0">
                <a:solidFill>
                  <a:srgbClr val="970FC1"/>
                </a:solidFill>
              </a:rPr>
              <a:t>Output</a:t>
            </a:r>
            <a:r>
              <a:rPr lang="en-US" sz="2400" dirty="0" smtClean="0"/>
              <a:t>         </a:t>
            </a:r>
            <a:r>
              <a:rPr lang="en-US" sz="2400" dirty="0" err="1" smtClean="0">
                <a:solidFill>
                  <a:srgbClr val="FF0000"/>
                </a:solidFill>
              </a:rPr>
              <a:t>fedcba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228600" y="304800"/>
            <a:ext cx="21145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533400" y="1371600"/>
            <a:ext cx="68749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lum bright="-35000" contrast="65000"/>
          </a:blip>
          <a:srcRect/>
          <a:stretch>
            <a:fillRect/>
          </a:stretch>
        </p:blipFill>
        <p:spPr bwMode="auto">
          <a:xfrm>
            <a:off x="744415" y="1981200"/>
            <a:ext cx="839958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lum bright="-35000" contrast="65000"/>
          </a:blip>
          <a:srcRect/>
          <a:stretch>
            <a:fillRect/>
          </a:stretch>
        </p:blipFill>
        <p:spPr bwMode="auto">
          <a:xfrm>
            <a:off x="381000" y="3352800"/>
            <a:ext cx="846772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>
            <a:lum bright="-35000" contrast="65000"/>
          </a:blip>
          <a:srcRect/>
          <a:stretch>
            <a:fillRect/>
          </a:stretch>
        </p:blipFill>
        <p:spPr bwMode="auto">
          <a:xfrm>
            <a:off x="705224" y="3886200"/>
            <a:ext cx="843877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304801" y="457200"/>
            <a:ext cx="861059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1447800" y="1371600"/>
            <a:ext cx="47339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0" y="251460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class </a:t>
            </a:r>
            <a:r>
              <a:rPr lang="en-US" sz="2400" dirty="0" err="1" smtClean="0"/>
              <a:t>MakeString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{</a:t>
            </a:r>
          </a:p>
          <a:p>
            <a:pPr lvl="1"/>
            <a:r>
              <a:rPr lang="en-US" sz="2400" dirty="0" smtClean="0"/>
              <a:t>public static void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 ])</a:t>
            </a:r>
          </a:p>
          <a:p>
            <a:pPr lvl="1"/>
            <a:r>
              <a:rPr lang="en-US" sz="2400" dirty="0" smtClean="0"/>
              <a:t> {</a:t>
            </a:r>
          </a:p>
          <a:p>
            <a:pPr lvl="2"/>
            <a:r>
              <a:rPr lang="en-US" sz="2400" dirty="0" smtClean="0"/>
              <a:t>char c[ ] = {'J', 'a', 'v', 'a'};</a:t>
            </a:r>
          </a:p>
          <a:p>
            <a:pPr lvl="2"/>
            <a:r>
              <a:rPr lang="en-US" sz="2400" dirty="0" smtClean="0"/>
              <a:t>String </a:t>
            </a:r>
            <a:r>
              <a:rPr lang="en-US" sz="2400" dirty="0" smtClean="0">
                <a:solidFill>
                  <a:srgbClr val="970FC1"/>
                </a:solidFill>
              </a:rPr>
              <a:t>s1</a:t>
            </a:r>
            <a:r>
              <a:rPr lang="en-US" sz="2400" dirty="0" smtClean="0"/>
              <a:t> = new String(c);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//Create a string using char array</a:t>
            </a:r>
          </a:p>
          <a:p>
            <a:pPr lvl="2"/>
            <a:r>
              <a:rPr lang="en-US" sz="2400" dirty="0" smtClean="0"/>
              <a:t>String s2 = new String(</a:t>
            </a:r>
            <a:r>
              <a:rPr lang="en-US" sz="2400" dirty="0" smtClean="0">
                <a:solidFill>
                  <a:srgbClr val="970FC1"/>
                </a:solidFill>
              </a:rPr>
              <a:t>s1</a:t>
            </a:r>
            <a:r>
              <a:rPr lang="en-US" sz="2400" dirty="0" smtClean="0"/>
              <a:t>);</a:t>
            </a:r>
          </a:p>
          <a:p>
            <a:pPr lvl="2"/>
            <a:r>
              <a:rPr lang="en-US" sz="2400" dirty="0" err="1" smtClean="0"/>
              <a:t>System.out.println</a:t>
            </a:r>
            <a:r>
              <a:rPr lang="en-US" sz="2400" dirty="0" smtClean="0"/>
              <a:t>(s1);</a:t>
            </a:r>
          </a:p>
          <a:p>
            <a:pPr lvl="2"/>
            <a:r>
              <a:rPr lang="en-US" sz="2400" dirty="0" err="1" smtClean="0"/>
              <a:t>System.out.println</a:t>
            </a:r>
            <a:r>
              <a:rPr lang="en-US" sz="2400" dirty="0" smtClean="0"/>
              <a:t>(s2);</a:t>
            </a:r>
          </a:p>
          <a:p>
            <a:pPr lvl="1"/>
            <a:r>
              <a:rPr lang="en-US" sz="2400" dirty="0" smtClean="0"/>
              <a:t>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0" y="19812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Write a </a:t>
            </a:r>
            <a:r>
              <a:rPr lang="en-US" sz="2800" dirty="0" smtClean="0">
                <a:solidFill>
                  <a:srgbClr val="FF0000"/>
                </a:solidFill>
              </a:rPr>
              <a:t>Program</a:t>
            </a:r>
            <a:r>
              <a:rPr lang="en-US" sz="2800" dirty="0" smtClean="0"/>
              <a:t> to demonstrate the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String creation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64068"/>
            <a:ext cx="19543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Exercise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0" y="990600"/>
            <a:ext cx="914400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sz="2800" dirty="0" smtClean="0"/>
              <a:t>1. What is the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length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capacity</a:t>
            </a:r>
            <a:r>
              <a:rPr lang="en-US" sz="2800" dirty="0" smtClean="0"/>
              <a:t> of the following :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457200" indent="-457200"/>
            <a:r>
              <a:rPr lang="en-US" sz="2400" dirty="0" smtClean="0"/>
              <a:t>StringBuffer </a:t>
            </a:r>
            <a:r>
              <a:rPr lang="en-US" sz="2400" dirty="0" err="1" smtClean="0"/>
              <a:t>sb</a:t>
            </a:r>
            <a:r>
              <a:rPr lang="en-US" sz="2400" dirty="0" smtClean="0"/>
              <a:t> = new StringBuffer("Able was I ere I saw Elba.");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/>
            <a:r>
              <a:rPr lang="en-US" sz="2400" dirty="0" smtClean="0"/>
              <a:t>2. Consider the following string:</a:t>
            </a:r>
          </a:p>
          <a:p>
            <a:pPr marL="914400" lvl="1" indent="-457200"/>
            <a:r>
              <a:rPr lang="en-US" sz="2400" dirty="0" smtClean="0"/>
              <a:t>String </a:t>
            </a:r>
            <a:r>
              <a:rPr lang="en-US" sz="2400" dirty="0" err="1" smtClean="0"/>
              <a:t>hannah</a:t>
            </a:r>
            <a:r>
              <a:rPr lang="en-US" sz="2400" dirty="0" smtClean="0"/>
              <a:t> = "Did Hannah see bees? Hannah did.";</a:t>
            </a:r>
          </a:p>
          <a:p>
            <a:pPr marL="914400" lvl="1" indent="-457200"/>
            <a:endParaRPr lang="en-US" sz="2400" dirty="0" smtClean="0"/>
          </a:p>
          <a:p>
            <a:pPr marL="914400" lvl="1" indent="-457200"/>
            <a:r>
              <a:rPr lang="en-US" sz="2200" dirty="0" smtClean="0"/>
              <a:t>What is the value returned by the method call </a:t>
            </a:r>
            <a:r>
              <a:rPr lang="en-US" sz="2200" dirty="0" err="1" smtClean="0"/>
              <a:t>hannah.charAt</a:t>
            </a:r>
            <a:r>
              <a:rPr lang="en-US" sz="2200" dirty="0" smtClean="0"/>
              <a:t>(12)? 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/>
            <a:r>
              <a:rPr lang="en-US" sz="2400" dirty="0" smtClean="0"/>
              <a:t>3. Show two ways to concatenate the following two strings together to get the string "Hi, mom.":</a:t>
            </a:r>
          </a:p>
          <a:p>
            <a:pPr lvl="1"/>
            <a:r>
              <a:rPr lang="en-US" sz="2400" dirty="0" smtClean="0"/>
              <a:t>String hi = "Hi, "; </a:t>
            </a:r>
          </a:p>
          <a:p>
            <a:pPr lvl="1"/>
            <a:r>
              <a:rPr lang="en-US" sz="2400" dirty="0" smtClean="0"/>
              <a:t>String mom = "mom.";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0"/>
            <a:ext cx="40318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Output Formatting: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0" y="609600"/>
            <a:ext cx="91440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2400" dirty="0" smtClean="0"/>
              <a:t>Basic formatting can be achieved using </a:t>
            </a:r>
            <a:r>
              <a:rPr lang="en-US" sz="2400" dirty="0" err="1" smtClean="0">
                <a:solidFill>
                  <a:srgbClr val="FF0000"/>
                </a:solidFill>
                <a:latin typeface="Bodoni MT" pitchFamily="18" charset="0"/>
              </a:rPr>
              <a:t>PrintStream</a:t>
            </a:r>
            <a:r>
              <a:rPr lang="en-US" sz="2400" dirty="0" smtClean="0"/>
              <a:t> object. “</a:t>
            </a:r>
            <a:r>
              <a:rPr lang="en-US" sz="2400" dirty="0" err="1" smtClean="0"/>
              <a:t>System.out</a:t>
            </a:r>
            <a:r>
              <a:rPr lang="en-US" sz="2400" dirty="0" smtClean="0"/>
              <a:t>” as follows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2400" dirty="0" smtClean="0"/>
          </a:p>
          <a:p>
            <a:pPr marL="514350" indent="-514350"/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= 461012; </a:t>
            </a:r>
          </a:p>
          <a:p>
            <a:pPr marL="514350" indent="-514350"/>
            <a:r>
              <a:rPr lang="en-US" sz="2000" b="1" dirty="0" err="1" smtClean="0"/>
              <a:t>System.out.</a:t>
            </a:r>
            <a:r>
              <a:rPr lang="en-US" sz="2000" b="1" dirty="0" err="1" smtClean="0">
                <a:solidFill>
                  <a:srgbClr val="FF0000"/>
                </a:solidFill>
              </a:rPr>
              <a:t>format</a:t>
            </a: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 smtClean="0"/>
              <a:t>"The value of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is: %</a:t>
            </a:r>
            <a:r>
              <a:rPr lang="en-US" sz="2800" b="1" dirty="0" err="1" smtClean="0"/>
              <a:t>d</a:t>
            </a:r>
            <a:r>
              <a:rPr lang="en-US" sz="2000" b="1" dirty="0" err="1" smtClean="0"/>
              <a:t>%n</a:t>
            </a:r>
            <a:r>
              <a:rPr lang="en-US" sz="2000" b="1" dirty="0" smtClean="0"/>
              <a:t>",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); //%n is newline</a:t>
            </a:r>
          </a:p>
          <a:p>
            <a:pPr marL="514350" indent="-514350"/>
            <a:endParaRPr lang="en-US" sz="2000" b="1" dirty="0" smtClean="0"/>
          </a:p>
          <a:p>
            <a:pPr marL="514350" indent="-514350"/>
            <a:r>
              <a:rPr lang="en-US" sz="2000" b="1" dirty="0" smtClean="0"/>
              <a:t>Double d= 3.142567745; </a:t>
            </a:r>
          </a:p>
          <a:p>
            <a:pPr marL="514350" indent="-514350"/>
            <a:r>
              <a:rPr lang="en-US" sz="2000" b="1" dirty="0" err="1" smtClean="0"/>
              <a:t>System.out.format</a:t>
            </a:r>
            <a:r>
              <a:rPr lang="en-US" sz="2000" b="1" dirty="0" smtClean="0"/>
              <a:t>(“Value of d is: %.</a:t>
            </a:r>
            <a:r>
              <a:rPr lang="en-US" sz="2000" b="1" dirty="0" smtClean="0">
                <a:solidFill>
                  <a:srgbClr val="FF0000"/>
                </a:solidFill>
              </a:rPr>
              <a:t>3</a:t>
            </a:r>
            <a:r>
              <a:rPr lang="en-US" sz="2800" b="1" dirty="0" smtClean="0"/>
              <a:t>f</a:t>
            </a:r>
            <a:r>
              <a:rPr lang="en-US" sz="2000" b="1" dirty="0" smtClean="0"/>
              <a:t>%n", d); //</a:t>
            </a:r>
            <a:r>
              <a:rPr lang="en-US" sz="2000" b="1" dirty="0" smtClean="0">
                <a:solidFill>
                  <a:srgbClr val="970FC1"/>
                </a:solidFill>
              </a:rPr>
              <a:t>3 decimal digits</a:t>
            </a:r>
          </a:p>
          <a:p>
            <a:pPr marL="514350" indent="-514350"/>
            <a:endParaRPr lang="en-US" sz="2000" b="1" dirty="0" smtClean="0"/>
          </a:p>
          <a:p>
            <a:pPr marL="514350" indent="-514350"/>
            <a:r>
              <a:rPr lang="en-US" sz="2800" b="1" dirty="0" smtClean="0"/>
              <a:t>Customized formatting can be done using class </a:t>
            </a:r>
            <a:r>
              <a:rPr lang="en-US" sz="2800" dirty="0" err="1" smtClean="0">
                <a:solidFill>
                  <a:srgbClr val="FF0000"/>
                </a:solidFill>
              </a:rPr>
              <a:t>java.text.DecimalFormat</a:t>
            </a:r>
            <a:r>
              <a:rPr lang="en-US" sz="2800" dirty="0" smtClean="0">
                <a:solidFill>
                  <a:srgbClr val="FF0000"/>
                </a:solidFill>
              </a:rPr>
              <a:t>  as given below:</a:t>
            </a:r>
          </a:p>
          <a:p>
            <a:pPr marL="514350" indent="-514350"/>
            <a:endParaRPr lang="en-US" sz="2800" dirty="0" smtClean="0">
              <a:solidFill>
                <a:srgbClr val="FF0000"/>
              </a:solidFill>
            </a:endParaRPr>
          </a:p>
          <a:p>
            <a:pPr marL="514350" indent="-514350"/>
            <a:r>
              <a:rPr lang="en-US" sz="2000" dirty="0" smtClean="0"/>
              <a:t>	</a:t>
            </a:r>
            <a:r>
              <a:rPr lang="en-US" sz="2000" b="1" dirty="0" err="1" smtClean="0"/>
              <a:t>DecimalFormat</a:t>
            </a:r>
            <a:r>
              <a:rPr lang="en-US" sz="2000" b="1" dirty="0" smtClean="0"/>
              <a:t> nf1 = new </a:t>
            </a:r>
            <a:r>
              <a:rPr lang="en-US" sz="2000" b="1" dirty="0" err="1" smtClean="0"/>
              <a:t>DecimalFormat</a:t>
            </a:r>
            <a:r>
              <a:rPr lang="en-US" sz="2000" b="1" dirty="0" smtClean="0"/>
              <a:t>("00000E00");                </a:t>
            </a:r>
          </a:p>
          <a:p>
            <a:pPr marL="514350" indent="-514350"/>
            <a:r>
              <a:rPr lang="en-US" sz="2000" b="1" dirty="0" smtClean="0"/>
              <a:t>        String f1 = nf1.format(1187654.321);                </a:t>
            </a:r>
          </a:p>
          <a:p>
            <a:pPr marL="514350" indent="-514350"/>
            <a:r>
              <a:rPr lang="en-US" sz="2000" b="1" dirty="0" smtClean="0"/>
              <a:t>        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(f1);//</a:t>
            </a:r>
            <a:r>
              <a:rPr lang="en-US" sz="2400" b="1" dirty="0" smtClean="0">
                <a:solidFill>
                  <a:srgbClr val="FF0000"/>
                </a:solidFill>
              </a:rPr>
              <a:t>Output </a:t>
            </a:r>
            <a:r>
              <a:rPr lang="en-US" sz="2400" b="1" dirty="0" smtClean="0">
                <a:solidFill>
                  <a:srgbClr val="970FC1"/>
                </a:solidFill>
              </a:rPr>
              <a:t>11877E02</a:t>
            </a:r>
            <a:r>
              <a:rPr lang="en-US" sz="2400" b="1" dirty="0" smtClean="0">
                <a:solidFill>
                  <a:srgbClr val="FF0000"/>
                </a:solidFill>
              </a:rPr>
              <a:t> More?  Homework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64068"/>
            <a:ext cx="38440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Wrapper Classes: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0" y="838200"/>
            <a:ext cx="91440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/>
            <a:r>
              <a:rPr lang="en-US" sz="2400" dirty="0" smtClean="0"/>
              <a:t>Wrapper classes </a:t>
            </a:r>
            <a:r>
              <a:rPr lang="en-US" sz="2400" dirty="0" smtClean="0">
                <a:solidFill>
                  <a:srgbClr val="FF0000"/>
                </a:solidFill>
              </a:rPr>
              <a:t>convert</a:t>
            </a:r>
            <a:r>
              <a:rPr lang="en-US" sz="2400" dirty="0" smtClean="0"/>
              <a:t> the </a:t>
            </a:r>
            <a:r>
              <a:rPr lang="en-US" sz="2400" dirty="0" smtClean="0">
                <a:solidFill>
                  <a:srgbClr val="FF0000"/>
                </a:solidFill>
              </a:rPr>
              <a:t>primitive data types </a:t>
            </a:r>
            <a:r>
              <a:rPr lang="en-US" sz="2400" dirty="0" smtClean="0"/>
              <a:t>into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objects</a:t>
            </a:r>
            <a:r>
              <a:rPr lang="en-US" sz="2400" dirty="0" smtClean="0"/>
              <a:t>.</a:t>
            </a:r>
          </a:p>
          <a:p>
            <a:pPr marL="228600"/>
            <a:endParaRPr lang="en-US" sz="2400" dirty="0" smtClean="0"/>
          </a:p>
          <a:p>
            <a:pPr marL="228600"/>
            <a:r>
              <a:rPr lang="en-US" sz="2400" dirty="0" smtClean="0"/>
              <a:t>Integer, Double, Float, Character, Boolean, Byte, Short etc..</a:t>
            </a:r>
          </a:p>
          <a:p>
            <a:pPr marL="228600"/>
            <a:endParaRPr lang="en-US" sz="2400" dirty="0" smtClean="0"/>
          </a:p>
          <a:p>
            <a:pPr marL="228600"/>
            <a:r>
              <a:rPr lang="en-US" sz="2400" dirty="0" smtClean="0"/>
              <a:t>Helps in Storing and retrieving using Java API classes like “Stack”</a:t>
            </a:r>
          </a:p>
          <a:p>
            <a:pPr marL="228600"/>
            <a:r>
              <a:rPr lang="en-US" sz="2400" dirty="0" smtClean="0"/>
              <a:t> </a:t>
            </a:r>
          </a:p>
          <a:p>
            <a:pPr marL="1143000" lvl="2">
              <a:spcAft>
                <a:spcPts val="600"/>
              </a:spcAft>
            </a:pPr>
            <a:r>
              <a:rPr lang="en-US" sz="2400" dirty="0" err="1" smtClean="0"/>
              <a:t>Integer.toString</a:t>
            </a:r>
            <a:r>
              <a:rPr lang="en-US" sz="2400" dirty="0" smtClean="0"/>
              <a:t>(a);//Converting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</a:t>
            </a:r>
            <a:r>
              <a:rPr lang="en-US" sz="2400" dirty="0" smtClean="0"/>
              <a:t> to </a:t>
            </a:r>
            <a:r>
              <a:rPr lang="en-US" sz="2400" dirty="0" smtClean="0">
                <a:solidFill>
                  <a:srgbClr val="FF0000"/>
                </a:solidFill>
              </a:rPr>
              <a:t>String object</a:t>
            </a:r>
          </a:p>
          <a:p>
            <a:pPr marL="1143000" lvl="2">
              <a:spcAft>
                <a:spcPts val="600"/>
              </a:spcAft>
            </a:pPr>
            <a:r>
              <a:rPr lang="en-US" sz="2400" dirty="0" err="1" smtClean="0"/>
              <a:t>Long.parseLong</a:t>
            </a:r>
            <a:r>
              <a:rPr lang="en-US" sz="2400" dirty="0" smtClean="0"/>
              <a:t>(</a:t>
            </a:r>
            <a:r>
              <a:rPr lang="en-US" sz="2400" dirty="0" err="1" smtClean="0"/>
              <a:t>str</a:t>
            </a:r>
            <a:r>
              <a:rPr lang="en-US" sz="2400" dirty="0" smtClean="0"/>
              <a:t>);//Converting string </a:t>
            </a:r>
            <a:r>
              <a:rPr lang="en-US" sz="2400" dirty="0" err="1" smtClean="0">
                <a:solidFill>
                  <a:srgbClr val="FF0000"/>
                </a:solidFill>
              </a:rPr>
              <a:t>str</a:t>
            </a:r>
            <a:r>
              <a:rPr lang="en-US" sz="2400" dirty="0" smtClean="0"/>
              <a:t> to </a:t>
            </a:r>
            <a:r>
              <a:rPr lang="en-US" sz="2400" dirty="0" smtClean="0">
                <a:solidFill>
                  <a:srgbClr val="0070C0"/>
                </a:solidFill>
              </a:rPr>
              <a:t>long</a:t>
            </a:r>
          </a:p>
          <a:p>
            <a:pPr marL="1143000" lvl="2">
              <a:spcAft>
                <a:spcPts val="600"/>
              </a:spcAft>
            </a:pPr>
            <a:r>
              <a:rPr lang="en-US" sz="2400" dirty="0" err="1" smtClean="0"/>
              <a:t>Double.valueOf</a:t>
            </a:r>
            <a:r>
              <a:rPr lang="en-US" sz="2400" dirty="0" smtClean="0"/>
              <a:t>(</a:t>
            </a:r>
            <a:r>
              <a:rPr lang="en-US" sz="2400" dirty="0" err="1" smtClean="0"/>
              <a:t>str</a:t>
            </a:r>
            <a:r>
              <a:rPr lang="en-US" sz="2400" dirty="0" smtClean="0"/>
              <a:t>);//Converts string to </a:t>
            </a:r>
            <a:r>
              <a:rPr lang="en-US" sz="2400" dirty="0" smtClean="0">
                <a:solidFill>
                  <a:srgbClr val="FF0000"/>
                </a:solidFill>
              </a:rPr>
              <a:t>double object </a:t>
            </a:r>
          </a:p>
          <a:p>
            <a:pPr marL="1143000" lvl="2">
              <a:spcAft>
                <a:spcPts val="600"/>
              </a:spcAft>
            </a:pPr>
            <a:endParaRPr lang="en-US" sz="2400" dirty="0" smtClean="0"/>
          </a:p>
          <a:p>
            <a:pPr marL="1143000" lvl="2">
              <a:spcAft>
                <a:spcPts val="600"/>
              </a:spcAft>
            </a:pPr>
            <a:r>
              <a:rPr lang="en-US" sz="2400" dirty="0" smtClean="0"/>
              <a:t>We look at an example that makes use of Stack class.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u="sng" dirty="0" smtClean="0"/>
              <a:t>Stack class can be used for storing objects including that of user classes</a:t>
            </a:r>
          </a:p>
          <a:p>
            <a:endParaRPr lang="en-US" sz="2000" b="1" i="1" u="sng" dirty="0" smtClean="0"/>
          </a:p>
          <a:p>
            <a:r>
              <a:rPr lang="en-US" sz="2400" dirty="0" smtClean="0"/>
              <a:t>import </a:t>
            </a:r>
            <a:r>
              <a:rPr lang="en-US" sz="2400" dirty="0" err="1" smtClean="0"/>
              <a:t>java.util.</a:t>
            </a:r>
            <a:r>
              <a:rPr lang="en-US" sz="2400" dirty="0" err="1" smtClean="0">
                <a:solidFill>
                  <a:srgbClr val="FF0000"/>
                </a:solidFill>
              </a:rPr>
              <a:t>Stack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class </a:t>
            </a:r>
            <a:r>
              <a:rPr lang="en-US" sz="2400" dirty="0" err="1" smtClean="0"/>
              <a:t>StackTest</a:t>
            </a:r>
            <a:endParaRPr lang="en-US" sz="2400" dirty="0" smtClean="0"/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throws Exception</a:t>
            </a:r>
          </a:p>
          <a:p>
            <a:r>
              <a:rPr lang="en-US" sz="2400" dirty="0" smtClean="0"/>
              <a:t>    { </a:t>
            </a:r>
          </a:p>
          <a:p>
            <a:r>
              <a:rPr lang="en-US" sz="2400" dirty="0" smtClean="0"/>
              <a:t>       Stack&lt;Integer&gt; </a:t>
            </a:r>
            <a:r>
              <a:rPr lang="en-US" sz="2400" dirty="0" err="1" smtClean="0"/>
              <a:t>mystack</a:t>
            </a:r>
            <a:r>
              <a:rPr lang="en-US" sz="2400" dirty="0" smtClean="0"/>
              <a:t>=new Stack&lt;Integer&gt;();</a:t>
            </a:r>
          </a:p>
          <a:p>
            <a:r>
              <a:rPr lang="en-US" sz="2400" dirty="0" smtClean="0"/>
              <a:t>	Integer </a:t>
            </a:r>
            <a:r>
              <a:rPr lang="en-US" sz="2400" dirty="0" err="1" smtClean="0"/>
              <a:t>iObj</a:t>
            </a:r>
            <a:r>
              <a:rPr lang="en-US" sz="2400" dirty="0" smtClean="0"/>
              <a:t>=new Integer(10);</a:t>
            </a:r>
          </a:p>
          <a:p>
            <a:r>
              <a:rPr lang="en-US" sz="2400" dirty="0" smtClean="0"/>
              <a:t>       </a:t>
            </a:r>
            <a:r>
              <a:rPr lang="en-US" sz="2400" dirty="0" err="1" smtClean="0"/>
              <a:t>mystack.push</a:t>
            </a:r>
            <a:r>
              <a:rPr lang="en-US" sz="2400" dirty="0" smtClean="0"/>
              <a:t>(</a:t>
            </a:r>
            <a:r>
              <a:rPr lang="en-US" sz="2400" dirty="0" err="1" smtClean="0"/>
              <a:t>iObj</a:t>
            </a:r>
            <a:r>
              <a:rPr lang="en-US" sz="2400" dirty="0" smtClean="0"/>
              <a:t>);//</a:t>
            </a:r>
            <a:r>
              <a:rPr lang="en-US" sz="2400" dirty="0" smtClean="0">
                <a:solidFill>
                  <a:srgbClr val="FF0000"/>
                </a:solidFill>
              </a:rPr>
              <a:t>Stores object</a:t>
            </a:r>
          </a:p>
          <a:p>
            <a:r>
              <a:rPr lang="en-US" sz="2400" dirty="0" smtClean="0"/>
              <a:t>       </a:t>
            </a:r>
            <a:r>
              <a:rPr lang="en-US" sz="2400" dirty="0" err="1" smtClean="0"/>
              <a:t>mystack.push</a:t>
            </a:r>
            <a:r>
              <a:rPr lang="en-US" sz="2400" dirty="0" smtClean="0"/>
              <a:t>(20);//</a:t>
            </a:r>
            <a:r>
              <a:rPr lang="en-US" sz="2400" dirty="0" err="1" smtClean="0">
                <a:solidFill>
                  <a:srgbClr val="FF0000"/>
                </a:solidFill>
              </a:rPr>
              <a:t>AutoBoxing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sum=</a:t>
            </a:r>
            <a:r>
              <a:rPr lang="en-US" sz="2400" dirty="0" err="1" smtClean="0"/>
              <a:t>iobj.intValue</a:t>
            </a:r>
            <a:r>
              <a:rPr lang="en-US" sz="2400" dirty="0" smtClean="0"/>
              <a:t>()+</a:t>
            </a:r>
            <a:r>
              <a:rPr lang="en-US" sz="2400" dirty="0" err="1" smtClean="0"/>
              <a:t>mystack.peek</a:t>
            </a:r>
            <a:r>
              <a:rPr lang="en-US" sz="2400" dirty="0" smtClean="0"/>
              <a:t>();//</a:t>
            </a:r>
            <a:r>
              <a:rPr lang="en-US" sz="2400" dirty="0" err="1" smtClean="0">
                <a:solidFill>
                  <a:srgbClr val="FF0000"/>
                </a:solidFill>
              </a:rPr>
              <a:t>Unboxing</a:t>
            </a:r>
            <a:r>
              <a:rPr lang="en-US" sz="2400" dirty="0" smtClean="0">
                <a:solidFill>
                  <a:srgbClr val="FF0000"/>
                </a:solidFill>
              </a:rPr>
              <a:t> (peek)</a:t>
            </a:r>
          </a:p>
          <a:p>
            <a:r>
              <a:rPr lang="en-US" sz="2400" dirty="0" smtClean="0"/>
              <a:t> 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(mystack.pop());</a:t>
            </a:r>
          </a:p>
          <a:p>
            <a:r>
              <a:rPr lang="en-US" sz="2400" dirty="0" smtClean="0"/>
              <a:t> 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(mystack.pop());</a:t>
            </a:r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(mystack.pop());//</a:t>
            </a:r>
            <a:r>
              <a:rPr lang="en-US" sz="2400" dirty="0" smtClean="0">
                <a:solidFill>
                  <a:srgbClr val="FF0000"/>
                </a:solidFill>
              </a:rPr>
              <a:t>Runtime error </a:t>
            </a:r>
            <a:r>
              <a:rPr lang="en-US" sz="2400" dirty="0" err="1" smtClean="0">
                <a:solidFill>
                  <a:srgbClr val="FF0000"/>
                </a:solidFill>
              </a:rPr>
              <a:t>EmptyStack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             </a:t>
            </a:r>
          </a:p>
          <a:p>
            <a:r>
              <a:rPr lang="en-US" sz="2400" dirty="0" smtClean="0"/>
              <a:t>    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1000"/>
            <a:ext cx="8458200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17525" indent="-517525">
              <a:buFont typeface="Arial" pitchFamily="34" charset="0"/>
              <a:buChar char="•"/>
            </a:pPr>
            <a:r>
              <a:rPr lang="en-US" sz="2800" dirty="0" smtClean="0"/>
              <a:t>Write Java statements to print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length</a:t>
            </a:r>
            <a:r>
              <a:rPr lang="en-US" sz="2800" dirty="0" smtClean="0"/>
              <a:t> (</a:t>
            </a:r>
            <a:r>
              <a:rPr lang="en-US" sz="2800" i="1" dirty="0" smtClean="0">
                <a:solidFill>
                  <a:srgbClr val="00B050"/>
                </a:solidFill>
              </a:rPr>
              <a:t>number of chars held by a </a:t>
            </a:r>
            <a:r>
              <a:rPr lang="en-US" sz="2800" i="1" dirty="0" smtClean="0">
                <a:solidFill>
                  <a:srgbClr val="0070C0"/>
                </a:solidFill>
              </a:rPr>
              <a:t>String 0bject</a:t>
            </a:r>
            <a:r>
              <a:rPr lang="en-US" sz="2800" dirty="0" smtClean="0">
                <a:solidFill>
                  <a:srgbClr val="0070C0"/>
                </a:solidFill>
              </a:rPr>
              <a:t>)</a:t>
            </a:r>
          </a:p>
          <a:p>
            <a:pPr marL="974725" lvl="1" indent="-517525">
              <a:buFont typeface="Arial" pitchFamily="34" charset="0"/>
              <a:buChar char="•"/>
            </a:pPr>
            <a:r>
              <a:rPr lang="en-US" sz="2400" dirty="0" smtClean="0"/>
              <a:t>This can be obtained using </a:t>
            </a:r>
            <a:r>
              <a:rPr lang="en-US" sz="2400" dirty="0" smtClean="0">
                <a:solidFill>
                  <a:srgbClr val="FF0000"/>
                </a:solidFill>
              </a:rPr>
              <a:t>length()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rgbClr val="970FC1"/>
                </a:solidFill>
              </a:rPr>
              <a:t>method</a:t>
            </a:r>
            <a:r>
              <a:rPr lang="en-US" sz="2800" dirty="0" smtClean="0"/>
              <a:t> </a:t>
            </a:r>
            <a:r>
              <a:rPr lang="en-US" sz="2400" dirty="0" smtClean="0"/>
              <a:t>of String class </a:t>
            </a:r>
            <a:r>
              <a:rPr lang="en-US" sz="2400" dirty="0" smtClean="0">
                <a:solidFill>
                  <a:srgbClr val="FF0000"/>
                </a:solidFill>
              </a:rPr>
              <a:t>as shown below: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895600"/>
            <a:ext cx="736282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0" y="1219200"/>
            <a:ext cx="855445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457200" y="2514600"/>
            <a:ext cx="83842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609600" y="1295400"/>
            <a:ext cx="7329544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228600" y="228600"/>
            <a:ext cx="203661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lum bright="-35000" contrast="65000"/>
          </a:blip>
          <a:srcRect/>
          <a:stretch>
            <a:fillRect/>
          </a:stretch>
        </p:blipFill>
        <p:spPr bwMode="auto">
          <a:xfrm>
            <a:off x="228600" y="2819400"/>
            <a:ext cx="718038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lum bright="-35000" contrast="65000"/>
          </a:blip>
          <a:srcRect/>
          <a:stretch>
            <a:fillRect/>
          </a:stretch>
        </p:blipFill>
        <p:spPr bwMode="auto">
          <a:xfrm>
            <a:off x="228600" y="3810000"/>
            <a:ext cx="845323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8029</TotalTime>
  <Words>2726</Words>
  <Application>Microsoft Office PowerPoint</Application>
  <PresentationFormat>On-screen Show (4:3)</PresentationFormat>
  <Paragraphs>453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4" baseType="lpstr">
      <vt:lpstr>SimSun</vt:lpstr>
      <vt:lpstr>Arabic Typesetting</vt:lpstr>
      <vt:lpstr>Arial</vt:lpstr>
      <vt:lpstr>Arial Unicode MS</vt:lpstr>
      <vt:lpstr>Bodoni MT</vt:lpstr>
      <vt:lpstr>Calibri</vt:lpstr>
      <vt:lpstr>Comic Sans MS</vt:lpstr>
      <vt:lpstr>Helvetica</vt:lpstr>
      <vt:lpstr>Times New Roman</vt:lpstr>
      <vt:lpstr>Wingdings</vt:lpstr>
      <vt:lpstr>Watermark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Statement (HackerRank) (NetBeans helloworld/StringSubString)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Overview of Java</dc:title>
  <dc:creator>user</dc:creator>
  <cp:lastModifiedBy>GEU</cp:lastModifiedBy>
  <cp:revision>507</cp:revision>
  <dcterms:created xsi:type="dcterms:W3CDTF">2005-03-22T22:30:11Z</dcterms:created>
  <dcterms:modified xsi:type="dcterms:W3CDTF">2022-04-01T08:27:38Z</dcterms:modified>
</cp:coreProperties>
</file>