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327" r:id="rId2"/>
    <p:sldId id="329" r:id="rId3"/>
    <p:sldId id="257" r:id="rId4"/>
    <p:sldId id="328" r:id="rId5"/>
    <p:sldId id="273" r:id="rId6"/>
    <p:sldId id="275" r:id="rId7"/>
    <p:sldId id="276" r:id="rId8"/>
    <p:sldId id="330" r:id="rId9"/>
    <p:sldId id="309" r:id="rId10"/>
    <p:sldId id="310" r:id="rId11"/>
    <p:sldId id="312" r:id="rId12"/>
    <p:sldId id="314" r:id="rId13"/>
    <p:sldId id="315" r:id="rId14"/>
    <p:sldId id="316" r:id="rId15"/>
    <p:sldId id="317" r:id="rId16"/>
    <p:sldId id="318" r:id="rId17"/>
    <p:sldId id="319" r:id="rId18"/>
    <p:sldId id="333" r:id="rId19"/>
    <p:sldId id="321" r:id="rId20"/>
    <p:sldId id="324" r:id="rId21"/>
    <p:sldId id="322" r:id="rId22"/>
    <p:sldId id="332" r:id="rId23"/>
    <p:sldId id="335" r:id="rId24"/>
    <p:sldId id="323" r:id="rId25"/>
    <p:sldId id="334" r:id="rId26"/>
    <p:sldId id="331" r:id="rId27"/>
    <p:sldId id="325" r:id="rId28"/>
    <p:sldId id="326" r:id="rId29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zZ82k3hT4LfJwS/+qDmfyg==" hashData="C7qHEBQlPiNm6Ve8t9JPFjcoYw4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4" autoAdjust="0"/>
  </p:normalViewPr>
  <p:slideViewPr>
    <p:cSldViewPr>
      <p:cViewPr varScale="1">
        <p:scale>
          <a:sx n="46" d="100"/>
          <a:sy n="46" d="100"/>
        </p:scale>
        <p:origin x="56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9CB8-3638-4E36-A05C-1094EC2EE6B0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54B-052E-4161-9E55-B86D39002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/>
            </a:lvl1pPr>
          </a:lstStyle>
          <a:p>
            <a:r>
              <a:rPr lang="en-US" altLang="zh-CN" smtClean="0"/>
              <a:t>(C) D. R. Gangodkar</a:t>
            </a:r>
            <a:endParaRPr lang="en-US" altLang="zh-CN" dirty="0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438400" y="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 literal is a </a:t>
            </a:r>
            <a:r>
              <a:rPr lang="en-US" sz="2800" b="1" dirty="0" smtClean="0">
                <a:solidFill>
                  <a:srgbClr val="FF0000"/>
                </a:solidFill>
              </a:rPr>
              <a:t>constant value </a:t>
            </a:r>
            <a:r>
              <a:rPr lang="en-US" sz="2800" b="1" dirty="0" smtClean="0"/>
              <a:t>and is  used to </a:t>
            </a:r>
            <a:r>
              <a:rPr lang="en-US" sz="2800" b="1" dirty="0" smtClean="0">
                <a:solidFill>
                  <a:srgbClr val="7030A0"/>
                </a:solidFill>
              </a:rPr>
              <a:t>assign a value to variable</a:t>
            </a:r>
            <a:r>
              <a:rPr lang="en-US" sz="2800" b="1" dirty="0" smtClean="0"/>
              <a:t>, to </a:t>
            </a:r>
            <a:r>
              <a:rPr lang="en-US" sz="2800" b="1" dirty="0" smtClean="0">
                <a:solidFill>
                  <a:srgbClr val="00B050"/>
                </a:solidFill>
              </a:rPr>
              <a:t>compare values </a:t>
            </a:r>
            <a:r>
              <a:rPr lang="en-US" sz="2800" b="1" dirty="0" smtClean="0"/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define constants. </a:t>
            </a:r>
            <a:r>
              <a:rPr lang="en-US" sz="2800" b="1" dirty="0" err="1" smtClean="0">
                <a:solidFill>
                  <a:srgbClr val="FF0000"/>
                </a:solidFill>
              </a:rPr>
              <a:t>e.g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133600"/>
            <a:ext cx="472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boolean</a:t>
            </a:r>
            <a:r>
              <a:rPr lang="en-US" sz="2800" dirty="0" smtClean="0"/>
              <a:t> result = 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char </a:t>
            </a:r>
            <a:r>
              <a:rPr lang="en-US" sz="2800" dirty="0" err="1" smtClean="0"/>
              <a:t>capitalC</a:t>
            </a:r>
            <a:r>
              <a:rPr lang="en-US" sz="2800" dirty="0" smtClean="0"/>
              <a:t> = '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'; </a:t>
            </a:r>
          </a:p>
          <a:p>
            <a:r>
              <a:rPr lang="en-US" sz="2800" dirty="0" smtClean="0"/>
              <a:t>byte b = </a:t>
            </a:r>
            <a:r>
              <a:rPr lang="en-US" sz="2800" dirty="0" smtClean="0">
                <a:solidFill>
                  <a:srgbClr val="FF0000"/>
                </a:solidFill>
              </a:rPr>
              <a:t>100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short s = </a:t>
            </a:r>
            <a:r>
              <a:rPr lang="en-US" sz="2800" dirty="0" smtClean="0">
                <a:solidFill>
                  <a:srgbClr val="FF0000"/>
                </a:solidFill>
              </a:rPr>
              <a:t>10000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int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100000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85800" y="4419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(</a:t>
            </a:r>
            <a:r>
              <a:rPr lang="en-US" sz="2800" dirty="0" err="1" smtClean="0"/>
              <a:t>i</a:t>
            </a:r>
            <a:r>
              <a:rPr lang="en-US" sz="2800" dirty="0" smtClean="0"/>
              <a:t>  &lt; </a:t>
            </a:r>
            <a:r>
              <a:rPr lang="en-US" sz="2800" dirty="0" smtClean="0">
                <a:solidFill>
                  <a:srgbClr val="FF0000"/>
                </a:solidFill>
              </a:rPr>
              <a:t>-10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(“less than -10”);</a:t>
            </a:r>
          </a:p>
          <a:p>
            <a:endParaRPr lang="en-US" sz="2800" dirty="0" smtClean="0"/>
          </a:p>
          <a:p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Lets understand more about literals….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6000" contrast="65000"/>
          </a:blip>
          <a:srcRect/>
          <a:stretch>
            <a:fillRect/>
          </a:stretch>
        </p:blipFill>
        <p:spPr bwMode="auto">
          <a:xfrm>
            <a:off x="2362200" y="1524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lum bright="-36000" contrast="65000"/>
          </a:blip>
          <a:srcRect/>
          <a:stretch>
            <a:fillRect/>
          </a:stretch>
        </p:blipFill>
        <p:spPr bwMode="auto">
          <a:xfrm>
            <a:off x="609600" y="2209800"/>
            <a:ext cx="763693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lum bright="-36000" contrast="65000"/>
          </a:blip>
          <a:srcRect/>
          <a:stretch>
            <a:fillRect/>
          </a:stretch>
        </p:blipFill>
        <p:spPr bwMode="auto">
          <a:xfrm>
            <a:off x="381000" y="3810000"/>
            <a:ext cx="867707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lum bright="-36000" contrast="65000"/>
          </a:blip>
          <a:srcRect/>
          <a:stretch>
            <a:fillRect/>
          </a:stretch>
        </p:blipFill>
        <p:spPr bwMode="auto">
          <a:xfrm>
            <a:off x="457199" y="5105400"/>
            <a:ext cx="845975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1524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SHOULD BE FOLLOWED </a:t>
            </a:r>
            <a:r>
              <a:rPr lang="en-US" b="1" i="1" dirty="0" smtClean="0"/>
              <a:t>AS ARE PART OF </a:t>
            </a:r>
            <a:r>
              <a:rPr lang="en-US" b="1" i="1" dirty="0" smtClean="0">
                <a:solidFill>
                  <a:srgbClr val="FF0000"/>
                </a:solidFill>
              </a:rPr>
              <a:t>GOOD PROGRAMMING PRACTICE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228600" y="838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0" y="235803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Write a program to find out the </a:t>
            </a:r>
            <a:r>
              <a:rPr lang="en-US" sz="2800" b="1" dirty="0" smtClean="0">
                <a:solidFill>
                  <a:srgbClr val="FF0000"/>
                </a:solidFill>
              </a:rPr>
              <a:t>hypotenuse </a:t>
            </a:r>
            <a:r>
              <a:rPr lang="en-US" sz="2800" b="1" dirty="0" smtClean="0"/>
              <a:t>of right angled triangle</a:t>
            </a:r>
            <a:r>
              <a:rPr lang="en-US" sz="2800" dirty="0" smtClean="0"/>
              <a:t> </a:t>
            </a:r>
            <a:r>
              <a:rPr lang="en-US" sz="2400" b="1" dirty="0" smtClean="0"/>
              <a:t>given sides s1=3.0 and s2=4.0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Formula: hypo=</a:t>
            </a:r>
            <a:r>
              <a:rPr lang="en-US" sz="2400" b="1" dirty="0" err="1" smtClean="0">
                <a:solidFill>
                  <a:srgbClr val="FF0000"/>
                </a:solidFill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</a:rPr>
              <a:t> (S1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+S2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b="1" i="1" dirty="0" smtClean="0">
                <a:solidFill>
                  <a:srgbClr val="00B050"/>
                </a:solidFill>
              </a:rPr>
              <a:t>Hint use method     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double </a:t>
            </a:r>
            <a:r>
              <a:rPr lang="en-US" sz="2400" b="1" i="1" dirty="0" err="1" smtClean="0">
                <a:solidFill>
                  <a:schemeClr val="accent1">
                    <a:lumMod val="50000"/>
                  </a:schemeClr>
                </a:solidFill>
              </a:rPr>
              <a:t>Math.sqrt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( double d).  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64353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FindHypo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</a:t>
            </a:r>
          </a:p>
          <a:p>
            <a:r>
              <a:rPr lang="en-US" sz="2400" dirty="0" smtClean="0"/>
              <a:t> 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 ])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double d1=3.0;</a:t>
            </a:r>
          </a:p>
          <a:p>
            <a:r>
              <a:rPr lang="en-US" sz="2400" dirty="0" smtClean="0"/>
              <a:t>        double d2=4.0;</a:t>
            </a:r>
          </a:p>
          <a:p>
            <a:r>
              <a:rPr lang="en-US" sz="2400" dirty="0" smtClean="0"/>
              <a:t>        double hypo;</a:t>
            </a:r>
          </a:p>
          <a:p>
            <a:r>
              <a:rPr lang="en-US" sz="2400" dirty="0" smtClean="0"/>
              <a:t>        hypo = </a:t>
            </a:r>
            <a:r>
              <a:rPr lang="en-US" sz="2400" dirty="0" err="1" smtClean="0"/>
              <a:t>Math.sqrt</a:t>
            </a:r>
            <a:r>
              <a:rPr lang="en-US" sz="2400" dirty="0" smtClean="0"/>
              <a:t>(d1*d1+d2*d2);//</a:t>
            </a:r>
            <a:r>
              <a:rPr lang="en-US" sz="2400" dirty="0" smtClean="0">
                <a:solidFill>
                  <a:srgbClr val="FF0000"/>
                </a:solidFill>
              </a:rPr>
              <a:t>Math class in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>
                <a:solidFill>
                  <a:srgbClr val="FF0000"/>
                </a:solidFill>
              </a:rPr>
              <a:t> package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Hypothenuse</a:t>
            </a:r>
            <a:r>
              <a:rPr lang="en-US" sz="2400" dirty="0" smtClean="0"/>
              <a:t>  ="+ hypo);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"/>
            <a:ext cx="3009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81000" y="1066799"/>
            <a:ext cx="4343400" cy="203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399" y="3733800"/>
            <a:ext cx="322217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4114800" y="2667000"/>
            <a:ext cx="4343400" cy="384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304800"/>
            <a:ext cx="1771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81000"/>
            <a:ext cx="8077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// Demonstrate block scope.</a:t>
            </a:r>
          </a:p>
          <a:p>
            <a:r>
              <a:rPr lang="en-US" sz="2000" b="1" dirty="0" smtClean="0"/>
              <a:t>class Scope </a:t>
            </a:r>
          </a:p>
          <a:p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 ])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2"/>
            <a:r>
              <a:rPr lang="en-US" sz="2000" b="1" dirty="0" smtClean="0"/>
              <a:t>    int x; //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known to all code within main</a:t>
            </a:r>
          </a:p>
          <a:p>
            <a:pPr lvl="2"/>
            <a:r>
              <a:rPr lang="en-US" sz="2000" b="1" dirty="0" smtClean="0"/>
              <a:t>    x = 10;</a:t>
            </a:r>
          </a:p>
          <a:p>
            <a:pPr lvl="2"/>
            <a:r>
              <a:rPr lang="en-US" sz="2000" b="1" dirty="0" smtClean="0"/>
              <a:t>   	 if(x == 10)</a:t>
            </a:r>
          </a:p>
          <a:p>
            <a:pPr lvl="2"/>
            <a:r>
              <a:rPr lang="en-US" sz="2000" b="1" dirty="0" smtClean="0"/>
              <a:t>    	 </a:t>
            </a:r>
            <a:r>
              <a:rPr lang="en-US" sz="2000" b="1" dirty="0" smtClean="0">
                <a:solidFill>
                  <a:srgbClr val="FF0000"/>
                </a:solidFill>
              </a:rPr>
              <a:t>{ 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// start new scope</a:t>
            </a:r>
          </a:p>
          <a:p>
            <a:pPr lvl="2"/>
            <a:r>
              <a:rPr lang="en-US" sz="2000" b="1" dirty="0" smtClean="0"/>
              <a:t>      		int  y = 20; //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known only to this block</a:t>
            </a:r>
          </a:p>
          <a:p>
            <a:pPr lvl="2"/>
            <a:endParaRPr lang="en-US" sz="2000" b="1" dirty="0" smtClean="0"/>
          </a:p>
          <a:p>
            <a:pPr lvl="3"/>
            <a:r>
              <a:rPr lang="en-US" sz="2000" b="1" dirty="0" smtClean="0"/>
              <a:t>    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// x and y both known here.</a:t>
            </a:r>
          </a:p>
          <a:p>
            <a:pPr lvl="3"/>
            <a:r>
              <a:rPr lang="en-US" sz="2000" b="1" dirty="0" smtClean="0"/>
              <a:t> 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("x and y: " + x + " " + y);</a:t>
            </a:r>
          </a:p>
          <a:p>
            <a:pPr lvl="3"/>
            <a:r>
              <a:rPr lang="en-US" sz="2000" b="1" dirty="0" smtClean="0"/>
              <a:t>        	x = y * 2;</a:t>
            </a:r>
          </a:p>
          <a:p>
            <a:pPr lvl="2"/>
            <a:r>
              <a:rPr lang="en-US" sz="2000" b="1" dirty="0" smtClean="0"/>
              <a:t>     	</a:t>
            </a:r>
            <a:r>
              <a:rPr lang="en-US" sz="2000" b="1" dirty="0" smtClean="0">
                <a:solidFill>
                  <a:srgbClr val="FF0000"/>
                </a:solidFill>
              </a:rPr>
              <a:t> }</a:t>
            </a:r>
          </a:p>
          <a:p>
            <a:pPr lvl="2"/>
            <a:r>
              <a:rPr lang="en-US" sz="2000" b="1" dirty="0" smtClean="0"/>
              <a:t>     y = 100; // </a:t>
            </a:r>
            <a:r>
              <a:rPr lang="en-US" sz="2000" b="1" dirty="0" smtClean="0">
                <a:solidFill>
                  <a:srgbClr val="FF0000"/>
                </a:solidFill>
              </a:rPr>
              <a:t>Error! </a:t>
            </a:r>
            <a:r>
              <a:rPr lang="en-US" sz="2800" b="1" dirty="0" smtClean="0">
                <a:solidFill>
                  <a:srgbClr val="7030A0"/>
                </a:solidFill>
              </a:rPr>
              <a:t>y</a:t>
            </a:r>
            <a:r>
              <a:rPr lang="en-US" sz="2000" b="1" dirty="0" smtClean="0">
                <a:solidFill>
                  <a:srgbClr val="FF0000"/>
                </a:solidFill>
              </a:rPr>
              <a:t> not known here </a:t>
            </a:r>
          </a:p>
          <a:p>
            <a:pPr lvl="2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("x is " + x); // </a:t>
            </a:r>
            <a:r>
              <a:rPr lang="en-US" sz="2000" b="1" dirty="0" smtClean="0">
                <a:solidFill>
                  <a:srgbClr val="7030A0"/>
                </a:solidFill>
              </a:rPr>
              <a:t>x is still known here.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1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Conversion </a:t>
            </a:r>
            <a:r>
              <a:rPr lang="en-US" sz="2800" b="1" dirty="0" smtClean="0"/>
              <a:t>between different </a:t>
            </a:r>
            <a:r>
              <a:rPr lang="en-US" sz="3200" b="1" dirty="0" smtClean="0">
                <a:solidFill>
                  <a:srgbClr val="C00000"/>
                </a:solidFill>
              </a:rPr>
              <a:t>Data types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Suppose a value of one type is assigned to a variable of another type.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819399" y="1524000"/>
            <a:ext cx="3048001" cy="111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599" y="2895600"/>
            <a:ext cx="62904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3581400"/>
            <a:ext cx="5572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80999" y="4114800"/>
            <a:ext cx="518389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33400" y="6019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Lets look at these in more detail……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9144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743200" y="3276600"/>
            <a:ext cx="24479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676400" y="51054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char c=‘a’; </a:t>
            </a:r>
          </a:p>
          <a:p>
            <a:r>
              <a:rPr lang="en-US" sz="3200" dirty="0" smtClean="0"/>
              <a:t>int a=c; //OK but </a:t>
            </a:r>
            <a:r>
              <a:rPr lang="en-US" sz="3200" dirty="0" smtClean="0">
                <a:solidFill>
                  <a:srgbClr val="C00000"/>
                </a:solidFill>
              </a:rPr>
              <a:t>not appropriate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Lets see examples</a:t>
            </a:r>
            <a:r>
              <a:rPr lang="en-US" sz="32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822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1447800"/>
            <a:ext cx="7839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04800" y="1981200"/>
            <a:ext cx="7981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105400" y="19151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2057400" y="37338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int  </a:t>
            </a:r>
            <a:r>
              <a:rPr lang="en-US" sz="2800" dirty="0" err="1" smtClean="0"/>
              <a:t>i</a:t>
            </a:r>
            <a:r>
              <a:rPr lang="en-US" sz="2800" dirty="0" smtClean="0"/>
              <a:t>=100;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double d= </a:t>
            </a:r>
            <a:r>
              <a:rPr lang="en-US" sz="2800" dirty="0" err="1" smtClean="0"/>
              <a:t>i</a:t>
            </a:r>
            <a:r>
              <a:rPr lang="en-US" sz="2800" dirty="0" smtClean="0"/>
              <a:t>;// </a:t>
            </a:r>
            <a:r>
              <a:rPr lang="en-US" sz="2800" dirty="0" smtClean="0">
                <a:solidFill>
                  <a:srgbClr val="FF0000"/>
                </a:solidFill>
              </a:rPr>
              <a:t>Widening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822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57200" y="914400"/>
            <a:ext cx="8115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05400" y="838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1981200"/>
            <a:ext cx="71723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457200" y="3505200"/>
            <a:ext cx="6515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2133600" y="3962400"/>
            <a:ext cx="5562600" cy="969496"/>
            <a:chOff x="2133600" y="3962400"/>
            <a:chExt cx="5562600" cy="969496"/>
          </a:xfrm>
        </p:grpSpPr>
        <p:sp>
          <p:nvSpPr>
            <p:cNvPr id="16" name="TextBox 15"/>
            <p:cNvSpPr txBox="1"/>
            <p:nvPr/>
          </p:nvSpPr>
          <p:spPr>
            <a:xfrm>
              <a:off x="2133600" y="3962400"/>
              <a:ext cx="502920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dirty="0" smtClean="0"/>
                <a:t>int  </a:t>
              </a:r>
              <a:r>
                <a:rPr lang="en-US" sz="2400" dirty="0" err="1" smtClean="0"/>
                <a:t>i</a:t>
              </a:r>
              <a:r>
                <a:rPr lang="en-US" sz="2400" dirty="0" smtClean="0"/>
                <a:t>=100;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 smtClean="0"/>
                <a:t>byte b= (byte)  </a:t>
              </a:r>
              <a:r>
                <a:rPr lang="en-US" sz="2400" dirty="0" err="1" smtClean="0"/>
                <a:t>i</a:t>
              </a:r>
              <a:r>
                <a:rPr lang="en-US" sz="2800" dirty="0" smtClean="0"/>
                <a:t>; //</a:t>
              </a:r>
              <a:r>
                <a:rPr lang="en-US" sz="2800" dirty="0" smtClean="0">
                  <a:solidFill>
                    <a:srgbClr val="FF0000"/>
                  </a:solidFill>
                </a:rPr>
                <a:t>Necessary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41148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important</a:t>
              </a:r>
              <a:endParaRPr lang="en-US" sz="2800" dirty="0"/>
            </a:p>
          </p:txBody>
        </p:sp>
        <p:sp>
          <p:nvSpPr>
            <p:cNvPr id="24" name="Arc 23"/>
            <p:cNvSpPr/>
            <p:nvPr/>
          </p:nvSpPr>
          <p:spPr>
            <a:xfrm rot="10625429" flipV="1">
              <a:off x="3521016" y="4039907"/>
              <a:ext cx="2554876" cy="688031"/>
            </a:xfrm>
            <a:prstGeom prst="arc">
              <a:avLst>
                <a:gd name="adj1" fmla="val 11189812"/>
                <a:gd name="adj2" fmla="val 564183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0" y="4953000"/>
            <a:ext cx="8543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2057400" y="2438400"/>
            <a:ext cx="3657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int  </a:t>
            </a:r>
            <a:r>
              <a:rPr lang="en-US" sz="2400" dirty="0" err="1" smtClean="0"/>
              <a:t>i</a:t>
            </a:r>
            <a:r>
              <a:rPr lang="en-US" sz="2400" dirty="0" smtClean="0"/>
              <a:t>=100;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byte b= </a:t>
            </a:r>
            <a:r>
              <a:rPr lang="en-US" sz="2400" dirty="0" err="1" smtClean="0"/>
              <a:t>i</a:t>
            </a:r>
            <a:r>
              <a:rPr lang="en-US" sz="2800" dirty="0" smtClean="0"/>
              <a:t>; //</a:t>
            </a:r>
            <a:r>
              <a:rPr lang="en-US" sz="2800" dirty="0" smtClean="0">
                <a:solidFill>
                  <a:srgbClr val="FF0000"/>
                </a:solidFill>
              </a:rPr>
              <a:t>Incorrect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5486400"/>
            <a:ext cx="5029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float f=200.22f;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int </a:t>
            </a:r>
            <a:r>
              <a:rPr lang="en-US" sz="2400" dirty="0" err="1" smtClean="0"/>
              <a:t>i</a:t>
            </a:r>
            <a:r>
              <a:rPr lang="en-US" sz="2400" dirty="0" smtClean="0"/>
              <a:t> = ( int) f</a:t>
            </a:r>
            <a:r>
              <a:rPr lang="en-US" sz="2800" dirty="0" smtClean="0"/>
              <a:t>; //</a:t>
            </a:r>
            <a:r>
              <a:rPr lang="en-US" sz="2800" dirty="0" smtClean="0">
                <a:solidFill>
                  <a:srgbClr val="FF0000"/>
                </a:solidFill>
              </a:rPr>
              <a:t>Necessary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QUIZ TIME </a:t>
            </a:r>
          </a:p>
          <a:p>
            <a:pPr lvl="1"/>
            <a:r>
              <a:rPr lang="en-US" sz="2400" dirty="0" smtClean="0"/>
              <a:t>What will be output by the following Java statements?</a:t>
            </a:r>
          </a:p>
          <a:p>
            <a:pPr lvl="1"/>
            <a:endParaRPr lang="en-US" sz="24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(double) (12/5) );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(double) 12 /5 );</a:t>
            </a:r>
          </a:p>
          <a:p>
            <a:pPr marL="914400" lvl="1" indent="-457200">
              <a:buFont typeface="+mj-lt"/>
              <a:buAutoNum type="alphaLcPeriod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657600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Answers: a. 2.0		b. 2.4			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114800"/>
            <a:ext cx="3131383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6680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class Conversion</a:t>
            </a:r>
          </a:p>
          <a:p>
            <a:r>
              <a:rPr lang="en-US" sz="2400" dirty="0" smtClean="0">
                <a:latin typeface="Comic Sans MS" pitchFamily="66" charset="0"/>
              </a:rPr>
              <a:t> {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public static void main(String </a:t>
            </a:r>
            <a:r>
              <a:rPr lang="en-US" sz="2400" dirty="0" err="1" smtClean="0">
                <a:latin typeface="Comic Sans MS" pitchFamily="66" charset="0"/>
              </a:rPr>
              <a:t>args</a:t>
            </a:r>
            <a:r>
              <a:rPr lang="en-US" sz="2400" dirty="0" smtClean="0">
                <a:latin typeface="Comic Sans MS" pitchFamily="66" charset="0"/>
              </a:rPr>
              <a:t>[]) 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{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byte b;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int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= 257;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double d = 323.142;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</a:t>
            </a:r>
            <a:r>
              <a:rPr lang="en-US" sz="2400" dirty="0" err="1" smtClean="0">
                <a:latin typeface="Comic Sans MS" pitchFamily="66" charset="0"/>
              </a:rPr>
              <a:t>System.out.println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("\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</a:rPr>
              <a:t>nConversion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of int to byte."</a:t>
            </a:r>
            <a:r>
              <a:rPr lang="en-US" sz="2400" dirty="0" smtClean="0">
                <a:latin typeface="Comic Sans MS" pitchFamily="66" charset="0"/>
              </a:rPr>
              <a:t>);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b = (byte)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;//</a:t>
            </a:r>
            <a:r>
              <a:rPr lang="en-US" sz="2400" dirty="0" smtClean="0">
                <a:solidFill>
                  <a:srgbClr val="7030A0"/>
                </a:solidFill>
                <a:latin typeface="Comic Sans MS" pitchFamily="66" charset="0"/>
              </a:rPr>
              <a:t>After 127 reset to -128, decrease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</a:t>
            </a:r>
            <a:r>
              <a:rPr lang="en-US" sz="2400" dirty="0" err="1" smtClean="0">
                <a:latin typeface="Comic Sans MS" pitchFamily="66" charset="0"/>
              </a:rPr>
              <a:t>System.out.println</a:t>
            </a:r>
            <a:r>
              <a:rPr lang="en-US" sz="2400" dirty="0" smtClean="0">
                <a:latin typeface="Comic Sans MS" pitchFamily="66" charset="0"/>
              </a:rPr>
              <a:t>("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=" +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+ “ and b = " + b);//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257 and 1</a:t>
            </a:r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</a:t>
            </a:r>
            <a:r>
              <a:rPr lang="en-US" sz="2400" dirty="0" err="1" smtClean="0">
                <a:latin typeface="Comic Sans MS" pitchFamily="66" charset="0"/>
              </a:rPr>
              <a:t>System.out.println</a:t>
            </a:r>
            <a:r>
              <a:rPr lang="en-US" sz="2400" dirty="0" smtClean="0">
                <a:latin typeface="Comic Sans MS" pitchFamily="66" charset="0"/>
              </a:rPr>
              <a:t>("\</a:t>
            </a:r>
            <a:r>
              <a:rPr lang="en-US" sz="2400" dirty="0" err="1" smtClean="0">
                <a:latin typeface="Comic Sans MS" pitchFamily="66" charset="0"/>
              </a:rPr>
              <a:t>ndouble</a:t>
            </a:r>
            <a:r>
              <a:rPr lang="en-US" sz="2400" dirty="0" smtClean="0">
                <a:latin typeface="Comic Sans MS" pitchFamily="66" charset="0"/>
              </a:rPr>
              <a:t> to int.");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= (int) d;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        </a:t>
            </a:r>
            <a:r>
              <a:rPr lang="en-US" sz="2400" dirty="0" err="1" smtClean="0">
                <a:latin typeface="Comic Sans MS" pitchFamily="66" charset="0"/>
              </a:rPr>
              <a:t>System.out.println</a:t>
            </a:r>
            <a:r>
              <a:rPr lang="en-US" sz="2400" dirty="0" smtClean="0">
                <a:latin typeface="Comic Sans MS" pitchFamily="66" charset="0"/>
              </a:rPr>
              <a:t>("d = " + d + “ and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= " +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);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}</a:t>
            </a:r>
          </a:p>
          <a:p>
            <a:r>
              <a:rPr lang="en-US" sz="2400" dirty="0" smtClean="0">
                <a:latin typeface="Comic Sans MS" pitchFamily="66" charset="0"/>
              </a:rPr>
              <a:t>}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991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867400" y="1981200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Conversion of int to byte.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 =257 and b = 1</a:t>
            </a:r>
          </a:p>
          <a:p>
            <a:endParaRPr lang="en-US" b="1" dirty="0" smtClean="0"/>
          </a:p>
          <a:p>
            <a:r>
              <a:rPr lang="en-US" b="1" dirty="0" smtClean="0"/>
              <a:t>double to int.</a:t>
            </a:r>
          </a:p>
          <a:p>
            <a:r>
              <a:rPr lang="en-US" b="1" dirty="0" smtClean="0"/>
              <a:t>d = 323.142 and </a:t>
            </a:r>
            <a:r>
              <a:rPr lang="en-US" b="1" dirty="0" err="1" smtClean="0"/>
              <a:t>i</a:t>
            </a:r>
            <a:r>
              <a:rPr lang="en-US" b="1" dirty="0" smtClean="0"/>
              <a:t>= 323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438400" y="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Literal types: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Integer </a:t>
            </a:r>
            <a:r>
              <a:rPr lang="en-US" sz="2800" b="1" dirty="0" smtClean="0"/>
              <a:t>Literals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Floating point </a:t>
            </a:r>
            <a:r>
              <a:rPr lang="en-US" sz="2800" b="1" dirty="0" smtClean="0"/>
              <a:t>Literals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Character</a:t>
            </a:r>
            <a:r>
              <a:rPr lang="en-US" sz="2800" b="1" dirty="0" smtClean="0"/>
              <a:t> Literals and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String</a:t>
            </a:r>
            <a:r>
              <a:rPr lang="en-US" sz="2800" b="1" dirty="0" smtClean="0"/>
              <a:t> Literals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8763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Java 7 adds: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byte </a:t>
            </a:r>
            <a:r>
              <a:rPr lang="en-US" sz="2400" dirty="0" err="1" smtClean="0"/>
              <a:t>aByte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0b</a:t>
            </a:r>
            <a:r>
              <a:rPr lang="en-US" sz="2400" dirty="0" smtClean="0"/>
              <a:t>00100001; // </a:t>
            </a:r>
            <a:r>
              <a:rPr lang="en-US" sz="2400" dirty="0" smtClean="0">
                <a:solidFill>
                  <a:srgbClr val="FF0000"/>
                </a:solidFill>
              </a:rPr>
              <a:t>Binary</a:t>
            </a:r>
            <a:r>
              <a:rPr lang="en-US" sz="2400" dirty="0" smtClean="0"/>
              <a:t> : An 8-bit 'byte' value: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//If value specified </a:t>
            </a:r>
            <a:r>
              <a:rPr lang="en-US" sz="2400" dirty="0" smtClean="0">
                <a:solidFill>
                  <a:srgbClr val="FF0000"/>
                </a:solidFill>
              </a:rPr>
              <a:t>exceeds Byte limits</a:t>
            </a:r>
            <a:r>
              <a:rPr lang="en-US" sz="2400" dirty="0" smtClean="0"/>
              <a:t>, needs typecasting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byte </a:t>
            </a:r>
            <a:r>
              <a:rPr lang="en-US" sz="2400" dirty="0" err="1" smtClean="0"/>
              <a:t>aByte</a:t>
            </a:r>
            <a:r>
              <a:rPr lang="en-US" sz="2400" dirty="0" smtClean="0"/>
              <a:t> = (byte) 0b10000000; 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4384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// A 16-bit 'short' value:</a:t>
            </a:r>
          </a:p>
          <a:p>
            <a:r>
              <a:rPr lang="en-US" sz="2400" dirty="0" smtClean="0"/>
              <a:t> short </a:t>
            </a:r>
            <a:r>
              <a:rPr lang="en-US" sz="2400" dirty="0" err="1" smtClean="0"/>
              <a:t>aShort</a:t>
            </a:r>
            <a:r>
              <a:rPr lang="en-US" sz="2400" dirty="0" smtClean="0"/>
              <a:t> = (short)</a:t>
            </a:r>
            <a:r>
              <a:rPr lang="en-US" sz="2400" dirty="0" smtClean="0">
                <a:solidFill>
                  <a:srgbClr val="FF0000"/>
                </a:solidFill>
              </a:rPr>
              <a:t>0b</a:t>
            </a:r>
            <a:r>
              <a:rPr lang="en-US" sz="2400" dirty="0" smtClean="0"/>
              <a:t>10100001_01000101; </a:t>
            </a:r>
          </a:p>
          <a:p>
            <a:endParaRPr lang="en-US" sz="2400" dirty="0" smtClean="0"/>
          </a:p>
          <a:p>
            <a:r>
              <a:rPr lang="en-US" sz="2400" dirty="0" smtClean="0"/>
              <a:t>// Some 32-bit '</a:t>
            </a:r>
            <a:r>
              <a:rPr lang="en-US" sz="2400" dirty="0" err="1" smtClean="0"/>
              <a:t>int</a:t>
            </a:r>
            <a:r>
              <a:rPr lang="en-US" sz="2400" dirty="0" smtClean="0"/>
              <a:t>' values:</a:t>
            </a:r>
          </a:p>
          <a:p>
            <a:r>
              <a:rPr lang="en-US" sz="2400" dirty="0" smtClean="0"/>
              <a:t> int anInt1 = </a:t>
            </a:r>
            <a:r>
              <a:rPr lang="en-US" sz="2400" dirty="0" smtClean="0">
                <a:solidFill>
                  <a:srgbClr val="FF0000"/>
                </a:solidFill>
              </a:rPr>
              <a:t>0b</a:t>
            </a:r>
            <a:r>
              <a:rPr lang="en-US" sz="2400" dirty="0" smtClean="0"/>
              <a:t>10100001_01000101_10100001_01000101;</a:t>
            </a:r>
          </a:p>
          <a:p>
            <a:endParaRPr lang="en-US" sz="2400" dirty="0" smtClean="0"/>
          </a:p>
          <a:p>
            <a:r>
              <a:rPr lang="en-US" sz="2400" dirty="0" smtClean="0"/>
              <a:t> int anInt2 = </a:t>
            </a:r>
            <a:r>
              <a:rPr lang="en-US" sz="2400" dirty="0" smtClean="0">
                <a:solidFill>
                  <a:srgbClr val="FF0000"/>
                </a:solidFill>
              </a:rPr>
              <a:t>0b</a:t>
            </a:r>
            <a:r>
              <a:rPr lang="en-US" sz="2400" dirty="0" smtClean="0"/>
              <a:t>101; </a:t>
            </a:r>
          </a:p>
          <a:p>
            <a:r>
              <a:rPr lang="en-US" sz="2400" dirty="0" smtClean="0"/>
              <a:t>int anInt3 =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0B</a:t>
            </a:r>
            <a:r>
              <a:rPr lang="en-US" sz="2400" dirty="0" smtClean="0"/>
              <a:t>101; // The B can be upper or lower case.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475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838200"/>
            <a:ext cx="8105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0" y="487680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0" y="5334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0" y="5715000"/>
            <a:ext cx="83248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5562600" y="2209800"/>
            <a:ext cx="2628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8">
            <a:lum bright="-35000" contrast="65000"/>
          </a:blip>
          <a:srcRect/>
          <a:stretch>
            <a:fillRect/>
          </a:stretch>
        </p:blipFill>
        <p:spPr bwMode="auto">
          <a:xfrm>
            <a:off x="5181600" y="3276600"/>
            <a:ext cx="3543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0" y="129540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value &gt;127 compile error</a:t>
            </a:r>
            <a:endParaRPr lang="en-US" sz="16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5334000" y="3810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 </a:t>
            </a:r>
            <a:r>
              <a:rPr lang="en-US" sz="2800" b="1" dirty="0" smtClean="0">
                <a:solidFill>
                  <a:schemeClr val="accent1">
                    <a:lumMod val="25000"/>
                  </a:schemeClr>
                </a:solidFill>
              </a:rPr>
              <a:t>(byte)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b*2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19200"/>
            <a:ext cx="541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byte 	b1=10;</a:t>
            </a:r>
          </a:p>
          <a:p>
            <a:r>
              <a:rPr lang="en-US" sz="2800" dirty="0" smtClean="0"/>
              <a:t>byte 	b2=20;</a:t>
            </a:r>
          </a:p>
          <a:p>
            <a:r>
              <a:rPr lang="en-US" sz="2800" dirty="0" smtClean="0"/>
              <a:t>byte 	b3=b1+b2; //</a:t>
            </a:r>
            <a:r>
              <a:rPr lang="en-US" sz="2800" dirty="0" err="1" smtClean="0">
                <a:solidFill>
                  <a:srgbClr val="FF0000"/>
                </a:solidFill>
              </a:rPr>
              <a:t>Cmpl</a:t>
            </a:r>
            <a:r>
              <a:rPr lang="en-US" sz="2800" dirty="0" smtClean="0">
                <a:solidFill>
                  <a:srgbClr val="FF0000"/>
                </a:solidFill>
              </a:rPr>
              <a:t> Error</a:t>
            </a:r>
          </a:p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=b1+b2; </a:t>
            </a:r>
            <a:r>
              <a:rPr lang="en-US" sz="2800" dirty="0" smtClean="0">
                <a:solidFill>
                  <a:srgbClr val="FF0000"/>
                </a:solidFill>
              </a:rPr>
              <a:t>//OK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Same is the case with </a:t>
            </a:r>
            <a:r>
              <a:rPr lang="en-US" sz="2800" dirty="0" smtClean="0">
                <a:solidFill>
                  <a:srgbClr val="FF0000"/>
                </a:solidFill>
              </a:rPr>
              <a:t>short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81000"/>
            <a:ext cx="9144000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3200" b="1" dirty="0" smtClean="0"/>
              <a:t>Consider value of PI = 3.14159. This value </a:t>
            </a:r>
            <a:r>
              <a:rPr lang="en-US" sz="3200" b="1" dirty="0" smtClean="0">
                <a:solidFill>
                  <a:srgbClr val="C00000"/>
                </a:solidFill>
              </a:rPr>
              <a:t>should not be changed </a:t>
            </a:r>
            <a:r>
              <a:rPr lang="en-US" sz="3200" b="1" dirty="0" smtClean="0"/>
              <a:t>in the program…i.e. it should be </a:t>
            </a:r>
            <a:r>
              <a:rPr lang="en-US" sz="3600" b="1" dirty="0" smtClean="0">
                <a:solidFill>
                  <a:srgbClr val="FF0000"/>
                </a:solidFill>
              </a:rPr>
              <a:t>constant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/>
              <a:t>Lets understand how to declare </a:t>
            </a:r>
            <a:r>
              <a:rPr lang="en-US" sz="2800" b="1" dirty="0" smtClean="0">
                <a:solidFill>
                  <a:srgbClr val="FF0000"/>
                </a:solidFill>
              </a:rPr>
              <a:t>constants in Java </a:t>
            </a:r>
            <a:r>
              <a:rPr lang="en-US" sz="2800" b="1" dirty="0" smtClean="0"/>
              <a:t>(also called as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Symbolic constants</a:t>
            </a:r>
            <a:r>
              <a:rPr lang="en-US" sz="2800" b="1" dirty="0" smtClean="0"/>
              <a:t>).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 marL="282575" indent="-282575">
              <a:buFont typeface="Arial" pitchFamily="34" charset="0"/>
              <a:buChar char="•"/>
            </a:pPr>
            <a:r>
              <a:rPr lang="en-US" sz="2800" b="1" dirty="0" smtClean="0"/>
              <a:t>makes use of keyword </a:t>
            </a:r>
            <a:r>
              <a:rPr lang="en-US" sz="2800" b="1" dirty="0" smtClean="0">
                <a:solidFill>
                  <a:srgbClr val="FF0000"/>
                </a:solidFill>
              </a:rPr>
              <a:t>final </a:t>
            </a:r>
            <a:r>
              <a:rPr lang="en-US" sz="2800" b="1" dirty="0" smtClean="0"/>
              <a:t>as shown below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 marL="282575" indent="-282575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e.g.</a:t>
            </a:r>
          </a:p>
          <a:p>
            <a:pPr marL="1196975" lvl="2" indent="-28257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final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92D050"/>
                </a:solidFill>
              </a:rPr>
              <a:t>float</a:t>
            </a:r>
            <a:r>
              <a:rPr lang="en-US" sz="2800" b="1" dirty="0" smtClean="0"/>
              <a:t> PI=3.14159</a:t>
            </a:r>
            <a:r>
              <a:rPr lang="en-US" sz="2800" b="1" dirty="0" smtClean="0">
                <a:solidFill>
                  <a:srgbClr val="FF0000"/>
                </a:solidFill>
              </a:rPr>
              <a:t>f</a:t>
            </a:r>
            <a:r>
              <a:rPr lang="en-US" sz="2800" b="1" dirty="0" smtClean="0"/>
              <a:t>; </a:t>
            </a:r>
            <a:r>
              <a:rPr lang="en-US" sz="2800" b="1" dirty="0" smtClean="0">
                <a:solidFill>
                  <a:srgbClr val="FF0000"/>
                </a:solidFill>
              </a:rPr>
              <a:t>//NOT </a:t>
            </a:r>
            <a:r>
              <a:rPr lang="en-US" sz="2800" b="1" dirty="0" smtClean="0">
                <a:solidFill>
                  <a:srgbClr val="92D050"/>
                </a:solidFill>
              </a:rPr>
              <a:t>float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final</a:t>
            </a:r>
            <a:endParaRPr lang="en-US" sz="2800" b="1" dirty="0" smtClean="0"/>
          </a:p>
          <a:p>
            <a:pPr marL="1196975" lvl="2" indent="-28257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final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MAX_STREANGTH</a:t>
            </a:r>
            <a:r>
              <a:rPr lang="en-US" sz="2800" b="1" dirty="0" smtClean="0"/>
              <a:t>=80;</a:t>
            </a:r>
          </a:p>
          <a:p>
            <a:pPr marL="1196975" lvl="2" indent="-28257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final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short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MAX_MARKS</a:t>
            </a:r>
            <a:r>
              <a:rPr lang="en-US" sz="2800" b="1" dirty="0" smtClean="0"/>
              <a:t>=100;</a:t>
            </a:r>
            <a:endParaRPr lang="en-US" sz="24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Write a program to read  the data from Keyboard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4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62000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import </a:t>
            </a:r>
            <a:r>
              <a:rPr lang="en-US" sz="2400" b="1" dirty="0" err="1" smtClean="0"/>
              <a:t>java.util.</a:t>
            </a:r>
            <a:r>
              <a:rPr lang="en-US" sz="2400" b="1" dirty="0" err="1" smtClean="0">
                <a:solidFill>
                  <a:srgbClr val="FF0000"/>
                </a:solidFill>
              </a:rPr>
              <a:t>Scanner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class </a:t>
            </a:r>
            <a:r>
              <a:rPr lang="en-US" sz="2400" b="1" dirty="0" err="1" smtClean="0"/>
              <a:t>ReadData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	</a:t>
            </a: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 </a:t>
            </a:r>
          </a:p>
          <a:p>
            <a:r>
              <a:rPr lang="en-US" sz="2200" b="1" dirty="0" smtClean="0"/>
              <a:t>   	 {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	  Scanner sc=new Scanner (</a:t>
            </a:r>
            <a:r>
              <a:rPr lang="en-US" sz="2200" b="1" dirty="0" err="1" smtClean="0">
                <a:solidFill>
                  <a:srgbClr val="C00000"/>
                </a:solidFill>
              </a:rPr>
              <a:t>System.in</a:t>
            </a:r>
            <a:r>
              <a:rPr lang="en-US" sz="2200" b="1" dirty="0" smtClean="0"/>
              <a:t>); </a:t>
            </a:r>
            <a:r>
              <a:rPr lang="en-US" sz="2200" b="1" dirty="0" smtClean="0">
                <a:solidFill>
                  <a:srgbClr val="FF0000"/>
                </a:solidFill>
              </a:rPr>
              <a:t>//Connect to </a:t>
            </a:r>
            <a:r>
              <a:rPr lang="en-US" sz="2200" b="1" dirty="0" err="1" smtClean="0">
                <a:solidFill>
                  <a:srgbClr val="FF0000"/>
                </a:solidFill>
              </a:rPr>
              <a:t>KBd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/>
              <a:t>              </a:t>
            </a:r>
            <a:r>
              <a:rPr lang="en-US" sz="2200" b="1" dirty="0" err="1" smtClean="0"/>
              <a:t>System.out.print</a:t>
            </a:r>
            <a:r>
              <a:rPr lang="en-US" sz="2200" b="1" dirty="0" smtClean="0"/>
              <a:t>("Enter an Char:  ");</a:t>
            </a:r>
          </a:p>
          <a:p>
            <a:r>
              <a:rPr lang="en-US" sz="2200" b="1" dirty="0" smtClean="0"/>
              <a:t>               String s=</a:t>
            </a:r>
            <a:r>
              <a:rPr lang="en-US" sz="2200" b="1" dirty="0" err="1" smtClean="0"/>
              <a:t>sc.</a:t>
            </a:r>
            <a:r>
              <a:rPr lang="en-US" sz="2200" b="1" dirty="0" err="1" smtClean="0">
                <a:solidFill>
                  <a:srgbClr val="002060"/>
                </a:solidFill>
              </a:rPr>
              <a:t>nextLine</a:t>
            </a:r>
            <a:r>
              <a:rPr lang="en-US" sz="2200" b="1" dirty="0" smtClean="0"/>
              <a:t>();   //Note </a:t>
            </a:r>
            <a:r>
              <a:rPr lang="en-US" sz="2200" b="1" dirty="0" err="1" smtClean="0">
                <a:solidFill>
                  <a:srgbClr val="C00000"/>
                </a:solidFill>
              </a:rPr>
              <a:t>readLine</a:t>
            </a:r>
            <a:r>
              <a:rPr lang="en-US" sz="2200" b="1" dirty="0" smtClean="0">
                <a:solidFill>
                  <a:srgbClr val="C00000"/>
                </a:solidFill>
              </a:rPr>
              <a:t> reads String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	//</a:t>
            </a:r>
            <a:r>
              <a:rPr lang="en-US" sz="2200" b="1" dirty="0" smtClean="0"/>
              <a:t>You can also use </a:t>
            </a:r>
            <a:r>
              <a:rPr lang="en-US" sz="2200" b="1" dirty="0" smtClean="0">
                <a:solidFill>
                  <a:srgbClr val="C00000"/>
                </a:solidFill>
              </a:rPr>
              <a:t>next() </a:t>
            </a:r>
            <a:r>
              <a:rPr lang="en-US" sz="2200" b="1" dirty="0" smtClean="0"/>
              <a:t>as sometimes </a:t>
            </a:r>
            <a:r>
              <a:rPr lang="en-US" sz="2200" b="1" dirty="0" err="1" smtClean="0">
                <a:solidFill>
                  <a:srgbClr val="C00000"/>
                </a:solidFill>
              </a:rPr>
              <a:t>nextLine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skips input</a:t>
            </a:r>
          </a:p>
          <a:p>
            <a:r>
              <a:rPr lang="en-US" sz="2200" b="1" dirty="0" smtClean="0"/>
              <a:t>       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("You have entered : "+ </a:t>
            </a:r>
            <a:r>
              <a:rPr lang="en-US" sz="2200" b="1" dirty="0" err="1" smtClean="0"/>
              <a:t>s.</a:t>
            </a:r>
            <a:r>
              <a:rPr lang="en-US" sz="2200" b="1" dirty="0" err="1" smtClean="0">
                <a:solidFill>
                  <a:srgbClr val="FF0000"/>
                </a:solidFill>
              </a:rPr>
              <a:t>charAt</a:t>
            </a:r>
            <a:r>
              <a:rPr lang="en-US" sz="2200" b="1" dirty="0" smtClean="0"/>
              <a:t>(0));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             </a:t>
            </a:r>
          </a:p>
          <a:p>
            <a:r>
              <a:rPr lang="en-US" sz="2200" b="1" dirty="0" smtClean="0"/>
              <a:t>             </a:t>
            </a:r>
            <a:r>
              <a:rPr lang="en-US" sz="2200" b="1" dirty="0" err="1" smtClean="0"/>
              <a:t>System.out.print</a:t>
            </a:r>
            <a:r>
              <a:rPr lang="en-US" sz="2200" b="1" dirty="0" smtClean="0"/>
              <a:t>("Enter an integer:  ");</a:t>
            </a:r>
          </a:p>
          <a:p>
            <a:r>
              <a:rPr lang="en-US" sz="2200" b="1" dirty="0" smtClean="0"/>
              <a:t>	    int a=</a:t>
            </a:r>
            <a:r>
              <a:rPr lang="en-US" sz="2200" b="1" dirty="0" err="1" smtClean="0"/>
              <a:t>sc.</a:t>
            </a:r>
            <a:r>
              <a:rPr lang="en-US" sz="2200" b="1" dirty="0" err="1" smtClean="0">
                <a:solidFill>
                  <a:srgbClr val="002060"/>
                </a:solidFill>
              </a:rPr>
              <a:t>nextInt</a:t>
            </a:r>
            <a:r>
              <a:rPr lang="en-US" sz="2200" b="1" dirty="0" smtClean="0"/>
              <a:t>();</a:t>
            </a:r>
          </a:p>
          <a:p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("You have entered : ” +a); 	}</a:t>
            </a:r>
          </a:p>
          <a:p>
            <a:r>
              <a:rPr lang="en-US" sz="2400" b="1" dirty="0" smtClean="0"/>
              <a:t>}//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Scanner class has .</a:t>
            </a:r>
            <a:r>
              <a:rPr lang="en-US" sz="2400" b="1" dirty="0" err="1" smtClean="0">
                <a:solidFill>
                  <a:srgbClr val="FF0000"/>
                </a:solidFill>
              </a:rPr>
              <a:t>nextByte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, .</a:t>
            </a:r>
            <a:r>
              <a:rPr lang="en-US" sz="2400" b="1" dirty="0" err="1" smtClean="0">
                <a:solidFill>
                  <a:srgbClr val="FF0000"/>
                </a:solidFill>
              </a:rPr>
              <a:t>nextDouble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, .</a:t>
            </a:r>
            <a:r>
              <a:rPr lang="en-US" sz="2400" b="1" dirty="0" err="1" smtClean="0">
                <a:solidFill>
                  <a:srgbClr val="FF0000"/>
                </a:solidFill>
              </a:rPr>
              <a:t>nextLine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 etc…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102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Read a char and int from keyboard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" y="2590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  Other Approach to Read the Data from Keyboard</a:t>
            </a:r>
            <a:endParaRPr 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Read a char and int from keyboard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Program to read the data from Keyboard- Read the int, float and double </a:t>
            </a:r>
            <a:r>
              <a:rPr lang="en-US" sz="3200" b="1" dirty="0" smtClean="0">
                <a:solidFill>
                  <a:srgbClr val="FF0000"/>
                </a:solidFill>
              </a:rPr>
              <a:t>Approach 2-  using </a:t>
            </a:r>
            <a:r>
              <a:rPr lang="en-US" sz="3200" b="1" dirty="0" smtClean="0">
                <a:solidFill>
                  <a:srgbClr val="0070C0"/>
                </a:solidFill>
              </a:rPr>
              <a:t>Reader classes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7027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</a:rPr>
              <a:t>readline</a:t>
            </a:r>
            <a:r>
              <a:rPr lang="en-US" sz="2400" b="1" dirty="0" smtClean="0">
                <a:solidFill>
                  <a:srgbClr val="0070C0"/>
                </a:solidFill>
              </a:rPr>
              <a:t>() </a:t>
            </a:r>
            <a:r>
              <a:rPr lang="en-US" sz="2400" b="1" dirty="0" smtClean="0"/>
              <a:t>method returns data as </a:t>
            </a:r>
            <a:r>
              <a:rPr lang="en-US" sz="2400" b="1" dirty="0" smtClean="0">
                <a:solidFill>
                  <a:srgbClr val="0070C0"/>
                </a:solidFill>
              </a:rPr>
              <a:t>String.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Needs to be converted </a:t>
            </a:r>
            <a:r>
              <a:rPr lang="en-US" sz="2400" b="1" dirty="0" smtClean="0">
                <a:solidFill>
                  <a:srgbClr val="0070C0"/>
                </a:solidFill>
              </a:rPr>
              <a:t>to primitive data types.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1000" y="9906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InputStreamReader</a:t>
            </a:r>
            <a:r>
              <a:rPr lang="en-US" sz="2400" dirty="0" smtClean="0"/>
              <a:t> is=new </a:t>
            </a:r>
            <a:r>
              <a:rPr lang="en-US" sz="2400" dirty="0" err="1" smtClean="0">
                <a:solidFill>
                  <a:srgbClr val="FF0000"/>
                </a:solidFill>
              </a:rPr>
              <a:t>InputStreamReader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</a:t>
            </a:r>
            <a:r>
              <a:rPr lang="en-US" sz="2400" b="1" dirty="0" err="1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/*</a:t>
            </a:r>
            <a:r>
              <a:rPr lang="en-US" sz="2000" i="1" dirty="0" smtClean="0"/>
              <a:t>System is a class in </a:t>
            </a:r>
            <a:r>
              <a:rPr lang="en-US" sz="2000" i="1" dirty="0" err="1" smtClean="0"/>
              <a:t>lang</a:t>
            </a:r>
            <a:r>
              <a:rPr lang="en-US" sz="2000" i="1" dirty="0" smtClean="0"/>
              <a:t> package, </a:t>
            </a:r>
            <a:r>
              <a:rPr lang="en-US" sz="2000" b="1" i="1" dirty="0" smtClean="0">
                <a:solidFill>
                  <a:srgbClr val="FF0000"/>
                </a:solidFill>
              </a:rPr>
              <a:t>in</a:t>
            </a:r>
            <a:r>
              <a:rPr lang="en-US" sz="2000" i="1" dirty="0" smtClean="0"/>
              <a:t> is object of </a:t>
            </a:r>
            <a:r>
              <a:rPr lang="en-US" sz="2000" i="1" dirty="0" err="1" smtClean="0">
                <a:solidFill>
                  <a:srgbClr val="FF0000"/>
                </a:solidFill>
              </a:rPr>
              <a:t>InputStream</a:t>
            </a:r>
            <a:r>
              <a:rPr lang="en-US" sz="2000" i="1" dirty="0" smtClean="0"/>
              <a:t>  that reads </a:t>
            </a:r>
            <a:r>
              <a:rPr lang="en-US" sz="2000" i="1" dirty="0" smtClean="0">
                <a:solidFill>
                  <a:srgbClr val="FF0000"/>
                </a:solidFill>
              </a:rPr>
              <a:t>byte</a:t>
            </a:r>
            <a:r>
              <a:rPr lang="en-US" sz="2000" i="1" dirty="0" smtClean="0"/>
              <a:t>, is converted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sz="2000" i="1" u="sng" dirty="0" smtClean="0">
                <a:solidFill>
                  <a:schemeClr val="accent1">
                    <a:lumMod val="50000"/>
                  </a:schemeClr>
                </a:solidFill>
              </a:rPr>
              <a:t>character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 by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</a:rPr>
              <a:t>InputStreamReader</a:t>
            </a:r>
            <a:r>
              <a:rPr lang="en-US" sz="2000" i="1" dirty="0" smtClean="0"/>
              <a:t> 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*/ 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BufferedReader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buffers the characters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BufferedReader</a:t>
            </a:r>
            <a:r>
              <a:rPr lang="en-US" sz="2400" dirty="0" smtClean="0"/>
              <a:t> </a:t>
            </a:r>
            <a:r>
              <a:rPr lang="en-US" sz="2400" dirty="0" err="1" smtClean="0"/>
              <a:t>br</a:t>
            </a:r>
            <a:r>
              <a:rPr lang="en-US" sz="2400" dirty="0" smtClean="0"/>
              <a:t>= new </a:t>
            </a:r>
            <a:r>
              <a:rPr lang="en-US" sz="2400" dirty="0" err="1" smtClean="0">
                <a:solidFill>
                  <a:srgbClr val="FF0000"/>
                </a:solidFill>
              </a:rPr>
              <a:t>BufferedReader</a:t>
            </a:r>
            <a:r>
              <a:rPr lang="en-US" sz="2400" dirty="0" smtClean="0"/>
              <a:t>(is);</a:t>
            </a:r>
          </a:p>
          <a:p>
            <a:endParaRPr lang="en-US" sz="2400" dirty="0" smtClean="0"/>
          </a:p>
          <a:p>
            <a:r>
              <a:rPr lang="en-US" sz="2400" dirty="0" smtClean="0"/>
              <a:t>//Declare variables to store data being read</a:t>
            </a:r>
          </a:p>
          <a:p>
            <a:r>
              <a:rPr lang="en-US" sz="24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import  java.</a:t>
            </a:r>
            <a:r>
              <a:rPr lang="en-US" sz="3200" b="1" dirty="0" smtClean="0">
                <a:solidFill>
                  <a:srgbClr val="FF0000"/>
                </a:solidFill>
              </a:rPr>
              <a:t>io.*;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class </a:t>
            </a:r>
            <a:r>
              <a:rPr lang="en-US" sz="3200" b="1" dirty="0" err="1" smtClean="0">
                <a:solidFill>
                  <a:srgbClr val="FF0000"/>
                </a:solidFill>
              </a:rPr>
              <a:t>ReadData</a:t>
            </a:r>
            <a:r>
              <a:rPr lang="en-US" sz="3200" b="1" dirty="0" smtClean="0">
                <a:solidFill>
                  <a:srgbClr val="FF0000"/>
                </a:solidFill>
              </a:rPr>
              <a:t> {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5200" y="2057400"/>
            <a:ext cx="281940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71865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2100" dirty="0" smtClean="0"/>
              <a:t> input = null; 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100" dirty="0" smtClean="0"/>
              <a:t> number = 0; 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float</a:t>
            </a:r>
            <a:r>
              <a:rPr lang="en-US" sz="2100" dirty="0" smtClean="0"/>
              <a:t> </a:t>
            </a:r>
            <a:r>
              <a:rPr lang="en-US" sz="2100" dirty="0" err="1" smtClean="0"/>
              <a:t>fnumber</a:t>
            </a:r>
            <a:r>
              <a:rPr lang="en-US" sz="2100" dirty="0" smtClean="0"/>
              <a:t>=0.0f;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en-US" sz="2100" dirty="0" smtClean="0"/>
              <a:t> </a:t>
            </a:r>
            <a:r>
              <a:rPr lang="en-US" sz="2100" dirty="0" err="1" smtClean="0"/>
              <a:t>dnumber</a:t>
            </a:r>
            <a:r>
              <a:rPr lang="en-US" sz="2100" dirty="0" smtClean="0"/>
              <a:t>=0;</a:t>
            </a:r>
          </a:p>
          <a:p>
            <a:r>
              <a:rPr lang="en-US" sz="2100" b="1" dirty="0" smtClean="0"/>
              <a:t>try </a:t>
            </a:r>
          </a:p>
          <a:p>
            <a:r>
              <a:rPr lang="en-US" sz="2100" b="1" dirty="0" smtClean="0"/>
              <a:t>    </a:t>
            </a:r>
            <a:r>
              <a:rPr lang="en-US" sz="2100" b="1" dirty="0" smtClean="0"/>
              <a:t>{	</a:t>
            </a:r>
            <a:endParaRPr lang="en-US" sz="2100" b="1" dirty="0" smtClean="0"/>
          </a:p>
          <a:p>
            <a:pPr lvl="1"/>
            <a:r>
              <a:rPr lang="en-US" sz="2100" b="1" dirty="0" smtClean="0"/>
              <a:t>        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("Enter an integer");</a:t>
            </a:r>
          </a:p>
          <a:p>
            <a:pPr lvl="1"/>
            <a:r>
              <a:rPr lang="en-US" sz="2100" b="1" dirty="0" smtClean="0"/>
              <a:t>        input = </a:t>
            </a:r>
            <a:r>
              <a:rPr lang="en-US" sz="2100" b="1" dirty="0" err="1" smtClean="0"/>
              <a:t>br.</a:t>
            </a:r>
            <a:r>
              <a:rPr lang="en-US" sz="2100" b="1" dirty="0" err="1" smtClean="0">
                <a:solidFill>
                  <a:schemeClr val="accent1">
                    <a:lumMod val="50000"/>
                  </a:schemeClr>
                </a:solidFill>
              </a:rPr>
              <a:t>readLine</a:t>
            </a:r>
            <a:r>
              <a:rPr lang="en-US" sz="2100" b="1" dirty="0" smtClean="0"/>
              <a:t>();//</a:t>
            </a:r>
            <a:r>
              <a:rPr lang="en-US" sz="2100" b="1" dirty="0" smtClean="0">
                <a:solidFill>
                  <a:srgbClr val="FF0000"/>
                </a:solidFill>
              </a:rPr>
              <a:t>Read it as a </a:t>
            </a:r>
            <a:r>
              <a:rPr lang="en-US" sz="2100" b="1" dirty="0" smtClean="0">
                <a:solidFill>
                  <a:srgbClr val="FF0000"/>
                </a:solidFill>
              </a:rPr>
              <a:t>String</a:t>
            </a:r>
          </a:p>
          <a:p>
            <a:pPr marL="82550" lvl="1"/>
            <a:r>
              <a:rPr lang="en-US" sz="2100" b="1" dirty="0" smtClean="0"/>
              <a:t>     </a:t>
            </a:r>
            <a:r>
              <a:rPr lang="en-US" sz="2100" b="1" dirty="0" smtClean="0">
                <a:solidFill>
                  <a:srgbClr val="7030A0"/>
                </a:solidFill>
              </a:rPr>
              <a:t>//Usage of </a:t>
            </a:r>
            <a:r>
              <a:rPr lang="en-US" sz="2100" b="1" dirty="0" smtClean="0">
                <a:solidFill>
                  <a:srgbClr val="FF0000"/>
                </a:solidFill>
              </a:rPr>
              <a:t>Wrapper class </a:t>
            </a:r>
            <a:r>
              <a:rPr lang="en-US" sz="2100" b="1" dirty="0" smtClean="0">
                <a:solidFill>
                  <a:srgbClr val="7030A0"/>
                </a:solidFill>
              </a:rPr>
              <a:t>methods for converting to prim data type</a:t>
            </a:r>
          </a:p>
          <a:p>
            <a:pPr lvl="1"/>
            <a:r>
              <a:rPr lang="en-US" sz="2100" b="1" dirty="0"/>
              <a:t>	</a:t>
            </a:r>
            <a:r>
              <a:rPr lang="en-US" sz="2100" b="1" dirty="0" smtClean="0"/>
              <a:t> </a:t>
            </a:r>
            <a:r>
              <a:rPr lang="en-US" sz="2100" b="1" dirty="0" smtClean="0"/>
              <a:t>number = </a:t>
            </a:r>
            <a:r>
              <a:rPr lang="en-US" sz="2100" b="1" dirty="0" err="1" smtClean="0">
                <a:solidFill>
                  <a:srgbClr val="FF0000"/>
                </a:solidFill>
              </a:rPr>
              <a:t>Integer</a:t>
            </a:r>
            <a:r>
              <a:rPr lang="en-US" sz="2100" b="1" dirty="0" err="1" smtClean="0"/>
              <a:t>.parseInt</a:t>
            </a:r>
            <a:r>
              <a:rPr lang="en-US" sz="2100" b="1" dirty="0" smtClean="0"/>
              <a:t>(input);//</a:t>
            </a:r>
            <a:r>
              <a:rPr lang="en-US" sz="2100" b="1" dirty="0" smtClean="0">
                <a:solidFill>
                  <a:srgbClr val="FF0000"/>
                </a:solidFill>
              </a:rPr>
              <a:t>Convert String to int</a:t>
            </a:r>
          </a:p>
          <a:p>
            <a:pPr lvl="1"/>
            <a:r>
              <a:rPr lang="en-US" sz="2100" b="1" dirty="0" smtClean="0"/>
              <a:t>        </a:t>
            </a:r>
          </a:p>
          <a:p>
            <a:pPr lvl="1"/>
            <a:r>
              <a:rPr lang="en-US" sz="2100" b="1" dirty="0" smtClean="0"/>
              <a:t>        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("Enter a float");//</a:t>
            </a:r>
            <a:r>
              <a:rPr lang="en-US" sz="2100" b="1" dirty="0" smtClean="0">
                <a:solidFill>
                  <a:srgbClr val="C00000"/>
                </a:solidFill>
              </a:rPr>
              <a:t>Can enter</a:t>
            </a:r>
            <a:r>
              <a:rPr lang="en-US" sz="2100" b="1" dirty="0" smtClean="0"/>
              <a:t> 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</a:rPr>
              <a:t>22.3</a:t>
            </a:r>
            <a:r>
              <a:rPr lang="en-US" sz="2100" b="1" dirty="0" smtClean="0"/>
              <a:t> or 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</a:rPr>
              <a:t>22.3F</a:t>
            </a:r>
          </a:p>
          <a:p>
            <a:pPr lvl="1"/>
            <a:r>
              <a:rPr lang="en-US" sz="2100" b="1" dirty="0" smtClean="0"/>
              <a:t>        input = </a:t>
            </a:r>
            <a:r>
              <a:rPr lang="en-US" sz="2100" b="1" dirty="0" err="1" smtClean="0"/>
              <a:t>br.readLine</a:t>
            </a:r>
            <a:r>
              <a:rPr lang="en-US" sz="2100" b="1" dirty="0" smtClean="0"/>
              <a:t>();</a:t>
            </a:r>
          </a:p>
          <a:p>
            <a:pPr lvl="1"/>
            <a:r>
              <a:rPr lang="en-US" sz="2100" b="1" dirty="0" smtClean="0"/>
              <a:t>        </a:t>
            </a:r>
            <a:r>
              <a:rPr lang="en-US" sz="2100" b="1" dirty="0" err="1" smtClean="0"/>
              <a:t>fnumber</a:t>
            </a:r>
            <a:r>
              <a:rPr lang="en-US" sz="2100" b="1" dirty="0" smtClean="0"/>
              <a:t> = </a:t>
            </a:r>
            <a:r>
              <a:rPr lang="en-US" sz="2100" b="1" dirty="0" err="1" smtClean="0">
                <a:solidFill>
                  <a:srgbClr val="FF0000"/>
                </a:solidFill>
              </a:rPr>
              <a:t>Float</a:t>
            </a:r>
            <a:r>
              <a:rPr lang="en-US" sz="2100" b="1" dirty="0" err="1" smtClean="0"/>
              <a:t>.parseFloat</a:t>
            </a:r>
            <a:r>
              <a:rPr lang="en-US" sz="2100" b="1" dirty="0" smtClean="0"/>
              <a:t>(input);</a:t>
            </a:r>
          </a:p>
          <a:p>
            <a:pPr lvl="1"/>
            <a:r>
              <a:rPr lang="en-US" sz="2100" b="1" dirty="0" smtClean="0"/>
              <a:t>        </a:t>
            </a:r>
          </a:p>
          <a:p>
            <a:pPr lvl="1"/>
            <a:r>
              <a:rPr lang="en-US" sz="2100" b="1" dirty="0" smtClean="0"/>
              <a:t>        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("Enter a double");</a:t>
            </a:r>
          </a:p>
          <a:p>
            <a:pPr lvl="1"/>
            <a:r>
              <a:rPr lang="en-US" sz="2100" b="1" dirty="0" smtClean="0"/>
              <a:t>        input = </a:t>
            </a:r>
            <a:r>
              <a:rPr lang="en-US" sz="2100" b="1" dirty="0" err="1" smtClean="0"/>
              <a:t>br.readLine</a:t>
            </a:r>
            <a:r>
              <a:rPr lang="en-US" sz="2100" b="1" dirty="0" smtClean="0"/>
              <a:t>();</a:t>
            </a:r>
          </a:p>
          <a:p>
            <a:pPr lvl="1"/>
            <a:r>
              <a:rPr lang="en-US" sz="2100" b="1" dirty="0" smtClean="0"/>
              <a:t>        </a:t>
            </a:r>
            <a:r>
              <a:rPr lang="en-US" sz="2100" b="1" dirty="0" err="1" smtClean="0"/>
              <a:t>dnumber</a:t>
            </a:r>
            <a:r>
              <a:rPr lang="en-US" sz="2100" b="1" dirty="0" smtClean="0"/>
              <a:t> = </a:t>
            </a:r>
            <a:r>
              <a:rPr lang="en-US" sz="2100" b="1" dirty="0" smtClean="0">
                <a:solidFill>
                  <a:srgbClr val="FF0000"/>
                </a:solidFill>
              </a:rPr>
              <a:t>Double</a:t>
            </a:r>
            <a:r>
              <a:rPr lang="en-US" sz="2100" b="1" dirty="0" smtClean="0"/>
              <a:t>. </a:t>
            </a:r>
            <a:r>
              <a:rPr lang="en-US" sz="2100" b="1" dirty="0" err="1" smtClean="0"/>
              <a:t>parseDouble</a:t>
            </a:r>
            <a:r>
              <a:rPr lang="en-US" sz="2100" b="1" dirty="0" smtClean="0"/>
              <a:t>(input);</a:t>
            </a:r>
          </a:p>
          <a:p>
            <a:r>
              <a:rPr lang="en-US" sz="2100" b="1" dirty="0" smtClean="0"/>
              <a:t>    } catch (Exception ex) </a:t>
            </a:r>
          </a:p>
          <a:p>
            <a:r>
              <a:rPr lang="en-US" sz="2100" b="1" dirty="0" smtClean="0"/>
              <a:t>    {</a:t>
            </a:r>
          </a:p>
          <a:p>
            <a:r>
              <a:rPr lang="en-US" sz="2100" b="1" dirty="0" smtClean="0"/>
              <a:t>       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(“Error entering input");</a:t>
            </a:r>
          </a:p>
          <a:p>
            <a:r>
              <a:rPr lang="en-US" sz="2100" b="1" dirty="0" smtClean="0"/>
              <a:t>        </a:t>
            </a:r>
          </a:p>
          <a:p>
            <a:r>
              <a:rPr lang="en-US" sz="2100" b="1" dirty="0" smtClean="0"/>
              <a:t>    }//</a:t>
            </a:r>
            <a:r>
              <a:rPr lang="en-US" sz="2100" b="1" dirty="0" err="1" smtClean="0">
                <a:solidFill>
                  <a:srgbClr val="FF0000"/>
                </a:solidFill>
              </a:rPr>
              <a:t>BufferedReader</a:t>
            </a:r>
            <a:r>
              <a:rPr lang="en-US" sz="2100" b="1" dirty="0" smtClean="0">
                <a:solidFill>
                  <a:srgbClr val="FF0000"/>
                </a:solidFill>
              </a:rPr>
              <a:t> is thread safe </a:t>
            </a: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</a:rPr>
              <a:t>(usage of same object by multiple threads)</a:t>
            </a:r>
          </a:p>
          <a:p>
            <a:r>
              <a:rPr lang="en-US" sz="2100" b="1" dirty="0" smtClean="0"/>
              <a:t>}}//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</a:rPr>
              <a:t>End of main method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438400" y="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572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457200" y="1828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457200" y="523869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4) Java 7 adds: </a:t>
            </a:r>
            <a:r>
              <a:rPr lang="en-US" sz="2400" b="1" dirty="0" smtClean="0">
                <a:solidFill>
                  <a:srgbClr val="FF0000"/>
                </a:solidFill>
              </a:rPr>
              <a:t>0b</a:t>
            </a:r>
            <a:r>
              <a:rPr lang="en-US" sz="2400" b="1" dirty="0" smtClean="0"/>
              <a:t>100100000 OR </a:t>
            </a:r>
            <a:r>
              <a:rPr lang="en-US" sz="2400" b="1" dirty="0" smtClean="0">
                <a:solidFill>
                  <a:srgbClr val="FF0000"/>
                </a:solidFill>
              </a:rPr>
              <a:t>0B</a:t>
            </a:r>
            <a:r>
              <a:rPr lang="en-US" sz="2400" b="1" dirty="0" smtClean="0"/>
              <a:t>10010000 : </a:t>
            </a:r>
            <a:r>
              <a:rPr lang="en-US" sz="2400" b="1" dirty="0" smtClean="0">
                <a:solidFill>
                  <a:srgbClr val="FF0000"/>
                </a:solidFill>
              </a:rPr>
              <a:t>Binary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56" y="5772090"/>
            <a:ext cx="8150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Integer.toBinaryString</a:t>
            </a:r>
            <a:r>
              <a:rPr lang="en-US" sz="2000" b="1" dirty="0" smtClean="0"/>
              <a:t>(b),   .</a:t>
            </a:r>
            <a:r>
              <a:rPr lang="en-US" sz="2000" b="1" dirty="0" err="1" smtClean="0"/>
              <a:t>toHexString</a:t>
            </a:r>
            <a:r>
              <a:rPr lang="en-US" sz="2000" b="1" dirty="0" smtClean="0"/>
              <a:t>(h), . </a:t>
            </a:r>
            <a:r>
              <a:rPr lang="en-US" sz="2000" b="1" dirty="0" err="1" smtClean="0"/>
              <a:t>toOctalString</a:t>
            </a:r>
            <a:r>
              <a:rPr lang="en-US" sz="2000" b="1" dirty="0" smtClean="0"/>
              <a:t>(o) etc..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219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e.g.       long data=123572666661</a:t>
            </a:r>
            <a:r>
              <a:rPr lang="en-US" sz="2800" b="1" dirty="0" smtClean="0">
                <a:solidFill>
                  <a:srgbClr val="FF0000"/>
                </a:solidFill>
              </a:rPr>
              <a:t>L</a:t>
            </a:r>
            <a:r>
              <a:rPr lang="en-US" sz="2800" b="1" dirty="0" smtClean="0"/>
              <a:t>;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743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Integer literals can be expressed in different </a:t>
            </a:r>
            <a:r>
              <a:rPr lang="en-US" sz="2800" b="1" dirty="0" smtClean="0">
                <a:solidFill>
                  <a:srgbClr val="FF0000"/>
                </a:solidFill>
              </a:rPr>
              <a:t>number systems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657600"/>
            <a:ext cx="34766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572000" y="3289518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e.g. </a:t>
            </a:r>
          </a:p>
          <a:p>
            <a:r>
              <a:rPr lang="en-US" sz="2800" dirty="0" smtClean="0"/>
              <a:t>int a=123; //Decimal</a:t>
            </a:r>
          </a:p>
          <a:p>
            <a:r>
              <a:rPr lang="en-US" sz="2800" dirty="0" smtClean="0"/>
              <a:t>int b=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173;  //Octal</a:t>
            </a:r>
          </a:p>
          <a:p>
            <a:r>
              <a:rPr lang="en-US" sz="2800" dirty="0" smtClean="0"/>
              <a:t>int  c=</a:t>
            </a:r>
            <a:r>
              <a:rPr lang="en-US" sz="2800" b="1" dirty="0" smtClean="0">
                <a:solidFill>
                  <a:srgbClr val="FF0000"/>
                </a:solidFill>
              </a:rPr>
              <a:t>0x</a:t>
            </a:r>
            <a:r>
              <a:rPr lang="en-US" sz="2800" dirty="0" smtClean="0"/>
              <a:t>7B; //Hex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066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e.g.    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data=</a:t>
            </a:r>
            <a:r>
              <a:rPr lang="en-US" sz="2800" b="1" dirty="0" smtClean="0">
                <a:solidFill>
                  <a:srgbClr val="FF0000"/>
                </a:solidFill>
              </a:rPr>
              <a:t>1235</a:t>
            </a:r>
            <a:r>
              <a:rPr lang="en-US" sz="2800" b="1" dirty="0" smtClean="0"/>
              <a:t>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438400" y="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16002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04800" y="9906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81000" y="4191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838200" y="52578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81000" y="4800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Boolean</a:t>
            </a:r>
            <a:endParaRPr lang="en-US" sz="24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35766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double d1=</a:t>
            </a:r>
            <a:r>
              <a:rPr lang="en-US" sz="2800" dirty="0" smtClean="0">
                <a:solidFill>
                  <a:srgbClr val="FF0000"/>
                </a:solidFill>
              </a:rPr>
              <a:t>34.5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double d2 = 1.234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float f1 = 123.4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; 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2667000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e.g.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438400" y="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1066800"/>
            <a:ext cx="509451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04800" y="2971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81000" y="3810000"/>
            <a:ext cx="312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381000" y="5105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1600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String is a </a:t>
            </a:r>
            <a:r>
              <a:rPr lang="en-US" sz="2800" b="1" dirty="0" smtClean="0">
                <a:solidFill>
                  <a:srgbClr val="FF0000"/>
                </a:solidFill>
              </a:rPr>
              <a:t>class</a:t>
            </a:r>
            <a:r>
              <a:rPr lang="en-US" sz="2800" b="1" dirty="0" smtClean="0"/>
              <a:t>. This is one of the important classes and will be </a:t>
            </a:r>
            <a:r>
              <a:rPr lang="en-US" sz="2800" b="1" i="1" u="sng" dirty="0" smtClean="0"/>
              <a:t>studied in detail later</a:t>
            </a:r>
            <a:endParaRPr lang="en-US" sz="2800" b="1" i="1" u="sn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352800" y="0"/>
            <a:ext cx="186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81000" y="6858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457200" y="27432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514600" y="76200"/>
            <a:ext cx="3933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914400" y="762000"/>
            <a:ext cx="5257800" cy="253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514600" y="4038600"/>
            <a:ext cx="4095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838200" y="5029200"/>
            <a:ext cx="4876800" cy="60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38200" y="3200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Variables declared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inside methods </a:t>
            </a:r>
            <a:r>
              <a:rPr lang="en-US" sz="2400" b="1" dirty="0" smtClean="0"/>
              <a:t>are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b="1" dirty="0" smtClean="0"/>
              <a:t> automatically </a:t>
            </a:r>
            <a:r>
              <a:rPr lang="en-US" sz="2400" b="1" dirty="0" smtClean="0">
                <a:solidFill>
                  <a:srgbClr val="FF0000"/>
                </a:solidFill>
              </a:rPr>
              <a:t>initialized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915400" cy="621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Using Underscore Characters</a:t>
            </a:r>
          </a:p>
          <a:p>
            <a:pPr marL="350838" indent="-350838">
              <a:buFont typeface="Arial" pitchFamily="34" charset="0"/>
              <a:buChar char="•"/>
            </a:pPr>
            <a:r>
              <a:rPr lang="en-US" sz="2200" dirty="0" smtClean="0"/>
              <a:t>Java SE 7 and later, any number of </a:t>
            </a:r>
            <a:r>
              <a:rPr lang="en-US" sz="2200" b="1" dirty="0" smtClean="0">
                <a:solidFill>
                  <a:srgbClr val="FF0000"/>
                </a:solidFill>
              </a:rPr>
              <a:t>underscore</a:t>
            </a:r>
            <a:r>
              <a:rPr lang="en-US" sz="2200" dirty="0" smtClean="0"/>
              <a:t> characters (_) can appear</a:t>
            </a:r>
          </a:p>
          <a:p>
            <a:pPr marL="350838" indent="-350838">
              <a:buFont typeface="Arial" pitchFamily="34" charset="0"/>
              <a:buChar char="•"/>
            </a:pPr>
            <a:r>
              <a:rPr lang="en-US" sz="2200" dirty="0" smtClean="0"/>
              <a:t>can </a:t>
            </a:r>
            <a:r>
              <a:rPr lang="en-US" sz="2200" b="1" dirty="0" smtClean="0">
                <a:solidFill>
                  <a:srgbClr val="002060"/>
                </a:solidFill>
              </a:rPr>
              <a:t>improve the readability </a:t>
            </a:r>
            <a:r>
              <a:rPr lang="en-US" sz="2200" dirty="0" smtClean="0"/>
              <a:t>of your code</a:t>
            </a:r>
          </a:p>
          <a:p>
            <a:pPr marL="350838" indent="-350838">
              <a:buFont typeface="Arial" pitchFamily="34" charset="0"/>
              <a:buChar char="•"/>
            </a:pPr>
            <a:r>
              <a:rPr lang="en-US" sz="2200" dirty="0" smtClean="0"/>
              <a:t>E.g. </a:t>
            </a:r>
          </a:p>
          <a:p>
            <a:pPr marL="350838" indent="-350838"/>
            <a:r>
              <a:rPr lang="en-US" sz="2200" dirty="0" smtClean="0"/>
              <a:t>               long </a:t>
            </a:r>
            <a:r>
              <a:rPr lang="en-US" sz="2200" dirty="0" err="1" smtClean="0"/>
              <a:t>creditCardNumber</a:t>
            </a:r>
            <a:r>
              <a:rPr lang="en-US" sz="2200" dirty="0" smtClean="0"/>
              <a:t> = 1234_5678_9012_3456</a:t>
            </a:r>
            <a:r>
              <a:rPr lang="en-US" sz="2200" dirty="0" smtClean="0">
                <a:solidFill>
                  <a:srgbClr val="FF0000"/>
                </a:solidFill>
              </a:rPr>
              <a:t>L;</a:t>
            </a:r>
          </a:p>
          <a:p>
            <a:pPr marL="350838" indent="-350838"/>
            <a:r>
              <a:rPr lang="en-US" sz="2200" dirty="0" smtClean="0"/>
              <a:t> </a:t>
            </a:r>
          </a:p>
          <a:p>
            <a:pPr marL="350838" indent="-350838"/>
            <a:r>
              <a:rPr lang="en-US" sz="2200" dirty="0" smtClean="0"/>
              <a:t>                float pi = 3.14_15</a:t>
            </a:r>
            <a:r>
              <a:rPr lang="en-US" sz="22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/>
              <a:t>;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350838" indent="-350838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Arial"/>
              </a:rPr>
              <a:t>cannot place</a:t>
            </a:r>
            <a:r>
              <a:rPr lang="en-US" sz="2200" b="1" dirty="0" smtClean="0">
                <a:latin typeface="Arial"/>
              </a:rPr>
              <a:t> underscores in the following places</a:t>
            </a:r>
            <a:r>
              <a:rPr lang="en-US" sz="2200" dirty="0" smtClean="0">
                <a:latin typeface="Arial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At the beginning or end of a number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Adjacent to a decimal point in a floating point literal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Prior to an F or L suffix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In positions where a string of digits is expected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90600" y="3810000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float   pi1 = 3</a:t>
            </a:r>
            <a:r>
              <a:rPr lang="en-US" b="1" dirty="0" smtClean="0">
                <a:solidFill>
                  <a:srgbClr val="FF0000"/>
                </a:solidFill>
              </a:rPr>
              <a:t>_.</a:t>
            </a:r>
            <a:r>
              <a:rPr lang="en-US" b="1" dirty="0" smtClean="0"/>
              <a:t>1415F;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47244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000" b="1" dirty="0" smtClean="0"/>
              <a:t>long   </a:t>
            </a:r>
            <a:r>
              <a:rPr lang="en-US" sz="2000" b="1" dirty="0" err="1" smtClean="0"/>
              <a:t>sNo</a:t>
            </a:r>
            <a:r>
              <a:rPr lang="en-US" sz="2000" b="1" dirty="0" smtClean="0"/>
              <a:t> = 999_99_9999</a:t>
            </a:r>
            <a:r>
              <a:rPr lang="en-US" sz="2000" b="1" dirty="0" smtClean="0">
                <a:solidFill>
                  <a:srgbClr val="FF0000"/>
                </a:solidFill>
              </a:rPr>
              <a:t>_L;// </a:t>
            </a:r>
            <a:r>
              <a:rPr lang="en-US" b="1" dirty="0" smtClean="0">
                <a:solidFill>
                  <a:srgbClr val="FF0000"/>
                </a:solidFill>
              </a:rPr>
              <a:t>Prior to an L suffix</a:t>
            </a:r>
            <a:endParaRPr lang="en-US" sz="20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486400" y="3048000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int   x2 = 52</a:t>
            </a:r>
            <a:r>
              <a:rPr lang="en-US" sz="2000" b="1" dirty="0" smtClean="0">
                <a:solidFill>
                  <a:srgbClr val="FF0000"/>
                </a:solidFill>
              </a:rPr>
              <a:t>_;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752600" y="5867400"/>
            <a:ext cx="731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Integer.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parseInt</a:t>
            </a:r>
            <a:r>
              <a:rPr lang="en-US" sz="2400" dirty="0" smtClean="0"/>
              <a:t>("123</a:t>
            </a:r>
            <a:r>
              <a:rPr lang="en-US" sz="2400" dirty="0" smtClean="0">
                <a:solidFill>
                  <a:srgbClr val="FF0000"/>
                </a:solidFill>
              </a:rPr>
              <a:t>_</a:t>
            </a:r>
            <a:r>
              <a:rPr lang="en-US" sz="2400" dirty="0" smtClean="0"/>
              <a:t>456"); </a:t>
            </a:r>
            <a:r>
              <a:rPr lang="en-US" sz="2400" dirty="0" smtClean="0">
                <a:solidFill>
                  <a:srgbClr val="FF0000"/>
                </a:solidFill>
              </a:rPr>
              <a:t>//</a:t>
            </a:r>
            <a:r>
              <a:rPr lang="en-US" sz="2400" dirty="0" err="1" smtClean="0">
                <a:solidFill>
                  <a:srgbClr val="FF0000"/>
                </a:solidFill>
              </a:rPr>
              <a:t>NumFormat</a:t>
            </a:r>
            <a:r>
              <a:rPr lang="en-US" sz="2400" dirty="0" smtClean="0">
                <a:solidFill>
                  <a:srgbClr val="FF0000"/>
                </a:solidFill>
              </a:rPr>
              <a:t> exception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94042" y="2209800"/>
            <a:ext cx="87065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4800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04800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143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identifier is a sequence of one or </a:t>
            </a:r>
            <a:r>
              <a:rPr lang="en-US" sz="2400" smtClean="0"/>
              <a:t>more characters.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5115</TotalTime>
  <Words>1225</Words>
  <Application>Microsoft Office PowerPoint</Application>
  <PresentationFormat>On-screen Show 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Comic Sans MS</vt:lpstr>
      <vt:lpstr>Times New Roman</vt:lpstr>
      <vt:lpstr>Wingdings</vt:lpstr>
      <vt:lpstr>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GEU</cp:lastModifiedBy>
  <cp:revision>341</cp:revision>
  <dcterms:created xsi:type="dcterms:W3CDTF">2005-03-22T22:30:11Z</dcterms:created>
  <dcterms:modified xsi:type="dcterms:W3CDTF">2022-03-22T11:33:08Z</dcterms:modified>
</cp:coreProperties>
</file>