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9" r:id="rId10"/>
    <p:sldId id="268" r:id="rId11"/>
    <p:sldId id="272" r:id="rId12"/>
    <p:sldId id="270" r:id="rId13"/>
    <p:sldId id="271"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00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4B7501-F7F7-4D00-9EE8-EC00A29B5B24}"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739732-6C71-441C-AD95-8D1F0DE6C863}" type="slidenum">
              <a:rPr lang="en-IN" smtClean="0"/>
              <a:t>‹#›</a:t>
            </a:fld>
            <a:endParaRPr lang="en-IN"/>
          </a:p>
        </p:txBody>
      </p:sp>
    </p:spTree>
    <p:extLst>
      <p:ext uri="{BB962C8B-B14F-4D97-AF65-F5344CB8AC3E}">
        <p14:creationId xmlns:p14="http://schemas.microsoft.com/office/powerpoint/2010/main" val="94705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4B7501-F7F7-4D00-9EE8-EC00A29B5B24}" type="datetimeFigureOut">
              <a:rPr lang="en-IN" smtClean="0"/>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739732-6C71-441C-AD95-8D1F0DE6C863}" type="slidenum">
              <a:rPr lang="en-IN" smtClean="0"/>
              <a:t>‹#›</a:t>
            </a:fld>
            <a:endParaRPr lang="en-IN"/>
          </a:p>
        </p:txBody>
      </p:sp>
    </p:spTree>
    <p:extLst>
      <p:ext uri="{BB962C8B-B14F-4D97-AF65-F5344CB8AC3E}">
        <p14:creationId xmlns:p14="http://schemas.microsoft.com/office/powerpoint/2010/main" val="399205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F04B7501-F7F7-4D00-9EE8-EC00A29B5B24}"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739732-6C71-441C-AD95-8D1F0DE6C863}" type="slidenum">
              <a:rPr lang="en-IN" smtClean="0"/>
              <a:t>‹#›</a:t>
            </a:fld>
            <a:endParaRPr lang="en-IN"/>
          </a:p>
        </p:txBody>
      </p:sp>
    </p:spTree>
    <p:extLst>
      <p:ext uri="{BB962C8B-B14F-4D97-AF65-F5344CB8AC3E}">
        <p14:creationId xmlns:p14="http://schemas.microsoft.com/office/powerpoint/2010/main" val="3556064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04B7501-F7F7-4D00-9EE8-EC00A29B5B24}" type="datetimeFigureOut">
              <a:rPr lang="en-IN" smtClean="0"/>
              <a:t>09-11-2020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739732-6C71-441C-AD95-8D1F0DE6C863}" type="slidenum">
              <a:rPr lang="en-IN" smtClean="0"/>
              <a:t>‹#›</a:t>
            </a:fld>
            <a:endParaRPr lang="en-IN"/>
          </a:p>
        </p:txBody>
      </p:sp>
    </p:spTree>
    <p:extLst>
      <p:ext uri="{BB962C8B-B14F-4D97-AF65-F5344CB8AC3E}">
        <p14:creationId xmlns:p14="http://schemas.microsoft.com/office/powerpoint/2010/main" val="4212903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B7501-F7F7-4D00-9EE8-EC00A29B5B24}"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739732-6C71-441C-AD95-8D1F0DE6C863}" type="slidenum">
              <a:rPr lang="en-IN" smtClean="0"/>
              <a:t>‹#›</a:t>
            </a:fld>
            <a:endParaRPr lang="en-IN"/>
          </a:p>
        </p:txBody>
      </p:sp>
    </p:spTree>
    <p:extLst>
      <p:ext uri="{BB962C8B-B14F-4D97-AF65-F5344CB8AC3E}">
        <p14:creationId xmlns:p14="http://schemas.microsoft.com/office/powerpoint/2010/main" val="927934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B7501-F7F7-4D00-9EE8-EC00A29B5B24}"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739732-6C71-441C-AD95-8D1F0DE6C863}" type="slidenum">
              <a:rPr lang="en-IN" smtClean="0"/>
              <a:t>‹#›</a:t>
            </a:fld>
            <a:endParaRPr lang="en-IN"/>
          </a:p>
        </p:txBody>
      </p:sp>
    </p:spTree>
    <p:extLst>
      <p:ext uri="{BB962C8B-B14F-4D97-AF65-F5344CB8AC3E}">
        <p14:creationId xmlns:p14="http://schemas.microsoft.com/office/powerpoint/2010/main" val="292618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B7501-F7F7-4D00-9EE8-EC00A29B5B24}"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739732-6C71-441C-AD95-8D1F0DE6C863}" type="slidenum">
              <a:rPr lang="en-IN" smtClean="0"/>
              <a:t>‹#›</a:t>
            </a:fld>
            <a:endParaRPr lang="en-IN"/>
          </a:p>
        </p:txBody>
      </p:sp>
    </p:spTree>
    <p:extLst>
      <p:ext uri="{BB962C8B-B14F-4D97-AF65-F5344CB8AC3E}">
        <p14:creationId xmlns:p14="http://schemas.microsoft.com/office/powerpoint/2010/main" val="42413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4B7501-F7F7-4D00-9EE8-EC00A29B5B24}"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739732-6C71-441C-AD95-8D1F0DE6C863}" type="slidenum">
              <a:rPr lang="en-IN" smtClean="0"/>
              <a:t>‹#›</a:t>
            </a:fld>
            <a:endParaRPr lang="en-IN"/>
          </a:p>
        </p:txBody>
      </p:sp>
    </p:spTree>
    <p:extLst>
      <p:ext uri="{BB962C8B-B14F-4D97-AF65-F5344CB8AC3E}">
        <p14:creationId xmlns:p14="http://schemas.microsoft.com/office/powerpoint/2010/main" val="3351220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4B7501-F7F7-4D00-9EE8-EC00A29B5B24}" type="datetimeFigureOut">
              <a:rPr lang="en-IN" smtClean="0"/>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739732-6C71-441C-AD95-8D1F0DE6C863}" type="slidenum">
              <a:rPr lang="en-IN" smtClean="0"/>
              <a:t>‹#›</a:t>
            </a:fld>
            <a:endParaRPr lang="en-IN"/>
          </a:p>
        </p:txBody>
      </p:sp>
    </p:spTree>
    <p:extLst>
      <p:ext uri="{BB962C8B-B14F-4D97-AF65-F5344CB8AC3E}">
        <p14:creationId xmlns:p14="http://schemas.microsoft.com/office/powerpoint/2010/main" val="407628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4B7501-F7F7-4D00-9EE8-EC00A29B5B24}" type="datetimeFigureOut">
              <a:rPr lang="en-IN" smtClean="0"/>
              <a:t>09-11-2020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739732-6C71-441C-AD95-8D1F0DE6C863}" type="slidenum">
              <a:rPr lang="en-IN" smtClean="0"/>
              <a:t>‹#›</a:t>
            </a:fld>
            <a:endParaRPr lang="en-IN"/>
          </a:p>
        </p:txBody>
      </p:sp>
    </p:spTree>
    <p:extLst>
      <p:ext uri="{BB962C8B-B14F-4D97-AF65-F5344CB8AC3E}">
        <p14:creationId xmlns:p14="http://schemas.microsoft.com/office/powerpoint/2010/main" val="67060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4B7501-F7F7-4D00-9EE8-EC00A29B5B24}" type="datetimeFigureOut">
              <a:rPr lang="en-IN" smtClean="0"/>
              <a:t>09-11-2020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739732-6C71-441C-AD95-8D1F0DE6C863}" type="slidenum">
              <a:rPr lang="en-IN" smtClean="0"/>
              <a:t>‹#›</a:t>
            </a:fld>
            <a:endParaRPr lang="en-IN"/>
          </a:p>
        </p:txBody>
      </p:sp>
    </p:spTree>
    <p:extLst>
      <p:ext uri="{BB962C8B-B14F-4D97-AF65-F5344CB8AC3E}">
        <p14:creationId xmlns:p14="http://schemas.microsoft.com/office/powerpoint/2010/main" val="149867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B7501-F7F7-4D00-9EE8-EC00A29B5B24}" type="datetimeFigureOut">
              <a:rPr lang="en-IN" smtClean="0"/>
              <a:t>09-11-2020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739732-6C71-441C-AD95-8D1F0DE6C863}" type="slidenum">
              <a:rPr lang="en-IN" smtClean="0"/>
              <a:t>‹#›</a:t>
            </a:fld>
            <a:endParaRPr lang="en-IN"/>
          </a:p>
        </p:txBody>
      </p:sp>
    </p:spTree>
    <p:extLst>
      <p:ext uri="{BB962C8B-B14F-4D97-AF65-F5344CB8AC3E}">
        <p14:creationId xmlns:p14="http://schemas.microsoft.com/office/powerpoint/2010/main" val="2432029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4B7501-F7F7-4D00-9EE8-EC00A29B5B24}" type="datetimeFigureOut">
              <a:rPr lang="en-IN" smtClean="0"/>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739732-6C71-441C-AD95-8D1F0DE6C863}" type="slidenum">
              <a:rPr lang="en-IN" smtClean="0"/>
              <a:t>‹#›</a:t>
            </a:fld>
            <a:endParaRPr lang="en-IN"/>
          </a:p>
        </p:txBody>
      </p:sp>
    </p:spTree>
    <p:extLst>
      <p:ext uri="{BB962C8B-B14F-4D97-AF65-F5344CB8AC3E}">
        <p14:creationId xmlns:p14="http://schemas.microsoft.com/office/powerpoint/2010/main" val="4014411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04B7501-F7F7-4D00-9EE8-EC00A29B5B24}" type="datetimeFigureOut">
              <a:rPr lang="en-IN" smtClean="0"/>
              <a:t>09-11-2020</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EC739732-6C71-441C-AD95-8D1F0DE6C863}" type="slidenum">
              <a:rPr lang="en-IN" smtClean="0"/>
              <a:t>‹#›</a:t>
            </a:fld>
            <a:endParaRPr lang="en-IN"/>
          </a:p>
        </p:txBody>
      </p:sp>
    </p:spTree>
    <p:extLst>
      <p:ext uri="{BB962C8B-B14F-4D97-AF65-F5344CB8AC3E}">
        <p14:creationId xmlns:p14="http://schemas.microsoft.com/office/powerpoint/2010/main" val="3926532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04B7501-F7F7-4D00-9EE8-EC00A29B5B24}" type="datetimeFigureOut">
              <a:rPr lang="en-IN" smtClean="0"/>
              <a:t>09-11-2020</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C739732-6C71-441C-AD95-8D1F0DE6C863}" type="slidenum">
              <a:rPr lang="en-IN" smtClean="0"/>
              <a:t>‹#›</a:t>
            </a:fld>
            <a:endParaRPr lang="en-IN"/>
          </a:p>
        </p:txBody>
      </p:sp>
    </p:spTree>
    <p:extLst>
      <p:ext uri="{BB962C8B-B14F-4D97-AF65-F5344CB8AC3E}">
        <p14:creationId xmlns:p14="http://schemas.microsoft.com/office/powerpoint/2010/main" val="274053707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minimax-algorithm-in-game-theory-set-3-tic-tac-toe-ai-finding-optimal-move/" TargetMode="External"/><Relationship Id="rId2" Type="http://schemas.openxmlformats.org/officeDocument/2006/relationships/hyperlink" Target="https://www.slideshare.net/UjjawalPoudel/mini-max-algorithm-proposal-document" TargetMode="External"/><Relationship Id="rId1" Type="http://schemas.openxmlformats.org/officeDocument/2006/relationships/slideLayout" Target="../slideLayouts/slideLayout2.xml"/><Relationship Id="rId4" Type="http://schemas.openxmlformats.org/officeDocument/2006/relationships/hyperlink" Target="https://www.javatpoint.com/mini-max-algorithm-in-a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09FD-C12F-4786-84C6-065217973A8B}"/>
              </a:ext>
            </a:extLst>
          </p:cNvPr>
          <p:cNvSpPr>
            <a:spLocks noGrp="1"/>
          </p:cNvSpPr>
          <p:nvPr>
            <p:ph type="ctrTitle"/>
          </p:nvPr>
        </p:nvSpPr>
        <p:spPr>
          <a:xfrm>
            <a:off x="289884" y="1667260"/>
            <a:ext cx="10572000" cy="2971051"/>
          </a:xfrm>
        </p:spPr>
        <p:txBody>
          <a:bodyPr>
            <a:normAutofit fontScale="90000"/>
          </a:bodyPr>
          <a:lstStyle/>
          <a:p>
            <a:br>
              <a:rPr lang="en-US" dirty="0"/>
            </a:br>
            <a:r>
              <a:rPr lang="en-US" dirty="0">
                <a:solidFill>
                  <a:schemeClr val="bg1"/>
                </a:solidFill>
              </a:rPr>
              <a:t>Minor Project I</a:t>
            </a:r>
            <a:br>
              <a:rPr lang="en-US" dirty="0">
                <a:solidFill>
                  <a:schemeClr val="bg1"/>
                </a:solidFill>
              </a:rPr>
            </a:br>
            <a:br>
              <a:rPr lang="en-US" dirty="0">
                <a:solidFill>
                  <a:schemeClr val="bg1"/>
                </a:solidFill>
              </a:rPr>
            </a:br>
            <a:r>
              <a:rPr lang="en-US" dirty="0">
                <a:solidFill>
                  <a:schemeClr val="bg1"/>
                </a:solidFill>
              </a:rPr>
              <a:t>Game: Tic Tac Toe</a:t>
            </a:r>
            <a:endParaRPr lang="en-IN" dirty="0">
              <a:solidFill>
                <a:schemeClr val="bg1"/>
              </a:solidFill>
            </a:endParaRPr>
          </a:p>
        </p:txBody>
      </p:sp>
      <p:sp>
        <p:nvSpPr>
          <p:cNvPr id="3" name="Subtitle 2">
            <a:extLst>
              <a:ext uri="{FF2B5EF4-FFF2-40B4-BE49-F238E27FC236}">
                <a16:creationId xmlns:a16="http://schemas.microsoft.com/office/drawing/2014/main" id="{795AD28C-77CB-49EE-B012-2526E01A6A87}"/>
              </a:ext>
            </a:extLst>
          </p:cNvPr>
          <p:cNvSpPr>
            <a:spLocks noGrp="1"/>
          </p:cNvSpPr>
          <p:nvPr>
            <p:ph type="subTitle" idx="1"/>
          </p:nvPr>
        </p:nvSpPr>
        <p:spPr>
          <a:xfrm>
            <a:off x="2890921" y="5190740"/>
            <a:ext cx="9144000" cy="1655762"/>
          </a:xfrm>
        </p:spPr>
        <p:txBody>
          <a:bodyPr>
            <a:normAutofit fontScale="92500" lnSpcReduction="20000"/>
          </a:bodyPr>
          <a:lstStyle/>
          <a:p>
            <a:pPr algn="r"/>
            <a:r>
              <a:rPr lang="en-US" b="1" dirty="0"/>
              <a:t>Presented By:</a:t>
            </a:r>
          </a:p>
          <a:p>
            <a:pPr algn="r"/>
            <a:r>
              <a:rPr lang="en-US" dirty="0" err="1"/>
              <a:t>Isha</a:t>
            </a:r>
            <a:r>
              <a:rPr lang="en-US" dirty="0"/>
              <a:t> Mittal- 07</a:t>
            </a:r>
          </a:p>
          <a:p>
            <a:pPr algn="r"/>
            <a:r>
              <a:rPr lang="en-US" dirty="0"/>
              <a:t>Sahil Verma- 15</a:t>
            </a:r>
          </a:p>
          <a:p>
            <a:pPr algn="r"/>
            <a:r>
              <a:rPr lang="en-US" dirty="0"/>
              <a:t>Ramya Mihir- 11</a:t>
            </a:r>
          </a:p>
          <a:p>
            <a:pPr algn="r"/>
            <a:r>
              <a:rPr lang="en-US" dirty="0" err="1"/>
              <a:t>Shubhangi</a:t>
            </a:r>
            <a:r>
              <a:rPr lang="en-US" dirty="0"/>
              <a:t> Gupta- 18</a:t>
            </a:r>
            <a:endParaRPr lang="en-IN" dirty="0"/>
          </a:p>
        </p:txBody>
      </p:sp>
      <p:pic>
        <p:nvPicPr>
          <p:cNvPr id="5" name="Picture 4">
            <a:extLst>
              <a:ext uri="{FF2B5EF4-FFF2-40B4-BE49-F238E27FC236}">
                <a16:creationId xmlns:a16="http://schemas.microsoft.com/office/drawing/2014/main" id="{564A5F53-E771-49E2-BFA8-A7EF3155F513}"/>
              </a:ext>
            </a:extLst>
          </p:cNvPr>
          <p:cNvPicPr>
            <a:picLocks noChangeAspect="1"/>
          </p:cNvPicPr>
          <p:nvPr/>
        </p:nvPicPr>
        <p:blipFill rotWithShape="1">
          <a:blip r:embed="rId2"/>
          <a:srcRect l="4769" t="5418" r="2941" b="7732"/>
          <a:stretch/>
        </p:blipFill>
        <p:spPr>
          <a:xfrm>
            <a:off x="8363824" y="436227"/>
            <a:ext cx="3296874" cy="3109001"/>
          </a:xfrm>
          <a:prstGeom prst="rect">
            <a:avLst/>
          </a:prstGeom>
        </p:spPr>
      </p:pic>
    </p:spTree>
    <p:extLst>
      <p:ext uri="{BB962C8B-B14F-4D97-AF65-F5344CB8AC3E}">
        <p14:creationId xmlns:p14="http://schemas.microsoft.com/office/powerpoint/2010/main" val="441607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5" dur="500"/>
                                        <p:tgtEl>
                                          <p:spTgt spid="3">
                                            <p:txEl>
                                              <p:pRg st="1" end="1"/>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8" dur="500"/>
                                        <p:tgtEl>
                                          <p:spTgt spid="3">
                                            <p:txEl>
                                              <p:pRg st="2" end="2"/>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1" dur="500"/>
                                        <p:tgtEl>
                                          <p:spTgt spid="3">
                                            <p:txEl>
                                              <p:pRg st="3" end="3"/>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5ACB-6898-4B50-A71F-7C0673819909}"/>
              </a:ext>
            </a:extLst>
          </p:cNvPr>
          <p:cNvSpPr>
            <a:spLocks noGrp="1"/>
          </p:cNvSpPr>
          <p:nvPr>
            <p:ph type="title"/>
          </p:nvPr>
        </p:nvSpPr>
        <p:spPr/>
        <p:txBody>
          <a:bodyPr/>
          <a:lstStyle/>
          <a:p>
            <a:r>
              <a:rPr lang="en-US" dirty="0"/>
              <a:t>Pseudocode</a:t>
            </a:r>
            <a:endParaRPr lang="en-IN" dirty="0"/>
          </a:p>
        </p:txBody>
      </p:sp>
      <p:sp>
        <p:nvSpPr>
          <p:cNvPr id="3" name="Content Placeholder 2">
            <a:extLst>
              <a:ext uri="{FF2B5EF4-FFF2-40B4-BE49-F238E27FC236}">
                <a16:creationId xmlns:a16="http://schemas.microsoft.com/office/drawing/2014/main" id="{8DA2AA76-B3BD-4894-95A3-ADAB6ECB75CE}"/>
              </a:ext>
            </a:extLst>
          </p:cNvPr>
          <p:cNvSpPr>
            <a:spLocks noGrp="1"/>
          </p:cNvSpPr>
          <p:nvPr>
            <p:ph idx="1"/>
          </p:nvPr>
        </p:nvSpPr>
        <p:spPr>
          <a:xfrm>
            <a:off x="218437" y="1971413"/>
            <a:ext cx="11163561" cy="4566893"/>
          </a:xfrm>
        </p:spPr>
        <p:txBody>
          <a:bodyPr>
            <a:normAutofit fontScale="62500" lnSpcReduction="20000"/>
          </a:bodyPr>
          <a:lstStyle/>
          <a:p>
            <a:pPr marL="0" indent="0">
              <a:buNone/>
            </a:pPr>
            <a:r>
              <a:rPr lang="en-US" dirty="0"/>
              <a:t>//find the best move on the board</a:t>
            </a:r>
          </a:p>
          <a:p>
            <a:pPr marL="0" indent="0">
              <a:buNone/>
            </a:pPr>
            <a:r>
              <a:rPr lang="en-US" dirty="0"/>
              <a:t>function </a:t>
            </a:r>
            <a:r>
              <a:rPr lang="en-US" dirty="0" err="1"/>
              <a:t>findbestmove</a:t>
            </a:r>
            <a:r>
              <a:rPr lang="en-US" dirty="0"/>
              <a:t>(board):</a:t>
            </a:r>
          </a:p>
          <a:p>
            <a:pPr marL="0" indent="0">
              <a:buNone/>
            </a:pPr>
            <a:r>
              <a:rPr lang="en-US" dirty="0"/>
              <a:t>    </a:t>
            </a:r>
            <a:r>
              <a:rPr lang="en-US" dirty="0" err="1"/>
              <a:t>bestmove</a:t>
            </a:r>
            <a:r>
              <a:rPr lang="en-US" dirty="0"/>
              <a:t> = NULL</a:t>
            </a:r>
          </a:p>
          <a:p>
            <a:pPr marL="0" indent="0">
              <a:buNone/>
            </a:pPr>
            <a:r>
              <a:rPr lang="en-US" dirty="0"/>
              <a:t>    for each move in board :</a:t>
            </a:r>
          </a:p>
          <a:p>
            <a:pPr marL="0" indent="0">
              <a:buNone/>
            </a:pPr>
            <a:r>
              <a:rPr lang="en-US" dirty="0"/>
              <a:t>        if move is better than </a:t>
            </a:r>
            <a:r>
              <a:rPr lang="en-US" dirty="0" err="1"/>
              <a:t>bestmove</a:t>
            </a:r>
            <a:endParaRPr lang="en-US" dirty="0"/>
          </a:p>
          <a:p>
            <a:pPr marL="0" indent="0">
              <a:buNone/>
            </a:pPr>
            <a:r>
              <a:rPr lang="en-US" dirty="0"/>
              <a:t>            </a:t>
            </a:r>
            <a:r>
              <a:rPr lang="en-US" dirty="0" err="1"/>
              <a:t>bestmove</a:t>
            </a:r>
            <a:r>
              <a:rPr lang="en-US" dirty="0"/>
              <a:t> = move                //current move made by the user</a:t>
            </a:r>
          </a:p>
          <a:p>
            <a:pPr marL="0" indent="0">
              <a:buNone/>
            </a:pPr>
            <a:r>
              <a:rPr lang="en-US" dirty="0"/>
              <a:t>    return </a:t>
            </a:r>
            <a:r>
              <a:rPr lang="en-US" dirty="0" err="1"/>
              <a:t>bestmove</a:t>
            </a:r>
            <a:endParaRPr lang="en-US" dirty="0"/>
          </a:p>
          <a:p>
            <a:pPr marL="0" indent="0">
              <a:buNone/>
            </a:pPr>
            <a:r>
              <a:rPr lang="en-US" dirty="0"/>
              <a:t>//minimax function to find whether the move is better</a:t>
            </a:r>
          </a:p>
          <a:p>
            <a:pPr marL="0" indent="0">
              <a:buNone/>
            </a:pPr>
            <a:r>
              <a:rPr lang="en-US" dirty="0"/>
              <a:t>function minimax(board, depth, maximizer):                  //to check whether current move made is better than the best move</a:t>
            </a:r>
          </a:p>
          <a:p>
            <a:pPr marL="0" indent="0">
              <a:buNone/>
            </a:pPr>
            <a:r>
              <a:rPr lang="en-US" dirty="0"/>
              <a:t>    if current board state is a terminal state :</a:t>
            </a:r>
          </a:p>
          <a:p>
            <a:pPr marL="0" indent="0">
              <a:buNone/>
            </a:pPr>
            <a:r>
              <a:rPr lang="en-US" dirty="0"/>
              <a:t>        return value of the board </a:t>
            </a:r>
          </a:p>
          <a:p>
            <a:pPr marL="0" indent="0">
              <a:buNone/>
            </a:pPr>
            <a:r>
              <a:rPr lang="en-US" dirty="0"/>
              <a:t>    if maximizer :                                 //maximizer is the one who tries to score highest, and minimizer tries opposite, </a:t>
            </a:r>
            <a:r>
              <a:rPr lang="en-US" dirty="0" err="1"/>
              <a:t>ie</a:t>
            </a:r>
            <a:r>
              <a:rPr lang="en-US" dirty="0"/>
              <a:t>, gets the lowest score</a:t>
            </a:r>
          </a:p>
          <a:p>
            <a:pPr marL="0" indent="0">
              <a:buNone/>
            </a:pPr>
            <a:r>
              <a:rPr lang="en-US" dirty="0"/>
              <a:t>        </a:t>
            </a:r>
            <a:r>
              <a:rPr lang="en-US" dirty="0" err="1"/>
              <a:t>bestvalue</a:t>
            </a:r>
            <a:r>
              <a:rPr lang="en-US" dirty="0"/>
              <a:t> = -INFINITY </a:t>
            </a:r>
          </a:p>
          <a:p>
            <a:pPr marL="0" indent="0">
              <a:buNone/>
            </a:pPr>
            <a:r>
              <a:rPr lang="en-US" dirty="0"/>
              <a:t>        for each move in board :</a:t>
            </a:r>
          </a:p>
          <a:p>
            <a:pPr marL="0" indent="0">
              <a:buNone/>
            </a:pPr>
            <a:r>
              <a:rPr lang="en-US" dirty="0"/>
              <a:t>            value = minimax(board, depth+1, false)</a:t>
            </a:r>
          </a:p>
          <a:p>
            <a:pPr marL="0" indent="0">
              <a:buNone/>
            </a:pPr>
            <a:r>
              <a:rPr lang="en-US" dirty="0"/>
              <a:t>            </a:t>
            </a:r>
            <a:r>
              <a:rPr lang="en-US" dirty="0" err="1"/>
              <a:t>bestvalue</a:t>
            </a:r>
            <a:r>
              <a:rPr lang="en-US" dirty="0"/>
              <a:t> = max( </a:t>
            </a:r>
            <a:r>
              <a:rPr lang="en-US" dirty="0" err="1"/>
              <a:t>bestvalue</a:t>
            </a:r>
            <a:r>
              <a:rPr lang="en-US" dirty="0"/>
              <a:t>, value)                                //gives maximum of the values</a:t>
            </a:r>
          </a:p>
          <a:p>
            <a:pPr marL="0" indent="0">
              <a:buNone/>
            </a:pPr>
            <a:r>
              <a:rPr lang="en-US" dirty="0"/>
              <a:t>        return </a:t>
            </a:r>
            <a:r>
              <a:rPr lang="en-US" dirty="0" err="1"/>
              <a:t>bestvalue</a:t>
            </a:r>
            <a:endParaRPr lang="en-US" dirty="0"/>
          </a:p>
          <a:p>
            <a:pPr marL="0" indent="0">
              <a:buNone/>
            </a:pPr>
            <a:r>
              <a:rPr lang="en-US" dirty="0"/>
              <a:t>    </a:t>
            </a:r>
          </a:p>
        </p:txBody>
      </p:sp>
    </p:spTree>
    <p:extLst>
      <p:ext uri="{BB962C8B-B14F-4D97-AF65-F5344CB8AC3E}">
        <p14:creationId xmlns:p14="http://schemas.microsoft.com/office/powerpoint/2010/main" val="1999947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barn(inVertical)">
                                      <p:cBhvr>
                                        <p:cTn id="45" dur="500"/>
                                        <p:tgtEl>
                                          <p:spTgt spid="3">
                                            <p:txEl>
                                              <p:pRg st="11" end="11"/>
                                            </p:txEl>
                                          </p:spTgt>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barn(inVertical)">
                                      <p:cBhvr>
                                        <p:cTn id="48" dur="500"/>
                                        <p:tgtEl>
                                          <p:spTgt spid="3">
                                            <p:txEl>
                                              <p:pRg st="12" end="12"/>
                                            </p:txEl>
                                          </p:spTgt>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Effect transition="in" filter="barn(inVertical)">
                                      <p:cBhvr>
                                        <p:cTn id="51" dur="500"/>
                                        <p:tgtEl>
                                          <p:spTgt spid="3">
                                            <p:txEl>
                                              <p:pRg st="13" end="13"/>
                                            </p:txEl>
                                          </p:spTgt>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
                                            <p:txEl>
                                              <p:pRg st="14" end="14"/>
                                            </p:txEl>
                                          </p:spTgt>
                                        </p:tgtEl>
                                        <p:attrNameLst>
                                          <p:attrName>style.visibility</p:attrName>
                                        </p:attrNameLst>
                                      </p:cBhvr>
                                      <p:to>
                                        <p:strVal val="visible"/>
                                      </p:to>
                                    </p:set>
                                    <p:animEffect transition="in" filter="barn(inVertical)">
                                      <p:cBhvr>
                                        <p:cTn id="54" dur="500"/>
                                        <p:tgtEl>
                                          <p:spTgt spid="3">
                                            <p:txEl>
                                              <p:pRg st="14" end="14"/>
                                            </p:txEl>
                                          </p:spTgt>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animEffect transition="in" filter="barn(inVertical)">
                                      <p:cBhvr>
                                        <p:cTn id="57" dur="500"/>
                                        <p:tgtEl>
                                          <p:spTgt spid="3">
                                            <p:txEl>
                                              <p:pRg st="15" end="15"/>
                                            </p:txEl>
                                          </p:spTgt>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3">
                                            <p:txEl>
                                              <p:pRg st="16" end="16"/>
                                            </p:txEl>
                                          </p:spTgt>
                                        </p:tgtEl>
                                        <p:attrNameLst>
                                          <p:attrName>style.visibility</p:attrName>
                                        </p:attrNameLst>
                                      </p:cBhvr>
                                      <p:to>
                                        <p:strVal val="visible"/>
                                      </p:to>
                                    </p:set>
                                    <p:animEffect transition="in" filter="barn(inVertical)">
                                      <p:cBhvr>
                                        <p:cTn id="60" dur="500"/>
                                        <p:tgtEl>
                                          <p:spTgt spid="3">
                                            <p:txEl>
                                              <p:pRg st="16" end="16"/>
                                            </p:txEl>
                                          </p:spTgt>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animEffect transition="in" filter="barn(inVertical)">
                                      <p:cBhvr>
                                        <p:cTn id="63"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21D0B-8750-460C-826C-8A7C79B0247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37C4DB4B-FADC-4475-B364-2A446F243981}"/>
              </a:ext>
            </a:extLst>
          </p:cNvPr>
          <p:cNvSpPr>
            <a:spLocks noGrp="1"/>
          </p:cNvSpPr>
          <p:nvPr>
            <p:ph idx="1"/>
          </p:nvPr>
        </p:nvSpPr>
        <p:spPr/>
        <p:txBody>
          <a:bodyPr>
            <a:normAutofit fontScale="70000" lnSpcReduction="20000"/>
          </a:bodyPr>
          <a:lstStyle/>
          <a:p>
            <a:pPr marL="0" indent="0">
              <a:buNone/>
            </a:pPr>
            <a:r>
              <a:rPr lang="en-US" dirty="0"/>
              <a:t>else :                           //for minimizer</a:t>
            </a:r>
          </a:p>
          <a:p>
            <a:pPr marL="0" indent="0">
              <a:buNone/>
            </a:pPr>
            <a:r>
              <a:rPr lang="en-US" dirty="0"/>
              <a:t>        </a:t>
            </a:r>
            <a:r>
              <a:rPr lang="en-US" dirty="0" err="1"/>
              <a:t>bestvalue</a:t>
            </a:r>
            <a:r>
              <a:rPr lang="en-US" dirty="0"/>
              <a:t> = +INFINITY </a:t>
            </a:r>
          </a:p>
          <a:p>
            <a:pPr marL="0" indent="0">
              <a:buNone/>
            </a:pPr>
            <a:r>
              <a:rPr lang="en-US" dirty="0"/>
              <a:t>        for each move in board :</a:t>
            </a:r>
          </a:p>
          <a:p>
            <a:pPr marL="0" indent="0">
              <a:buNone/>
            </a:pPr>
            <a:r>
              <a:rPr lang="en-US" dirty="0"/>
              <a:t>value = minimax(board, depth+1, true)</a:t>
            </a:r>
          </a:p>
          <a:p>
            <a:pPr marL="0" indent="0">
              <a:buNone/>
            </a:pPr>
            <a:r>
              <a:rPr lang="en-US" dirty="0"/>
              <a:t>            </a:t>
            </a:r>
            <a:r>
              <a:rPr lang="en-US" dirty="0" err="1"/>
              <a:t>bestvalue</a:t>
            </a:r>
            <a:r>
              <a:rPr lang="en-US" dirty="0"/>
              <a:t> = min( </a:t>
            </a:r>
            <a:r>
              <a:rPr lang="en-US" dirty="0" err="1"/>
              <a:t>bestvalue</a:t>
            </a:r>
            <a:r>
              <a:rPr lang="en-US" dirty="0"/>
              <a:t>, value)                    //gives minimum of the values</a:t>
            </a:r>
          </a:p>
          <a:p>
            <a:pPr marL="0" indent="0">
              <a:buNone/>
            </a:pPr>
            <a:r>
              <a:rPr lang="en-US" dirty="0"/>
              <a:t>        return </a:t>
            </a:r>
            <a:r>
              <a:rPr lang="en-US" dirty="0" err="1"/>
              <a:t>bestvalue</a:t>
            </a:r>
            <a:endParaRPr lang="en-US" dirty="0"/>
          </a:p>
          <a:p>
            <a:pPr marL="0" indent="0">
              <a:buNone/>
            </a:pPr>
            <a:endParaRPr lang="en-US" dirty="0"/>
          </a:p>
          <a:p>
            <a:pPr marL="0" indent="0">
              <a:buNone/>
            </a:pPr>
            <a:r>
              <a:rPr lang="en-US" dirty="0"/>
              <a:t>// to find the moves left</a:t>
            </a:r>
          </a:p>
          <a:p>
            <a:pPr marL="0" indent="0">
              <a:buNone/>
            </a:pPr>
            <a:r>
              <a:rPr lang="en-US" dirty="0"/>
              <a:t>function </a:t>
            </a:r>
            <a:r>
              <a:rPr lang="en-US" dirty="0" err="1"/>
              <a:t>movesleft</a:t>
            </a:r>
            <a:r>
              <a:rPr lang="en-US" dirty="0"/>
              <a:t>(board):</a:t>
            </a:r>
          </a:p>
          <a:p>
            <a:pPr marL="0" indent="0">
              <a:buNone/>
            </a:pPr>
            <a:r>
              <a:rPr lang="en-US" dirty="0"/>
              <a:t>    for each cell in board:</a:t>
            </a:r>
          </a:p>
          <a:p>
            <a:pPr marL="0" indent="0">
              <a:buNone/>
            </a:pPr>
            <a:r>
              <a:rPr lang="en-US" dirty="0"/>
              <a:t>        if current cell is empty:</a:t>
            </a:r>
          </a:p>
          <a:p>
            <a:pPr marL="0" indent="0">
              <a:buNone/>
            </a:pPr>
            <a:r>
              <a:rPr lang="en-US" dirty="0"/>
              <a:t>            return true</a:t>
            </a:r>
          </a:p>
          <a:p>
            <a:pPr marL="0" indent="0">
              <a:buNone/>
            </a:pPr>
            <a:r>
              <a:rPr lang="en-US" dirty="0"/>
              <a:t>    return false</a:t>
            </a:r>
            <a:endParaRPr lang="en-IN" dirty="0"/>
          </a:p>
        </p:txBody>
      </p:sp>
    </p:spTree>
    <p:extLst>
      <p:ext uri="{BB962C8B-B14F-4D97-AF65-F5344CB8AC3E}">
        <p14:creationId xmlns:p14="http://schemas.microsoft.com/office/powerpoint/2010/main" val="32682233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arn(inVertical)">
                                      <p:cBhvr>
                                        <p:cTn id="25" dur="500"/>
                                        <p:tgtEl>
                                          <p:spTgt spid="3">
                                            <p:txEl>
                                              <p:pRg st="7" end="7"/>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arn(inVertical)">
                                      <p:cBhvr>
                                        <p:cTn id="28" dur="500"/>
                                        <p:tgtEl>
                                          <p:spTgt spid="3">
                                            <p:txEl>
                                              <p:pRg st="8" end="8"/>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arn(inVertical)">
                                      <p:cBhvr>
                                        <p:cTn id="31" dur="500"/>
                                        <p:tgtEl>
                                          <p:spTgt spid="3">
                                            <p:txEl>
                                              <p:pRg st="9" end="9"/>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arn(inVertical)">
                                      <p:cBhvr>
                                        <p:cTn id="34" dur="500"/>
                                        <p:tgtEl>
                                          <p:spTgt spid="3">
                                            <p:txEl>
                                              <p:pRg st="10" end="10"/>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arn(inVertical)">
                                      <p:cBhvr>
                                        <p:cTn id="37" dur="500"/>
                                        <p:tgtEl>
                                          <p:spTgt spid="3">
                                            <p:txEl>
                                              <p:pRg st="11" end="11"/>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barn(inVertical)">
                                      <p:cBhvr>
                                        <p:cTn id="4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B7C9-5FEC-49A5-9B62-3B6C3F76BAAE}"/>
              </a:ext>
            </a:extLst>
          </p:cNvPr>
          <p:cNvSpPr>
            <a:spLocks noGrp="1"/>
          </p:cNvSpPr>
          <p:nvPr>
            <p:ph type="title"/>
          </p:nvPr>
        </p:nvSpPr>
        <p:spPr/>
        <p:txBody>
          <a:bodyPr/>
          <a:lstStyle/>
          <a:p>
            <a:r>
              <a:rPr lang="en-US" dirty="0"/>
              <a:t>Flowchart</a:t>
            </a:r>
            <a:endParaRPr lang="en-IN" dirty="0"/>
          </a:p>
        </p:txBody>
      </p:sp>
      <p:sp>
        <p:nvSpPr>
          <p:cNvPr id="5" name="Content Placeholder 4">
            <a:extLst>
              <a:ext uri="{FF2B5EF4-FFF2-40B4-BE49-F238E27FC236}">
                <a16:creationId xmlns:a16="http://schemas.microsoft.com/office/drawing/2014/main" id="{0AD888AB-A778-49FA-8D4C-079F7EA379B8}"/>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A0FDC866-B78A-4051-A2A3-6A1AEAA3BE0B}"/>
              </a:ext>
            </a:extLst>
          </p:cNvPr>
          <p:cNvPicPr/>
          <p:nvPr/>
        </p:nvPicPr>
        <p:blipFill>
          <a:blip r:embed="rId2">
            <a:extLst>
              <a:ext uri="{28A0092B-C50C-407E-A947-70E740481C1C}">
                <a14:useLocalDpi xmlns:a14="http://schemas.microsoft.com/office/drawing/2010/main" val="0"/>
              </a:ext>
            </a:extLst>
          </a:blip>
          <a:stretch>
            <a:fillRect/>
          </a:stretch>
        </p:blipFill>
        <p:spPr>
          <a:xfrm>
            <a:off x="4941115" y="111511"/>
            <a:ext cx="5494789" cy="6634978"/>
          </a:xfrm>
          <a:prstGeom prst="rect">
            <a:avLst/>
          </a:prstGeom>
        </p:spPr>
      </p:pic>
    </p:spTree>
    <p:extLst>
      <p:ext uri="{BB962C8B-B14F-4D97-AF65-F5344CB8AC3E}">
        <p14:creationId xmlns:p14="http://schemas.microsoft.com/office/powerpoint/2010/main" val="1414856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5E2C-D784-40DE-9503-A7CDD343EDFE}"/>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78309081-2487-48B1-BE83-60734D6B74AC}"/>
              </a:ext>
            </a:extLst>
          </p:cNvPr>
          <p:cNvSpPr>
            <a:spLocks noGrp="1"/>
          </p:cNvSpPr>
          <p:nvPr>
            <p:ph idx="1"/>
          </p:nvPr>
        </p:nvSpPr>
        <p:spPr/>
        <p:txBody>
          <a:bodyPr/>
          <a:lstStyle/>
          <a:p>
            <a:r>
              <a:rPr lang="en-IN" dirty="0">
                <a:hlinkClick r:id="rId2"/>
              </a:rPr>
              <a:t>https://www.slideshare.net/UjjawalPoudel/mini-max-algorithm-proposal-document</a:t>
            </a:r>
            <a:endParaRPr lang="en-IN" dirty="0"/>
          </a:p>
          <a:p>
            <a:r>
              <a:rPr lang="en-IN" dirty="0">
                <a:hlinkClick r:id="rId3"/>
              </a:rPr>
              <a:t>https://www.geeksforgeeks.org/minimax-algorithm-in-game-theory-set-3-tic-tac-toe-ai-finding-optimal-move/</a:t>
            </a:r>
            <a:endParaRPr lang="en-IN" dirty="0"/>
          </a:p>
          <a:p>
            <a:r>
              <a:rPr lang="en-IN" dirty="0">
                <a:hlinkClick r:id="rId4"/>
              </a:rPr>
              <a:t>https://www.javatpoint.com/mini-max-algorithm-in-ai</a:t>
            </a:r>
            <a:r>
              <a:rPr lang="en-IN" dirty="0"/>
              <a:t> </a:t>
            </a:r>
          </a:p>
          <a:p>
            <a:endParaRPr lang="en-IN" dirty="0"/>
          </a:p>
          <a:p>
            <a:endParaRPr lang="en-IN" dirty="0"/>
          </a:p>
        </p:txBody>
      </p:sp>
    </p:spTree>
    <p:extLst>
      <p:ext uri="{BB962C8B-B14F-4D97-AF65-F5344CB8AC3E}">
        <p14:creationId xmlns:p14="http://schemas.microsoft.com/office/powerpoint/2010/main" val="31184741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1191-46E8-4752-8C2B-FAFD091B3D09}"/>
              </a:ext>
            </a:extLst>
          </p:cNvPr>
          <p:cNvSpPr>
            <a:spLocks noGrp="1"/>
          </p:cNvSpPr>
          <p:nvPr>
            <p:ph type="ctrTitle"/>
          </p:nvPr>
        </p:nvSpPr>
        <p:spPr>
          <a:xfrm>
            <a:off x="639425" y="1677816"/>
            <a:ext cx="10572000" cy="654378"/>
          </a:xfrm>
        </p:spPr>
        <p:txBody>
          <a:bodyPr/>
          <a:lstStyle/>
          <a:p>
            <a:pPr algn="ctr"/>
            <a:r>
              <a:rPr lang="en-US" sz="3200" b="0" dirty="0">
                <a:solidFill>
                  <a:schemeClr val="bg1"/>
                </a:solidFill>
              </a:rPr>
              <a:t>We hope our end product is worth the wait!!</a:t>
            </a:r>
            <a:r>
              <a:rPr lang="en-US" sz="3200" b="0" dirty="0">
                <a:solidFill>
                  <a:schemeClr val="bg1"/>
                </a:solidFill>
                <a:sym typeface="Wingdings" panose="05000000000000000000" pitchFamily="2" charset="2"/>
              </a:rPr>
              <a:t></a:t>
            </a:r>
            <a:endParaRPr lang="en-IN" sz="3200" b="0" dirty="0">
              <a:solidFill>
                <a:schemeClr val="bg1"/>
              </a:solidFill>
            </a:endParaRPr>
          </a:p>
        </p:txBody>
      </p:sp>
      <p:sp>
        <p:nvSpPr>
          <p:cNvPr id="3" name="Subtitle 2">
            <a:extLst>
              <a:ext uri="{FF2B5EF4-FFF2-40B4-BE49-F238E27FC236}">
                <a16:creationId xmlns:a16="http://schemas.microsoft.com/office/drawing/2014/main" id="{9C6BD0F7-32EC-40C7-9B06-80EC63989FD4}"/>
              </a:ext>
            </a:extLst>
          </p:cNvPr>
          <p:cNvSpPr>
            <a:spLocks noGrp="1"/>
          </p:cNvSpPr>
          <p:nvPr>
            <p:ph type="subTitle" idx="1"/>
          </p:nvPr>
        </p:nvSpPr>
        <p:spPr>
          <a:xfrm>
            <a:off x="639425" y="4159520"/>
            <a:ext cx="10572000" cy="434974"/>
          </a:xfrm>
        </p:spPr>
        <p:txBody>
          <a:bodyPr>
            <a:noAutofit/>
          </a:bodyPr>
          <a:lstStyle/>
          <a:p>
            <a:pPr algn="ctr"/>
            <a:r>
              <a:rPr lang="en-US" sz="3200" dirty="0">
                <a:solidFill>
                  <a:schemeClr val="bg1"/>
                </a:solidFill>
              </a:rPr>
              <a:t>Thank You</a:t>
            </a:r>
            <a:endParaRPr lang="en-IN" sz="3200" dirty="0">
              <a:solidFill>
                <a:schemeClr val="bg1"/>
              </a:solidFill>
            </a:endParaRPr>
          </a:p>
        </p:txBody>
      </p:sp>
      <p:sp>
        <p:nvSpPr>
          <p:cNvPr id="5" name="Smiley Face 4">
            <a:extLst>
              <a:ext uri="{FF2B5EF4-FFF2-40B4-BE49-F238E27FC236}">
                <a16:creationId xmlns:a16="http://schemas.microsoft.com/office/drawing/2014/main" id="{EC048F80-0267-49F7-843F-22CD0A628DF0}"/>
              </a:ext>
            </a:extLst>
          </p:cNvPr>
          <p:cNvSpPr/>
          <p:nvPr/>
        </p:nvSpPr>
        <p:spPr>
          <a:xfrm>
            <a:off x="10226180" y="5125674"/>
            <a:ext cx="1702965" cy="1602298"/>
          </a:xfrm>
          <a:prstGeom prst="smileyFace">
            <a:avLst/>
          </a:prstGeom>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596761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6C41-79F8-464B-89F5-5C8BCD73F391}"/>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6E6FC01-2F55-47D5-89CC-A09AFED8E80B}"/>
              </a:ext>
            </a:extLst>
          </p:cNvPr>
          <p:cNvSpPr>
            <a:spLocks noGrp="1"/>
          </p:cNvSpPr>
          <p:nvPr>
            <p:ph idx="1"/>
          </p:nvPr>
        </p:nvSpPr>
        <p:spPr>
          <a:xfrm>
            <a:off x="818712" y="2222287"/>
            <a:ext cx="7075328" cy="4480517"/>
          </a:xfrm>
        </p:spPr>
        <p:txBody>
          <a:bodyPr>
            <a:normAutofit fontScale="77500" lnSpcReduction="20000"/>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Tic Tac Toe is a famously known game, which uses the </a:t>
            </a:r>
            <a:r>
              <a:rPr lang="en-US" sz="1800" b="1" dirty="0">
                <a:effectLst/>
                <a:latin typeface="Times New Roman" panose="02020603050405020304" pitchFamily="18" charset="0"/>
                <a:ea typeface="Times New Roman" panose="02020603050405020304" pitchFamily="18" charset="0"/>
              </a:rPr>
              <a:t>Minimax Algorithm</a:t>
            </a:r>
            <a:r>
              <a:rPr lang="en-US" sz="1800" dirty="0">
                <a:effectLst/>
                <a:latin typeface="Times New Roman" panose="02020603050405020304" pitchFamily="18" charset="0"/>
                <a:ea typeface="Times New Roman" panose="02020603050405020304" pitchFamily="18" charset="0"/>
              </a:rPr>
              <a:t>, so as to take the input from the user. This game is a two player game, where one player chooses cross (X) and the other player uses zero (0). In this game, each player seek an alternate turn to complete either a row, or a column or a diagonal with either three 0’s or three X’s that is drawn in the grid of nine squares.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Minimax algorithm which is used by this game, is a type of a backtracking algorithm that is used to make decisions and is also used in game theories to find the best optimal move for the player, supposing that the opponent player also plays optimally. This algorithm is widely used in the coding of games that posses only two players and not more than that.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The games that use this algorithm are: Tic-Tac-Toe, Chess, </a:t>
            </a:r>
            <a:r>
              <a:rPr lang="en-US" sz="1800" dirty="0" err="1">
                <a:effectLst/>
                <a:latin typeface="Times New Roman" panose="02020603050405020304" pitchFamily="18" charset="0"/>
                <a:ea typeface="Times New Roman" panose="02020603050405020304" pitchFamily="18" charset="0"/>
              </a:rPr>
              <a:t>Manchala</a:t>
            </a:r>
            <a:r>
              <a:rPr lang="en-US" sz="1800" dirty="0">
                <a:effectLst/>
                <a:latin typeface="Times New Roman" panose="02020603050405020304" pitchFamily="18" charset="0"/>
                <a:ea typeface="Times New Roman" panose="02020603050405020304" pitchFamily="18" charset="0"/>
              </a:rPr>
              <a:t>, etc.</a:t>
            </a:r>
          </a:p>
          <a:p>
            <a:pPr algn="just">
              <a:lnSpc>
                <a:spcPct val="150000"/>
              </a:lnSpc>
            </a:pPr>
            <a:r>
              <a:rPr lang="en-US" sz="1800" dirty="0">
                <a:effectLst/>
                <a:latin typeface="Times New Roman" panose="02020603050405020304" pitchFamily="18" charset="0"/>
                <a:ea typeface="Times New Roman" panose="02020603050405020304" pitchFamily="18" charset="0"/>
              </a:rPr>
              <a:t>Tic Tac Toe will be prepared using the C language, where the user will provide an input of X’s and O’s, then depending upon the inputs, the </a:t>
            </a:r>
            <a:r>
              <a:rPr lang="en-US" sz="1800" dirty="0" err="1">
                <a:effectLst/>
                <a:latin typeface="Times New Roman" panose="02020603050405020304" pitchFamily="18" charset="0"/>
                <a:ea typeface="Times New Roman" panose="02020603050405020304" pitchFamily="18" charset="0"/>
              </a:rPr>
              <a:t>sytem</a:t>
            </a:r>
            <a:r>
              <a:rPr lang="en-US" sz="1800" dirty="0">
                <a:effectLst/>
                <a:latin typeface="Times New Roman" panose="02020603050405020304" pitchFamily="18" charset="0"/>
                <a:ea typeface="Times New Roman" panose="02020603050405020304" pitchFamily="18" charset="0"/>
              </a:rPr>
              <a:t> will generate its empty spaces and if not, it will declare the result- tie/ winner, and the particular message will be displayed to the user.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47C33B7-5570-4287-B142-F473617803E1}"/>
              </a:ext>
            </a:extLst>
          </p:cNvPr>
          <p:cNvPicPr>
            <a:picLocks noChangeAspect="1"/>
          </p:cNvPicPr>
          <p:nvPr/>
        </p:nvPicPr>
        <p:blipFill>
          <a:blip r:embed="rId2"/>
          <a:stretch>
            <a:fillRect/>
          </a:stretch>
        </p:blipFill>
        <p:spPr>
          <a:xfrm>
            <a:off x="7911783" y="2768368"/>
            <a:ext cx="4121218" cy="3011648"/>
          </a:xfrm>
          <a:prstGeom prst="rect">
            <a:avLst/>
          </a:prstGeom>
        </p:spPr>
      </p:pic>
    </p:spTree>
    <p:extLst>
      <p:ext uri="{BB962C8B-B14F-4D97-AF65-F5344CB8AC3E}">
        <p14:creationId xmlns:p14="http://schemas.microsoft.com/office/powerpoint/2010/main" val="283357331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9F04-B318-4896-A4AD-901E784FD96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55DD8A58-2AA0-420F-ADC5-39CF6EC3F608}"/>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Constructing a Tic-Tac-Toe game having Minimax algorithm in C language.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0450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69BB-06FA-4FA6-902C-680BBDC4F5CF}"/>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F19FD2CC-5381-456F-B1A9-E08E9590F8D3}"/>
              </a:ext>
            </a:extLst>
          </p:cNvPr>
          <p:cNvSpPr>
            <a:spLocks noGrp="1"/>
          </p:cNvSpPr>
          <p:nvPr>
            <p:ph idx="1"/>
          </p:nvPr>
        </p:nvSpPr>
        <p:spPr/>
        <p:txBody>
          <a:bodyPr>
            <a:normAutofit/>
          </a:bodyPr>
          <a:lstStyle/>
          <a:p>
            <a:pPr marL="0" indent="0">
              <a:buNone/>
            </a:pPr>
            <a:r>
              <a:rPr lang="en-US" dirty="0"/>
              <a:t>There are two ways to solve the game</a:t>
            </a:r>
          </a:p>
          <a:p>
            <a:r>
              <a:rPr lang="en-US" b="1" dirty="0"/>
              <a:t>1.Brute-force Methods: </a:t>
            </a:r>
            <a:r>
              <a:rPr lang="en-US" dirty="0"/>
              <a:t>Brute-force methods have been important tools helpful in solving games. Many solving programs use basic brute-force methods such as α-β and their enhancements in some way or another. Two methods which have their application especially in solving games are the construction of databases by retrograde analysis and enhanced transposition-table methods.</a:t>
            </a:r>
          </a:p>
          <a:p>
            <a:r>
              <a:rPr lang="en-US" b="1" dirty="0"/>
              <a:t>2. Knowledge-based Methods :-</a:t>
            </a:r>
            <a:r>
              <a:rPr lang="en-US" dirty="0"/>
              <a:t>Next to brute-force methods it is often beneficial to incorporate knowledge-based methods in game-solving programs. Their main advantage is that it provides an appropriate move ordering or selection in the search trees.</a:t>
            </a:r>
            <a:endParaRPr lang="en-IN" dirty="0"/>
          </a:p>
        </p:txBody>
      </p:sp>
    </p:spTree>
    <p:extLst>
      <p:ext uri="{BB962C8B-B14F-4D97-AF65-F5344CB8AC3E}">
        <p14:creationId xmlns:p14="http://schemas.microsoft.com/office/powerpoint/2010/main" val="35818046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05F3-5910-463C-95F6-9E9248CDEBDA}"/>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9CB2374B-3D0E-44B8-AD5D-52B4945BF7C8}"/>
              </a:ext>
            </a:extLst>
          </p:cNvPr>
          <p:cNvSpPr>
            <a:spLocks noGrp="1"/>
          </p:cNvSpPr>
          <p:nvPr>
            <p:ph idx="1"/>
          </p:nvPr>
        </p:nvSpPr>
        <p:spPr/>
        <p:txBody>
          <a:bodyPr>
            <a:normAutofit fontScale="92500" lnSpcReduction="10000"/>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To create a GUI based tic tac toe game with the help of Minimax Algorithm using C language.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Sub Objectives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To provide an easy user interface to input X and </a:t>
            </a:r>
            <a:r>
              <a:rPr lang="en-US" sz="1800" dirty="0" err="1">
                <a:effectLst/>
                <a:latin typeface="Times New Roman" panose="02020603050405020304" pitchFamily="18" charset="0"/>
                <a:ea typeface="Times New Roman" panose="02020603050405020304" pitchFamily="18" charset="0"/>
              </a:rPr>
              <a:t>Os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User should be able to move across the screen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System should be able to preprocess the given input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System should detect text regions present in the image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System should retrieve text and display them to the user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90653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32F9A-D200-4986-8A70-06E3BACC70E6}"/>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9B40E722-4C5F-4F55-8711-778AD8AA82A9}"/>
              </a:ext>
            </a:extLst>
          </p:cNvPr>
          <p:cNvSpPr>
            <a:spLocks noGrp="1"/>
          </p:cNvSpPr>
          <p:nvPr>
            <p:ph idx="1"/>
          </p:nvPr>
        </p:nvSpPr>
        <p:spPr/>
        <p:txBody>
          <a:bodyPr>
            <a:normAutofit fontScale="85000" lnSpcReduction="20000"/>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For this project, the technology being used is basic C language having Minimax Algorithm (backtracking algorithm) , wherein the player (user) inputs X and </a:t>
            </a:r>
            <a:r>
              <a:rPr lang="en-US" sz="1800" dirty="0" err="1">
                <a:effectLst/>
                <a:latin typeface="Times New Roman" panose="02020603050405020304" pitchFamily="18" charset="0"/>
                <a:ea typeface="Times New Roman" panose="02020603050405020304" pitchFamily="18" charset="0"/>
              </a:rPr>
              <a:t>Os</a:t>
            </a:r>
            <a:r>
              <a:rPr lang="en-US" sz="1800" dirty="0">
                <a:effectLst/>
                <a:latin typeface="Times New Roman" panose="02020603050405020304" pitchFamily="18" charset="0"/>
                <a:ea typeface="Times New Roman" panose="02020603050405020304" pitchFamily="18" charset="0"/>
              </a:rPr>
              <a:t> as per his/ her choice. The input is provided to the convolutional layer where the parameters are chosen, filters are applied with strides and padding is applied as well if required. The class generates an output using required output functions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The entire implementation of this project can be summarized into the following steps: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1. Import the libraries and load the dataset</a:t>
            </a:r>
          </a:p>
          <a:p>
            <a:r>
              <a:rPr lang="en-US" sz="1800" dirty="0">
                <a:effectLst/>
                <a:latin typeface="Times New Roman" panose="02020603050405020304" pitchFamily="18" charset="0"/>
                <a:ea typeface="Times New Roman" panose="02020603050405020304" pitchFamily="18" charset="0"/>
              </a:rPr>
              <a:t>2. Preprocess the data</a:t>
            </a:r>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3. Create the model</a:t>
            </a:r>
          </a:p>
          <a:p>
            <a:r>
              <a:rPr lang="en-US" sz="1800" dirty="0">
                <a:effectLst/>
                <a:latin typeface="Times New Roman" panose="02020603050405020304" pitchFamily="18" charset="0"/>
                <a:ea typeface="Times New Roman" panose="02020603050405020304" pitchFamily="18" charset="0"/>
              </a:rPr>
              <a:t>4. Train the model</a:t>
            </a:r>
          </a:p>
          <a:p>
            <a:r>
              <a:rPr lang="en-US" sz="1800" dirty="0">
                <a:effectLst/>
                <a:latin typeface="Times New Roman" panose="02020603050405020304" pitchFamily="18" charset="0"/>
                <a:ea typeface="Times New Roman" panose="02020603050405020304" pitchFamily="18" charset="0"/>
              </a:rPr>
              <a:t>5. Evaluate the model</a:t>
            </a:r>
          </a:p>
          <a:p>
            <a:r>
              <a:rPr lang="en-US" sz="1800" dirty="0">
                <a:effectLst/>
                <a:latin typeface="Times New Roman" panose="02020603050405020304" pitchFamily="18" charset="0"/>
                <a:ea typeface="Times New Roman" panose="02020603050405020304" pitchFamily="18" charset="0"/>
              </a:rPr>
              <a:t>6. Testing the program</a:t>
            </a:r>
            <a:endParaRPr lang="en-IN" dirty="0"/>
          </a:p>
        </p:txBody>
      </p:sp>
    </p:spTree>
    <p:extLst>
      <p:ext uri="{BB962C8B-B14F-4D97-AF65-F5344CB8AC3E}">
        <p14:creationId xmlns:p14="http://schemas.microsoft.com/office/powerpoint/2010/main" val="110892559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9FBA-F4AC-4AA5-93BA-4EB261A564DA}"/>
              </a:ext>
            </a:extLst>
          </p:cNvPr>
          <p:cNvSpPr>
            <a:spLocks noGrp="1"/>
          </p:cNvSpPr>
          <p:nvPr>
            <p:ph type="title"/>
          </p:nvPr>
        </p:nvSpPr>
        <p:spPr/>
        <p:txBody>
          <a:bodyPr/>
          <a:lstStyle/>
          <a:p>
            <a:r>
              <a:rPr lang="en-US" dirty="0"/>
              <a:t>System Requirements </a:t>
            </a:r>
            <a:endParaRPr lang="en-IN" dirty="0"/>
          </a:p>
        </p:txBody>
      </p:sp>
      <p:sp>
        <p:nvSpPr>
          <p:cNvPr id="3" name="Content Placeholder 2">
            <a:extLst>
              <a:ext uri="{FF2B5EF4-FFF2-40B4-BE49-F238E27FC236}">
                <a16:creationId xmlns:a16="http://schemas.microsoft.com/office/drawing/2014/main" id="{DB3FD795-25AE-4DEE-97E0-D8EE5065FF61}"/>
              </a:ext>
            </a:extLst>
          </p:cNvPr>
          <p:cNvSpPr>
            <a:spLocks noGrp="1"/>
          </p:cNvSpPr>
          <p:nvPr>
            <p:ph idx="1"/>
          </p:nvPr>
        </p:nvSpPr>
        <p:spPr/>
        <p:txBody>
          <a:bodyPr>
            <a:normAutofit fontScale="92500" lnSpcReduction="10000"/>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Hardware: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RAM: 4GB</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Disk Space: 4GB</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Software: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Dev C++ or any online compiler using C language</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Operating System:</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Windows 7,8,10,XP</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8783961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DDD8-C7D5-4B4F-8997-0DF8029DE23D}"/>
              </a:ext>
            </a:extLst>
          </p:cNvPr>
          <p:cNvSpPr>
            <a:spLocks noGrp="1"/>
          </p:cNvSpPr>
          <p:nvPr>
            <p:ph type="title"/>
          </p:nvPr>
        </p:nvSpPr>
        <p:spPr/>
        <p:txBody>
          <a:bodyPr/>
          <a:lstStyle/>
          <a:p>
            <a:r>
              <a:rPr lang="en-US" dirty="0"/>
              <a:t>Schedule</a:t>
            </a:r>
            <a:endParaRPr lang="en-IN" dirty="0"/>
          </a:p>
        </p:txBody>
      </p:sp>
      <p:pic>
        <p:nvPicPr>
          <p:cNvPr id="12" name="Content Placeholder 11">
            <a:extLst>
              <a:ext uri="{FF2B5EF4-FFF2-40B4-BE49-F238E27FC236}">
                <a16:creationId xmlns:a16="http://schemas.microsoft.com/office/drawing/2014/main" id="{C9B51054-370A-4422-B132-A3858CCA32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8957" y="2372057"/>
            <a:ext cx="9152389" cy="4128143"/>
          </a:xfrm>
        </p:spPr>
      </p:pic>
    </p:spTree>
    <p:extLst>
      <p:ext uri="{BB962C8B-B14F-4D97-AF65-F5344CB8AC3E}">
        <p14:creationId xmlns:p14="http://schemas.microsoft.com/office/powerpoint/2010/main" val="102459383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ACE9-0D9A-4EE5-B673-F7BA4F04CBCF}"/>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0CB516C1-1664-4213-92C5-FF2602BE8EB3}"/>
              </a:ext>
            </a:extLst>
          </p:cNvPr>
          <p:cNvSpPr>
            <a:spLocks noGrp="1"/>
          </p:cNvSpPr>
          <p:nvPr>
            <p:ph idx="1"/>
          </p:nvPr>
        </p:nvSpPr>
        <p:spPr>
          <a:xfrm>
            <a:off x="176170" y="1879134"/>
            <a:ext cx="11088060" cy="5066951"/>
          </a:xfrm>
        </p:spPr>
        <p:txBody>
          <a:bodyPr>
            <a:normAutofit/>
          </a:bodyPr>
          <a:lstStyle/>
          <a:p>
            <a:r>
              <a:rPr lang="en-US" b="1" dirty="0"/>
              <a:t>Step-1:</a:t>
            </a:r>
            <a:r>
              <a:rPr lang="en-US" dirty="0"/>
              <a:t> In the first step, the algorithm generates the entire game-tree and apply the</a:t>
            </a:r>
          </a:p>
          <a:p>
            <a:pPr marL="0" indent="0">
              <a:buNone/>
            </a:pPr>
            <a:r>
              <a:rPr lang="en-US" dirty="0"/>
              <a:t>utility function to get the utility values for the terminal states.</a:t>
            </a:r>
          </a:p>
          <a:p>
            <a:r>
              <a:rPr lang="en-US" b="1" dirty="0"/>
              <a:t>Step 2: </a:t>
            </a:r>
            <a:r>
              <a:rPr lang="en-US" dirty="0"/>
              <a:t>Now, first we find the utilities value for the Maximizer, its initial value is -∞, so</a:t>
            </a:r>
          </a:p>
          <a:p>
            <a:pPr marL="0" indent="0">
              <a:buNone/>
            </a:pPr>
            <a:r>
              <a:rPr lang="en-US" dirty="0"/>
              <a:t>we will compare each value in terminal state with initial value of Maximizer and</a:t>
            </a:r>
          </a:p>
          <a:p>
            <a:pPr marL="0" indent="0">
              <a:buNone/>
            </a:pPr>
            <a:r>
              <a:rPr lang="en-US" dirty="0"/>
              <a:t>determines the higher nodes values.</a:t>
            </a:r>
          </a:p>
          <a:p>
            <a:r>
              <a:rPr lang="en-US" b="1" dirty="0"/>
              <a:t>Step 3:</a:t>
            </a:r>
            <a:r>
              <a:rPr lang="en-US" dirty="0"/>
              <a:t> In the next step, it’s a turn for minimizer, so it will compare all nodes value with</a:t>
            </a:r>
          </a:p>
          <a:p>
            <a:pPr marL="0" indent="0">
              <a:buNone/>
            </a:pPr>
            <a:r>
              <a:rPr lang="en-US" dirty="0"/>
              <a:t>+∞, and will find the 3rd  layer node values.</a:t>
            </a:r>
          </a:p>
          <a:p>
            <a:r>
              <a:rPr lang="en-US" b="1" dirty="0"/>
              <a:t>Step 4:</a:t>
            </a:r>
            <a:r>
              <a:rPr lang="en-US" dirty="0"/>
              <a:t> Now it’s a turn for Maximizer, and it will again choose the maximum of all nodes</a:t>
            </a:r>
          </a:p>
          <a:p>
            <a:pPr marL="0" indent="0">
              <a:buNone/>
            </a:pPr>
            <a:r>
              <a:rPr lang="en-US" dirty="0"/>
              <a:t>value and find the maximum value for the root node. In this game tree, there are only 4</a:t>
            </a:r>
          </a:p>
          <a:p>
            <a:pPr marL="0" indent="0">
              <a:buNone/>
            </a:pPr>
            <a:r>
              <a:rPr lang="en-US" dirty="0"/>
              <a:t>layers, hence we reach immediately to the root node, but in real games, there will be</a:t>
            </a:r>
          </a:p>
          <a:p>
            <a:pPr marL="0" indent="0">
              <a:buNone/>
            </a:pPr>
            <a:r>
              <a:rPr lang="en-US" dirty="0"/>
              <a:t>more than 4 layers.</a:t>
            </a:r>
            <a:endParaRPr lang="en-IN" dirty="0"/>
          </a:p>
        </p:txBody>
      </p:sp>
    </p:spTree>
    <p:extLst>
      <p:ext uri="{BB962C8B-B14F-4D97-AF65-F5344CB8AC3E}">
        <p14:creationId xmlns:p14="http://schemas.microsoft.com/office/powerpoint/2010/main" val="373560407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337</TotalTime>
  <Words>1065</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Century Gothic</vt:lpstr>
      <vt:lpstr>Symbol</vt:lpstr>
      <vt:lpstr>Times New Roman</vt:lpstr>
      <vt:lpstr>Wingdings 2</vt:lpstr>
      <vt:lpstr>Quotable</vt:lpstr>
      <vt:lpstr> Minor Project I  Game: Tic Tac Toe</vt:lpstr>
      <vt:lpstr>Introduction</vt:lpstr>
      <vt:lpstr>Problem Statement</vt:lpstr>
      <vt:lpstr>Literature Review</vt:lpstr>
      <vt:lpstr>Objectives</vt:lpstr>
      <vt:lpstr>Methodology</vt:lpstr>
      <vt:lpstr>System Requirements </vt:lpstr>
      <vt:lpstr>Schedule</vt:lpstr>
      <vt:lpstr>Algorithm</vt:lpstr>
      <vt:lpstr>Pseudocode</vt:lpstr>
      <vt:lpstr> </vt:lpstr>
      <vt:lpstr>Flowchart</vt:lpstr>
      <vt:lpstr>References</vt:lpstr>
      <vt:lpstr>We hope our end product is worth the wait!!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I  Game: Tic Tac Toe</dc:title>
  <dc:creator>ISHA</dc:creator>
  <cp:lastModifiedBy>ISHA MITTAL</cp:lastModifiedBy>
  <cp:revision>22</cp:revision>
  <dcterms:created xsi:type="dcterms:W3CDTF">2020-10-07T16:03:44Z</dcterms:created>
  <dcterms:modified xsi:type="dcterms:W3CDTF">2020-11-09T09:51:12Z</dcterms:modified>
</cp:coreProperties>
</file>