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3" r:id="rId1"/>
  </p:sldMasterIdLst>
  <p:notesMasterIdLst>
    <p:notesMasterId r:id="rId28"/>
  </p:notesMasterIdLst>
  <p:sldIdLst>
    <p:sldId id="256" r:id="rId2"/>
    <p:sldId id="287" r:id="rId3"/>
    <p:sldId id="288" r:id="rId4"/>
    <p:sldId id="257" r:id="rId5"/>
    <p:sldId id="263" r:id="rId6"/>
    <p:sldId id="277" r:id="rId7"/>
    <p:sldId id="278" r:id="rId8"/>
    <p:sldId id="279" r:id="rId9"/>
    <p:sldId id="264" r:id="rId10"/>
    <p:sldId id="269" r:id="rId11"/>
    <p:sldId id="265" r:id="rId12"/>
    <p:sldId id="266" r:id="rId13"/>
    <p:sldId id="280" r:id="rId14"/>
    <p:sldId id="281" r:id="rId15"/>
    <p:sldId id="282" r:id="rId16"/>
    <p:sldId id="283" r:id="rId17"/>
    <p:sldId id="284" r:id="rId18"/>
    <p:sldId id="290" r:id="rId19"/>
    <p:sldId id="275" r:id="rId20"/>
    <p:sldId id="285" r:id="rId21"/>
    <p:sldId id="276" r:id="rId22"/>
    <p:sldId id="291" r:id="rId23"/>
    <p:sldId id="289" r:id="rId24"/>
    <p:sldId id="274" r:id="rId25"/>
    <p:sldId id="286" r:id="rId26"/>
    <p:sldId id="261" r:id="rId27"/>
  </p:sldIdLst>
  <p:sldSz cx="9144000" cy="5143500" type="screen16x9"/>
  <p:notesSz cx="6858000" cy="9144000"/>
  <p:embeddedFontLst>
    <p:embeddedFont>
      <p:font typeface="Century Gothic" panose="020B05020202020202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Times" panose="02020603050405020304" pitchFamily="18" charset="0"/>
      <p:regular r:id="rId37"/>
      <p:bold r:id="rId38"/>
      <p:italic r:id="rId39"/>
      <p:boldItalic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8728120c8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8728120c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8728120c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8728120c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B61BEF0D-F0BB-DE4B-95CE-6DB70DBA9567}" type="datetimeFigureOut">
              <a:rPr lang="en-US" smtClean="0"/>
              <a:pPr/>
              <a:t>12/31/2021</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86428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6023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12/31/2021</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43899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12/31/2021</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839524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61BEF0D-F0BB-DE4B-95CE-6DB70DBA9567}" type="datetimeFigureOut">
              <a:rPr lang="en-US" smtClean="0"/>
              <a:pPr/>
              <a:t>12/31/2021</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871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49352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96087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596488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B61BEF0D-F0BB-DE4B-95CE-6DB70DBA9567}" type="datetimeFigureOut">
              <a:rPr lang="en-US" smtClean="0"/>
              <a:pPr/>
              <a:t>12/31/2021</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64562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225962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109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84221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12/31/2021</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7050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18873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62711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7417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775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8546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99106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12/31/2021</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1846970"/>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72887" y="1262428"/>
            <a:ext cx="9144000" cy="1657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u="sng" dirty="0">
                <a:solidFill>
                  <a:schemeClr val="tx1"/>
                </a:solidFill>
              </a:rPr>
              <a:t>Malware Detection using ML and Python</a:t>
            </a:r>
            <a:endParaRPr b="1" u="sng" dirty="0">
              <a:solidFill>
                <a:schemeClr val="tx1"/>
              </a:solidFill>
            </a:endParaRPr>
          </a:p>
        </p:txBody>
      </p:sp>
      <p:sp>
        <p:nvSpPr>
          <p:cNvPr id="86" name="Google Shape;86;p13"/>
          <p:cNvSpPr txBox="1"/>
          <p:nvPr/>
        </p:nvSpPr>
        <p:spPr>
          <a:xfrm>
            <a:off x="488157" y="3951855"/>
            <a:ext cx="2845558" cy="830966"/>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400" b="1" u="sng" dirty="0">
                <a:solidFill>
                  <a:schemeClr val="lt1"/>
                </a:solidFill>
                <a:latin typeface="Roboto"/>
                <a:ea typeface="Roboto"/>
                <a:cs typeface="Roboto"/>
                <a:sym typeface="Roboto"/>
              </a:rPr>
              <a:t>SUBMITTED BY :</a:t>
            </a:r>
            <a:endParaRPr sz="1400" b="1" u="sng"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 sz="1400" dirty="0">
                <a:solidFill>
                  <a:schemeClr val="lt1"/>
                </a:solidFill>
                <a:latin typeface="Roboto"/>
                <a:ea typeface="Roboto"/>
                <a:cs typeface="Roboto"/>
                <a:sym typeface="Roboto"/>
              </a:rPr>
              <a:t>RAMYA MIHIR(500067119)</a:t>
            </a:r>
            <a:endParaRPr sz="1400"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 sz="1400" dirty="0">
                <a:solidFill>
                  <a:schemeClr val="lt1"/>
                </a:solidFill>
                <a:latin typeface="Roboto"/>
                <a:ea typeface="Roboto"/>
                <a:cs typeface="Roboto"/>
                <a:sym typeface="Roboto"/>
              </a:rPr>
              <a:t>ISHA MITTAL(500068884)</a:t>
            </a:r>
            <a:endParaRPr sz="1400" dirty="0">
              <a:solidFill>
                <a:schemeClr val="lt1"/>
              </a:solidFill>
              <a:latin typeface="Roboto"/>
              <a:ea typeface="Roboto"/>
              <a:cs typeface="Roboto"/>
              <a:sym typeface="Roboto"/>
            </a:endParaRPr>
          </a:p>
        </p:txBody>
      </p:sp>
      <p:sp>
        <p:nvSpPr>
          <p:cNvPr id="87" name="Google Shape;87;p13"/>
          <p:cNvSpPr txBox="1"/>
          <p:nvPr/>
        </p:nvSpPr>
        <p:spPr>
          <a:xfrm>
            <a:off x="6206683" y="4167298"/>
            <a:ext cx="2765040" cy="615523"/>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400" b="1" dirty="0">
                <a:solidFill>
                  <a:schemeClr val="lt1"/>
                </a:solidFill>
                <a:latin typeface="Roboto"/>
                <a:ea typeface="Roboto"/>
                <a:cs typeface="Roboto"/>
                <a:sym typeface="Roboto"/>
              </a:rPr>
              <a:t>Under Guidance of our Mentor : </a:t>
            </a:r>
            <a:r>
              <a:rPr lang="en" sz="1400" dirty="0">
                <a:solidFill>
                  <a:schemeClr val="lt1"/>
                </a:solidFill>
                <a:latin typeface="Roboto"/>
                <a:ea typeface="Roboto"/>
                <a:cs typeface="Roboto"/>
                <a:sym typeface="Roboto"/>
              </a:rPr>
              <a:t>J. Dhiviya Rose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circle(in)">
                                      <p:cBhvr>
                                        <p:cTn id="7" dur="20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down)">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down)">
                                      <p:cBhvr>
                                        <p:cTn id="1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F6EEAE-1563-418B-B984-DD59047916F5}"/>
              </a:ext>
            </a:extLst>
          </p:cNvPr>
          <p:cNvSpPr>
            <a:spLocks noGrp="1"/>
          </p:cNvSpPr>
          <p:nvPr>
            <p:ph type="body" idx="1"/>
          </p:nvPr>
        </p:nvSpPr>
        <p:spPr/>
        <p:txBody>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the hash value for every file is computed.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Header details are extracted.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Applying the machine learning algorithms.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have classified Unseen Setup files as legitimate or malicious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E62CF6D-B6FD-4EBB-9785-FCA2C6B25F59}"/>
              </a:ext>
            </a:extLst>
          </p:cNvPr>
          <p:cNvSpPr>
            <a:spLocks noGrp="1"/>
          </p:cNvSpPr>
          <p:nvPr>
            <p:ph type="title"/>
          </p:nvPr>
        </p:nvSpPr>
        <p:spPr>
          <a:xfrm>
            <a:off x="311700" y="410000"/>
            <a:ext cx="8520600" cy="607800"/>
          </a:xfrm>
        </p:spPr>
        <p:txBody>
          <a:bodyPr>
            <a:normAutofit/>
          </a:bodyPr>
          <a:lstStyle/>
          <a:p>
            <a:pPr algn="ctr"/>
            <a:r>
              <a:rPr lang="en-US" b="1" u="sng" dirty="0"/>
              <a:t>DESIGN</a:t>
            </a:r>
            <a:endParaRPr lang="en-IN" dirty="0"/>
          </a:p>
        </p:txBody>
      </p:sp>
    </p:spTree>
    <p:extLst>
      <p:ext uri="{BB962C8B-B14F-4D97-AF65-F5344CB8AC3E}">
        <p14:creationId xmlns:p14="http://schemas.microsoft.com/office/powerpoint/2010/main" val="293841840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p:nvSpPr>
          <p:cNvPr id="2" name="Title 1">
            <a:extLst>
              <a:ext uri="{FF2B5EF4-FFF2-40B4-BE49-F238E27FC236}">
                <a16:creationId xmlns:a16="http://schemas.microsoft.com/office/drawing/2014/main" id="{9B9680FE-71CF-41FB-8DB2-A9677E2F63CB}"/>
              </a:ext>
            </a:extLst>
          </p:cNvPr>
          <p:cNvSpPr>
            <a:spLocks noGrp="1"/>
          </p:cNvSpPr>
          <p:nvPr>
            <p:ph type="title"/>
          </p:nvPr>
        </p:nvSpPr>
        <p:spPr>
          <a:xfrm>
            <a:off x="742342" y="1951260"/>
            <a:ext cx="2228851" cy="620490"/>
          </a:xfrm>
        </p:spPr>
        <p:txBody>
          <a:bodyPr vert="horz" lIns="91440" tIns="45720" rIns="91440" bIns="45720" rtlCol="0" anchor="b">
            <a:normAutofit/>
          </a:bodyPr>
          <a:lstStyle/>
          <a:p>
            <a:pPr algn="l" defTabSz="914400">
              <a:spcBef>
                <a:spcPct val="0"/>
              </a:spcBef>
            </a:pPr>
            <a:r>
              <a:rPr lang="en-US" sz="2000" b="1" u="sng" dirty="0">
                <a:latin typeface="Times New Roman" panose="02020603050405020304" pitchFamily="18" charset="0"/>
                <a:cs typeface="Times New Roman" panose="02020603050405020304" pitchFamily="18" charset="0"/>
              </a:rPr>
              <a:t>Flow chart</a:t>
            </a:r>
          </a:p>
        </p:txBody>
      </p:sp>
      <p:sp useBgFill="1">
        <p:nvSpPr>
          <p:cNvPr id="11" name="Rectangle 10">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3534" y="0"/>
            <a:ext cx="543046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eal-Time Framework for Malware Detection Using Machine Learning Technique  | SpringerLink">
            <a:extLst>
              <a:ext uri="{FF2B5EF4-FFF2-40B4-BE49-F238E27FC236}">
                <a16:creationId xmlns:a16="http://schemas.microsoft.com/office/drawing/2014/main" id="{F1DCEC01-F2E4-4DFC-9F06-0D9D2D1AD1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5720" y="198783"/>
            <a:ext cx="5603216" cy="4598504"/>
          </a:xfrm>
          <a:prstGeom prst="rect">
            <a:avLst/>
          </a:prstGeom>
          <a:noFill/>
          <a:ln>
            <a:noFill/>
          </a:ln>
        </p:spPr>
      </p:pic>
    </p:spTree>
    <p:extLst>
      <p:ext uri="{BB962C8B-B14F-4D97-AF65-F5344CB8AC3E}">
        <p14:creationId xmlns:p14="http://schemas.microsoft.com/office/powerpoint/2010/main" val="34408270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C35F-A1C7-4DC6-ABC7-5160DD37CF87}"/>
              </a:ext>
            </a:extLst>
          </p:cNvPr>
          <p:cNvSpPr>
            <a:spLocks noGrp="1"/>
          </p:cNvSpPr>
          <p:nvPr>
            <p:ph type="title"/>
          </p:nvPr>
        </p:nvSpPr>
        <p:spPr/>
        <p:txBody>
          <a:bodyPr>
            <a:normAutofit fontScale="90000"/>
          </a:bodyPr>
          <a:lstStyle/>
          <a:p>
            <a:pPr algn="ctr"/>
            <a:r>
              <a:rPr lang="en-US" b="1" u="sng" dirty="0"/>
              <a:t>SWOT Analysis</a:t>
            </a:r>
            <a:br>
              <a:rPr lang="en-US" dirty="0"/>
            </a:br>
            <a:endParaRPr lang="en-IN" dirty="0"/>
          </a:p>
        </p:txBody>
      </p:sp>
      <p:sp>
        <p:nvSpPr>
          <p:cNvPr id="3" name="Text Placeholder 2">
            <a:extLst>
              <a:ext uri="{FF2B5EF4-FFF2-40B4-BE49-F238E27FC236}">
                <a16:creationId xmlns:a16="http://schemas.microsoft.com/office/drawing/2014/main" id="{AAF54EF2-E769-4291-8D31-79A9C10CB067}"/>
              </a:ext>
            </a:extLst>
          </p:cNvPr>
          <p:cNvSpPr>
            <a:spLocks noGrp="1"/>
          </p:cNvSpPr>
          <p:nvPr>
            <p:ph type="body" idx="1"/>
          </p:nvPr>
        </p:nvSpPr>
        <p:spPr/>
        <p:txBody>
          <a:bodyPr>
            <a:normAutofit fontScale="77500" lnSpcReduction="20000"/>
          </a:bodyPr>
          <a:lstStyle/>
          <a:p>
            <a:pPr algn="just">
              <a:lnSpc>
                <a:spcPct val="160000"/>
              </a:lnSpc>
            </a:pPr>
            <a:r>
              <a:rPr lang="en-US" sz="1400" b="1" u="sng" dirty="0">
                <a:latin typeface="Times New Roman" panose="02020603050405020304" pitchFamily="18" charset="0"/>
                <a:cs typeface="Times New Roman" panose="02020603050405020304" pitchFamily="18" charset="0"/>
              </a:rPr>
              <a:t>STRENGTHS</a:t>
            </a:r>
            <a:r>
              <a:rPr lang="en-US" sz="1400" dirty="0">
                <a:latin typeface="Times New Roman" panose="02020603050405020304" pitchFamily="18" charset="0"/>
                <a:cs typeface="Times New Roman" panose="02020603050405020304" pitchFamily="18" charset="0"/>
              </a:rPr>
              <a:t>: The Support Vector machine and K-Nearest neighbor that are used to in the program, train the system which helps in providing higher accuracy when compared to other machine learning and deep learning models.</a:t>
            </a:r>
          </a:p>
          <a:p>
            <a:pPr algn="just">
              <a:lnSpc>
                <a:spcPct val="160000"/>
              </a:lnSpc>
            </a:pPr>
            <a:endParaRPr lang="en-US" sz="1400" b="1" u="sng" dirty="0">
              <a:latin typeface="Times New Roman" panose="02020603050405020304" pitchFamily="18" charset="0"/>
              <a:cs typeface="Times New Roman" panose="02020603050405020304" pitchFamily="18" charset="0"/>
            </a:endParaRPr>
          </a:p>
          <a:p>
            <a:pPr algn="just">
              <a:lnSpc>
                <a:spcPct val="160000"/>
              </a:lnSpc>
            </a:pPr>
            <a:r>
              <a:rPr lang="en-US" sz="1400" b="1" u="sng" dirty="0">
                <a:latin typeface="Times New Roman" panose="02020603050405020304" pitchFamily="18" charset="0"/>
                <a:cs typeface="Times New Roman" panose="02020603050405020304" pitchFamily="18" charset="0"/>
              </a:rPr>
              <a:t>WEAKNESS: </a:t>
            </a:r>
            <a:r>
              <a:rPr lang="en-US" sz="1400" dirty="0">
                <a:latin typeface="Times New Roman" panose="02020603050405020304" pitchFamily="18" charset="0"/>
                <a:cs typeface="Times New Roman" panose="02020603050405020304" pitchFamily="18" charset="0"/>
              </a:rPr>
              <a:t>The model is quite heavy and requires a lot of processing power for testing stage. The available dataset for network trafﬁc are not very large, which affects the accuracy. In the project, we have not implemented the procedures for ﬁrewall protection, load description and handling, DDoS attacks etc. The rules for forwarding and dropping packets are also described, but are subject to human error.</a:t>
            </a:r>
          </a:p>
          <a:p>
            <a:pPr algn="just">
              <a:lnSpc>
                <a:spcPct val="160000"/>
              </a:lnSpc>
            </a:pPr>
            <a:endParaRPr lang="en-US" sz="1400" b="1" u="sng" dirty="0">
              <a:latin typeface="Times New Roman" panose="02020603050405020304" pitchFamily="18" charset="0"/>
              <a:cs typeface="Times New Roman" panose="02020603050405020304" pitchFamily="18" charset="0"/>
            </a:endParaRPr>
          </a:p>
          <a:p>
            <a:pPr algn="just">
              <a:lnSpc>
                <a:spcPct val="160000"/>
              </a:lnSpc>
            </a:pPr>
            <a:r>
              <a:rPr lang="en-US" sz="1400" b="1" u="sng" dirty="0">
                <a:latin typeface="Times New Roman" panose="02020603050405020304" pitchFamily="18" charset="0"/>
                <a:cs typeface="Times New Roman" panose="02020603050405020304" pitchFamily="18" charset="0"/>
              </a:rPr>
              <a:t>OPPORTUNITIES:</a:t>
            </a:r>
            <a:r>
              <a:rPr lang="en-US" sz="1400" dirty="0">
                <a:latin typeface="Times New Roman" panose="02020603050405020304" pitchFamily="18" charset="0"/>
                <a:cs typeface="Times New Roman" panose="02020603050405020304" pitchFamily="18" charset="0"/>
              </a:rPr>
              <a:t> The work can be done in anomaly-based Network Intrusion Detection Systems (NIDS), ﬁrewall protection, load description and handling, and their respective Northbound and Southbound APIs. More research into this domain can help improve accuracy and handle various types of attacks.</a:t>
            </a:r>
          </a:p>
          <a:p>
            <a:pPr algn="just">
              <a:lnSpc>
                <a:spcPct val="160000"/>
              </a:lnSpc>
            </a:pPr>
            <a:endParaRPr lang="en-US" sz="1400" b="1" u="sng" dirty="0">
              <a:latin typeface="Times New Roman" panose="02020603050405020304" pitchFamily="18" charset="0"/>
              <a:cs typeface="Times New Roman" panose="02020603050405020304" pitchFamily="18" charset="0"/>
            </a:endParaRPr>
          </a:p>
          <a:p>
            <a:pPr algn="just">
              <a:lnSpc>
                <a:spcPct val="160000"/>
              </a:lnSpc>
            </a:pPr>
            <a:r>
              <a:rPr lang="en-US" sz="1400" b="1" u="sng" dirty="0">
                <a:latin typeface="Times New Roman" panose="02020603050405020304" pitchFamily="18" charset="0"/>
                <a:cs typeface="Times New Roman" panose="02020603050405020304" pitchFamily="18" charset="0"/>
              </a:rPr>
              <a:t>THREATS:</a:t>
            </a:r>
            <a:r>
              <a:rPr lang="en-US" sz="1400" dirty="0">
                <a:latin typeface="Times New Roman" panose="02020603050405020304" pitchFamily="18" charset="0"/>
                <a:cs typeface="Times New Roman" panose="02020603050405020304" pitchFamily="18" charset="0"/>
              </a:rPr>
              <a:t> This project can only work with network packets. Adversarial malware attacks can bypass the discriminator classiﬁcation schema. Zero-day DDoS attacks can mostly cause network failure, as human errors could be present in ﬂow table handling.</a:t>
            </a:r>
          </a:p>
        </p:txBody>
      </p:sp>
    </p:spTree>
    <p:extLst>
      <p:ext uri="{BB962C8B-B14F-4D97-AF65-F5344CB8AC3E}">
        <p14:creationId xmlns:p14="http://schemas.microsoft.com/office/powerpoint/2010/main" val="229267941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4B06-5B99-4219-97F5-E5B82933B72B}"/>
              </a:ext>
            </a:extLst>
          </p:cNvPr>
          <p:cNvSpPr txBox="1">
            <a:spLocks/>
          </p:cNvSpPr>
          <p:nvPr/>
        </p:nvSpPr>
        <p:spPr>
          <a:xfrm>
            <a:off x="408333" y="1926897"/>
            <a:ext cx="2765562" cy="944095"/>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a:lstStyle>
          <a:p>
            <a:pPr algn="l" defTabSz="914400"/>
            <a:r>
              <a:rPr lang="en-US" sz="2000" b="1" u="sng" dirty="0">
                <a:latin typeface="Times New Roman" panose="02020603050405020304" pitchFamily="18" charset="0"/>
                <a:cs typeface="Times New Roman" panose="02020603050405020304" pitchFamily="18" charset="0"/>
              </a:rPr>
              <a:t>Use case diagram</a:t>
            </a:r>
            <a:br>
              <a:rPr lang="en-US" sz="2700" dirty="0"/>
            </a:br>
            <a:endParaRPr lang="en-US" sz="2700" dirty="0"/>
          </a:p>
        </p:txBody>
      </p:sp>
      <p:pic>
        <p:nvPicPr>
          <p:cNvPr id="3" name="Picture 2">
            <a:extLst>
              <a:ext uri="{FF2B5EF4-FFF2-40B4-BE49-F238E27FC236}">
                <a16:creationId xmlns:a16="http://schemas.microsoft.com/office/drawing/2014/main" id="{58772FAB-89D0-4201-BB78-90F64C443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617" y="125673"/>
            <a:ext cx="3617844" cy="4766365"/>
          </a:xfrm>
          <a:prstGeom prst="rect">
            <a:avLst/>
          </a:prstGeom>
        </p:spPr>
      </p:pic>
    </p:spTree>
    <p:extLst>
      <p:ext uri="{BB962C8B-B14F-4D97-AF65-F5344CB8AC3E}">
        <p14:creationId xmlns:p14="http://schemas.microsoft.com/office/powerpoint/2010/main" val="38528047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9AFDFE-EDB5-4CE3-9A8A-CC423A6E687B}"/>
              </a:ext>
            </a:extLst>
          </p:cNvPr>
          <p:cNvSpPr txBox="1">
            <a:spLocks/>
          </p:cNvSpPr>
          <p:nvPr/>
        </p:nvSpPr>
        <p:spPr>
          <a:xfrm>
            <a:off x="408333" y="1926898"/>
            <a:ext cx="2864954" cy="591016"/>
          </a:xfrm>
          <a:prstGeom prst="rect">
            <a:avLst/>
          </a:prstGeom>
        </p:spPr>
        <p:txBody>
          <a:bodyPr vert="horz" lIns="91440" tIns="45720" rIns="91440" bIns="45720" rtlCol="0" anchor="ctr">
            <a:normAutofit fontScale="92500" lnSpcReduction="20000"/>
          </a:bodyPr>
          <a:lst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a:lstStyle>
          <a:p>
            <a:pPr algn="l" defTabSz="914400"/>
            <a:r>
              <a:rPr lang="en-US" sz="2000" b="1" u="sng" dirty="0">
                <a:latin typeface="Times New Roman" panose="02020603050405020304" pitchFamily="18" charset="0"/>
                <a:cs typeface="Times New Roman" panose="02020603050405020304" pitchFamily="18" charset="0"/>
              </a:rPr>
              <a:t>ACTIVITY diagram</a:t>
            </a:r>
            <a:br>
              <a:rPr lang="en-US" sz="2700" dirty="0"/>
            </a:br>
            <a:endParaRPr lang="en-US" sz="2700" dirty="0"/>
          </a:p>
        </p:txBody>
      </p:sp>
      <p:pic>
        <p:nvPicPr>
          <p:cNvPr id="12" name="Picture 11">
            <a:extLst>
              <a:ext uri="{FF2B5EF4-FFF2-40B4-BE49-F238E27FC236}">
                <a16:creationId xmlns:a16="http://schemas.microsoft.com/office/drawing/2014/main" id="{641CA530-7ACF-4A48-B8F7-DC00495A21CD}"/>
              </a:ext>
            </a:extLst>
          </p:cNvPr>
          <p:cNvPicPr>
            <a:picLocks noChangeAspect="1"/>
          </p:cNvPicPr>
          <p:nvPr/>
        </p:nvPicPr>
        <p:blipFill>
          <a:blip r:embed="rId2"/>
          <a:stretch>
            <a:fillRect/>
          </a:stretch>
        </p:blipFill>
        <p:spPr>
          <a:xfrm>
            <a:off x="4702036" y="248477"/>
            <a:ext cx="2864953" cy="4646545"/>
          </a:xfrm>
          <a:prstGeom prst="rect">
            <a:avLst/>
          </a:prstGeom>
        </p:spPr>
      </p:pic>
      <p:sp>
        <p:nvSpPr>
          <p:cNvPr id="2" name="Rectangle 1">
            <a:extLst>
              <a:ext uri="{FF2B5EF4-FFF2-40B4-BE49-F238E27FC236}">
                <a16:creationId xmlns:a16="http://schemas.microsoft.com/office/drawing/2014/main" id="{35B6E591-535C-4DA0-A7EF-ADB13B602217}"/>
              </a:ext>
            </a:extLst>
          </p:cNvPr>
          <p:cNvSpPr/>
          <p:nvPr/>
        </p:nvSpPr>
        <p:spPr>
          <a:xfrm>
            <a:off x="5433391" y="2517914"/>
            <a:ext cx="265044" cy="92102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D6FEAE60-87A3-43CF-B477-DB38C23F31B4}"/>
              </a:ext>
            </a:extLst>
          </p:cNvPr>
          <p:cNvSpPr/>
          <p:nvPr/>
        </p:nvSpPr>
        <p:spPr>
          <a:xfrm>
            <a:off x="5280991" y="3246783"/>
            <a:ext cx="960783" cy="13252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C03505C2-059C-4A7A-A8E1-029FFB80C57C}"/>
              </a:ext>
            </a:extLst>
          </p:cNvPr>
          <p:cNvCxnSpPr/>
          <p:nvPr/>
        </p:nvCxnSpPr>
        <p:spPr>
          <a:xfrm flipH="1">
            <a:off x="5280991" y="2716696"/>
            <a:ext cx="417444"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CF74964F-ECE2-40FF-8067-AC46A2C85AA6}"/>
              </a:ext>
            </a:extLst>
          </p:cNvPr>
          <p:cNvCxnSpPr/>
          <p:nvPr/>
        </p:nvCxnSpPr>
        <p:spPr>
          <a:xfrm>
            <a:off x="5280991" y="2716696"/>
            <a:ext cx="0" cy="193481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F54E8FC1-1574-4326-9DE3-AC23A12E69B7}"/>
              </a:ext>
            </a:extLst>
          </p:cNvPr>
          <p:cNvCxnSpPr/>
          <p:nvPr/>
        </p:nvCxnSpPr>
        <p:spPr>
          <a:xfrm>
            <a:off x="5280991" y="4651513"/>
            <a:ext cx="7752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380782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CBD4-2F3F-4B75-AA1E-D9E38259550E}"/>
              </a:ext>
            </a:extLst>
          </p:cNvPr>
          <p:cNvSpPr txBox="1">
            <a:spLocks/>
          </p:cNvSpPr>
          <p:nvPr/>
        </p:nvSpPr>
        <p:spPr>
          <a:xfrm>
            <a:off x="408333" y="1926898"/>
            <a:ext cx="2864954" cy="591016"/>
          </a:xfrm>
          <a:prstGeom prst="rect">
            <a:avLst/>
          </a:prstGeom>
        </p:spPr>
        <p:txBody>
          <a:bodyPr vert="horz" lIns="91440" tIns="45720" rIns="91440" bIns="45720" rtlCol="0" anchor="ctr">
            <a:normAutofit fontScale="92500" lnSpcReduction="20000"/>
          </a:bodyPr>
          <a:lst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a:lstStyle>
          <a:p>
            <a:pPr algn="l" defTabSz="914400"/>
            <a:r>
              <a:rPr lang="en-US" sz="2000" b="1" u="sng" dirty="0">
                <a:latin typeface="Times New Roman" panose="02020603050405020304" pitchFamily="18" charset="0"/>
                <a:cs typeface="Times New Roman" panose="02020603050405020304" pitchFamily="18" charset="0"/>
              </a:rPr>
              <a:t>SEQUENCE diagram</a:t>
            </a:r>
            <a:br>
              <a:rPr lang="en-US" sz="2700" dirty="0"/>
            </a:br>
            <a:endParaRPr lang="en-US" sz="2700" dirty="0"/>
          </a:p>
        </p:txBody>
      </p:sp>
      <p:pic>
        <p:nvPicPr>
          <p:cNvPr id="3" name="Picture 2">
            <a:extLst>
              <a:ext uri="{FF2B5EF4-FFF2-40B4-BE49-F238E27FC236}">
                <a16:creationId xmlns:a16="http://schemas.microsoft.com/office/drawing/2014/main" id="{75273AF7-3C3D-410E-B46A-13063A83158B}"/>
              </a:ext>
            </a:extLst>
          </p:cNvPr>
          <p:cNvPicPr>
            <a:picLocks noChangeAspect="1"/>
          </p:cNvPicPr>
          <p:nvPr/>
        </p:nvPicPr>
        <p:blipFill>
          <a:blip r:embed="rId2"/>
          <a:stretch>
            <a:fillRect/>
          </a:stretch>
        </p:blipFill>
        <p:spPr>
          <a:xfrm>
            <a:off x="3329112" y="932954"/>
            <a:ext cx="5494020" cy="3169920"/>
          </a:xfrm>
          <a:prstGeom prst="rect">
            <a:avLst/>
          </a:prstGeom>
        </p:spPr>
      </p:pic>
    </p:spTree>
    <p:extLst>
      <p:ext uri="{BB962C8B-B14F-4D97-AF65-F5344CB8AC3E}">
        <p14:creationId xmlns:p14="http://schemas.microsoft.com/office/powerpoint/2010/main" val="346697861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15DD-446B-4B4B-BC26-6A10FE87BDD4}"/>
              </a:ext>
            </a:extLst>
          </p:cNvPr>
          <p:cNvSpPr>
            <a:spLocks noGrp="1"/>
          </p:cNvSpPr>
          <p:nvPr>
            <p:ph type="title"/>
          </p:nvPr>
        </p:nvSpPr>
        <p:spPr>
          <a:xfrm>
            <a:off x="514350" y="573280"/>
            <a:ext cx="8115300" cy="969771"/>
          </a:xfrm>
        </p:spPr>
        <p:txBody>
          <a:bodyPr/>
          <a:lstStyle/>
          <a:p>
            <a:pPr algn="ctr"/>
            <a:r>
              <a:rPr lang="en-IN" b="1" u="sng" dirty="0"/>
              <a:t>ASSUMPTIONS &amp; DEPENDENCIES</a:t>
            </a:r>
          </a:p>
        </p:txBody>
      </p:sp>
      <p:sp>
        <p:nvSpPr>
          <p:cNvPr id="3" name="Content Placeholder 2">
            <a:extLst>
              <a:ext uri="{FF2B5EF4-FFF2-40B4-BE49-F238E27FC236}">
                <a16:creationId xmlns:a16="http://schemas.microsoft.com/office/drawing/2014/main" id="{511B6E59-106B-43D0-8962-5737CCF42CBB}"/>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user should know how to select a file before opening it.</a:t>
            </a:r>
          </a:p>
          <a:p>
            <a:pPr algn="just">
              <a:lnSpc>
                <a:spcPct val="150000"/>
              </a:lnSpc>
            </a:pPr>
            <a:r>
              <a:rPr lang="en-US" dirty="0">
                <a:latin typeface="Times New Roman" panose="02020603050405020304" pitchFamily="18" charset="0"/>
                <a:cs typeface="Times New Roman" panose="02020603050405020304" pitchFamily="18" charset="0"/>
              </a:rPr>
              <a:t>The user should understand the output of whether the file is malicious or not; if malicious, what is that file name.</a:t>
            </a:r>
          </a:p>
          <a:p>
            <a:pPr algn="just">
              <a:lnSpc>
                <a:spcPct val="150000"/>
              </a:lnSpc>
            </a:pPr>
            <a:r>
              <a:rPr lang="en-US" dirty="0">
                <a:latin typeface="Times New Roman" panose="02020603050405020304" pitchFamily="18" charset="0"/>
                <a:cs typeface="Times New Roman" panose="02020603050405020304" pitchFamily="18" charset="0"/>
              </a:rPr>
              <a:t>The project is dependent on the internet connectivity of the user. The project requires internet connection for multiple users.</a:t>
            </a:r>
          </a:p>
        </p:txBody>
      </p:sp>
    </p:spTree>
    <p:extLst>
      <p:ext uri="{BB962C8B-B14F-4D97-AF65-F5344CB8AC3E}">
        <p14:creationId xmlns:p14="http://schemas.microsoft.com/office/powerpoint/2010/main" val="198000068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E42D-8B6C-4D55-BAA8-4F9298F5004B}"/>
              </a:ext>
            </a:extLst>
          </p:cNvPr>
          <p:cNvSpPr>
            <a:spLocks noGrp="1"/>
          </p:cNvSpPr>
          <p:nvPr>
            <p:ph type="title"/>
          </p:nvPr>
        </p:nvSpPr>
        <p:spPr>
          <a:xfrm>
            <a:off x="1151283" y="1298714"/>
            <a:ext cx="6965674" cy="2152652"/>
          </a:xfrm>
        </p:spPr>
        <p:txBody>
          <a:bodyPr>
            <a:normAutofit/>
          </a:bodyPr>
          <a:lstStyle/>
          <a:p>
            <a:pPr algn="ctr"/>
            <a:r>
              <a:rPr lang="en-IN" sz="4000" b="1" u="sng" dirty="0"/>
              <a:t>SYSTEM REQUIREMENTS</a:t>
            </a:r>
          </a:p>
        </p:txBody>
      </p:sp>
    </p:spTree>
    <p:extLst>
      <p:ext uri="{BB962C8B-B14F-4D97-AF65-F5344CB8AC3E}">
        <p14:creationId xmlns:p14="http://schemas.microsoft.com/office/powerpoint/2010/main" val="368310061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99DA-5F6C-4E39-9EFB-D1EC4858AA61}"/>
              </a:ext>
            </a:extLst>
          </p:cNvPr>
          <p:cNvSpPr>
            <a:spLocks noGrp="1"/>
          </p:cNvSpPr>
          <p:nvPr>
            <p:ph type="title"/>
          </p:nvPr>
        </p:nvSpPr>
        <p:spPr>
          <a:xfrm>
            <a:off x="2040834" y="460637"/>
            <a:ext cx="4342571" cy="969771"/>
          </a:xfrm>
        </p:spPr>
        <p:txBody>
          <a:bodyPr>
            <a:normAutofit/>
          </a:bodyPr>
          <a:lstStyle/>
          <a:p>
            <a:r>
              <a:rPr lang="en-US" sz="2800" b="1" u="sng" dirty="0"/>
              <a:t>SYSTEM DESCRIPTION</a:t>
            </a:r>
            <a:endParaRPr lang="en-IN" sz="2800" b="1" u="sng" dirty="0"/>
          </a:p>
        </p:txBody>
      </p:sp>
      <p:sp>
        <p:nvSpPr>
          <p:cNvPr id="3" name="TextBox 2">
            <a:extLst>
              <a:ext uri="{FF2B5EF4-FFF2-40B4-BE49-F238E27FC236}">
                <a16:creationId xmlns:a16="http://schemas.microsoft.com/office/drawing/2014/main" id="{3FD1A03C-38A7-4ED5-A8BA-1E86B89D6CA1}"/>
              </a:ext>
            </a:extLst>
          </p:cNvPr>
          <p:cNvSpPr txBox="1"/>
          <p:nvPr/>
        </p:nvSpPr>
        <p:spPr>
          <a:xfrm>
            <a:off x="470452" y="1549677"/>
            <a:ext cx="8083826" cy="2933752"/>
          </a:xfrm>
          <a:prstGeom prst="rect">
            <a:avLst/>
          </a:prstGeom>
          <a:noFill/>
        </p:spPr>
        <p:txBody>
          <a:bodyPr wrap="square" rtlCol="0">
            <a:spAutoFit/>
          </a:bodyPr>
          <a:lstStyle/>
          <a:p>
            <a:pPr marL="97155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Through this platform, we provide the organizations and companies an option of mitigating any future malware attacks planned by the attackers to stay protected. </a:t>
            </a:r>
          </a:p>
          <a:p>
            <a:pPr marL="971550" indent="-285750" algn="just">
              <a:lnSpc>
                <a:spcPct val="115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project is done on a google collaborator, where the file received by the corporates can be checked for any vulnerability and thus, prevent it by either not opening it, or by bypassing that vulnerability. </a:t>
            </a:r>
          </a:p>
          <a:p>
            <a:pPr marL="971550" indent="-285750" algn="just">
              <a:lnSpc>
                <a:spcPct val="115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he company can know whether it is completely legitimate or partially legitimate or is not at all safe to access that file, thereby aiding security, and integrity to the user.</a:t>
            </a:r>
            <a:endParaRPr lang="en-IN"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32706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6B5F307-DE1F-4EDE-B670-C682721D8790}"/>
              </a:ext>
            </a:extLst>
          </p:cNvPr>
          <p:cNvSpPr txBox="1"/>
          <p:nvPr/>
        </p:nvSpPr>
        <p:spPr>
          <a:xfrm>
            <a:off x="238539" y="801756"/>
            <a:ext cx="2968487" cy="3600986"/>
          </a:xfrm>
          <a:prstGeom prst="rect">
            <a:avLst/>
          </a:prstGeom>
          <a:noFill/>
        </p:spPr>
        <p:txBody>
          <a:bodyPr wrap="square" rtlCol="0">
            <a:spAutoFit/>
          </a:bodyPr>
          <a:lstStyle/>
          <a:p>
            <a:pPr algn="ctr"/>
            <a:r>
              <a:rPr lang="en-IN" b="1" u="sng" dirty="0"/>
              <a:t>USER INTERFACE:</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Simple and easy to use system </a:t>
            </a:r>
          </a:p>
          <a:p>
            <a:pPr marL="285750" indent="-285750">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alware Detection using the APK dataset. </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is used to build the model </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Comparative analysis is done </a:t>
            </a:r>
          </a:p>
          <a:p>
            <a:pPr marL="285750" indent="-285750">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lassiﬁcation report is generated.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491FF0DF-1C3A-4921-9B1D-1EA31EA62AC7}"/>
              </a:ext>
            </a:extLst>
          </p:cNvPr>
          <p:cNvSpPr txBox="1"/>
          <p:nvPr/>
        </p:nvSpPr>
        <p:spPr>
          <a:xfrm>
            <a:off x="5731565" y="735496"/>
            <a:ext cx="3087757" cy="1801904"/>
          </a:xfrm>
          <a:prstGeom prst="rect">
            <a:avLst/>
          </a:prstGeom>
          <a:noFill/>
        </p:spPr>
        <p:txBody>
          <a:bodyPr wrap="square" rtlCol="0">
            <a:spAutoFit/>
          </a:bodyPr>
          <a:lstStyle/>
          <a:p>
            <a:pPr algn="ctr"/>
            <a:r>
              <a:rPr lang="en-IN" b="1" u="sng" dirty="0"/>
              <a:t>SOFTWARE INTERFACE:</a:t>
            </a:r>
          </a:p>
          <a:p>
            <a:pPr marL="342900" lvl="0" indent="-342900">
              <a:lnSpc>
                <a:spcPct val="150000"/>
              </a:lnSpc>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Programming Language: Python</a:t>
            </a:r>
            <a:endParaRPr lang="en-IN"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a:t>
            </a:r>
            <a:endParaRPr lang="en-IN" sz="1600" dirty="0">
              <a:latin typeface="Times"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Dataset: APK dataset</a:t>
            </a:r>
            <a:endParaRPr lang="en-IN" sz="1600" dirty="0"/>
          </a:p>
        </p:txBody>
      </p:sp>
      <p:sp>
        <p:nvSpPr>
          <p:cNvPr id="10" name="TextBox 9">
            <a:extLst>
              <a:ext uri="{FF2B5EF4-FFF2-40B4-BE49-F238E27FC236}">
                <a16:creationId xmlns:a16="http://schemas.microsoft.com/office/drawing/2014/main" id="{F8E4031B-4AE0-4973-881E-66A0C0F9E15B}"/>
              </a:ext>
            </a:extLst>
          </p:cNvPr>
          <p:cNvSpPr txBox="1"/>
          <p:nvPr/>
        </p:nvSpPr>
        <p:spPr>
          <a:xfrm>
            <a:off x="5936976" y="3678553"/>
            <a:ext cx="3087757" cy="693908"/>
          </a:xfrm>
          <a:prstGeom prst="rect">
            <a:avLst/>
          </a:prstGeom>
          <a:noFill/>
        </p:spPr>
        <p:txBody>
          <a:bodyPr wrap="square" rtlCol="0">
            <a:spAutoFit/>
          </a:bodyPr>
          <a:lstStyle/>
          <a:p>
            <a:pPr algn="ctr"/>
            <a:r>
              <a:rPr lang="en-IN" b="1" u="sng" dirty="0"/>
              <a:t>DATABASE INTERFACE:</a:t>
            </a:r>
          </a:p>
          <a:p>
            <a:pPr marL="342900" lvl="0" indent="-342900">
              <a:lnSpc>
                <a:spcPct val="150000"/>
              </a:lnSpc>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Google Collaborator</a:t>
            </a:r>
            <a:endParaRPr lang="en-IN" sz="1600" dirty="0"/>
          </a:p>
        </p:txBody>
      </p:sp>
    </p:spTree>
    <p:extLst>
      <p:ext uri="{BB962C8B-B14F-4D97-AF65-F5344CB8AC3E}">
        <p14:creationId xmlns:p14="http://schemas.microsoft.com/office/powerpoint/2010/main" val="20609769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barn(inVertical)">
                                      <p:cBhvr>
                                        <p:cTn id="29" dur="500"/>
                                        <p:tgtEl>
                                          <p:spTgt spid="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wipe(down)">
                                      <p:cBhvr>
                                        <p:cTn id="34" dur="500"/>
                                        <p:tgtEl>
                                          <p:spTgt spid="9">
                                            <p:txEl>
                                              <p:pRg st="1" end="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wipe(down)">
                                      <p:cBhvr>
                                        <p:cTn id="37" dur="500"/>
                                        <p:tgtEl>
                                          <p:spTgt spid="9">
                                            <p:txEl>
                                              <p:pRg st="2" end="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wipe(down)">
                                      <p:cBhvr>
                                        <p:cTn id="40" dur="500"/>
                                        <p:tgtEl>
                                          <p:spTgt spid="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barn(inVertical)">
                                      <p:cBhvr>
                                        <p:cTn id="45" dur="500"/>
                                        <p:tgtEl>
                                          <p:spTgt spid="1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animEffect transition="in" filter="wipe(down)">
                                      <p:cBhvr>
                                        <p:cTn id="5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348F-3263-4DAE-9EF9-7A497C909CF8}"/>
              </a:ext>
            </a:extLst>
          </p:cNvPr>
          <p:cNvSpPr>
            <a:spLocks noGrp="1"/>
          </p:cNvSpPr>
          <p:nvPr>
            <p:ph type="title"/>
          </p:nvPr>
        </p:nvSpPr>
        <p:spPr>
          <a:xfrm>
            <a:off x="514350" y="308237"/>
            <a:ext cx="8115300" cy="969771"/>
          </a:xfrm>
        </p:spPr>
        <p:txBody>
          <a:bodyPr/>
          <a:lstStyle/>
          <a:p>
            <a:pPr algn="ctr"/>
            <a:r>
              <a:rPr lang="en-IN" b="1" u="sng" dirty="0"/>
              <a:t>TABLE OF CONTENTS</a:t>
            </a:r>
          </a:p>
        </p:txBody>
      </p:sp>
      <p:sp>
        <p:nvSpPr>
          <p:cNvPr id="7" name="TextBox 6">
            <a:extLst>
              <a:ext uri="{FF2B5EF4-FFF2-40B4-BE49-F238E27FC236}">
                <a16:creationId xmlns:a16="http://schemas.microsoft.com/office/drawing/2014/main" id="{99A6180F-B2E0-4FEA-91EC-474520DC7D64}"/>
              </a:ext>
            </a:extLst>
          </p:cNvPr>
          <p:cNvSpPr txBox="1"/>
          <p:nvPr/>
        </p:nvSpPr>
        <p:spPr>
          <a:xfrm>
            <a:off x="887896" y="1173182"/>
            <a:ext cx="7169426" cy="3970318"/>
          </a:xfrm>
          <a:prstGeom prst="rect">
            <a:avLst/>
          </a:prstGeom>
          <a:noFill/>
        </p:spPr>
        <p:txBody>
          <a:bodyPr wrap="square" rtlCol="0">
            <a:spAutoFit/>
          </a:bodyPr>
          <a:lstStyle/>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INTRODUCTION</a:t>
            </a:r>
          </a:p>
          <a:p>
            <a:pPr marL="800100" lvl="1" indent="-342900" algn="just">
              <a:buFont typeface="+mj-l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Purpose Of The Project</a:t>
            </a:r>
          </a:p>
          <a:p>
            <a:pPr marL="800100" lvl="1" indent="-342900" algn="just">
              <a:buFont typeface="+mj-l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Target</a:t>
            </a:r>
          </a:p>
          <a:p>
            <a:pPr marL="800100" lvl="1" indent="-342900" algn="just">
              <a:buFont typeface="+mj-lt"/>
              <a:buAutoNum type="arabicPeriod"/>
            </a:pPr>
            <a:r>
              <a:rPr lang="en-IN" sz="1400" dirty="0">
                <a:latin typeface="Times New Roman" panose="02020603050405020304" pitchFamily="18" charset="0"/>
                <a:cs typeface="Times New Roman" panose="02020603050405020304" pitchFamily="18" charset="0"/>
              </a:rPr>
              <a:t>Project Scope</a:t>
            </a:r>
            <a:endParaRPr lang="en-IN" sz="140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PROJECT DESCRIPTION</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Reference Algorithm</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Flowchart</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SWOT Analysis</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Design</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Use Case Diagram</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Activity Diagram</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Sequence Diagram</a:t>
            </a:r>
          </a:p>
          <a:p>
            <a:pPr marL="800100" lvl="1" indent="-342900" algn="just">
              <a:buAutoNum type="arabicPeriod"/>
            </a:pPr>
            <a:r>
              <a:rPr lang="en-IN" sz="1400" dirty="0">
                <a:latin typeface="Times New Roman" panose="02020603050405020304" pitchFamily="18" charset="0"/>
                <a:cs typeface="Times New Roman" panose="02020603050405020304" pitchFamily="18" charset="0"/>
                <a:sym typeface="Wingdings" panose="05000000000000000000" pitchFamily="2" charset="2"/>
              </a:rPr>
              <a:t>Assumptions &amp; Dependencies</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SYSTEM REQUIREMENTS</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NON FUNCTIONAL REQUIREMENTS</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RESULTS</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CONCLUSION</a:t>
            </a:r>
          </a:p>
          <a:p>
            <a:pPr marL="285750" indent="-285750" algn="just">
              <a:buFont typeface="Wingdings" panose="05000000000000000000" pitchFamily="2" charset="2"/>
              <a:buChar char="à"/>
            </a:pPr>
            <a:r>
              <a:rPr lang="en-IN" sz="1400" dirty="0">
                <a:latin typeface="Times New Roman" panose="02020603050405020304" pitchFamily="18" charset="0"/>
                <a:cs typeface="Times New Roman" panose="02020603050405020304" pitchFamily="18" charset="0"/>
                <a:sym typeface="Wingdings" panose="05000000000000000000" pitchFamily="2" charset="2"/>
              </a:rPr>
              <a:t>REFERENCES</a:t>
            </a:r>
          </a:p>
        </p:txBody>
      </p:sp>
    </p:spTree>
    <p:extLst>
      <p:ext uri="{BB962C8B-B14F-4D97-AF65-F5344CB8AC3E}">
        <p14:creationId xmlns:p14="http://schemas.microsoft.com/office/powerpoint/2010/main" val="23381900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5F8E-4816-4A1C-B0C8-0634551EC627}"/>
              </a:ext>
            </a:extLst>
          </p:cNvPr>
          <p:cNvSpPr>
            <a:spLocks noGrp="1"/>
          </p:cNvSpPr>
          <p:nvPr>
            <p:ph type="title"/>
          </p:nvPr>
        </p:nvSpPr>
        <p:spPr>
          <a:xfrm>
            <a:off x="616226" y="1398104"/>
            <a:ext cx="8070574" cy="1795670"/>
          </a:xfrm>
        </p:spPr>
        <p:txBody>
          <a:bodyPr>
            <a:normAutofit/>
          </a:bodyPr>
          <a:lstStyle/>
          <a:p>
            <a:pPr algn="ctr"/>
            <a:r>
              <a:rPr lang="en-IN" sz="3600" b="1" u="sng" dirty="0"/>
              <a:t>NON FUNCTIONAL REQUIREMENTS</a:t>
            </a:r>
          </a:p>
        </p:txBody>
      </p:sp>
    </p:spTree>
    <p:extLst>
      <p:ext uri="{BB962C8B-B14F-4D97-AF65-F5344CB8AC3E}">
        <p14:creationId xmlns:p14="http://schemas.microsoft.com/office/powerpoint/2010/main" val="1722899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7B3B4C7-023D-487B-920F-4B383D927E2A}"/>
              </a:ext>
            </a:extLst>
          </p:cNvPr>
          <p:cNvSpPr txBox="1"/>
          <p:nvPr/>
        </p:nvSpPr>
        <p:spPr>
          <a:xfrm>
            <a:off x="324677" y="175359"/>
            <a:ext cx="3518453" cy="2923364"/>
          </a:xfrm>
          <a:prstGeom prst="rect">
            <a:avLst/>
          </a:prstGeom>
          <a:noFill/>
        </p:spPr>
        <p:txBody>
          <a:bodyPr wrap="square" rtlCol="0">
            <a:spAutoFit/>
          </a:bodyPr>
          <a:lstStyle/>
          <a:p>
            <a:pPr algn="ctr">
              <a:lnSpc>
                <a:spcPct val="150000"/>
              </a:lnSpc>
            </a:pPr>
            <a:r>
              <a:rPr lang="en-IN" sz="1600" b="1" u="sng" dirty="0">
                <a:latin typeface="Times New Roman" panose="02020603050405020304" pitchFamily="18" charset="0"/>
                <a:cs typeface="Times New Roman" panose="02020603050405020304" pitchFamily="18" charset="0"/>
              </a:rPr>
              <a:t>PERFORMANCE REQUIREMENTS</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should be based on web and has to run form a web server</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should take initial load time depending on internet connection strength of user which also depends on the media size uploaded on the application.</a:t>
            </a:r>
          </a:p>
        </p:txBody>
      </p:sp>
      <p:sp>
        <p:nvSpPr>
          <p:cNvPr id="9" name="TextBox 8">
            <a:extLst>
              <a:ext uri="{FF2B5EF4-FFF2-40B4-BE49-F238E27FC236}">
                <a16:creationId xmlns:a16="http://schemas.microsoft.com/office/drawing/2014/main" id="{32C38E3E-A09E-470B-B785-F342D4DDB87D}"/>
              </a:ext>
            </a:extLst>
          </p:cNvPr>
          <p:cNvSpPr txBox="1"/>
          <p:nvPr/>
        </p:nvSpPr>
        <p:spPr>
          <a:xfrm>
            <a:off x="5002694" y="175359"/>
            <a:ext cx="3518453" cy="2565574"/>
          </a:xfrm>
          <a:prstGeom prst="rect">
            <a:avLst/>
          </a:prstGeom>
          <a:noFill/>
        </p:spPr>
        <p:txBody>
          <a:bodyPr wrap="square" rtlCol="0">
            <a:spAutoFit/>
          </a:bodyPr>
          <a:lstStyle/>
          <a:p>
            <a:pPr algn="ctr">
              <a:lnSpc>
                <a:spcPct val="150000"/>
              </a:lnSpc>
            </a:pPr>
            <a:r>
              <a:rPr lang="en-IN" sz="1600" b="1" u="sng" dirty="0">
                <a:latin typeface="Times New Roman" panose="02020603050405020304" pitchFamily="18" charset="0"/>
                <a:cs typeface="Times New Roman" panose="02020603050405020304" pitchFamily="18" charset="0"/>
              </a:rPr>
              <a:t>SECURITY REQUIREMENTS</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must check for authorization.</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should check for malware file.</a:t>
            </a: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system must automatically warn the user if found malicious.</a:t>
            </a:r>
          </a:p>
        </p:txBody>
      </p:sp>
      <p:sp>
        <p:nvSpPr>
          <p:cNvPr id="10" name="TextBox 9">
            <a:extLst>
              <a:ext uri="{FF2B5EF4-FFF2-40B4-BE49-F238E27FC236}">
                <a16:creationId xmlns:a16="http://schemas.microsoft.com/office/drawing/2014/main" id="{58ACC405-0289-4D67-B0A9-74526FE5BAA4}"/>
              </a:ext>
            </a:extLst>
          </p:cNvPr>
          <p:cNvSpPr txBox="1"/>
          <p:nvPr/>
        </p:nvSpPr>
        <p:spPr>
          <a:xfrm>
            <a:off x="964096" y="2997047"/>
            <a:ext cx="7855227" cy="2038828"/>
          </a:xfrm>
          <a:prstGeom prst="rect">
            <a:avLst/>
          </a:prstGeom>
          <a:noFill/>
        </p:spPr>
        <p:txBody>
          <a:bodyPr wrap="square" rtlCol="0">
            <a:spAutoFit/>
          </a:bodyPr>
          <a:lstStyle/>
          <a:p>
            <a:pPr algn="ctr">
              <a:lnSpc>
                <a:spcPct val="150000"/>
              </a:lnSpc>
            </a:pPr>
            <a:r>
              <a:rPr lang="en-IN" sz="1600" b="1" u="sng" dirty="0">
                <a:latin typeface="Times New Roman" panose="02020603050405020304" pitchFamily="18" charset="0"/>
                <a:cs typeface="Times New Roman" panose="02020603050405020304" pitchFamily="18" charset="0"/>
              </a:rPr>
              <a:t>SOFTWARE QUALITY ASSURANCE</a:t>
            </a:r>
          </a:p>
          <a:p>
            <a:pPr marL="285750" indent="-285750" algn="just">
              <a:lnSpc>
                <a:spcPct val="150000"/>
              </a:lnSpc>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AVAILABILITY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Malware Detection will be for each user every time.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CORRECTNESS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The detector should always connect to the correct malware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apk</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file.</a:t>
            </a:r>
          </a:p>
          <a:p>
            <a:pPr marL="285750" indent="-285750" algn="just">
              <a:lnSpc>
                <a:spcPct val="150000"/>
              </a:lnSpc>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MAINTAINABILITY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Detector should maintain its state even if any older or newer files is checked. </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USABILITY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Detector should satisfy a maximum number of users needs of having a malware free file.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597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barn(inVertical)">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wipe(down)">
                                      <p:cBhvr>
                                        <p:cTn id="25" dur="500"/>
                                        <p:tgtEl>
                                          <p:spTgt spid="9">
                                            <p:txEl>
                                              <p:pRg st="1" end="1"/>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wipe(down)">
                                      <p:cBhvr>
                                        <p:cTn id="28" dur="500"/>
                                        <p:tgtEl>
                                          <p:spTgt spid="9">
                                            <p:txEl>
                                              <p:pRg st="2" end="2"/>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wipe(down)">
                                      <p:cBhvr>
                                        <p:cTn id="31" dur="500"/>
                                        <p:tgtEl>
                                          <p:spTgt spid="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barn(inVertical)">
                                      <p:cBhvr>
                                        <p:cTn id="36" dur="500"/>
                                        <p:tgtEl>
                                          <p:spTgt spid="1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animEffect transition="in" filter="wipe(down)">
                                      <p:cBhvr>
                                        <p:cTn id="41" dur="500"/>
                                        <p:tgtEl>
                                          <p:spTgt spid="10">
                                            <p:txEl>
                                              <p:pRg st="1" end="1"/>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10">
                                            <p:txEl>
                                              <p:pRg st="2" end="2"/>
                                            </p:txEl>
                                          </p:spTgt>
                                        </p:tgtEl>
                                        <p:attrNameLst>
                                          <p:attrName>style.visibility</p:attrName>
                                        </p:attrNameLst>
                                      </p:cBhvr>
                                      <p:to>
                                        <p:strVal val="visible"/>
                                      </p:to>
                                    </p:set>
                                    <p:animEffect transition="in" filter="wipe(down)">
                                      <p:cBhvr>
                                        <p:cTn id="44" dur="500"/>
                                        <p:tgtEl>
                                          <p:spTgt spid="10">
                                            <p:txEl>
                                              <p:pRg st="2" end="2"/>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wipe(down)">
                                      <p:cBhvr>
                                        <p:cTn id="47" dur="500"/>
                                        <p:tgtEl>
                                          <p:spTgt spid="10">
                                            <p:txEl>
                                              <p:pRg st="3" end="3"/>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10">
                                            <p:txEl>
                                              <p:pRg st="4" end="4"/>
                                            </p:txEl>
                                          </p:spTgt>
                                        </p:tgtEl>
                                        <p:attrNameLst>
                                          <p:attrName>style.visibility</p:attrName>
                                        </p:attrNameLst>
                                      </p:cBhvr>
                                      <p:to>
                                        <p:strVal val="visible"/>
                                      </p:to>
                                    </p:set>
                                    <p:animEffect transition="in" filter="wipe(down)">
                                      <p:cBhvr>
                                        <p:cTn id="5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2341-5509-4016-A5C8-66E011862534}"/>
              </a:ext>
            </a:extLst>
          </p:cNvPr>
          <p:cNvSpPr>
            <a:spLocks noGrp="1"/>
          </p:cNvSpPr>
          <p:nvPr>
            <p:ph type="title"/>
          </p:nvPr>
        </p:nvSpPr>
        <p:spPr>
          <a:xfrm>
            <a:off x="2438400" y="360216"/>
            <a:ext cx="2997062" cy="969771"/>
          </a:xfrm>
        </p:spPr>
        <p:txBody>
          <a:bodyPr/>
          <a:lstStyle/>
          <a:p>
            <a:r>
              <a:rPr lang="en-US" b="1" u="sng" dirty="0"/>
              <a:t>LIMITATIONS</a:t>
            </a:r>
            <a:endParaRPr lang="en-IN" b="1" u="sng" dirty="0"/>
          </a:p>
        </p:txBody>
      </p:sp>
      <p:sp>
        <p:nvSpPr>
          <p:cNvPr id="3" name="Content Placeholder 2">
            <a:extLst>
              <a:ext uri="{FF2B5EF4-FFF2-40B4-BE49-F238E27FC236}">
                <a16:creationId xmlns:a16="http://schemas.microsoft.com/office/drawing/2014/main" id="{951736D0-2108-4817-AEE1-0316A480E9DA}"/>
              </a:ext>
            </a:extLst>
          </p:cNvPr>
          <p:cNvSpPr>
            <a:spLocks noGrp="1"/>
          </p:cNvSpPr>
          <p:nvPr>
            <p:ph idx="1"/>
          </p:nvPr>
        </p:nvSpPr>
        <p:spPr/>
        <p:txBody>
          <a:bodyPr/>
          <a:lstStyle/>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File must be accessed from google drive, </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Currently, this program is only able to detect malicious content in the tabular form of data, hence no files other than CSV or XLSX are possible to detect.</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It requires authentication every time it compiles and runs, although it is an additional security feature but might be a limitation for access at different devices.</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The program is only executable on google collab due to dependency on google drive.</a:t>
            </a:r>
          </a:p>
          <a:p>
            <a:pPr algn="just"/>
            <a:endParaRPr lang="en-IN" dirty="0"/>
          </a:p>
        </p:txBody>
      </p:sp>
    </p:spTree>
    <p:extLst>
      <p:ext uri="{BB962C8B-B14F-4D97-AF65-F5344CB8AC3E}">
        <p14:creationId xmlns:p14="http://schemas.microsoft.com/office/powerpoint/2010/main" val="19997753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B4FA-7EB5-4F70-8C57-30122998F3FB}"/>
              </a:ext>
            </a:extLst>
          </p:cNvPr>
          <p:cNvSpPr>
            <a:spLocks noGrp="1"/>
          </p:cNvSpPr>
          <p:nvPr>
            <p:ph type="title"/>
          </p:nvPr>
        </p:nvSpPr>
        <p:spPr/>
        <p:txBody>
          <a:bodyPr/>
          <a:lstStyle/>
          <a:p>
            <a:pPr algn="ctr"/>
            <a:r>
              <a:rPr lang="en-IN" b="1" u="sng" dirty="0"/>
              <a:t>results</a:t>
            </a:r>
          </a:p>
        </p:txBody>
      </p:sp>
      <p:pic>
        <p:nvPicPr>
          <p:cNvPr id="5" name="Picture 4">
            <a:extLst>
              <a:ext uri="{FF2B5EF4-FFF2-40B4-BE49-F238E27FC236}">
                <a16:creationId xmlns:a16="http://schemas.microsoft.com/office/drawing/2014/main" id="{7040C03C-9454-479A-9F4C-96C3151CC3F4}"/>
              </a:ext>
            </a:extLst>
          </p:cNvPr>
          <p:cNvPicPr>
            <a:picLocks noChangeAspect="1"/>
          </p:cNvPicPr>
          <p:nvPr/>
        </p:nvPicPr>
        <p:blipFill rotWithShape="1">
          <a:blip r:embed="rId2"/>
          <a:srcRect r="31695"/>
          <a:stretch/>
        </p:blipFill>
        <p:spPr>
          <a:xfrm>
            <a:off x="165467" y="1278354"/>
            <a:ext cx="3888871" cy="2586791"/>
          </a:xfrm>
          <a:prstGeom prst="rect">
            <a:avLst/>
          </a:prstGeom>
        </p:spPr>
      </p:pic>
      <p:sp>
        <p:nvSpPr>
          <p:cNvPr id="6" name="TextBox 5">
            <a:extLst>
              <a:ext uri="{FF2B5EF4-FFF2-40B4-BE49-F238E27FC236}">
                <a16:creationId xmlns:a16="http://schemas.microsoft.com/office/drawing/2014/main" id="{06FE05C9-2F6A-486E-96E6-EF2B698AD4B1}"/>
              </a:ext>
            </a:extLst>
          </p:cNvPr>
          <p:cNvSpPr txBox="1"/>
          <p:nvPr/>
        </p:nvSpPr>
        <p:spPr>
          <a:xfrm>
            <a:off x="1101435" y="3971810"/>
            <a:ext cx="1716156" cy="307777"/>
          </a:xfrm>
          <a:prstGeom prst="rect">
            <a:avLst/>
          </a:prstGeom>
          <a:noFill/>
        </p:spPr>
        <p:txBody>
          <a:bodyPr wrap="square" rtlCol="0">
            <a:spAutoFit/>
          </a:bodyPr>
          <a:lstStyle/>
          <a:p>
            <a:r>
              <a:rPr lang="en-IN" sz="1400" b="1" u="sng" dirty="0">
                <a:latin typeface="Times New Roman" panose="02020603050405020304" pitchFamily="18" charset="0"/>
                <a:cs typeface="Times New Roman" panose="02020603050405020304" pitchFamily="18" charset="0"/>
              </a:rPr>
              <a:t>Legitimate and safe</a:t>
            </a:r>
          </a:p>
        </p:txBody>
      </p:sp>
      <p:pic>
        <p:nvPicPr>
          <p:cNvPr id="8" name="Picture 7">
            <a:extLst>
              <a:ext uri="{FF2B5EF4-FFF2-40B4-BE49-F238E27FC236}">
                <a16:creationId xmlns:a16="http://schemas.microsoft.com/office/drawing/2014/main" id="{28B7BA6B-0E99-4035-BCE0-A2985D009A89}"/>
              </a:ext>
            </a:extLst>
          </p:cNvPr>
          <p:cNvPicPr>
            <a:picLocks noChangeAspect="1"/>
          </p:cNvPicPr>
          <p:nvPr/>
        </p:nvPicPr>
        <p:blipFill>
          <a:blip r:embed="rId3"/>
          <a:stretch>
            <a:fillRect/>
          </a:stretch>
        </p:blipFill>
        <p:spPr>
          <a:xfrm>
            <a:off x="4467103" y="1278354"/>
            <a:ext cx="3813342" cy="2586791"/>
          </a:xfrm>
          <a:prstGeom prst="rect">
            <a:avLst/>
          </a:prstGeom>
        </p:spPr>
      </p:pic>
      <p:sp>
        <p:nvSpPr>
          <p:cNvPr id="9" name="TextBox 8">
            <a:extLst>
              <a:ext uri="{FF2B5EF4-FFF2-40B4-BE49-F238E27FC236}">
                <a16:creationId xmlns:a16="http://schemas.microsoft.com/office/drawing/2014/main" id="{DC9DDC0E-7638-4A5D-B08B-858881846708}"/>
              </a:ext>
            </a:extLst>
          </p:cNvPr>
          <p:cNvSpPr txBox="1"/>
          <p:nvPr/>
        </p:nvSpPr>
        <p:spPr>
          <a:xfrm>
            <a:off x="5819208" y="3971810"/>
            <a:ext cx="1926687" cy="307777"/>
          </a:xfrm>
          <a:prstGeom prst="rect">
            <a:avLst/>
          </a:prstGeom>
          <a:noFill/>
        </p:spPr>
        <p:txBody>
          <a:bodyPr wrap="square" rtlCol="0">
            <a:spAutoFit/>
          </a:bodyPr>
          <a:lstStyle/>
          <a:p>
            <a:r>
              <a:rPr lang="en-IN" sz="1400" b="1" u="sng" dirty="0">
                <a:latin typeface="Times New Roman" panose="02020603050405020304" pitchFamily="18" charset="0"/>
                <a:cs typeface="Times New Roman" panose="02020603050405020304" pitchFamily="18" charset="0"/>
              </a:rPr>
              <a:t>Malicious and unsafe</a:t>
            </a:r>
          </a:p>
        </p:txBody>
      </p:sp>
    </p:spTree>
    <p:extLst>
      <p:ext uri="{BB962C8B-B14F-4D97-AF65-F5344CB8AC3E}">
        <p14:creationId xmlns:p14="http://schemas.microsoft.com/office/powerpoint/2010/main" val="25315141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B1E1-6977-4AA9-BD08-72062A96A1F1}"/>
              </a:ext>
            </a:extLst>
          </p:cNvPr>
          <p:cNvSpPr>
            <a:spLocks noGrp="1"/>
          </p:cNvSpPr>
          <p:nvPr>
            <p:ph type="title"/>
          </p:nvPr>
        </p:nvSpPr>
        <p:spPr/>
        <p:txBody>
          <a:bodyPr/>
          <a:lstStyle/>
          <a:p>
            <a:pPr algn="ctr"/>
            <a:r>
              <a:rPr lang="en-US" b="1" u="sng" dirty="0"/>
              <a:t>Conclusion </a:t>
            </a:r>
            <a:endParaRPr lang="en-IN" b="1" u="sng" dirty="0"/>
          </a:p>
        </p:txBody>
      </p:sp>
      <p:sp>
        <p:nvSpPr>
          <p:cNvPr id="3" name="Text Placeholder 2">
            <a:extLst>
              <a:ext uri="{FF2B5EF4-FFF2-40B4-BE49-F238E27FC236}">
                <a16:creationId xmlns:a16="http://schemas.microsoft.com/office/drawing/2014/main" id="{D1FFC6A0-7A55-4841-89EE-42EFFD340F91}"/>
              </a:ext>
            </a:extLst>
          </p:cNvPr>
          <p:cNvSpPr>
            <a:spLocks noGrp="1"/>
          </p:cNvSpPr>
          <p:nvPr>
            <p:ph type="body"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To identify mobile malware and malicious activity, researchers employed static, dynamic, and hybrid approaches. The key interest of researchers is accuracy levels, and the majority of research articles use accuracy measures to explain the efficacy of their detection technique.</a:t>
            </a:r>
          </a:p>
          <a:p>
            <a:pPr marL="114300" indent="0"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As a result, with this study, we present a novel method for detecting malware that relies on static analysis rather than execution. We will identify malwares if they are present in any file using various machine learning models in order to avoid additional assaults.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220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0573B-1935-4ABE-B70B-C732C1EED2E1}"/>
              </a:ext>
            </a:extLst>
          </p:cNvPr>
          <p:cNvSpPr>
            <a:spLocks noGrp="1"/>
          </p:cNvSpPr>
          <p:nvPr>
            <p:ph type="title"/>
          </p:nvPr>
        </p:nvSpPr>
        <p:spPr/>
        <p:txBody>
          <a:bodyPr/>
          <a:lstStyle/>
          <a:p>
            <a:pPr algn="ctr"/>
            <a:r>
              <a:rPr lang="en-IN" b="1" u="sng" dirty="0"/>
              <a:t>REFERENCES</a:t>
            </a:r>
          </a:p>
        </p:txBody>
      </p:sp>
      <p:sp>
        <p:nvSpPr>
          <p:cNvPr id="3" name="Text Placeholder 2">
            <a:extLst>
              <a:ext uri="{FF2B5EF4-FFF2-40B4-BE49-F238E27FC236}">
                <a16:creationId xmlns:a16="http://schemas.microsoft.com/office/drawing/2014/main" id="{183D0485-2AE2-4177-A5A9-BB04F1DFF11C}"/>
              </a:ext>
            </a:extLst>
          </p:cNvPr>
          <p:cNvSpPr>
            <a:spLocks noGrp="1"/>
          </p:cNvSpPr>
          <p:nvPr>
            <p:ph type="body" idx="1"/>
          </p:nvPr>
        </p:nvSpPr>
        <p:spPr/>
        <p:txBody>
          <a:bodyPr>
            <a:normAutofit/>
          </a:bodyPr>
          <a:lstStyle/>
          <a:p>
            <a:pPr marL="114300" indent="0" algn="just">
              <a:lnSpc>
                <a:spcPct val="170000"/>
              </a:lnSpc>
              <a:buNone/>
            </a:pPr>
            <a:r>
              <a:rPr lang="en-US" sz="1100" dirty="0">
                <a:latin typeface="Times New Roman" panose="02020603050405020304" pitchFamily="18" charset="0"/>
                <a:cs typeface="Times New Roman" panose="02020603050405020304" pitchFamily="18" charset="0"/>
              </a:rPr>
              <a:t>[1] </a:t>
            </a:r>
            <a:r>
              <a:rPr lang="en-US" sz="1100" b="1" dirty="0">
                <a:latin typeface="Times New Roman" panose="02020603050405020304" pitchFamily="18" charset="0"/>
                <a:cs typeface="Times New Roman" panose="02020603050405020304" pitchFamily="18" charset="0"/>
              </a:rPr>
              <a:t>Machine Learning Models and applications </a:t>
            </a:r>
            <a:r>
              <a:rPr lang="en-US" sz="1100" dirty="0">
                <a:latin typeface="Times New Roman" panose="02020603050405020304" pitchFamily="18" charset="0"/>
                <a:cs typeface="Times New Roman" panose="02020603050405020304" pitchFamily="18" charset="0"/>
              </a:rPr>
              <a:t>(https://media.kaspersky.com/en/enterprise-security/Kaspersky-Lab-Whitepaper-Machine-Learning.pdf)</a:t>
            </a:r>
          </a:p>
          <a:p>
            <a:pPr marL="114300" indent="0" algn="just">
              <a:lnSpc>
                <a:spcPct val="170000"/>
              </a:lnSpc>
              <a:buNone/>
            </a:pPr>
            <a:r>
              <a:rPr lang="en-US" sz="1100" dirty="0">
                <a:latin typeface="Times New Roman" panose="02020603050405020304" pitchFamily="18" charset="0"/>
                <a:cs typeface="Times New Roman" panose="02020603050405020304" pitchFamily="18" charset="0"/>
              </a:rPr>
              <a:t>[2] </a:t>
            </a:r>
            <a:r>
              <a:rPr lang="en-US" sz="1100" b="1" dirty="0">
                <a:latin typeface="Times New Roman" panose="02020603050405020304" pitchFamily="18" charset="0"/>
                <a:cs typeface="Times New Roman" panose="02020603050405020304" pitchFamily="18" charset="0"/>
              </a:rPr>
              <a:t>ML models required for Malware Analysis </a:t>
            </a:r>
            <a:r>
              <a:rPr lang="en-US" sz="1100" dirty="0">
                <a:latin typeface="Times New Roman" panose="02020603050405020304" pitchFamily="18" charset="0"/>
                <a:cs typeface="Times New Roman" panose="02020603050405020304" pitchFamily="18" charset="0"/>
              </a:rPr>
              <a:t>(https://www.ccsinet.com/blog/machine-learning-malware-analysis/)</a:t>
            </a:r>
          </a:p>
          <a:p>
            <a:pPr marL="114300" indent="0" algn="just">
              <a:lnSpc>
                <a:spcPct val="170000"/>
              </a:lnSpc>
              <a:buNone/>
            </a:pPr>
            <a:r>
              <a:rPr lang="en-US" sz="1100" dirty="0">
                <a:latin typeface="Times New Roman" panose="02020603050405020304" pitchFamily="18" charset="0"/>
                <a:cs typeface="Times New Roman" panose="02020603050405020304" pitchFamily="18" charset="0"/>
              </a:rPr>
              <a:t>[3] </a:t>
            </a:r>
            <a:r>
              <a:rPr lang="en-US" sz="1100" b="1" dirty="0">
                <a:latin typeface="Times New Roman" panose="02020603050405020304" pitchFamily="18" charset="0"/>
                <a:cs typeface="Times New Roman" panose="02020603050405020304" pitchFamily="18" charset="0"/>
              </a:rPr>
              <a:t>Working method for Malware Analysis  </a:t>
            </a:r>
            <a:r>
              <a:rPr lang="en-US" sz="1100" dirty="0">
                <a:latin typeface="Times New Roman" panose="02020603050405020304" pitchFamily="18" charset="0"/>
                <a:cs typeface="Times New Roman" panose="02020603050405020304" pitchFamily="18" charset="0"/>
              </a:rPr>
              <a:t>(https://sectigostore.com/blog/malware-analysis-what-it-is-how-it-works/)</a:t>
            </a:r>
          </a:p>
          <a:p>
            <a:pPr marL="114300" indent="0" algn="just">
              <a:lnSpc>
                <a:spcPct val="170000"/>
              </a:lnSpc>
              <a:buNone/>
            </a:pPr>
            <a:r>
              <a:rPr lang="en-US" sz="1100" dirty="0">
                <a:latin typeface="Times New Roman" panose="02020603050405020304" pitchFamily="18" charset="0"/>
                <a:cs typeface="Times New Roman" panose="02020603050405020304" pitchFamily="18" charset="0"/>
              </a:rPr>
              <a:t>[4] </a:t>
            </a:r>
            <a:r>
              <a:rPr lang="en-US" sz="1100" b="1" dirty="0">
                <a:latin typeface="Times New Roman" panose="02020603050405020304" pitchFamily="18" charset="0"/>
                <a:cs typeface="Times New Roman" panose="02020603050405020304" pitchFamily="18" charset="0"/>
              </a:rPr>
              <a:t>Malware Detection and Removal Types and Introduction </a:t>
            </a:r>
            <a:r>
              <a:rPr lang="en-US" sz="1100" dirty="0">
                <a:latin typeface="Times New Roman" panose="02020603050405020304" pitchFamily="18" charset="0"/>
                <a:cs typeface="Times New Roman" panose="02020603050405020304" pitchFamily="18" charset="0"/>
              </a:rPr>
              <a:t>(https://www.imperva.com/learn/application-security/malware-detection-and-removal/)</a:t>
            </a:r>
          </a:p>
          <a:p>
            <a:pPr marL="114300" indent="0" algn="just">
              <a:lnSpc>
                <a:spcPct val="170000"/>
              </a:lnSpc>
              <a:buNone/>
            </a:pPr>
            <a:r>
              <a:rPr lang="en-US" sz="1100" dirty="0">
                <a:latin typeface="Times New Roman" panose="02020603050405020304" pitchFamily="18" charset="0"/>
                <a:cs typeface="Times New Roman" panose="02020603050405020304" pitchFamily="18" charset="0"/>
              </a:rPr>
              <a:t>[5] </a:t>
            </a:r>
            <a:r>
              <a:rPr lang="en-US" sz="1100" b="1" dirty="0">
                <a:latin typeface="Times New Roman" panose="02020603050405020304" pitchFamily="18" charset="0"/>
                <a:cs typeface="Times New Roman" panose="02020603050405020304" pitchFamily="18" charset="0"/>
              </a:rPr>
              <a:t>Images</a:t>
            </a:r>
            <a:r>
              <a:rPr lang="en-US" sz="1100" dirty="0">
                <a:latin typeface="Times New Roman" panose="02020603050405020304" pitchFamily="18" charset="0"/>
                <a:cs typeface="Times New Roman" panose="02020603050405020304" pitchFamily="18" charset="0"/>
              </a:rPr>
              <a:t> (https://link.springer.com/chapter/10.1007/978-3-319-63673-3_21) (https://ai.plainenglish.io/malware-detection-using-hybrid-analysis-4b0ef471e844) (https://www.researchgate.net/publication/289674086_Detecting_Malware_for_Android_Platform_An_SVM-_based_Approach/figures?lo=1&amp;utm_source=google&amp;utm_medium=organic) (https://www.semanticscholar.org/paper/Malware-detection-using-assembly-code-and-control-Anju-Harmya/96b22134053f4a0cce2a8f9961131a42af831b8f) </a:t>
            </a:r>
          </a:p>
          <a:p>
            <a:pPr algn="just">
              <a:lnSpc>
                <a:spcPct val="170000"/>
              </a:lnSpc>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1656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2221467"/>
            <a:ext cx="8520600" cy="60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b="1" u="sng" dirty="0"/>
              <a:t>THANK YOU</a:t>
            </a:r>
            <a:endParaRPr b="1" u="sng"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circle(in)">
                                      <p:cBhvr>
                                        <p:cTn id="7"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p14">
            <a:extLst>
              <a:ext uri="{FF2B5EF4-FFF2-40B4-BE49-F238E27FC236}">
                <a16:creationId xmlns:a16="http://schemas.microsoft.com/office/drawing/2014/main" id="{6ADFA781-4A41-431B-9343-CF6021FEFDBF}"/>
              </a:ext>
            </a:extLst>
          </p:cNvPr>
          <p:cNvSpPr txBox="1">
            <a:spLocks noGrp="1"/>
          </p:cNvSpPr>
          <p:nvPr>
            <p:ph type="title"/>
          </p:nvPr>
        </p:nvSpPr>
        <p:spPr>
          <a:xfrm>
            <a:off x="361259" y="1789043"/>
            <a:ext cx="8421482" cy="172016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400" b="1" u="sng" dirty="0"/>
              <a:t>INTRODUCTION</a:t>
            </a:r>
            <a:endParaRPr sz="4400" b="1" u="sng" dirty="0"/>
          </a:p>
        </p:txBody>
      </p:sp>
    </p:spTree>
    <p:extLst>
      <p:ext uri="{BB962C8B-B14F-4D97-AF65-F5344CB8AC3E}">
        <p14:creationId xmlns:p14="http://schemas.microsoft.com/office/powerpoint/2010/main" val="422942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body" idx="1"/>
          </p:nvPr>
        </p:nvSpPr>
        <p:spPr>
          <a:xfrm>
            <a:off x="92765" y="218661"/>
            <a:ext cx="8739535" cy="4350214"/>
          </a:xfrm>
          <a:prstGeom prst="rect">
            <a:avLst/>
          </a:prstGeom>
        </p:spPr>
        <p:txBody>
          <a:bodyPr spcFirstLastPara="1" wrap="square" lIns="91425" tIns="91425" rIns="91425" bIns="91425" anchor="t" anchorCtr="0">
            <a:normAutofit/>
          </a:bodyPr>
          <a:lstStyle/>
          <a:p>
            <a:pPr marL="285750" marR="76200"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This project is related to Cyber Security Domain, where we will check whether the file is malicious or not.</a:t>
            </a:r>
          </a:p>
          <a:p>
            <a:pPr marL="285750" marR="76200"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Problems in today’s world:</a:t>
            </a:r>
          </a:p>
          <a:p>
            <a:pPr marL="742950" marR="76200" lvl="1"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Unaware of the cyber crimes</a:t>
            </a:r>
          </a:p>
          <a:p>
            <a:pPr marL="742950" marR="76200" lvl="1"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Lack of awareness of how to know if trapped</a:t>
            </a:r>
          </a:p>
          <a:p>
            <a:pPr marL="742950" marR="76200" lvl="1" indent="-285750" algn="just">
              <a:lnSpc>
                <a:spcPct val="150000"/>
              </a:lnSpc>
              <a:spcBef>
                <a:spcPts val="1200"/>
              </a:spcBef>
            </a:pPr>
            <a:r>
              <a:rPr lang="en" dirty="0">
                <a:latin typeface="Times New Roman" panose="02020603050405020304" pitchFamily="18" charset="0"/>
                <a:cs typeface="Times New Roman" panose="02020603050405020304" pitchFamily="18" charset="0"/>
              </a:rPr>
              <a:t>Providing permissions without knowledge</a:t>
            </a:r>
          </a:p>
          <a:p>
            <a:pPr marL="285750" marR="76200" indent="-285750" algn="just">
              <a:lnSpc>
                <a:spcPct val="150000"/>
              </a:lnSpc>
              <a:spcBef>
                <a:spcPts val="1200"/>
              </a:spcBef>
            </a:pPr>
            <a:r>
              <a:rPr lang="en-IN" dirty="0">
                <a:latin typeface="Times New Roman" panose="02020603050405020304" pitchFamily="18" charset="0"/>
                <a:cs typeface="Times New Roman" panose="02020603050405020304" pitchFamily="18" charset="0"/>
              </a:rPr>
              <a:t>The project will be in Python language with the usage of Machine Learning Models.</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wipe(down)">
                                      <p:cBhvr>
                                        <p:cTn id="7" dur="500"/>
                                        <p:tgtEl>
                                          <p:spTgt spid="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3">
                                            <p:txEl>
                                              <p:pRg st="1" end="1"/>
                                            </p:txEl>
                                          </p:spTgt>
                                        </p:tgtEl>
                                        <p:attrNameLst>
                                          <p:attrName>style.visibility</p:attrName>
                                        </p:attrNameLst>
                                      </p:cBhvr>
                                      <p:to>
                                        <p:strVal val="visible"/>
                                      </p:to>
                                    </p:set>
                                    <p:animEffect transition="in" filter="wipe(down)">
                                      <p:cBhvr>
                                        <p:cTn id="12" dur="500"/>
                                        <p:tgtEl>
                                          <p:spTgt spid="9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animEffect transition="in" filter="wipe(down)">
                                      <p:cBhvr>
                                        <p:cTn id="15" dur="500"/>
                                        <p:tgtEl>
                                          <p:spTgt spid="9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3">
                                            <p:txEl>
                                              <p:pRg st="3" end="3"/>
                                            </p:txEl>
                                          </p:spTgt>
                                        </p:tgtEl>
                                        <p:attrNameLst>
                                          <p:attrName>style.visibility</p:attrName>
                                        </p:attrNameLst>
                                      </p:cBhvr>
                                      <p:to>
                                        <p:strVal val="visible"/>
                                      </p:to>
                                    </p:set>
                                    <p:animEffect transition="in" filter="wipe(down)">
                                      <p:cBhvr>
                                        <p:cTn id="18" dur="500"/>
                                        <p:tgtEl>
                                          <p:spTgt spid="9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3">
                                            <p:txEl>
                                              <p:pRg st="4" end="4"/>
                                            </p:txEl>
                                          </p:spTgt>
                                        </p:tgtEl>
                                        <p:attrNameLst>
                                          <p:attrName>style.visibility</p:attrName>
                                        </p:attrNameLst>
                                      </p:cBhvr>
                                      <p:to>
                                        <p:strVal val="visible"/>
                                      </p:to>
                                    </p:set>
                                    <p:animEffect transition="in" filter="wipe(down)">
                                      <p:cBhvr>
                                        <p:cTn id="21" dur="500"/>
                                        <p:tgtEl>
                                          <p:spTgt spid="9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3">
                                            <p:txEl>
                                              <p:pRg st="5" end="5"/>
                                            </p:txEl>
                                          </p:spTgt>
                                        </p:tgtEl>
                                        <p:attrNameLst>
                                          <p:attrName>style.visibility</p:attrName>
                                        </p:attrNameLst>
                                      </p:cBhvr>
                                      <p:to>
                                        <p:strVal val="visible"/>
                                      </p:to>
                                    </p:set>
                                    <p:animEffect transition="in" filter="wipe(down)">
                                      <p:cBhvr>
                                        <p:cTn id="26" dur="500"/>
                                        <p:tgtEl>
                                          <p:spTgt spid="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C886-6F04-44F4-9EF9-70BE097A51D9}"/>
              </a:ext>
            </a:extLst>
          </p:cNvPr>
          <p:cNvSpPr>
            <a:spLocks noGrp="1"/>
          </p:cNvSpPr>
          <p:nvPr>
            <p:ph type="title"/>
          </p:nvPr>
        </p:nvSpPr>
        <p:spPr/>
        <p:txBody>
          <a:bodyPr/>
          <a:lstStyle/>
          <a:p>
            <a:pPr algn="ctr"/>
            <a:r>
              <a:rPr lang="en-IN" b="1" u="sng" dirty="0"/>
              <a:t>PURPOSE OF THE PROJECT</a:t>
            </a:r>
          </a:p>
        </p:txBody>
      </p:sp>
      <p:sp>
        <p:nvSpPr>
          <p:cNvPr id="3" name="Text Placeholder 2">
            <a:extLst>
              <a:ext uri="{FF2B5EF4-FFF2-40B4-BE49-F238E27FC236}">
                <a16:creationId xmlns:a16="http://schemas.microsoft.com/office/drawing/2014/main" id="{C66B8F11-99DF-45DB-913A-1463D432C0DC}"/>
              </a:ext>
            </a:extLst>
          </p:cNvPr>
          <p:cNvSpPr>
            <a:spLocks noGrp="1"/>
          </p:cNvSpPr>
          <p:nvPr>
            <p:ph type="body" idx="1"/>
          </p:nvPr>
        </p:nvSpPr>
        <p:spPr/>
        <p:txBody>
          <a:bodyPr>
            <a:normAutofit lnSpcReduction="10000"/>
          </a:bodyPr>
          <a:lstStyle/>
          <a:p>
            <a:pPr algn="just">
              <a:lnSpc>
                <a:spcPct val="150000"/>
              </a:lnSpc>
            </a:pPr>
            <a:r>
              <a:rPr lang="en-US" sz="1800" dirty="0">
                <a:latin typeface="Times New Roman" panose="02020603050405020304" pitchFamily="18" charset="0"/>
                <a:ea typeface="Times New Roman" panose="02020603050405020304" pitchFamily="18" charset="0"/>
              </a:rPr>
              <a:t>The purpose of the project is:</a:t>
            </a:r>
          </a:p>
          <a:p>
            <a:pPr algn="just">
              <a:lnSpc>
                <a:spcPct val="150000"/>
              </a:lnSpc>
              <a:buFont typeface="+mj-lt"/>
              <a:buAutoNum type="arabicPeriod"/>
            </a:pPr>
            <a:r>
              <a:rPr lang="en-US" sz="1800" dirty="0">
                <a:latin typeface="Times New Roman" panose="02020603050405020304" pitchFamily="18" charset="0"/>
                <a:ea typeface="Times New Roman" panose="02020603050405020304" pitchFamily="18" charset="0"/>
              </a:rPr>
              <a:t>To reduce the cyber crime rates to a smaller extend</a:t>
            </a:r>
          </a:p>
          <a:p>
            <a:pPr algn="just">
              <a:lnSpc>
                <a:spcPct val="150000"/>
              </a:lnSpc>
              <a:buFont typeface="+mj-lt"/>
              <a:buAutoNum type="arabicPeriod"/>
            </a:pPr>
            <a:r>
              <a:rPr lang="en-US" sz="1800" dirty="0">
                <a:latin typeface="Times New Roman" panose="02020603050405020304" pitchFamily="18" charset="0"/>
                <a:ea typeface="Times New Roman" panose="02020603050405020304" pitchFamily="18" charset="0"/>
              </a:rPr>
              <a:t>To make people aware of the cyber attacks</a:t>
            </a:r>
          </a:p>
          <a:p>
            <a:pPr algn="just">
              <a:lnSpc>
                <a:spcPct val="150000"/>
              </a:lnSpc>
              <a:buFont typeface="+mj-lt"/>
              <a:buAutoNum type="arabicPeriod"/>
            </a:pPr>
            <a:endParaRPr lang="en-US" sz="1800" dirty="0">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Modern malwares use sophisticated techniques such as polymorphism and metamorphism to thwart the malware detection and analysis. Detecting malware on the basis of their features and behavior is critical for the computer security community, so identifying the malwares in the files is the main purpose.</a:t>
            </a:r>
          </a:p>
        </p:txBody>
      </p:sp>
    </p:spTree>
    <p:extLst>
      <p:ext uri="{BB962C8B-B14F-4D97-AF65-F5344CB8AC3E}">
        <p14:creationId xmlns:p14="http://schemas.microsoft.com/office/powerpoint/2010/main" val="401614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03C3-C4FB-4E89-8875-EFC1B3E67598}"/>
              </a:ext>
            </a:extLst>
          </p:cNvPr>
          <p:cNvSpPr>
            <a:spLocks noGrp="1"/>
          </p:cNvSpPr>
          <p:nvPr>
            <p:ph type="title"/>
          </p:nvPr>
        </p:nvSpPr>
        <p:spPr>
          <a:xfrm>
            <a:off x="311700" y="351350"/>
            <a:ext cx="8520600" cy="607800"/>
          </a:xfrm>
        </p:spPr>
        <p:txBody>
          <a:bodyPr/>
          <a:lstStyle/>
          <a:p>
            <a:pPr algn="ctr"/>
            <a:r>
              <a:rPr lang="en-IN" b="1" u="sng" dirty="0"/>
              <a:t>TARGET </a:t>
            </a:r>
          </a:p>
        </p:txBody>
      </p:sp>
      <p:sp>
        <p:nvSpPr>
          <p:cNvPr id="3" name="Text Placeholder 2">
            <a:extLst>
              <a:ext uri="{FF2B5EF4-FFF2-40B4-BE49-F238E27FC236}">
                <a16:creationId xmlns:a16="http://schemas.microsoft.com/office/drawing/2014/main" id="{C2CDEC9A-C2F5-4696-9B23-F91B11F97CE2}"/>
              </a:ext>
            </a:extLst>
          </p:cNvPr>
          <p:cNvSpPr>
            <a:spLocks noGrp="1"/>
          </p:cNvSpPr>
          <p:nvPr>
            <p:ph type="body" idx="1"/>
          </p:nvPr>
        </p:nvSpPr>
        <p:spPr>
          <a:xfrm>
            <a:off x="311700" y="1229875"/>
            <a:ext cx="8520600" cy="3339000"/>
          </a:xfrm>
        </p:spPr>
        <p:txBody>
          <a:bodyPr/>
          <a:lstStyle/>
          <a:p>
            <a:r>
              <a:rPr lang="en-IN" dirty="0">
                <a:latin typeface="Times New Roman" panose="02020603050405020304" pitchFamily="18" charset="0"/>
                <a:cs typeface="Times New Roman" panose="02020603050405020304" pitchFamily="18" charset="0"/>
              </a:rPr>
              <a:t>The target people who will be benefitted from this project are:</a:t>
            </a:r>
          </a:p>
          <a:p>
            <a:pPr marL="114300" indent="0">
              <a:buNone/>
            </a:pPr>
            <a:endParaRPr lang="en-IN" dirty="0"/>
          </a:p>
        </p:txBody>
      </p:sp>
      <p:pic>
        <p:nvPicPr>
          <p:cNvPr id="1026" name="Picture 2" descr="Professionals Icons - Download Free Vector Icons | Noun Project">
            <a:extLst>
              <a:ext uri="{FF2B5EF4-FFF2-40B4-BE49-F238E27FC236}">
                <a16:creationId xmlns:a16="http://schemas.microsoft.com/office/drawing/2014/main" id="{E301E3A1-09E7-43B2-B9F8-67274D455DF6}"/>
              </a:ext>
            </a:extLst>
          </p:cNvP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28097" y="1651169"/>
            <a:ext cx="1857849" cy="18578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arrying, Rounded Square, Black and white, students, Schoolboy, Bag,  people, person, student, walking icon">
            <a:extLst>
              <a:ext uri="{FF2B5EF4-FFF2-40B4-BE49-F238E27FC236}">
                <a16:creationId xmlns:a16="http://schemas.microsoft.com/office/drawing/2014/main" id="{E537BB22-4F39-4466-AE93-B944A3F4A89D}"/>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771862" y="1814113"/>
            <a:ext cx="1694905" cy="16949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sers group - Free people icons">
            <a:extLst>
              <a:ext uri="{FF2B5EF4-FFF2-40B4-BE49-F238E27FC236}">
                <a16:creationId xmlns:a16="http://schemas.microsoft.com/office/drawing/2014/main" id="{16D992B4-9540-436E-9A3E-3B17CB727C0C}"/>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754400" y="1814114"/>
            <a:ext cx="1694906" cy="16949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23FE87-FB18-46E7-976C-41850DF8F9AB}"/>
              </a:ext>
            </a:extLst>
          </p:cNvPr>
          <p:cNvSpPr txBox="1"/>
          <p:nvPr/>
        </p:nvSpPr>
        <p:spPr>
          <a:xfrm>
            <a:off x="861391" y="3425687"/>
            <a:ext cx="185784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Working Professionals</a:t>
            </a:r>
          </a:p>
        </p:txBody>
      </p:sp>
      <p:sp>
        <p:nvSpPr>
          <p:cNvPr id="6" name="TextBox 5">
            <a:extLst>
              <a:ext uri="{FF2B5EF4-FFF2-40B4-BE49-F238E27FC236}">
                <a16:creationId xmlns:a16="http://schemas.microsoft.com/office/drawing/2014/main" id="{B52F9C0A-DB47-45DE-828A-CA3D95BF2C1D}"/>
              </a:ext>
            </a:extLst>
          </p:cNvPr>
          <p:cNvSpPr txBox="1"/>
          <p:nvPr/>
        </p:nvSpPr>
        <p:spPr>
          <a:xfrm>
            <a:off x="3544957" y="3509018"/>
            <a:ext cx="207396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People active on internet</a:t>
            </a:r>
          </a:p>
        </p:txBody>
      </p:sp>
      <p:sp>
        <p:nvSpPr>
          <p:cNvPr id="18" name="TextBox 17">
            <a:extLst>
              <a:ext uri="{FF2B5EF4-FFF2-40B4-BE49-F238E27FC236}">
                <a16:creationId xmlns:a16="http://schemas.microsoft.com/office/drawing/2014/main" id="{B198C987-2575-4FB5-8611-CD4003F138FE}"/>
              </a:ext>
            </a:extLst>
          </p:cNvPr>
          <p:cNvSpPr txBox="1"/>
          <p:nvPr/>
        </p:nvSpPr>
        <p:spPr>
          <a:xfrm>
            <a:off x="7365805" y="3570824"/>
            <a:ext cx="85672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Students</a:t>
            </a:r>
          </a:p>
        </p:txBody>
      </p:sp>
    </p:spTree>
    <p:extLst>
      <p:ext uri="{BB962C8B-B14F-4D97-AF65-F5344CB8AC3E}">
        <p14:creationId xmlns:p14="http://schemas.microsoft.com/office/powerpoint/2010/main" val="57269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38"/>
                                        </p:tgtEl>
                                        <p:attrNameLst>
                                          <p:attrName>style.visibility</p:attrName>
                                        </p:attrNameLst>
                                      </p:cBhvr>
                                      <p:to>
                                        <p:strVal val="visible"/>
                                      </p:to>
                                    </p:set>
                                    <p:animEffect transition="in" filter="barn(inVertical)">
                                      <p:cBhvr>
                                        <p:cTn id="27" dur="500"/>
                                        <p:tgtEl>
                                          <p:spTgt spid="10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36"/>
                                        </p:tgtEl>
                                        <p:attrNameLst>
                                          <p:attrName>style.visibility</p:attrName>
                                        </p:attrNameLst>
                                      </p:cBhvr>
                                      <p:to>
                                        <p:strVal val="visible"/>
                                      </p:to>
                                    </p:set>
                                    <p:animEffect transition="in" filter="barn(inVertical)">
                                      <p:cBhvr>
                                        <p:cTn id="37" dur="500"/>
                                        <p:tgtEl>
                                          <p:spTgt spid="10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E14458-9B70-43BD-9827-46988CF756C4}"/>
              </a:ext>
            </a:extLst>
          </p:cNvPr>
          <p:cNvSpPr>
            <a:spLocks noGrp="1"/>
          </p:cNvSpPr>
          <p:nvPr>
            <p:ph type="body" idx="1"/>
          </p:nvPr>
        </p:nvSpPr>
        <p:spPr/>
        <p:txBody>
          <a:bodyPr>
            <a:normAutofit lnSpcReduction="10000"/>
          </a:bodyPr>
          <a:lstStyle/>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project scope is to create an easy platform for malware detection in real-time environment where the students, working professionals, and even the new internet generation people can scan and check for malwares in any file, in order to prevent themselves from getting trapped in cyber world. </a:t>
            </a: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main objective is to Identify and classify malwares using static analysis i.e. without executing with the help of Machine learning models. </a:t>
            </a:r>
          </a:p>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 we are basically providing a software which will run and ask for the file to be checked for malwares and notify the user for either to open it or not.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F9C36D0E-67B2-47E9-93E3-DDC6F67985A3}"/>
              </a:ext>
            </a:extLst>
          </p:cNvPr>
          <p:cNvSpPr>
            <a:spLocks noGrp="1"/>
          </p:cNvSpPr>
          <p:nvPr>
            <p:ph type="title"/>
          </p:nvPr>
        </p:nvSpPr>
        <p:spPr>
          <a:xfrm>
            <a:off x="311150" y="409575"/>
            <a:ext cx="8521700" cy="608013"/>
          </a:xfrm>
        </p:spPr>
        <p:txBody>
          <a:bodyPr/>
          <a:lstStyle/>
          <a:p>
            <a:pPr algn="ctr"/>
            <a:r>
              <a:rPr lang="en-IN" b="1" u="sng" dirty="0"/>
              <a:t>PROJECT SCOPE</a:t>
            </a:r>
          </a:p>
        </p:txBody>
      </p:sp>
    </p:spTree>
    <p:extLst>
      <p:ext uri="{BB962C8B-B14F-4D97-AF65-F5344CB8AC3E}">
        <p14:creationId xmlns:p14="http://schemas.microsoft.com/office/powerpoint/2010/main" val="12084684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070D-12EF-42BB-B704-111F7643D84C}"/>
              </a:ext>
            </a:extLst>
          </p:cNvPr>
          <p:cNvSpPr>
            <a:spLocks noGrp="1"/>
          </p:cNvSpPr>
          <p:nvPr>
            <p:ph type="title"/>
          </p:nvPr>
        </p:nvSpPr>
        <p:spPr>
          <a:xfrm>
            <a:off x="1177787" y="1752724"/>
            <a:ext cx="6457950" cy="969771"/>
          </a:xfrm>
        </p:spPr>
        <p:txBody>
          <a:bodyPr/>
          <a:lstStyle/>
          <a:p>
            <a:pPr algn="ctr"/>
            <a:r>
              <a:rPr lang="en-IN" b="1" u="sng" dirty="0"/>
              <a:t>PROJECT DESCRIPTION</a:t>
            </a:r>
          </a:p>
        </p:txBody>
      </p:sp>
    </p:spTree>
    <p:extLst>
      <p:ext uri="{BB962C8B-B14F-4D97-AF65-F5344CB8AC3E}">
        <p14:creationId xmlns:p14="http://schemas.microsoft.com/office/powerpoint/2010/main" val="3854877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081087"/>
          </a:xfrm>
          <a:prstGeom prst="rect">
            <a:avLst/>
          </a:prstGeom>
        </p:spPr>
      </p:pic>
      <p:sp useBgFill="1">
        <p:nvSpPr>
          <p:cNvPr id="11" name="Rectangle 10">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3534" y="0"/>
            <a:ext cx="543046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D08BC4C9-DD0F-4B07-9162-AA4A9354E3A6}"/>
              </a:ext>
            </a:extLst>
          </p:cNvPr>
          <p:cNvSpPr>
            <a:spLocks noGrp="1"/>
          </p:cNvSpPr>
          <p:nvPr>
            <p:ph type="body" idx="1"/>
          </p:nvPr>
        </p:nvSpPr>
        <p:spPr>
          <a:xfrm>
            <a:off x="5446912" y="110066"/>
            <a:ext cx="3697083" cy="1022995"/>
          </a:xfrm>
        </p:spPr>
        <p:txBody>
          <a:bodyPr>
            <a:normAutofit/>
          </a:bodyPr>
          <a:lstStyle/>
          <a:p>
            <a:pPr marL="114300" indent="0">
              <a:buNone/>
            </a:pPr>
            <a:r>
              <a:rPr lang="en-IN" sz="2000" b="1" u="sng" dirty="0">
                <a:latin typeface="Times New Roman" panose="02020603050405020304" pitchFamily="18" charset="0"/>
                <a:cs typeface="Times New Roman" panose="02020603050405020304" pitchFamily="18" charset="0"/>
              </a:rPr>
              <a:t>REFERENCE ALGORITHM</a:t>
            </a:r>
          </a:p>
        </p:txBody>
      </p:sp>
      <p:pic>
        <p:nvPicPr>
          <p:cNvPr id="6" name="Picture 5">
            <a:extLst>
              <a:ext uri="{FF2B5EF4-FFF2-40B4-BE49-F238E27FC236}">
                <a16:creationId xmlns:a16="http://schemas.microsoft.com/office/drawing/2014/main" id="{3C5AE751-98D4-4BE4-9344-D339035AAB05}"/>
              </a:ext>
            </a:extLst>
          </p:cNvPr>
          <p:cNvPicPr>
            <a:picLocks noChangeAspect="1"/>
          </p:cNvPicPr>
          <p:nvPr/>
        </p:nvPicPr>
        <p:blipFill rotWithShape="1">
          <a:blip r:embed="rId3">
            <a:extLst>
              <a:ext uri="{28A0092B-C50C-407E-A947-70E740481C1C}">
                <a14:useLocalDpi xmlns:a14="http://schemas.microsoft.com/office/drawing/2010/main" val="0"/>
              </a:ext>
            </a:extLst>
          </a:blip>
          <a:srcRect t="8126"/>
          <a:stretch/>
        </p:blipFill>
        <p:spPr bwMode="auto">
          <a:xfrm>
            <a:off x="4051488" y="3751856"/>
            <a:ext cx="4939720" cy="1113708"/>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A0CE4459-4847-4F2C-B026-7D22FEA5B292}"/>
              </a:ext>
            </a:extLst>
          </p:cNvPr>
          <p:cNvSpPr txBox="1"/>
          <p:nvPr/>
        </p:nvSpPr>
        <p:spPr>
          <a:xfrm>
            <a:off x="215375" y="486107"/>
            <a:ext cx="8050698" cy="4024179"/>
          </a:xfrm>
          <a:prstGeom prst="rect">
            <a:avLst/>
          </a:prstGeom>
          <a:noFill/>
        </p:spPr>
        <p:txBody>
          <a:bodyPr wrap="square" rtlCol="0">
            <a:spAutoFit/>
          </a:bodyPr>
          <a:lstStyle/>
          <a:p>
            <a:pPr marL="228600" lvl="0" indent="-228600">
              <a:lnSpc>
                <a:spcPct val="115000"/>
              </a:lnSpc>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START</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nSpc>
                <a:spcPct val="115000"/>
              </a:lnSpc>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Compute hash values of every file and check whether any of the file in the corpus is duplicate and then remove the duplicate files.</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nSpc>
                <a:spcPct val="115000"/>
              </a:lnSpc>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Extract header details of the binaries with the help of PE File module functions of python for the analysis purpose.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lvl="0" indent="-228600">
              <a:lnSpc>
                <a:spcPct val="115000"/>
              </a:lnSpc>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following header details are extracted</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DOS header</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PE File header</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Optional header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Prepare the feature vector matrix by selecting best features for training and testing purpose of the dataset.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With Cross-Validation split the dataset into training and testing set.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Apply ML algorithms to classify files as malwares and benign Algorithms used to evaluate: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Neighbors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28650" lvl="1" indent="-171450">
              <a:lnSpc>
                <a:spcPct val="115000"/>
              </a:lnSpc>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SVM (Support Vector Machines)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STOP</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62993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630</TotalTime>
  <Words>1424</Words>
  <Application>Microsoft Office PowerPoint</Application>
  <PresentationFormat>On-screen Show (16:9)</PresentationFormat>
  <Paragraphs>131</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Symbol</vt:lpstr>
      <vt:lpstr>Times</vt:lpstr>
      <vt:lpstr>Wingdings</vt:lpstr>
      <vt:lpstr>Century Gothic</vt:lpstr>
      <vt:lpstr>Arial</vt:lpstr>
      <vt:lpstr>Times New Roman</vt:lpstr>
      <vt:lpstr>Roboto</vt:lpstr>
      <vt:lpstr>Vapor Trail</vt:lpstr>
      <vt:lpstr>Malware Detection using ML and Python</vt:lpstr>
      <vt:lpstr>TABLE OF CONTENTS</vt:lpstr>
      <vt:lpstr>INTRODUCTION</vt:lpstr>
      <vt:lpstr>PowerPoint Presentation</vt:lpstr>
      <vt:lpstr>PURPOSE OF THE PROJECT</vt:lpstr>
      <vt:lpstr>TARGET </vt:lpstr>
      <vt:lpstr>PROJECT SCOPE</vt:lpstr>
      <vt:lpstr>PROJECT DESCRIPTION</vt:lpstr>
      <vt:lpstr>PowerPoint Presentation</vt:lpstr>
      <vt:lpstr>DESIGN</vt:lpstr>
      <vt:lpstr>Flow chart</vt:lpstr>
      <vt:lpstr>SWOT Analysis </vt:lpstr>
      <vt:lpstr>PowerPoint Presentation</vt:lpstr>
      <vt:lpstr>PowerPoint Presentation</vt:lpstr>
      <vt:lpstr>PowerPoint Presentation</vt:lpstr>
      <vt:lpstr>ASSUMPTIONS &amp; DEPENDENCIES</vt:lpstr>
      <vt:lpstr>SYSTEM REQUIREMENTS</vt:lpstr>
      <vt:lpstr>SYSTEM DESCRIPTION</vt:lpstr>
      <vt:lpstr>PowerPoint Presentation</vt:lpstr>
      <vt:lpstr>NON FUNCTIONAL REQUIREMENTS</vt:lpstr>
      <vt:lpstr>PowerPoint Presentation</vt:lpstr>
      <vt:lpstr>LIMITATIONS</vt:lpstr>
      <vt:lpstr>results</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ML and Python</dc:title>
  <cp:lastModifiedBy>ISHA MITTAL</cp:lastModifiedBy>
  <cp:revision>18</cp:revision>
  <dcterms:modified xsi:type="dcterms:W3CDTF">2021-12-31T13:02:31Z</dcterms:modified>
</cp:coreProperties>
</file>