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703" r:id="rId5"/>
    <p:sldMasterId id="2147483691" r:id="rId6"/>
    <p:sldMasterId id="2147483672" r:id="rId7"/>
    <p:sldMasterId id="2147483656" r:id="rId8"/>
    <p:sldMasterId id="2147483687" r:id="rId9"/>
    <p:sldMasterId id="2147483688" r:id="rId10"/>
  </p:sldMasterIdLst>
  <p:notesMasterIdLst>
    <p:notesMasterId r:id="rId48"/>
  </p:notesMasterIdLst>
  <p:handoutMasterIdLst>
    <p:handoutMasterId r:id="rId49"/>
  </p:handoutMasterIdLst>
  <p:sldIdLst>
    <p:sldId id="268" r:id="rId11"/>
    <p:sldId id="1954" r:id="rId12"/>
    <p:sldId id="455" r:id="rId13"/>
    <p:sldId id="458" r:id="rId14"/>
    <p:sldId id="1958" r:id="rId15"/>
    <p:sldId id="1962" r:id="rId16"/>
    <p:sldId id="1980" r:id="rId17"/>
    <p:sldId id="1966" r:id="rId18"/>
    <p:sldId id="1993" r:id="rId19"/>
    <p:sldId id="1981" r:id="rId20"/>
    <p:sldId id="1963" r:id="rId21"/>
    <p:sldId id="1985" r:id="rId22"/>
    <p:sldId id="1964" r:id="rId23"/>
    <p:sldId id="1982" r:id="rId24"/>
    <p:sldId id="1965" r:id="rId25"/>
    <p:sldId id="1961" r:id="rId26"/>
    <p:sldId id="1984" r:id="rId27"/>
    <p:sldId id="1967" r:id="rId28"/>
    <p:sldId id="1959" r:id="rId29"/>
    <p:sldId id="1960" r:id="rId30"/>
    <p:sldId id="1968" r:id="rId31"/>
    <p:sldId id="1983" r:id="rId32"/>
    <p:sldId id="1970" r:id="rId33"/>
    <p:sldId id="1986" r:id="rId34"/>
    <p:sldId id="1994" r:id="rId35"/>
    <p:sldId id="1990" r:id="rId36"/>
    <p:sldId id="1973" r:id="rId37"/>
    <p:sldId id="1991" r:id="rId38"/>
    <p:sldId id="1974" r:id="rId39"/>
    <p:sldId id="1987" r:id="rId40"/>
    <p:sldId id="1975" r:id="rId41"/>
    <p:sldId id="1988" r:id="rId42"/>
    <p:sldId id="1976" r:id="rId43"/>
    <p:sldId id="1995" r:id="rId44"/>
    <p:sldId id="1977" r:id="rId45"/>
    <p:sldId id="1996" r:id="rId46"/>
    <p:sldId id="1978" r:id="rId47"/>
  </p:sldIdLst>
  <p:sldSz cx="14630400" cy="8229600"/>
  <p:notesSz cx="6858000" cy="9144000"/>
  <p:defaultTextStyle>
    <a:defPPr>
      <a:defRPr lang="en-US"/>
    </a:defPPr>
    <a:lvl1pPr algn="l" defTabSz="730250" rtl="0" fontAlgn="base">
      <a:spcBef>
        <a:spcPct val="0"/>
      </a:spcBef>
      <a:spcAft>
        <a:spcPct val="0"/>
      </a:spcAft>
      <a:defRPr sz="3000" kern="1200">
        <a:solidFill>
          <a:schemeClr val="tx1"/>
        </a:solidFill>
        <a:latin typeface="Arial" charset="0"/>
        <a:ea typeface="+mn-ea"/>
        <a:cs typeface="Arial Unicode MS" pitchFamily="38" charset="0"/>
      </a:defRPr>
    </a:lvl1pPr>
    <a:lvl2pPr marL="730250" indent="-273050" algn="l" defTabSz="730250" rtl="0" fontAlgn="base">
      <a:spcBef>
        <a:spcPct val="0"/>
      </a:spcBef>
      <a:spcAft>
        <a:spcPct val="0"/>
      </a:spcAft>
      <a:defRPr sz="3000" kern="1200">
        <a:solidFill>
          <a:schemeClr val="tx1"/>
        </a:solidFill>
        <a:latin typeface="Arial" charset="0"/>
        <a:ea typeface="+mn-ea"/>
        <a:cs typeface="Arial Unicode MS" pitchFamily="38" charset="0"/>
      </a:defRPr>
    </a:lvl2pPr>
    <a:lvl3pPr marL="1462088" indent="-547688" algn="l" defTabSz="730250" rtl="0" fontAlgn="base">
      <a:spcBef>
        <a:spcPct val="0"/>
      </a:spcBef>
      <a:spcAft>
        <a:spcPct val="0"/>
      </a:spcAft>
      <a:defRPr sz="3000" kern="1200">
        <a:solidFill>
          <a:schemeClr val="tx1"/>
        </a:solidFill>
        <a:latin typeface="Arial" charset="0"/>
        <a:ea typeface="+mn-ea"/>
        <a:cs typeface="Arial Unicode MS" pitchFamily="38" charset="0"/>
      </a:defRPr>
    </a:lvl3pPr>
    <a:lvl4pPr marL="2193925" indent="-822325" algn="l" defTabSz="730250" rtl="0" fontAlgn="base">
      <a:spcBef>
        <a:spcPct val="0"/>
      </a:spcBef>
      <a:spcAft>
        <a:spcPct val="0"/>
      </a:spcAft>
      <a:defRPr sz="3000" kern="1200">
        <a:solidFill>
          <a:schemeClr val="tx1"/>
        </a:solidFill>
        <a:latin typeface="Arial" charset="0"/>
        <a:ea typeface="+mn-ea"/>
        <a:cs typeface="Arial Unicode MS" pitchFamily="38" charset="0"/>
      </a:defRPr>
    </a:lvl4pPr>
    <a:lvl5pPr marL="2925763" indent="-1096963" algn="l" defTabSz="730250" rtl="0" fontAlgn="base">
      <a:spcBef>
        <a:spcPct val="0"/>
      </a:spcBef>
      <a:spcAft>
        <a:spcPct val="0"/>
      </a:spcAft>
      <a:defRPr sz="3000" kern="1200">
        <a:solidFill>
          <a:schemeClr val="tx1"/>
        </a:solidFill>
        <a:latin typeface="Arial" charset="0"/>
        <a:ea typeface="+mn-ea"/>
        <a:cs typeface="Arial Unicode MS" pitchFamily="38" charset="0"/>
      </a:defRPr>
    </a:lvl5pPr>
    <a:lvl6pPr marL="2286000" algn="l" defTabSz="914400" rtl="0" eaLnBrk="1" latinLnBrk="0" hangingPunct="1">
      <a:defRPr sz="3000" kern="1200">
        <a:solidFill>
          <a:schemeClr val="tx1"/>
        </a:solidFill>
        <a:latin typeface="Arial" charset="0"/>
        <a:ea typeface="+mn-ea"/>
        <a:cs typeface="Arial Unicode MS" pitchFamily="38" charset="0"/>
      </a:defRPr>
    </a:lvl6pPr>
    <a:lvl7pPr marL="2743200" algn="l" defTabSz="914400" rtl="0" eaLnBrk="1" latinLnBrk="0" hangingPunct="1">
      <a:defRPr sz="3000" kern="1200">
        <a:solidFill>
          <a:schemeClr val="tx1"/>
        </a:solidFill>
        <a:latin typeface="Arial" charset="0"/>
        <a:ea typeface="+mn-ea"/>
        <a:cs typeface="Arial Unicode MS" pitchFamily="38" charset="0"/>
      </a:defRPr>
    </a:lvl7pPr>
    <a:lvl8pPr marL="3200400" algn="l" defTabSz="914400" rtl="0" eaLnBrk="1" latinLnBrk="0" hangingPunct="1">
      <a:defRPr sz="3000" kern="1200">
        <a:solidFill>
          <a:schemeClr val="tx1"/>
        </a:solidFill>
        <a:latin typeface="Arial" charset="0"/>
        <a:ea typeface="+mn-ea"/>
        <a:cs typeface="Arial Unicode MS" pitchFamily="38" charset="0"/>
      </a:defRPr>
    </a:lvl8pPr>
    <a:lvl9pPr marL="3657600" algn="l" defTabSz="914400" rtl="0" eaLnBrk="1" latinLnBrk="0" hangingPunct="1">
      <a:defRPr sz="3000" kern="1200">
        <a:solidFill>
          <a:schemeClr val="tx1"/>
        </a:solidFill>
        <a:latin typeface="Arial" charset="0"/>
        <a:ea typeface="+mn-ea"/>
        <a:cs typeface="Arial Unicode MS" pitchFamily="38" charset="0"/>
      </a:defRPr>
    </a:lvl9pPr>
  </p:defaultTextStyle>
  <p:extLst>
    <p:ext uri="{EFAFB233-063F-42B5-8137-9DF3F51BA10A}">
      <p15:sldGuideLst xmlns:p15="http://schemas.microsoft.com/office/powerpoint/2012/main">
        <p15:guide id="1" orient="horz" pos="4752">
          <p15:clr>
            <a:srgbClr val="A4A3A4"/>
          </p15:clr>
        </p15:guide>
        <p15:guide id="2" orient="horz" pos="2592">
          <p15:clr>
            <a:srgbClr val="A4A3A4"/>
          </p15:clr>
        </p15:guide>
        <p15:guide id="3" orient="horz" pos="1152">
          <p15:clr>
            <a:srgbClr val="A4A3A4"/>
          </p15:clr>
        </p15:guide>
        <p15:guide id="4" orient="horz" pos="288">
          <p15:clr>
            <a:srgbClr val="A4A3A4"/>
          </p15:clr>
        </p15:guide>
        <p15:guide id="5" orient="horz" pos="4606">
          <p15:clr>
            <a:srgbClr val="A4A3A4"/>
          </p15:clr>
        </p15:guide>
        <p15:guide id="6" pos="8784">
          <p15:clr>
            <a:srgbClr val="A4A3A4"/>
          </p15:clr>
        </p15:guide>
        <p15:guide id="7" pos="432">
          <p15:clr>
            <a:srgbClr val="A4A3A4"/>
          </p15:clr>
        </p15:guide>
        <p15:guide id="8" pos="46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30617"/>
    <a:srgbClr val="F4F4F4"/>
    <a:srgbClr val="FFFFFF"/>
    <a:srgbClr val="D2C8A5"/>
    <a:srgbClr val="FF6600"/>
    <a:srgbClr val="FF5050"/>
    <a:srgbClr val="555555"/>
    <a:srgbClr val="00C6ED"/>
    <a:srgbClr val="BEAF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81317" autoAdjust="0"/>
  </p:normalViewPr>
  <p:slideViewPr>
    <p:cSldViewPr snapToGrid="0" showGuides="1">
      <p:cViewPr varScale="1">
        <p:scale>
          <a:sx n="75" d="100"/>
          <a:sy n="75" d="100"/>
        </p:scale>
        <p:origin x="840" y="60"/>
      </p:cViewPr>
      <p:guideLst>
        <p:guide orient="horz" pos="4752"/>
        <p:guide orient="horz" pos="2592"/>
        <p:guide orient="horz" pos="1152"/>
        <p:guide orient="horz" pos="288"/>
        <p:guide orient="horz" pos="4606"/>
        <p:guide pos="8784"/>
        <p:guide pos="432"/>
        <p:guide pos="460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416"/>
    </p:cViewPr>
  </p:sorterViewPr>
  <p:notesViewPr>
    <p:cSldViewPr snapToGrid="0" showGuides="1">
      <p:cViewPr varScale="1">
        <p:scale>
          <a:sx n="63" d="100"/>
          <a:sy n="63" d="100"/>
        </p:scale>
        <p:origin x="467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7E9091DC-9F6D-4D7A-B8A0-81A05FC1B9B7}" type="datetime1">
              <a:rPr lang="en-US" altLang="en-US"/>
              <a:pPr/>
              <a:t>6/2/2020</a:t>
            </a:fld>
            <a:endParaRPr lang="en-US" altLang="en-US" dirty="0"/>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F2F9815-C5B4-4C33-9EB5-A6BEF6976C65}" type="slidenum">
              <a:rPr lang="en-US" altLang="en-US"/>
              <a:pPr/>
              <a:t>‹#›</a:t>
            </a:fld>
            <a:endParaRPr lang="en-US" altLang="en-US" dirty="0"/>
          </a:p>
        </p:txBody>
      </p:sp>
    </p:spTree>
    <p:extLst>
      <p:ext uri="{BB962C8B-B14F-4D97-AF65-F5344CB8AC3E}">
        <p14:creationId xmlns:p14="http://schemas.microsoft.com/office/powerpoint/2010/main" val="3594133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D000BC86-0FC6-4F9D-8A8C-80EA90E29D68}" type="datetime1">
              <a:rPr lang="en-US" altLang="en-US"/>
              <a:pPr/>
              <a:t>6/2/2020</a:t>
            </a:fld>
            <a:endParaRPr lang="en-US" altLang="en-US" dirty="0"/>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itchFamily="-65" charset="0"/>
                <a:ea typeface="Arial Unicode MS" pitchFamily="-65" charset="0"/>
                <a:cs typeface="Arial Unicode MS" pitchFamily="-65" charset="0"/>
              </a:defRPr>
            </a:lvl1pPr>
          </a:lstStyle>
          <a:p>
            <a:pPr>
              <a:defRPr/>
            </a:pPr>
            <a:endParaRPr lang="en-US" dirty="0"/>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E979257B-6E20-48D5-A4A7-94A31F2C7A23}" type="slidenum">
              <a:rPr lang="en-US" altLang="en-US"/>
              <a:pPr/>
              <a:t>‹#›</a:t>
            </a:fld>
            <a:endParaRPr lang="en-US" altLang="en-US" dirty="0"/>
          </a:p>
        </p:txBody>
      </p:sp>
    </p:spTree>
    <p:extLst>
      <p:ext uri="{BB962C8B-B14F-4D97-AF65-F5344CB8AC3E}">
        <p14:creationId xmlns:p14="http://schemas.microsoft.com/office/powerpoint/2010/main" val="2586996822"/>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1pPr>
    <a:lvl2pPr marL="4572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2pPr>
    <a:lvl3pPr marL="9144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3pPr>
    <a:lvl4pPr marL="13716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4pPr>
    <a:lvl5pPr marL="1828800" algn="l" defTabSz="457200" rtl="0" eaLnBrk="0" fontAlgn="base" hangingPunct="0">
      <a:spcBef>
        <a:spcPct val="30000"/>
      </a:spcBef>
      <a:spcAft>
        <a:spcPct val="0"/>
      </a:spcAft>
      <a:defRPr sz="1200" kern="1200">
        <a:solidFill>
          <a:schemeClr val="tx1"/>
        </a:solidFill>
        <a:latin typeface="Arial" pitchFamily="-65" charset="0"/>
        <a:ea typeface="Arial Unicode MS" pitchFamily="-65" charset="0"/>
        <a:cs typeface="Arial Unicode MS" pitchFamily="-65"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Same from 2019 for Korea Team.</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a:t>
            </a:fld>
            <a:endParaRPr lang="en-US" altLang="en-US" dirty="0"/>
          </a:p>
        </p:txBody>
      </p:sp>
    </p:spTree>
    <p:extLst>
      <p:ext uri="{BB962C8B-B14F-4D97-AF65-F5344CB8AC3E}">
        <p14:creationId xmlns:p14="http://schemas.microsoft.com/office/powerpoint/2010/main" val="11548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so long on SB-19-005 was it us or them?</a:t>
            </a:r>
          </a:p>
          <a:p>
            <a:r>
              <a:rPr lang="en-US" b="1" dirty="0"/>
              <a:t>Answer: Extended time was needed to implement SB19-004 and SB19-005.</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21</a:t>
            </a:fld>
            <a:endParaRPr lang="en-US" altLang="en-US" dirty="0"/>
          </a:p>
        </p:txBody>
      </p:sp>
    </p:spTree>
    <p:extLst>
      <p:ext uri="{BB962C8B-B14F-4D97-AF65-F5344CB8AC3E}">
        <p14:creationId xmlns:p14="http://schemas.microsoft.com/office/powerpoint/2010/main" val="164218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Questions on complaints and customer stats results. </a:t>
            </a:r>
          </a:p>
          <a:p>
            <a:r>
              <a:rPr lang="en-US" altLang="ko-KR" dirty="0"/>
              <a:t>Answer: </a:t>
            </a:r>
            <a:r>
              <a:rPr lang="en-US" altLang="ko-KR" b="1" dirty="0"/>
              <a:t>Implementation of new </a:t>
            </a:r>
            <a:r>
              <a:rPr lang="en-US" altLang="ko-KR" b="1" dirty="0" err="1"/>
              <a:t>Megadyne</a:t>
            </a:r>
            <a:r>
              <a:rPr lang="en-US" altLang="ko-KR" b="1" dirty="0"/>
              <a:t> products caused delay in cycle time due to the devices used in training while repairing. Service complaints were higher than expected due to the Korea team attempting to duplicate the customer’s error, unsuccessful. </a:t>
            </a:r>
          </a:p>
          <a:p>
            <a:endParaRPr lang="ko-KR" altLang="en-US" dirty="0"/>
          </a:p>
        </p:txBody>
      </p:sp>
      <p:sp>
        <p:nvSpPr>
          <p:cNvPr id="4" name="날짜 개체 틀 3"/>
          <p:cNvSpPr>
            <a:spLocks noGrp="1"/>
          </p:cNvSpPr>
          <p:nvPr>
            <p:ph type="dt" idx="10"/>
          </p:nvPr>
        </p:nvSpPr>
        <p:spPr/>
        <p:txBody>
          <a:bodyPr/>
          <a:lstStyle/>
          <a:p>
            <a:fld id="{D000BC86-0FC6-4F9D-8A8C-80EA90E29D68}" type="datetime1">
              <a:rPr lang="en-US" altLang="en-US" smtClean="0"/>
              <a:pPr/>
              <a:t>6/2/2020</a:t>
            </a:fld>
            <a:endParaRPr lang="en-US" altLang="en-US" dirty="0"/>
          </a:p>
        </p:txBody>
      </p:sp>
      <p:sp>
        <p:nvSpPr>
          <p:cNvPr id="5" name="바닥글 개체 틀 4"/>
          <p:cNvSpPr>
            <a:spLocks noGrp="1"/>
          </p:cNvSpPr>
          <p:nvPr>
            <p:ph type="ftr" sz="quarter" idx="11"/>
          </p:nvPr>
        </p:nvSpPr>
        <p:spPr/>
        <p:txBody>
          <a:bodyPr/>
          <a:lstStyle/>
          <a:p>
            <a:pPr>
              <a:defRPr/>
            </a:pPr>
            <a:endParaRPr lang="en-US" dirty="0"/>
          </a:p>
        </p:txBody>
      </p:sp>
      <p:sp>
        <p:nvSpPr>
          <p:cNvPr id="6" name="슬라이드 번호 개체 틀 5"/>
          <p:cNvSpPr>
            <a:spLocks noGrp="1"/>
          </p:cNvSpPr>
          <p:nvPr>
            <p:ph type="sldNum" sz="quarter" idx="12"/>
          </p:nvPr>
        </p:nvSpPr>
        <p:spPr/>
        <p:txBody>
          <a:bodyPr/>
          <a:lstStyle/>
          <a:p>
            <a:fld id="{E979257B-6E20-48D5-A4A7-94A31F2C7A23}" type="slidenum">
              <a:rPr lang="en-US" altLang="en-US" smtClean="0"/>
              <a:pPr/>
              <a:t>23</a:t>
            </a:fld>
            <a:endParaRPr lang="en-US" altLang="en-US" dirty="0"/>
          </a:p>
        </p:txBody>
      </p:sp>
    </p:spTree>
    <p:extLst>
      <p:ext uri="{BB962C8B-B14F-4D97-AF65-F5344CB8AC3E}">
        <p14:creationId xmlns:p14="http://schemas.microsoft.com/office/powerpoint/2010/main" val="387146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25</a:t>
            </a:fld>
            <a:endParaRPr lang="en-US" altLang="en-US" dirty="0"/>
          </a:p>
        </p:txBody>
      </p:sp>
    </p:spTree>
    <p:extLst>
      <p:ext uri="{BB962C8B-B14F-4D97-AF65-F5344CB8AC3E}">
        <p14:creationId xmlns:p14="http://schemas.microsoft.com/office/powerpoint/2010/main" val="3468295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have some discussion, see notes from last year.</a:t>
            </a:r>
          </a:p>
          <a:p>
            <a:r>
              <a:rPr lang="en-US" dirty="0"/>
              <a:t>Per South Korea team the last audit was on 29-July-2017, for  (Certification and Business Enhancement)</a:t>
            </a:r>
          </a:p>
          <a:p>
            <a:r>
              <a:rPr lang="en-US" dirty="0"/>
              <a:t>Next due date is 2020. Conducted every three years.</a:t>
            </a:r>
          </a:p>
          <a:p>
            <a:r>
              <a:rPr lang="en-US" dirty="0"/>
              <a:t>Not ISO Certified.</a:t>
            </a:r>
          </a:p>
          <a:p>
            <a:r>
              <a:rPr lang="en-US" b="1" dirty="0"/>
              <a:t>Question,  With your Quality System in place how are  yearly internal audits not being performed?</a:t>
            </a:r>
          </a:p>
          <a:p>
            <a:r>
              <a:rPr lang="en-US" dirty="0"/>
              <a:t>Per South Korea team the Management Department maintains quality function of the business and it requires audits once every three years.</a:t>
            </a:r>
          </a:p>
          <a:p>
            <a:r>
              <a:rPr lang="en-US" b="1" dirty="0"/>
              <a:t>See action item slide for follow up.</a:t>
            </a:r>
          </a:p>
          <a:p>
            <a:r>
              <a:rPr lang="en-US" b="1" dirty="0"/>
              <a:t>Last years response about internal Audits – </a:t>
            </a:r>
            <a:r>
              <a:rPr lang="en-US" b="1" dirty="0" err="1"/>
              <a:t>HyeongJin</a:t>
            </a:r>
            <a:r>
              <a:rPr lang="en-US" b="1" dirty="0"/>
              <a:t>, Associate Business Quality Manager, Business Quality Kim replied: Unfortunately, responsibility to perform internal audit by </a:t>
            </a:r>
            <a:r>
              <a:rPr lang="en-US" b="1" dirty="0" err="1"/>
              <a:t>Seolin</a:t>
            </a:r>
            <a:r>
              <a:rPr lang="en-US" b="1" dirty="0"/>
              <a:t> system is not addressed in either supplier quality agreement or any Korean regulation. However, </a:t>
            </a:r>
            <a:r>
              <a:rPr lang="en-US" b="1" dirty="0" err="1"/>
              <a:t>Seolin</a:t>
            </a:r>
            <a:r>
              <a:rPr lang="en-US" b="1" dirty="0"/>
              <a:t> system shall establish, maintain and improve the quality management system required for the support of products/services in accordance with the quality requirement of JJMK.</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27</a:t>
            </a:fld>
            <a:endParaRPr lang="en-US" altLang="en-US" dirty="0"/>
          </a:p>
        </p:txBody>
      </p:sp>
    </p:spTree>
    <p:extLst>
      <p:ext uri="{BB962C8B-B14F-4D97-AF65-F5344CB8AC3E}">
        <p14:creationId xmlns:p14="http://schemas.microsoft.com/office/powerpoint/2010/main" val="37247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31</a:t>
            </a:fld>
            <a:endParaRPr lang="en-US" altLang="en-US" dirty="0"/>
          </a:p>
        </p:txBody>
      </p:sp>
    </p:spTree>
    <p:extLst>
      <p:ext uri="{BB962C8B-B14F-4D97-AF65-F5344CB8AC3E}">
        <p14:creationId xmlns:p14="http://schemas.microsoft.com/office/powerpoint/2010/main" val="293804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35</a:t>
            </a:fld>
            <a:endParaRPr lang="en-US" altLang="en-US" dirty="0"/>
          </a:p>
        </p:txBody>
      </p:sp>
    </p:spTree>
    <p:extLst>
      <p:ext uri="{BB962C8B-B14F-4D97-AF65-F5344CB8AC3E}">
        <p14:creationId xmlns:p14="http://schemas.microsoft.com/office/powerpoint/2010/main" val="373768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65" charset="0"/>
                <a:ea typeface="Arial Unicode MS" pitchFamily="-65" charset="0"/>
                <a:cs typeface="Arial Unicode MS" pitchFamily="-65" charset="0"/>
              </a:rPr>
              <a:t>Recommendations: </a:t>
            </a:r>
          </a:p>
          <a:p>
            <a:pPr lvl="0"/>
            <a:r>
              <a:rPr lang="en-US" sz="1200" kern="1200" dirty="0">
                <a:solidFill>
                  <a:schemeClr val="tx1"/>
                </a:solidFill>
                <a:effectLst/>
                <a:latin typeface="Arial" pitchFamily="-65" charset="0"/>
                <a:ea typeface="Arial Unicode MS" pitchFamily="-65" charset="0"/>
                <a:cs typeface="Arial Unicode MS" pitchFamily="-65" charset="0"/>
              </a:rPr>
              <a:t>Try using Instruction test for capturing test data and test devices. This can be done by tools in MDS&amp;R or in the WOA- Activity description field in the service database or attach actual output functional test form that already has test device, calibration due date and description listed. This is a requirement for all products and must be in the database. </a:t>
            </a:r>
          </a:p>
          <a:p>
            <a:pPr lvl="0"/>
            <a:r>
              <a:rPr lang="en-US" sz="1200" kern="1200" dirty="0">
                <a:solidFill>
                  <a:schemeClr val="tx1"/>
                </a:solidFill>
                <a:effectLst/>
                <a:latin typeface="Arial" pitchFamily="-65" charset="0"/>
                <a:ea typeface="Arial Unicode MS" pitchFamily="-65" charset="0"/>
                <a:cs typeface="Arial Unicode MS" pitchFamily="-65" charset="0"/>
              </a:rPr>
              <a:t>Try to remember to update asset with current software for all products.</a:t>
            </a:r>
          </a:p>
          <a:p>
            <a:pPr lvl="0"/>
            <a:r>
              <a:rPr lang="en-US" sz="1200" kern="1200" dirty="0">
                <a:solidFill>
                  <a:schemeClr val="tx1"/>
                </a:solidFill>
                <a:effectLst/>
                <a:latin typeface="Arial" pitchFamily="-65" charset="0"/>
                <a:ea typeface="Arial Unicode MS" pitchFamily="-65" charset="0"/>
                <a:cs typeface="Arial Unicode MS" pitchFamily="-65" charset="0"/>
              </a:rPr>
              <a:t>Remember if a failure is found on PM it must be converted to complaint, that includes updating interaction dates and contact with your tech and description fields locally. </a:t>
            </a:r>
          </a:p>
          <a:p>
            <a:pPr lvl="0"/>
            <a:r>
              <a:rPr lang="en-US" sz="1200" kern="1200" dirty="0">
                <a:solidFill>
                  <a:schemeClr val="tx1"/>
                </a:solidFill>
                <a:effectLst/>
                <a:latin typeface="Arial" pitchFamily="-65" charset="0"/>
                <a:ea typeface="Arial Unicode MS" pitchFamily="-65" charset="0"/>
                <a:cs typeface="Arial Unicode MS" pitchFamily="-65" charset="0"/>
              </a:rPr>
              <a:t>On </a:t>
            </a:r>
            <a:r>
              <a:rPr lang="en-US" sz="1200" kern="1200" dirty="0" err="1">
                <a:solidFill>
                  <a:schemeClr val="tx1"/>
                </a:solidFill>
                <a:effectLst/>
                <a:latin typeface="Arial" pitchFamily="-65" charset="0"/>
                <a:ea typeface="Arial Unicode MS" pitchFamily="-65" charset="0"/>
                <a:cs typeface="Arial Unicode MS" pitchFamily="-65" charset="0"/>
              </a:rPr>
              <a:t>Megadyne</a:t>
            </a:r>
            <a:r>
              <a:rPr lang="en-US" sz="1200" kern="1200" dirty="0">
                <a:solidFill>
                  <a:schemeClr val="tx1"/>
                </a:solidFill>
                <a:effectLst/>
                <a:latin typeface="Arial" pitchFamily="-65" charset="0"/>
                <a:ea typeface="Arial Unicode MS" pitchFamily="-65" charset="0"/>
                <a:cs typeface="Arial Unicode MS" pitchFamily="-65" charset="0"/>
              </a:rPr>
              <a:t> forms N/A the RGA box if not applicable and N/A the ROHOS and leaded box.</a:t>
            </a:r>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36</a:t>
            </a:fld>
            <a:endParaRPr lang="en-US" altLang="en-US" dirty="0"/>
          </a:p>
        </p:txBody>
      </p:sp>
    </p:spTree>
    <p:extLst>
      <p:ext uri="{BB962C8B-B14F-4D97-AF65-F5344CB8AC3E}">
        <p14:creationId xmlns:p14="http://schemas.microsoft.com/office/powerpoint/2010/main" val="295916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Management Department maintains quality function of the business. (This is listed from notes of 2019)</a:t>
            </a:r>
          </a:p>
          <a:p>
            <a:r>
              <a:rPr lang="en-US" dirty="0"/>
              <a:t>The organization chart is the same from 2019 except that marketing department director is now listed with associates. </a:t>
            </a:r>
          </a:p>
          <a:p>
            <a:r>
              <a:rPr lang="en-US" dirty="0"/>
              <a:t>No impact to Ethicon products . </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5</a:t>
            </a:fld>
            <a:endParaRPr lang="en-US" altLang="en-US" dirty="0"/>
          </a:p>
        </p:txBody>
      </p:sp>
    </p:spTree>
    <p:extLst>
      <p:ext uri="{BB962C8B-B14F-4D97-AF65-F5344CB8AC3E}">
        <p14:creationId xmlns:p14="http://schemas.microsoft.com/office/powerpoint/2010/main" val="12772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organization chart only list who works under who and how many so it possible this occurred but we cant see the associates by name only leadership.</a:t>
            </a:r>
          </a:p>
          <a:p>
            <a:r>
              <a:rPr lang="en-US" dirty="0"/>
              <a:t>This is how they always presented the data so I have no issue will look close at training.</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6</a:t>
            </a:fld>
            <a:endParaRPr lang="en-US" altLang="en-US" dirty="0"/>
          </a:p>
        </p:txBody>
      </p:sp>
    </p:spTree>
    <p:extLst>
      <p:ext uri="{BB962C8B-B14F-4D97-AF65-F5344CB8AC3E}">
        <p14:creationId xmlns:p14="http://schemas.microsoft.com/office/powerpoint/2010/main" val="278681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11</a:t>
            </a:fld>
            <a:endParaRPr lang="en-US" altLang="en-US" dirty="0"/>
          </a:p>
        </p:txBody>
      </p:sp>
    </p:spTree>
    <p:extLst>
      <p:ext uri="{BB962C8B-B14F-4D97-AF65-F5344CB8AC3E}">
        <p14:creationId xmlns:p14="http://schemas.microsoft.com/office/powerpoint/2010/main" val="23308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and trainee’s are the same. </a:t>
            </a:r>
            <a:r>
              <a:rPr lang="en-US" dirty="0" err="1"/>
              <a:t>Hanwoo</a:t>
            </a:r>
            <a:r>
              <a:rPr lang="en-US" dirty="0"/>
              <a:t>-Lee new for ISO and complaint, director of management department.</a:t>
            </a:r>
          </a:p>
          <a:p>
            <a:r>
              <a:rPr lang="en-US" dirty="0"/>
              <a:t>Question: </a:t>
            </a:r>
          </a:p>
          <a:p>
            <a:pPr marL="228600" indent="-228600">
              <a:buFont typeface="+mj-lt"/>
              <a:buAutoNum type="arabicPeriod"/>
            </a:pPr>
            <a:r>
              <a:rPr lang="en-US" dirty="0"/>
              <a:t>Is Gen 04 being serviced still re-certified and when, 0 volume from last review.</a:t>
            </a:r>
          </a:p>
          <a:p>
            <a:pPr marL="0" indent="0">
              <a:buFont typeface="+mj-lt"/>
              <a:buNone/>
            </a:pPr>
            <a:r>
              <a:rPr lang="en-US" b="1" dirty="0"/>
              <a:t>Answer: Yes Pm Only. Parts are not available to perform repair. See </a:t>
            </a:r>
            <a:r>
              <a:rPr lang="en-US" b="1"/>
              <a:t>action slide.</a:t>
            </a:r>
            <a:endParaRPr lang="en-US" b="1"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15</a:t>
            </a:fld>
            <a:endParaRPr lang="en-US" altLang="en-US" dirty="0"/>
          </a:p>
        </p:txBody>
      </p:sp>
    </p:spTree>
    <p:extLst>
      <p:ext uri="{BB962C8B-B14F-4D97-AF65-F5344CB8AC3E}">
        <p14:creationId xmlns:p14="http://schemas.microsoft.com/office/powerpoint/2010/main" val="225830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these names.</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16</a:t>
            </a:fld>
            <a:endParaRPr lang="en-US" altLang="en-US" dirty="0"/>
          </a:p>
        </p:txBody>
      </p:sp>
    </p:spTree>
    <p:extLst>
      <p:ext uri="{BB962C8B-B14F-4D97-AF65-F5344CB8AC3E}">
        <p14:creationId xmlns:p14="http://schemas.microsoft.com/office/powerpoint/2010/main" val="4771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questions.</a:t>
            </a:r>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18</a:t>
            </a:fld>
            <a:endParaRPr lang="en-US" altLang="en-US" dirty="0"/>
          </a:p>
        </p:txBody>
      </p:sp>
    </p:spTree>
    <p:extLst>
      <p:ext uri="{BB962C8B-B14F-4D97-AF65-F5344CB8AC3E}">
        <p14:creationId xmlns:p14="http://schemas.microsoft.com/office/powerpoint/2010/main" val="621528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a:t>All Records completed by certified Repair tech from Korea Team. </a:t>
            </a:r>
          </a:p>
          <a:p>
            <a:r>
              <a:rPr lang="en-US" dirty="0"/>
              <a:t> </a:t>
            </a:r>
          </a:p>
          <a:p>
            <a:r>
              <a:rPr lang="en-US" dirty="0"/>
              <a:t>No electrical safety performed due to being PM? Electrical Safety is not required for PM.  No impact to product</a:t>
            </a:r>
          </a:p>
          <a:p>
            <a:r>
              <a:rPr lang="en-US" dirty="0"/>
              <a:t>This was a cleaning, no electrical or verification testing, only software upgrade? No output verification for software upgrades.</a:t>
            </a:r>
          </a:p>
          <a:p>
            <a:endParaRPr lang="en-US" dirty="0"/>
          </a:p>
          <a:p>
            <a:r>
              <a:rPr lang="en-US" dirty="0"/>
              <a:t>SN# 1111541148_ WO#381676 _PM_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10/22/2019</a:t>
            </a:r>
          </a:p>
          <a:p>
            <a:r>
              <a:rPr lang="en-US" dirty="0"/>
              <a:t>SN# 1111637026_ WO#449326 _PM_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04/23/2020</a:t>
            </a:r>
          </a:p>
          <a:p>
            <a:endParaRPr lang="en-US" dirty="0"/>
          </a:p>
          <a:p>
            <a:r>
              <a:rPr lang="en-US" dirty="0"/>
              <a:t>SN# 1111729155_ WO#361525 _PM_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09/14/2019. Need to update asset for device on software.</a:t>
            </a:r>
          </a:p>
          <a:p>
            <a:endParaRPr lang="en-US" dirty="0"/>
          </a:p>
          <a:p>
            <a:r>
              <a:rPr lang="en-US" dirty="0"/>
              <a:t>SN# 1111540027_ WO#380485 _PM_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10/21/2019</a:t>
            </a:r>
          </a:p>
          <a:p>
            <a:r>
              <a:rPr lang="en-US" dirty="0"/>
              <a:t>SN# 1111519072_ WO#350425 _PM_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08/23/2019. Need to update asset for device on software.</a:t>
            </a:r>
          </a:p>
          <a:p>
            <a:r>
              <a:rPr lang="en-US" dirty="0"/>
              <a:t>SN# 1111508017_ WO#367786 _Complaint/ Not confirmed_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PM. No electrical safety on this since it was a not confirmed.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No RA-is done with analysis and resolution codes.  No-WOA- for decontamination and PM. No File is attached for customer sheet with both functional information and visual from the manual on their own form.10/10/2019. </a:t>
            </a:r>
          </a:p>
          <a:p>
            <a:r>
              <a:rPr lang="en-US" dirty="0"/>
              <a:t>SN# 1111234746_ WO#359955 _Complaint/ confirmed_ Certified tech: Hard copies GDP are good. Calibration and test device captured with description and due dates. Decontamination and receiving form completed, functional and QA form complete and final check list complete. Electrical safety performed values and specifications captured. No issue Database work: The software is updated; the event descriptions are in English. The conclusion code is done. The IRO is complete but voided with no INV-for destination and source, so no way to confirm receiving other than paperwork provided.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No-WOA- for decontamination. No File is attached for customer sheet with both functional information and visual from the manual on their own form or electrical.10/10/2019.</a:t>
            </a:r>
          </a:p>
          <a:p>
            <a:r>
              <a:rPr lang="en-US" dirty="0"/>
              <a:t>SN# 1111226326_ WO#429620 _ Complaint/ confirmed_ Certified tech: Hard copies GDP are good. Calibration and test device captured with description and due dates. Decontamination and receiving form completed, functional and QA form complete and final check list complete. Electrical safety performed values and specifications captured Replaced power supply and serial numbers captured. No issue Database work: The software is updated; the event descriptions are in English. The conclusion code is done. The preliminary cause passement is completed. The IRO is complete but voided with no INV-for destination and source, so no way to confirm receiving other than paperwork provided.  File attached is customer sheet with both functional information and visual from the manual on their own form and electrical safety.  Part transfer complete with transactions. The actual hard copy they provided for this review would be a better attachment for the WO, it encompasses everything including test devices and receiving. Issue IRL need completed with INV and test devices need to be listed or paperwork attached, or they use ITH to save time. No-WOA- for decontamination. No supervisor signature on attached electrical safety but it signed in scanned PDF.03/01/2020</a:t>
            </a:r>
          </a:p>
          <a:p>
            <a:endParaRPr lang="en-US" dirty="0"/>
          </a:p>
          <a:p>
            <a:r>
              <a:rPr lang="en-US" dirty="0"/>
              <a:t>SN # 1111226303_ WO#392375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11/13/2019</a:t>
            </a:r>
          </a:p>
          <a:p>
            <a:r>
              <a:rPr lang="en-US" dirty="0"/>
              <a:t>SN # 1111225151_ WO#430780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02/22/2020</a:t>
            </a:r>
          </a:p>
          <a:p>
            <a:r>
              <a:rPr lang="en-US" dirty="0"/>
              <a:t>SN # 1111225085_ WO#406492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12/15/2019</a:t>
            </a:r>
          </a:p>
          <a:p>
            <a:r>
              <a:rPr lang="en-US" dirty="0"/>
              <a:t>SN # 1111218949_ WO/#413343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passement needs completed 01/08/2020</a:t>
            </a:r>
          </a:p>
          <a:p>
            <a:r>
              <a:rPr lang="en-US" dirty="0"/>
              <a:t>SN # 1111217635_ WO#424563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02/04/2020</a:t>
            </a:r>
          </a:p>
          <a:p>
            <a:r>
              <a:rPr lang="en-US" dirty="0"/>
              <a:t>SN # 111154007_ WO#349072 _ PM_ Certified tech: Hard copies GDP are good. Calibration and test device captured with description and due dates. Decontamination and receiving form completed, functional and QA form complete and final check list complete. No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08/18/2019</a:t>
            </a:r>
          </a:p>
          <a:p>
            <a:r>
              <a:rPr lang="en-US" dirty="0"/>
              <a:t>SN # 1111148206_ WO#432273 _ compliant /confirmed Certified tech: Hard copies GDP are good. Calibration and test device captured with description and due dates. Decontamination and receiving form completed, functional and QA form complete and final check list complete. Electrical safety performed values and specifications captured Replaced main board and serial numbers captured. No issue Database work: The software is updated; the event descriptions are in English. The conclusion code is done. The preliminary cause passement is completed. The IRO is complete but voided with no INV-for destination and source, so no way to confirm receiving other than paperwork provided.  File attached is customer sheet with both functional information and visual from the manual on their own form and electrical safety.  Part transfer complete with transactions. The actual hard copy they provided for this review would be a better attachment for the WO, it encompasses everything including test devices and receiving. Issue IRL need completed with INV and test devices need to be listed or paperwork attached, or they use ITH to save time. No-WOA- for decontamination. No supervisor signature on attached electrical safety but it signed in scanned PDF. Why did you choose no failure found for preliminary cause assessment, a board was replaced? 03/19/2020</a:t>
            </a:r>
          </a:p>
          <a:p>
            <a:endParaRPr lang="en-US" dirty="0"/>
          </a:p>
          <a:p>
            <a:r>
              <a:rPr lang="en-US" dirty="0"/>
              <a:t>SN # 1111145865_ WO#450611 _ Complaint/ confirmed_ Certified tech: Hard copies GDP are good. Calibration and test device captured with description and due dates. Decontamination and receiving form completed, functional and QA form complete and final check list complete. Electrical safety performed values and specifications captured Replaced power supply and serial numbers captured. No issue. issue Database work: The software is updated; the event descriptions are in English. The conclusion code is done. The preliminary cause passement is completed. The IRO is complete but voided with no INV-for destination and source, so no way to confirm receiving other than paperwork provided.  File attached is customer sheet with both functional information and visual from the manual on their own form and electrical safety.  Part transfer complete with transactions. The actual hard copy they provided for this review would be a better attachment for the WO, it encompasses everything including test devices and receiving. Issue IRL need completed with INV and test devices need to be listed or paperwork attached, or they use ITH to save time. No-WOA- for decontamination. No supervisor signature on attached electrical safety but it signed in scanned PDF. Why did you choose no failure found for preliminary cause assessment, a board was replaced? 04/28/2020</a:t>
            </a:r>
          </a:p>
          <a:p>
            <a:r>
              <a:rPr lang="en-US" dirty="0"/>
              <a:t>SN # 1111130274_ WO#441812 _PM_ Certified tech: Hard copies GDP are good. Calibration and test device captured with description and due dates. Decontamination and receiving form completed, functional and QA form complete and final check list complete. issue Database work: The software is updated;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03/23/2020</a:t>
            </a:r>
          </a:p>
          <a:p>
            <a:r>
              <a:rPr lang="en-US" dirty="0"/>
              <a:t>SN # 175282001_ WO#365195_PM_ Certified tech: Hard copies GDP are good. Calibration and test device captured with description and due dates.  functional form complete. Issue: No QA release but not required. No Decontamination and receiving form completed. Why? Done thru database. Why RGA not checked? RGA Needs to be N/A Database work: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The software needs captured. 09/19/2019</a:t>
            </a:r>
          </a:p>
          <a:p>
            <a:r>
              <a:rPr lang="en-US" dirty="0"/>
              <a:t>SN # 173884001_ WO#365195_Complaint/Confirmed_ Certified tech: Hard copies GDP are good. Calibration and test device captured with description and due dates.  functional form complete. Issue: No QA release but not required. No Decontamination and receiving form completed. Why? Done thru database. Why RGA not checked? RGA Needs to be N/A Database work: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The software needs captured. No part movement. Why ROHS leaded or ROHS not checked? This can occur on repair when you can physically look at the board.</a:t>
            </a:r>
          </a:p>
          <a:p>
            <a:r>
              <a:rPr lang="en-US" dirty="0"/>
              <a:t>SN # 152112001_ WO#429117_PM_ Certified tech: Hard copies GDP are good. Calibration and test device captured with description and due dates.  functional form complete. Issue: No QA release but not required. No Decontamination and receiving form completed. Why? Done thru database. Why RGA not checked? RGA Needs to be N/A Database work: The event descriptions are in English. The conclusion code is done. The RA-is done with analysis and resolution codes. The IRO is complete but voided with no INV-for destination and source, so no way to confirm receiving other than paperwork provided. WOA- for decontamination and PM. File attached is customer sheet with both functional information and visual from the manual on their own form. No electrical safety on this since it was a PM. The actual hard copy they provided for this review would be a better attachment for the WO, it encompasses everything including test devices and receiving. Issue IRL need completed with INV and test devices need to be listed or paperwork attached, or they use ITH to save time would only need to attach electrical safety then. The preliminary cause assessment needs completed. The software needs captured. 02/16/2020</a:t>
            </a:r>
          </a:p>
          <a:p>
            <a:endParaRPr lang="en-US" dirty="0"/>
          </a:p>
          <a:p>
            <a:endParaRPr lang="en-US" dirty="0"/>
          </a:p>
          <a:p>
            <a:endParaRPr lang="en-US" dirty="0"/>
          </a:p>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19</a:t>
            </a:fld>
            <a:endParaRPr lang="en-US" altLang="en-US" dirty="0"/>
          </a:p>
        </p:txBody>
      </p:sp>
    </p:spTree>
    <p:extLst>
      <p:ext uri="{BB962C8B-B14F-4D97-AF65-F5344CB8AC3E}">
        <p14:creationId xmlns:p14="http://schemas.microsoft.com/office/powerpoint/2010/main" val="3250632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D000BC86-0FC6-4F9D-8A8C-80EA90E29D68}" type="datetime1">
              <a:rPr lang="en-US" altLang="en-US" smtClean="0"/>
              <a:pPr/>
              <a:t>6/2/2020</a:t>
            </a:fld>
            <a:endParaRPr lang="en-US" altLang="en-US" dirty="0"/>
          </a:p>
        </p:txBody>
      </p:sp>
      <p:sp>
        <p:nvSpPr>
          <p:cNvPr id="5" name="Footer Placeholder 4"/>
          <p:cNvSpPr>
            <a:spLocks noGrp="1"/>
          </p:cNvSpPr>
          <p:nvPr>
            <p:ph type="ftr" sz="quarter" idx="4"/>
          </p:nvPr>
        </p:nvSpPr>
        <p:spPr/>
        <p:txBody>
          <a:bodyPr/>
          <a:lstStyle/>
          <a:p>
            <a:pPr>
              <a:defRPr/>
            </a:pPr>
            <a:endParaRPr lang="en-US" dirty="0"/>
          </a:p>
        </p:txBody>
      </p:sp>
      <p:sp>
        <p:nvSpPr>
          <p:cNvPr id="6" name="Slide Number Placeholder 5"/>
          <p:cNvSpPr>
            <a:spLocks noGrp="1"/>
          </p:cNvSpPr>
          <p:nvPr>
            <p:ph type="sldNum" sz="quarter" idx="5"/>
          </p:nvPr>
        </p:nvSpPr>
        <p:spPr/>
        <p:txBody>
          <a:bodyPr/>
          <a:lstStyle/>
          <a:p>
            <a:fld id="{E979257B-6E20-48D5-A4A7-94A31F2C7A23}" type="slidenum">
              <a:rPr lang="en-US" altLang="en-US" smtClean="0"/>
              <a:pPr/>
              <a:t>20</a:t>
            </a:fld>
            <a:endParaRPr lang="en-US" altLang="en-US" dirty="0"/>
          </a:p>
        </p:txBody>
      </p:sp>
    </p:spTree>
    <p:extLst>
      <p:ext uri="{BB962C8B-B14F-4D97-AF65-F5344CB8AC3E}">
        <p14:creationId xmlns:p14="http://schemas.microsoft.com/office/powerpoint/2010/main" val="170615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BDD4F-FC0F-438C-82D6-1BE065515C47}"/>
              </a:ext>
            </a:extLst>
          </p:cNvPr>
          <p:cNvSpPr>
            <a:spLocks noGrp="1"/>
          </p:cNvSpPr>
          <p:nvPr>
            <p:ph type="ctrTitle"/>
          </p:nvPr>
        </p:nvSpPr>
        <p:spPr>
          <a:xfrm>
            <a:off x="1828800" y="1346200"/>
            <a:ext cx="10972800" cy="286543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3E852-FE95-4472-A63D-8673C8948D3B}"/>
              </a:ext>
            </a:extLst>
          </p:cNvPr>
          <p:cNvSpPr>
            <a:spLocks noGrp="1"/>
          </p:cNvSpPr>
          <p:nvPr>
            <p:ph type="subTitle" idx="1"/>
          </p:nvPr>
        </p:nvSpPr>
        <p:spPr>
          <a:xfrm>
            <a:off x="1828800" y="4322763"/>
            <a:ext cx="10972800" cy="1985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313E8-9392-4BD3-8E25-77736E0A2763}"/>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5" name="Footer Placeholder 4">
            <a:extLst>
              <a:ext uri="{FF2B5EF4-FFF2-40B4-BE49-F238E27FC236}">
                <a16:creationId xmlns:a16="http://schemas.microsoft.com/office/drawing/2014/main" id="{C3925CDA-A9F6-4C69-BCE4-3E9CD29E4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2D040-1087-41D1-96D7-0AAACFC8248B}"/>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19418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9C68-5291-423E-89DF-9E56923F6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F6EAD-2BE8-4874-A23D-BB54149D2E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E9218-D6EE-466D-965F-B25C841231CF}"/>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5" name="Footer Placeholder 4">
            <a:extLst>
              <a:ext uri="{FF2B5EF4-FFF2-40B4-BE49-F238E27FC236}">
                <a16:creationId xmlns:a16="http://schemas.microsoft.com/office/drawing/2014/main" id="{ED243BEE-A03B-490D-BC00-391C45EEE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978ED-5A46-48CE-ABC7-68A466B6CD18}"/>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9149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B325E4-A945-4904-9AD7-3D05D21209B9}"/>
              </a:ext>
            </a:extLst>
          </p:cNvPr>
          <p:cNvSpPr>
            <a:spLocks noGrp="1"/>
          </p:cNvSpPr>
          <p:nvPr>
            <p:ph type="title" orient="vert"/>
          </p:nvPr>
        </p:nvSpPr>
        <p:spPr>
          <a:xfrm>
            <a:off x="10469563" y="438150"/>
            <a:ext cx="3154362" cy="69738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C65B3-F749-45D5-A1E1-BC60502FE6D2}"/>
              </a:ext>
            </a:extLst>
          </p:cNvPr>
          <p:cNvSpPr>
            <a:spLocks noGrp="1"/>
          </p:cNvSpPr>
          <p:nvPr>
            <p:ph type="body" orient="vert" idx="1"/>
          </p:nvPr>
        </p:nvSpPr>
        <p:spPr>
          <a:xfrm>
            <a:off x="1006475" y="438150"/>
            <a:ext cx="9310688" cy="6973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A1E5B-F891-4BA6-AF37-2376F2CED25A}"/>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5" name="Footer Placeholder 4">
            <a:extLst>
              <a:ext uri="{FF2B5EF4-FFF2-40B4-BE49-F238E27FC236}">
                <a16:creationId xmlns:a16="http://schemas.microsoft.com/office/drawing/2014/main" id="{B3A715FD-3046-4D86-A19C-2E4D3ADC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C94F6-7CF0-4188-8946-8274F235B8FF}"/>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217712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607C-58A4-4E5F-BD15-B8F8A5F34E37}"/>
              </a:ext>
            </a:extLst>
          </p:cNvPr>
          <p:cNvSpPr>
            <a:spLocks noGrp="1"/>
          </p:cNvSpPr>
          <p:nvPr>
            <p:ph type="ctrTitle"/>
          </p:nvPr>
        </p:nvSpPr>
        <p:spPr>
          <a:xfrm>
            <a:off x="1828800" y="1346200"/>
            <a:ext cx="10972800" cy="2865438"/>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12D468-8254-400F-AED4-5BE0EE8D3C4F}"/>
              </a:ext>
            </a:extLst>
          </p:cNvPr>
          <p:cNvSpPr>
            <a:spLocks noGrp="1"/>
          </p:cNvSpPr>
          <p:nvPr>
            <p:ph type="subTitle" idx="1"/>
          </p:nvPr>
        </p:nvSpPr>
        <p:spPr>
          <a:xfrm>
            <a:off x="1828800" y="4322763"/>
            <a:ext cx="10972800" cy="19859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B625B4-11E1-4189-979B-D46FF425800F}"/>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5" name="Footer Placeholder 4">
            <a:extLst>
              <a:ext uri="{FF2B5EF4-FFF2-40B4-BE49-F238E27FC236}">
                <a16:creationId xmlns:a16="http://schemas.microsoft.com/office/drawing/2014/main" id="{0D89AE89-929F-49CB-99F5-B73785431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30AD1-95B2-43C9-BA0C-FDA8FCE07118}"/>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72952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FCE2-2AD0-46B0-9073-B105D3931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72-E7F9-46FB-A21F-8402BD9D43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9C2FF-BA54-49F8-AE5F-0BC05FF877B3}"/>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5" name="Footer Placeholder 4">
            <a:extLst>
              <a:ext uri="{FF2B5EF4-FFF2-40B4-BE49-F238E27FC236}">
                <a16:creationId xmlns:a16="http://schemas.microsoft.com/office/drawing/2014/main" id="{9E1280EC-FC1F-4968-A3B4-1D17F038A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8FCBA-FDDF-4F75-AC56-BE49D99512B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31303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549B-F3C1-47A5-88B5-2710F8EA6DF5}"/>
              </a:ext>
            </a:extLst>
          </p:cNvPr>
          <p:cNvSpPr>
            <a:spLocks noGrp="1"/>
          </p:cNvSpPr>
          <p:nvPr>
            <p:ph type="title"/>
          </p:nvPr>
        </p:nvSpPr>
        <p:spPr>
          <a:xfrm>
            <a:off x="998538" y="2051050"/>
            <a:ext cx="12619037" cy="34242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5E03C-83BC-48C1-BCAD-A1C7C5FFCED2}"/>
              </a:ext>
            </a:extLst>
          </p:cNvPr>
          <p:cNvSpPr>
            <a:spLocks noGrp="1"/>
          </p:cNvSpPr>
          <p:nvPr>
            <p:ph type="body" idx="1"/>
          </p:nvPr>
        </p:nvSpPr>
        <p:spPr>
          <a:xfrm>
            <a:off x="998538" y="5507038"/>
            <a:ext cx="12619037" cy="18002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DD39F9-EE0E-467F-86E9-C246D6C3109F}"/>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5" name="Footer Placeholder 4">
            <a:extLst>
              <a:ext uri="{FF2B5EF4-FFF2-40B4-BE49-F238E27FC236}">
                <a16:creationId xmlns:a16="http://schemas.microsoft.com/office/drawing/2014/main" id="{DE8E7F90-D802-44CA-91B6-916788848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A48D-6B3A-40AA-A34F-5090F3CB5F5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992485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9233-E55F-4860-9D48-5D51FC6D08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C436C-2F58-438F-8BB5-D79F92CBA5CA}"/>
              </a:ext>
            </a:extLst>
          </p:cNvPr>
          <p:cNvSpPr>
            <a:spLocks noGrp="1"/>
          </p:cNvSpPr>
          <p:nvPr>
            <p:ph sz="half" idx="1"/>
          </p:nvPr>
        </p:nvSpPr>
        <p:spPr>
          <a:xfrm>
            <a:off x="1006475"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F672BE-C43C-465A-98EB-806D3EF0C341}"/>
              </a:ext>
            </a:extLst>
          </p:cNvPr>
          <p:cNvSpPr>
            <a:spLocks noGrp="1"/>
          </p:cNvSpPr>
          <p:nvPr>
            <p:ph sz="half" idx="2"/>
          </p:nvPr>
        </p:nvSpPr>
        <p:spPr>
          <a:xfrm>
            <a:off x="7391400"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094E9-4C44-42DE-971F-7B44AC48DDD8}"/>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6" name="Footer Placeholder 5">
            <a:extLst>
              <a:ext uri="{FF2B5EF4-FFF2-40B4-BE49-F238E27FC236}">
                <a16:creationId xmlns:a16="http://schemas.microsoft.com/office/drawing/2014/main" id="{42EDE6F3-75B6-44A7-824C-DDB5A854C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9CAA11-367C-4A84-931C-A3224D09FC2B}"/>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113058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8DA5-24A1-4A77-A660-5CBEE5CDE74C}"/>
              </a:ext>
            </a:extLst>
          </p:cNvPr>
          <p:cNvSpPr>
            <a:spLocks noGrp="1"/>
          </p:cNvSpPr>
          <p:nvPr>
            <p:ph type="title"/>
          </p:nvPr>
        </p:nvSpPr>
        <p:spPr>
          <a:xfrm>
            <a:off x="1008063" y="438150"/>
            <a:ext cx="12619037" cy="1590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5F634-8BB4-4729-916D-CFCB1A4D0FC6}"/>
              </a:ext>
            </a:extLst>
          </p:cNvPr>
          <p:cNvSpPr>
            <a:spLocks noGrp="1"/>
          </p:cNvSpPr>
          <p:nvPr>
            <p:ph type="body" idx="1"/>
          </p:nvPr>
        </p:nvSpPr>
        <p:spPr>
          <a:xfrm>
            <a:off x="1008063" y="2017713"/>
            <a:ext cx="6189662"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6F73FF-5137-486D-967E-AA89F9D50BAD}"/>
              </a:ext>
            </a:extLst>
          </p:cNvPr>
          <p:cNvSpPr>
            <a:spLocks noGrp="1"/>
          </p:cNvSpPr>
          <p:nvPr>
            <p:ph sz="half" idx="2"/>
          </p:nvPr>
        </p:nvSpPr>
        <p:spPr>
          <a:xfrm>
            <a:off x="1008063" y="3006725"/>
            <a:ext cx="6189662"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E2BE56-96F4-41A0-9A38-F2D9D353D74B}"/>
              </a:ext>
            </a:extLst>
          </p:cNvPr>
          <p:cNvSpPr>
            <a:spLocks noGrp="1"/>
          </p:cNvSpPr>
          <p:nvPr>
            <p:ph type="body" sz="quarter" idx="3"/>
          </p:nvPr>
        </p:nvSpPr>
        <p:spPr>
          <a:xfrm>
            <a:off x="7407275" y="2017713"/>
            <a:ext cx="6219825"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CC8C1C-2431-46F3-8930-D7FCF77E12F4}"/>
              </a:ext>
            </a:extLst>
          </p:cNvPr>
          <p:cNvSpPr>
            <a:spLocks noGrp="1"/>
          </p:cNvSpPr>
          <p:nvPr>
            <p:ph sz="quarter" idx="4"/>
          </p:nvPr>
        </p:nvSpPr>
        <p:spPr>
          <a:xfrm>
            <a:off x="7407275" y="3006725"/>
            <a:ext cx="6219825"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6E378-030E-42BC-9F47-2DD2A4F6FDEF}"/>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8" name="Footer Placeholder 7">
            <a:extLst>
              <a:ext uri="{FF2B5EF4-FFF2-40B4-BE49-F238E27FC236}">
                <a16:creationId xmlns:a16="http://schemas.microsoft.com/office/drawing/2014/main" id="{2C8096A5-AC20-4716-AAAB-4E20C89BB1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55F36-304F-4709-B3D8-C3ED54EB027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206463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5A70-4FC4-418A-BEEE-82D5B998FE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D43A91-2980-4078-A916-94CB376AFB60}"/>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4" name="Footer Placeholder 3">
            <a:extLst>
              <a:ext uri="{FF2B5EF4-FFF2-40B4-BE49-F238E27FC236}">
                <a16:creationId xmlns:a16="http://schemas.microsoft.com/office/drawing/2014/main" id="{7273C45A-8043-4AB0-862B-9DD1A9FD0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D3A88-59CD-4A0A-831B-E303A122E5F3}"/>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769472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38704-245B-4463-B8AE-DA4810C96776}"/>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3" name="Footer Placeholder 2">
            <a:extLst>
              <a:ext uri="{FF2B5EF4-FFF2-40B4-BE49-F238E27FC236}">
                <a16:creationId xmlns:a16="http://schemas.microsoft.com/office/drawing/2014/main" id="{C51FD62E-7C80-4A50-AA52-10D6EC92D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FDA11-C95E-4225-83C9-4DEA50E7B3C2}"/>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808802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4906-F6F5-4E33-A696-DAC26F30380D}"/>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607D5A-E733-4FA0-83B5-750966B323E5}"/>
              </a:ext>
            </a:extLst>
          </p:cNvPr>
          <p:cNvSpPr>
            <a:spLocks noGrp="1"/>
          </p:cNvSpPr>
          <p:nvPr>
            <p:ph idx="1"/>
          </p:nvPr>
        </p:nvSpPr>
        <p:spPr>
          <a:xfrm>
            <a:off x="6219825" y="1184275"/>
            <a:ext cx="7407275"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D5090-C30F-4385-8A5F-5219983E4849}"/>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CED0B-7312-4993-A9E9-CC1A385E52DD}"/>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6" name="Footer Placeholder 5">
            <a:extLst>
              <a:ext uri="{FF2B5EF4-FFF2-40B4-BE49-F238E27FC236}">
                <a16:creationId xmlns:a16="http://schemas.microsoft.com/office/drawing/2014/main" id="{F8BA7706-A4DD-43A4-8C9D-C77846104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E3185-2CD9-4A62-9419-0D38A220D257}"/>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23446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2D3A-4C98-46F3-89EF-FDA2A64C9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FCD50-13C7-4F4F-9F03-EB3E380602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FC2D2-EC63-4C81-B1B2-50A4769CD377}"/>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5" name="Footer Placeholder 4">
            <a:extLst>
              <a:ext uri="{FF2B5EF4-FFF2-40B4-BE49-F238E27FC236}">
                <a16:creationId xmlns:a16="http://schemas.microsoft.com/office/drawing/2014/main" id="{DD3B0A52-18C8-415E-B7F7-448400E54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2A904-5D8F-4F99-AF0C-9C1311075327}"/>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8624250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2E41-E864-44E4-A846-F0ECFBD9A1DA}"/>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47B69-C707-4799-9DE0-E7F9BDD60ACE}"/>
              </a:ext>
            </a:extLst>
          </p:cNvPr>
          <p:cNvSpPr>
            <a:spLocks noGrp="1"/>
          </p:cNvSpPr>
          <p:nvPr>
            <p:ph type="pic" idx="1"/>
          </p:nvPr>
        </p:nvSpPr>
        <p:spPr>
          <a:xfrm>
            <a:off x="6219825" y="1184275"/>
            <a:ext cx="7407275" cy="584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70F3E-FA52-436F-B610-41B6BDDE4AA3}"/>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BDF6C0-2043-48DF-8276-C5D3C1A8F9B3}"/>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6" name="Footer Placeholder 5">
            <a:extLst>
              <a:ext uri="{FF2B5EF4-FFF2-40B4-BE49-F238E27FC236}">
                <a16:creationId xmlns:a16="http://schemas.microsoft.com/office/drawing/2014/main" id="{6EFCE0D0-DB43-4F9B-AC21-FB1765CF7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D64E9-268E-48D5-87B9-43DE419E21CA}"/>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3859851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36D2-C1FB-4996-9D01-706686431E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7CC75-DBAD-476F-99E7-81183B312F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30AFA-D026-4399-BE67-25140CD41691}"/>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5" name="Footer Placeholder 4">
            <a:extLst>
              <a:ext uri="{FF2B5EF4-FFF2-40B4-BE49-F238E27FC236}">
                <a16:creationId xmlns:a16="http://schemas.microsoft.com/office/drawing/2014/main" id="{38F7CF3A-B7CF-4A25-BF71-D033AA23D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0ABC4-4740-43F9-9BAC-B030D0AF8FCD}"/>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535215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97F92-4304-43CB-95EE-B5CA55317BBE}"/>
              </a:ext>
            </a:extLst>
          </p:cNvPr>
          <p:cNvSpPr>
            <a:spLocks noGrp="1"/>
          </p:cNvSpPr>
          <p:nvPr>
            <p:ph type="title" orient="vert"/>
          </p:nvPr>
        </p:nvSpPr>
        <p:spPr>
          <a:xfrm>
            <a:off x="10469563" y="438150"/>
            <a:ext cx="3154362" cy="69738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F8EC4E-50D0-4278-8A54-CC1F184FF0E6}"/>
              </a:ext>
            </a:extLst>
          </p:cNvPr>
          <p:cNvSpPr>
            <a:spLocks noGrp="1"/>
          </p:cNvSpPr>
          <p:nvPr>
            <p:ph type="body" orient="vert" idx="1"/>
          </p:nvPr>
        </p:nvSpPr>
        <p:spPr>
          <a:xfrm>
            <a:off x="1006475" y="438150"/>
            <a:ext cx="9310688" cy="69738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00250-ACFF-4541-914F-F22A9B9BB6CD}"/>
              </a:ext>
            </a:extLst>
          </p:cNvPr>
          <p:cNvSpPr>
            <a:spLocks noGrp="1"/>
          </p:cNvSpPr>
          <p:nvPr>
            <p:ph type="dt" sz="half" idx="10"/>
          </p:nvPr>
        </p:nvSpPr>
        <p:spPr/>
        <p:txBody>
          <a:bodyPr/>
          <a:lstStyle/>
          <a:p>
            <a:fld id="{4537EEB3-553A-49E8-89ED-9E7A3559FE45}" type="datetimeFigureOut">
              <a:rPr lang="en-US" smtClean="0"/>
              <a:t>6/2/2020</a:t>
            </a:fld>
            <a:endParaRPr lang="en-US"/>
          </a:p>
        </p:txBody>
      </p:sp>
      <p:sp>
        <p:nvSpPr>
          <p:cNvPr id="5" name="Footer Placeholder 4">
            <a:extLst>
              <a:ext uri="{FF2B5EF4-FFF2-40B4-BE49-F238E27FC236}">
                <a16:creationId xmlns:a16="http://schemas.microsoft.com/office/drawing/2014/main" id="{838DD3C2-67B4-4F95-8496-703240FF8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709C6-A6A6-47BB-90D3-A1E34DEB7A21}"/>
              </a:ext>
            </a:extLst>
          </p:cNvPr>
          <p:cNvSpPr>
            <a:spLocks noGrp="1"/>
          </p:cNvSpPr>
          <p:nvPr>
            <p:ph type="sldNum" sz="quarter" idx="12"/>
          </p:nvPr>
        </p:nvSpPr>
        <p:spPr/>
        <p:txBody>
          <a:bodyPr/>
          <a:lstStyle/>
          <a:p>
            <a:fld id="{CD2CDD53-5F6E-4531-B1A0-F9CD01556952}" type="slidenum">
              <a:rPr lang="en-US" smtClean="0"/>
              <a:t>‹#›</a:t>
            </a:fld>
            <a:endParaRPr lang="en-US"/>
          </a:p>
        </p:txBody>
      </p:sp>
    </p:spTree>
    <p:extLst>
      <p:ext uri="{BB962C8B-B14F-4D97-AF65-F5344CB8AC3E}">
        <p14:creationId xmlns:p14="http://schemas.microsoft.com/office/powerpoint/2010/main" val="1341252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22576"/>
            <a:ext cx="13258799" cy="3081528"/>
          </a:xfrm>
        </p:spPr>
        <p:txBody>
          <a:bodyPr>
            <a:noAutofit/>
          </a:bodyPr>
          <a:lstStyle/>
          <a:p>
            <a:r>
              <a:rPr lang="en-US" dirty="0"/>
              <a:t>Click to edit Master title style</a:t>
            </a:r>
          </a:p>
        </p:txBody>
      </p:sp>
      <p:sp>
        <p:nvSpPr>
          <p:cNvPr id="3" name="Subtitle 2"/>
          <p:cNvSpPr>
            <a:spLocks noGrp="1"/>
          </p:cNvSpPr>
          <p:nvPr>
            <p:ph type="subTitle" idx="1"/>
          </p:nvPr>
        </p:nvSpPr>
        <p:spPr>
          <a:xfrm>
            <a:off x="685800" y="5703739"/>
            <a:ext cx="13258800" cy="1828721"/>
          </a:xfrm>
        </p:spPr>
        <p:txBody>
          <a:bodyPr/>
          <a:lstStyle>
            <a:lvl1pPr marL="0" indent="0" algn="l">
              <a:buNone/>
              <a:defRPr>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151697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AEAA-23E5-4F1D-9F03-F7EA264CF05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1603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A4EB918-797A-463A-AC3A-96EE507FA28E}" type="slidenum">
              <a:rPr lang="en-US"/>
              <a:pPr/>
              <a:t>‹#›</a:t>
            </a:fld>
            <a:endParaRPr lang="en-US"/>
          </a:p>
        </p:txBody>
      </p:sp>
    </p:spTree>
    <p:extLst>
      <p:ext uri="{BB962C8B-B14F-4D97-AF65-F5344CB8AC3E}">
        <p14:creationId xmlns:p14="http://schemas.microsoft.com/office/powerpoint/2010/main" val="127389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828800"/>
            <a:ext cx="13258800"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2815249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685800" y="1828800"/>
            <a:ext cx="13258800" cy="5486400"/>
          </a:xfrm>
        </p:spPr>
        <p:txBody>
          <a:bodyPr/>
          <a:lstStyle>
            <a:lvl1pPr>
              <a:buNone/>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0"/>
          </p:nvPr>
        </p:nvSpPr>
        <p:spPr>
          <a:xfrm>
            <a:off x="13944601" y="7772400"/>
            <a:ext cx="405308" cy="457200"/>
          </a:xfrm>
        </p:spPr>
        <p:txBody>
          <a:bodyPr/>
          <a:lstStyle/>
          <a:p>
            <a:pPr>
              <a:defRPr/>
            </a:pPr>
            <a:fld id="{01554C84-C21A-493B-83DC-F44A226614FD}" type="slidenum">
              <a:rPr lang="en-US" altLang="en-US" smtClean="0"/>
              <a:t>‹#›</a:t>
            </a:fld>
            <a:endParaRPr lang="en-US" altLang="en-US" dirty="0"/>
          </a:p>
        </p:txBody>
      </p:sp>
    </p:spTree>
    <p:extLst>
      <p:ext uri="{BB962C8B-B14F-4D97-AF65-F5344CB8AC3E}">
        <p14:creationId xmlns:p14="http://schemas.microsoft.com/office/powerpoint/2010/main" val="408932653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828800"/>
            <a:ext cx="6519672"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1"/>
          </p:nvPr>
        </p:nvSpPr>
        <p:spPr>
          <a:xfrm>
            <a:off x="7434072" y="1828800"/>
            <a:ext cx="6519672"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2"/>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319094040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828800"/>
            <a:ext cx="4270248" cy="5486400"/>
          </a:xfrm>
        </p:spPr>
        <p:txBody>
          <a:bodyPr/>
          <a:lstStyle>
            <a:lvl1pPr>
              <a:defRPr>
                <a:solidFill>
                  <a:srgbClr val="555555"/>
                </a:solidFill>
              </a:defRPr>
            </a:lvl1pPr>
            <a:lvl2pPr>
              <a:defRPr>
                <a:solidFill>
                  <a:srgbClr val="555555"/>
                </a:solidFill>
              </a:defRPr>
            </a:lvl2pPr>
            <a:lvl3pPr>
              <a:defRPr>
                <a:solidFill>
                  <a:srgbClr val="555555"/>
                </a:solidFill>
              </a:defRPr>
            </a:lvl3pPr>
            <a:lvl4pPr>
              <a:defRPr>
                <a:solidFill>
                  <a:srgbClr val="555555"/>
                </a:solidFill>
              </a:defRPr>
            </a:lvl4pPr>
            <a:lvl5pPr>
              <a:defRPr>
                <a:solidFill>
                  <a:srgbClr val="555555"/>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5181600" y="1828800"/>
            <a:ext cx="4270248"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2"/>
          </p:nvPr>
        </p:nvSpPr>
        <p:spPr>
          <a:xfrm>
            <a:off x="9677400" y="1828800"/>
            <a:ext cx="4270248"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3"/>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15588818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005E-115A-4441-8DEA-7A6580672D6F}"/>
              </a:ext>
            </a:extLst>
          </p:cNvPr>
          <p:cNvSpPr>
            <a:spLocks noGrp="1"/>
          </p:cNvSpPr>
          <p:nvPr>
            <p:ph type="title"/>
          </p:nvPr>
        </p:nvSpPr>
        <p:spPr>
          <a:xfrm>
            <a:off x="998538" y="2051050"/>
            <a:ext cx="12619037" cy="34242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016F68-948D-4633-8356-97B1CB2987FF}"/>
              </a:ext>
            </a:extLst>
          </p:cNvPr>
          <p:cNvSpPr>
            <a:spLocks noGrp="1"/>
          </p:cNvSpPr>
          <p:nvPr>
            <p:ph type="body" idx="1"/>
          </p:nvPr>
        </p:nvSpPr>
        <p:spPr>
          <a:xfrm>
            <a:off x="998538" y="5507038"/>
            <a:ext cx="12619037" cy="18002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56153-50A3-49E6-8685-14E994EA57E0}"/>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5" name="Footer Placeholder 4">
            <a:extLst>
              <a:ext uri="{FF2B5EF4-FFF2-40B4-BE49-F238E27FC236}">
                <a16:creationId xmlns:a16="http://schemas.microsoft.com/office/drawing/2014/main" id="{07C1F1F9-75E7-4225-A889-583FBB15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CFC15-786F-43F9-A95B-2D75CBB11055}"/>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89022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96547DBE-3B46-47E3-BFA1-DCAFDE8CB611}" type="slidenum">
              <a:rPr lang="en-US" altLang="en-US" smtClean="0"/>
              <a:t>‹#›</a:t>
            </a:fld>
            <a:endParaRPr lang="en-US" altLang="en-US" dirty="0"/>
          </a:p>
        </p:txBody>
      </p:sp>
    </p:spTree>
    <p:extLst>
      <p:ext uri="{BB962C8B-B14F-4D97-AF65-F5344CB8AC3E}">
        <p14:creationId xmlns:p14="http://schemas.microsoft.com/office/powerpoint/2010/main" val="2719607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548640"/>
            <a:ext cx="13167360" cy="655320"/>
          </a:xfrm>
        </p:spPr>
        <p:txBody>
          <a:bodyPr/>
          <a:lstStyle/>
          <a:p>
            <a:r>
              <a:rPr lang="en-US"/>
              <a:t>Click to edit Master title style</a:t>
            </a:r>
          </a:p>
        </p:txBody>
      </p:sp>
    </p:spTree>
    <p:extLst>
      <p:ext uri="{BB962C8B-B14F-4D97-AF65-F5344CB8AC3E}">
        <p14:creationId xmlns:p14="http://schemas.microsoft.com/office/powerpoint/2010/main" val="226308621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771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endParaRPr lang="en-US" altLang="en-US" dirty="0"/>
          </a:p>
        </p:txBody>
      </p:sp>
    </p:spTree>
    <p:extLst>
      <p:ext uri="{BB962C8B-B14F-4D97-AF65-F5344CB8AC3E}">
        <p14:creationId xmlns:p14="http://schemas.microsoft.com/office/powerpoint/2010/main" val="17344589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8C72-75EA-490F-B98B-D9D8856FE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3FB64E-4135-4466-88C0-ECA5B06D23BB}"/>
              </a:ext>
            </a:extLst>
          </p:cNvPr>
          <p:cNvSpPr>
            <a:spLocks noGrp="1"/>
          </p:cNvSpPr>
          <p:nvPr>
            <p:ph sz="half" idx="1"/>
          </p:nvPr>
        </p:nvSpPr>
        <p:spPr>
          <a:xfrm>
            <a:off x="1006475"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653CD-191B-40C7-BFA5-1F7B7E51718B}"/>
              </a:ext>
            </a:extLst>
          </p:cNvPr>
          <p:cNvSpPr>
            <a:spLocks noGrp="1"/>
          </p:cNvSpPr>
          <p:nvPr>
            <p:ph sz="half" idx="2"/>
          </p:nvPr>
        </p:nvSpPr>
        <p:spPr>
          <a:xfrm>
            <a:off x="7391400" y="2190750"/>
            <a:ext cx="6232525" cy="5221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6162F-E6AA-40C5-9BF7-094964D807BC}"/>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6" name="Footer Placeholder 5">
            <a:extLst>
              <a:ext uri="{FF2B5EF4-FFF2-40B4-BE49-F238E27FC236}">
                <a16:creationId xmlns:a16="http://schemas.microsoft.com/office/drawing/2014/main" id="{41EDD664-09DE-4316-8D7A-28467B7F3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9F6B62-3E94-4395-B792-77CEA6BAA445}"/>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13672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AED1-1635-4CEC-A634-A58D2BB9AEA2}"/>
              </a:ext>
            </a:extLst>
          </p:cNvPr>
          <p:cNvSpPr>
            <a:spLocks noGrp="1"/>
          </p:cNvSpPr>
          <p:nvPr>
            <p:ph type="title"/>
          </p:nvPr>
        </p:nvSpPr>
        <p:spPr>
          <a:xfrm>
            <a:off x="1008063" y="438150"/>
            <a:ext cx="12619037" cy="15906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3EB44-0437-423E-BEA0-11CAAECA3151}"/>
              </a:ext>
            </a:extLst>
          </p:cNvPr>
          <p:cNvSpPr>
            <a:spLocks noGrp="1"/>
          </p:cNvSpPr>
          <p:nvPr>
            <p:ph type="body" idx="1"/>
          </p:nvPr>
        </p:nvSpPr>
        <p:spPr>
          <a:xfrm>
            <a:off x="1008063" y="2017713"/>
            <a:ext cx="6189662"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954DF7-E2D6-4475-9981-F75D30978E10}"/>
              </a:ext>
            </a:extLst>
          </p:cNvPr>
          <p:cNvSpPr>
            <a:spLocks noGrp="1"/>
          </p:cNvSpPr>
          <p:nvPr>
            <p:ph sz="half" idx="2"/>
          </p:nvPr>
        </p:nvSpPr>
        <p:spPr>
          <a:xfrm>
            <a:off x="1008063" y="3006725"/>
            <a:ext cx="6189662"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AAD14-6A64-48DA-9779-BFCC246EA906}"/>
              </a:ext>
            </a:extLst>
          </p:cNvPr>
          <p:cNvSpPr>
            <a:spLocks noGrp="1"/>
          </p:cNvSpPr>
          <p:nvPr>
            <p:ph type="body" sz="quarter" idx="3"/>
          </p:nvPr>
        </p:nvSpPr>
        <p:spPr>
          <a:xfrm>
            <a:off x="7407275" y="2017713"/>
            <a:ext cx="6219825" cy="989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1A0038-649F-46DB-9987-68055FC5049D}"/>
              </a:ext>
            </a:extLst>
          </p:cNvPr>
          <p:cNvSpPr>
            <a:spLocks noGrp="1"/>
          </p:cNvSpPr>
          <p:nvPr>
            <p:ph sz="quarter" idx="4"/>
          </p:nvPr>
        </p:nvSpPr>
        <p:spPr>
          <a:xfrm>
            <a:off x="7407275" y="3006725"/>
            <a:ext cx="6219825" cy="4421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24D94-90C1-4465-8C2B-200AB731789D}"/>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8" name="Footer Placeholder 7">
            <a:extLst>
              <a:ext uri="{FF2B5EF4-FFF2-40B4-BE49-F238E27FC236}">
                <a16:creationId xmlns:a16="http://schemas.microsoft.com/office/drawing/2014/main" id="{A4926454-F3DB-4A37-AB02-9A976E7C9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7E226-FE3B-4AE2-9F06-DB4307AD2199}"/>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4234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A755-579B-4C4D-8BF9-3F76CD0A2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1896F3-FD11-4C1C-9CDA-A1ABCE19678B}"/>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4" name="Footer Placeholder 3">
            <a:extLst>
              <a:ext uri="{FF2B5EF4-FFF2-40B4-BE49-F238E27FC236}">
                <a16:creationId xmlns:a16="http://schemas.microsoft.com/office/drawing/2014/main" id="{5916E452-6071-49CF-8CAB-1FF4F802A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8B87D-DF6A-4B2D-BBDD-1A7F489A6D7F}"/>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90080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2E6D1-C3B6-489C-81C3-581D4559FDFA}"/>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3" name="Footer Placeholder 2">
            <a:extLst>
              <a:ext uri="{FF2B5EF4-FFF2-40B4-BE49-F238E27FC236}">
                <a16:creationId xmlns:a16="http://schemas.microsoft.com/office/drawing/2014/main" id="{10D1A7DB-C3FB-4C0F-B7C1-A312DF51F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DB2ACE-5640-4B45-8A18-FA2B762B1B70}"/>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78125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B0E4-1414-4277-BC8A-6CD928FC98B3}"/>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34E7A-DA28-45F1-89F6-8B8090615EFA}"/>
              </a:ext>
            </a:extLst>
          </p:cNvPr>
          <p:cNvSpPr>
            <a:spLocks noGrp="1"/>
          </p:cNvSpPr>
          <p:nvPr>
            <p:ph idx="1"/>
          </p:nvPr>
        </p:nvSpPr>
        <p:spPr>
          <a:xfrm>
            <a:off x="6219825" y="1184275"/>
            <a:ext cx="7407275" cy="5848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23084F-9185-4B45-9367-4C5EDAF3D99F}"/>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52DB0C-2B83-4052-B14F-6992CE61C64D}"/>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6" name="Footer Placeholder 5">
            <a:extLst>
              <a:ext uri="{FF2B5EF4-FFF2-40B4-BE49-F238E27FC236}">
                <a16:creationId xmlns:a16="http://schemas.microsoft.com/office/drawing/2014/main" id="{023C9EC7-BFF8-42AD-9D41-4ED05C6A1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193A9-997F-4691-A1EA-E48D22FA6FF0}"/>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38117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9BBB-2DC6-4FE8-9A70-73132AE95327}"/>
              </a:ext>
            </a:extLst>
          </p:cNvPr>
          <p:cNvSpPr>
            <a:spLocks noGrp="1"/>
          </p:cNvSpPr>
          <p:nvPr>
            <p:ph type="title"/>
          </p:nvPr>
        </p:nvSpPr>
        <p:spPr>
          <a:xfrm>
            <a:off x="1008063" y="549275"/>
            <a:ext cx="4718050" cy="1919288"/>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24A54-2659-4E91-8BA1-EA7C33F4F72B}"/>
              </a:ext>
            </a:extLst>
          </p:cNvPr>
          <p:cNvSpPr>
            <a:spLocks noGrp="1"/>
          </p:cNvSpPr>
          <p:nvPr>
            <p:ph type="pic" idx="1"/>
          </p:nvPr>
        </p:nvSpPr>
        <p:spPr>
          <a:xfrm>
            <a:off x="6219825" y="1184275"/>
            <a:ext cx="7407275" cy="5848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C655C2-609D-41DC-897B-8D364D6E531E}"/>
              </a:ext>
            </a:extLst>
          </p:cNvPr>
          <p:cNvSpPr>
            <a:spLocks noGrp="1"/>
          </p:cNvSpPr>
          <p:nvPr>
            <p:ph type="body" sz="half" idx="2"/>
          </p:nvPr>
        </p:nvSpPr>
        <p:spPr>
          <a:xfrm>
            <a:off x="1008063" y="2468563"/>
            <a:ext cx="4718050" cy="4573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F004AB-B8B8-4953-89D8-5BFF734D7568}"/>
              </a:ext>
            </a:extLst>
          </p:cNvPr>
          <p:cNvSpPr>
            <a:spLocks noGrp="1"/>
          </p:cNvSpPr>
          <p:nvPr>
            <p:ph type="dt" sz="half" idx="10"/>
          </p:nvPr>
        </p:nvSpPr>
        <p:spPr/>
        <p:txBody>
          <a:bodyPr/>
          <a:lstStyle/>
          <a:p>
            <a:fld id="{EC909276-E000-416D-B3C2-2584089211B1}" type="datetimeFigureOut">
              <a:rPr lang="en-US" smtClean="0"/>
              <a:t>6/2/2020</a:t>
            </a:fld>
            <a:endParaRPr lang="en-US"/>
          </a:p>
        </p:txBody>
      </p:sp>
      <p:sp>
        <p:nvSpPr>
          <p:cNvPr id="6" name="Footer Placeholder 5">
            <a:extLst>
              <a:ext uri="{FF2B5EF4-FFF2-40B4-BE49-F238E27FC236}">
                <a16:creationId xmlns:a16="http://schemas.microsoft.com/office/drawing/2014/main" id="{E8B67AAD-95D0-4D00-A461-8E92A3B0A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0F102-4532-4DAA-B85D-5C8E73AF7C54}"/>
              </a:ext>
            </a:extLst>
          </p:cNvPr>
          <p:cNvSpPr>
            <a:spLocks noGrp="1"/>
          </p:cNvSpPr>
          <p:nvPr>
            <p:ph type="sldNum" sz="quarter" idx="12"/>
          </p:nvPr>
        </p:nvSpPr>
        <p:spPr/>
        <p:txBody>
          <a:bodyPr/>
          <a:lstStyle/>
          <a:p>
            <a:fld id="{21EE813A-77E0-4536-8E55-F3108A9AE068}" type="slidenum">
              <a:rPr lang="en-US" smtClean="0"/>
              <a:t>‹#›</a:t>
            </a:fld>
            <a:endParaRPr lang="en-US"/>
          </a:p>
        </p:txBody>
      </p:sp>
    </p:spTree>
    <p:extLst>
      <p:ext uri="{BB962C8B-B14F-4D97-AF65-F5344CB8AC3E}">
        <p14:creationId xmlns:p14="http://schemas.microsoft.com/office/powerpoint/2010/main" val="3138049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30617"/>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880" y="3352034"/>
            <a:ext cx="8186640" cy="2000254"/>
          </a:xfrm>
          <a:prstGeom prst="rect">
            <a:avLst/>
          </a:prstGeom>
        </p:spPr>
      </p:pic>
    </p:spTree>
  </p:cSld>
  <p:clrMap bg1="lt1" tx1="dk1" bg2="lt2" tx2="dk2" accent1="accent1" accent2="accent2" accent3="accent3" accent4="accent4" accent5="accent5" accent6="accent6" hlink="hlink" folHlink="folHlink"/>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38" charset="-128"/>
          <a:cs typeface="ＭＳ Ｐゴシック" pitchFamily="38" charset="-128"/>
        </a:defRPr>
      </a:lvl1pPr>
      <a:lvl2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2pPr>
      <a:lvl3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3pPr>
      <a:lvl4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4pPr>
      <a:lvl5pPr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5pPr>
      <a:lvl6pPr marL="4572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6pPr>
      <a:lvl7pPr marL="9144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7pPr>
      <a:lvl8pPr marL="13716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8pPr>
      <a:lvl9pPr marL="1828800" algn="ctr" defTabSz="457200" rtl="0" eaLnBrk="1" fontAlgn="base" hangingPunct="1">
        <a:spcBef>
          <a:spcPct val="0"/>
        </a:spcBef>
        <a:spcAft>
          <a:spcPct val="0"/>
        </a:spcAft>
        <a:defRPr sz="4400">
          <a:solidFill>
            <a:schemeClr val="tx1"/>
          </a:solidFill>
          <a:latin typeface="Calibri" pitchFamily="38" charset="0"/>
          <a:ea typeface="ＭＳ Ｐゴシック" pitchFamily="38" charset="-128"/>
          <a:cs typeface="ＭＳ Ｐゴシック" pitchFamily="3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38" charset="-128"/>
          <a:cs typeface="ＭＳ Ｐゴシック" pitchFamily="3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3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3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3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F34A1-4BDA-43B9-9793-5FF2FFB72512}"/>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9D2A1-F9AC-455B-93CE-3F34EDC3DA7C}"/>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57D35-6C41-4F48-B7FC-B4A84A6EC06B}"/>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EC909276-E000-416D-B3C2-2584089211B1}" type="datetimeFigureOut">
              <a:rPr lang="en-US" smtClean="0"/>
              <a:t>6/2/2020</a:t>
            </a:fld>
            <a:endParaRPr lang="en-US" dirty="0"/>
          </a:p>
        </p:txBody>
      </p:sp>
      <p:sp>
        <p:nvSpPr>
          <p:cNvPr id="5" name="Footer Placeholder 4">
            <a:extLst>
              <a:ext uri="{FF2B5EF4-FFF2-40B4-BE49-F238E27FC236}">
                <a16:creationId xmlns:a16="http://schemas.microsoft.com/office/drawing/2014/main" id="{92313D95-6588-4FC2-BAFB-1AF943D9E6D7}"/>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AD3EEB-72AF-4537-A922-874BE5CE184A}"/>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21EE813A-77E0-4536-8E55-F3108A9AE068}" type="slidenum">
              <a:rPr lang="en-US" smtClean="0"/>
              <a:t>‹#›</a:t>
            </a:fld>
            <a:endParaRPr lang="en-US" dirty="0"/>
          </a:p>
        </p:txBody>
      </p:sp>
    </p:spTree>
    <p:extLst>
      <p:ext uri="{BB962C8B-B14F-4D97-AF65-F5344CB8AC3E}">
        <p14:creationId xmlns:p14="http://schemas.microsoft.com/office/powerpoint/2010/main" val="334455549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F094E-4D19-4CB9-BA3E-AC3D5115D98B}"/>
              </a:ext>
            </a:extLst>
          </p:cNvPr>
          <p:cNvSpPr>
            <a:spLocks noGrp="1"/>
          </p:cNvSpPr>
          <p:nvPr>
            <p:ph type="title"/>
          </p:nvPr>
        </p:nvSpPr>
        <p:spPr>
          <a:xfrm>
            <a:off x="1006475" y="438150"/>
            <a:ext cx="12617450" cy="1590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F8CE2B-3F92-44DC-81FA-E756EA6494D5}"/>
              </a:ext>
            </a:extLst>
          </p:cNvPr>
          <p:cNvSpPr>
            <a:spLocks noGrp="1"/>
          </p:cNvSpPr>
          <p:nvPr>
            <p:ph type="body" idx="1"/>
          </p:nvPr>
        </p:nvSpPr>
        <p:spPr>
          <a:xfrm>
            <a:off x="1006475" y="2190750"/>
            <a:ext cx="12617450" cy="522128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B60B6-9E93-416E-9178-D62467F6C5DA}"/>
              </a:ext>
            </a:extLst>
          </p:cNvPr>
          <p:cNvSpPr>
            <a:spLocks noGrp="1"/>
          </p:cNvSpPr>
          <p:nvPr>
            <p:ph type="dt" sz="half" idx="2"/>
          </p:nvPr>
        </p:nvSpPr>
        <p:spPr>
          <a:xfrm>
            <a:off x="1006475" y="7627938"/>
            <a:ext cx="3290888"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4537EEB3-553A-49E8-89ED-9E7A3559FE45}" type="datetimeFigureOut">
              <a:rPr lang="en-US" smtClean="0"/>
              <a:t>6/2/2020</a:t>
            </a:fld>
            <a:endParaRPr lang="en-US" dirty="0"/>
          </a:p>
        </p:txBody>
      </p:sp>
      <p:sp>
        <p:nvSpPr>
          <p:cNvPr id="5" name="Footer Placeholder 4">
            <a:extLst>
              <a:ext uri="{FF2B5EF4-FFF2-40B4-BE49-F238E27FC236}">
                <a16:creationId xmlns:a16="http://schemas.microsoft.com/office/drawing/2014/main" id="{E3D56D6A-6EA6-41D0-A369-BE3D691A90DF}"/>
              </a:ext>
            </a:extLst>
          </p:cNvPr>
          <p:cNvSpPr>
            <a:spLocks noGrp="1"/>
          </p:cNvSpPr>
          <p:nvPr>
            <p:ph type="ftr" sz="quarter" idx="3"/>
          </p:nvPr>
        </p:nvSpPr>
        <p:spPr>
          <a:xfrm>
            <a:off x="4846638"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9E7BC2-D6EC-47BB-B68D-C5F04C2E6556}"/>
              </a:ext>
            </a:extLst>
          </p:cNvPr>
          <p:cNvSpPr>
            <a:spLocks noGrp="1"/>
          </p:cNvSpPr>
          <p:nvPr>
            <p:ph type="sldNum" sz="quarter" idx="4"/>
          </p:nvPr>
        </p:nvSpPr>
        <p:spPr>
          <a:xfrm>
            <a:off x="10333038" y="7627938"/>
            <a:ext cx="3290887"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CD2CDD53-5F6E-4531-B1A0-F9CD01556952}" type="slidenum">
              <a:rPr lang="en-US" smtClean="0"/>
              <a:t>‹#›</a:t>
            </a:fld>
            <a:endParaRPr lang="en-US" dirty="0"/>
          </a:p>
        </p:txBody>
      </p:sp>
    </p:spTree>
    <p:extLst>
      <p:ext uri="{BB962C8B-B14F-4D97-AF65-F5344CB8AC3E}">
        <p14:creationId xmlns:p14="http://schemas.microsoft.com/office/powerpoint/2010/main" val="137503537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85801" y="2658188"/>
            <a:ext cx="8243854"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dirty="0"/>
              <a:t>Click to edit Master</a:t>
            </a:r>
          </a:p>
        </p:txBody>
      </p:sp>
      <p:sp>
        <p:nvSpPr>
          <p:cNvPr id="3075" name="Text Placeholder 2"/>
          <p:cNvSpPr>
            <a:spLocks noGrp="1"/>
          </p:cNvSpPr>
          <p:nvPr>
            <p:ph type="body" idx="1"/>
          </p:nvPr>
        </p:nvSpPr>
        <p:spPr bwMode="auto">
          <a:xfrm>
            <a:off x="685800" y="5953263"/>
            <a:ext cx="8243855" cy="77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738940"/>
            <a:ext cx="7943836" cy="1191892"/>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720" r:id="rId2"/>
    <p:sldLayoutId id="2147483722" r:id="rId3"/>
  </p:sldLayoutIdLst>
  <p:hf hdr="0" ftr="0" dt="0"/>
  <p:txStyles>
    <p:titleStyle>
      <a:lvl1pPr algn="l" defTabSz="457200" rtl="0" eaLnBrk="0" fontAlgn="base" hangingPunct="0">
        <a:spcBef>
          <a:spcPct val="0"/>
        </a:spcBef>
        <a:spcAft>
          <a:spcPct val="0"/>
        </a:spcAft>
        <a:defRPr sz="8000" kern="1200">
          <a:solidFill>
            <a:schemeClr val="tx1"/>
          </a:solidFill>
          <a:latin typeface="Georgia"/>
          <a:ea typeface="ＭＳ Ｐゴシック" pitchFamily="38" charset="-128"/>
          <a:cs typeface="Georgia"/>
        </a:defRPr>
      </a:lvl1pPr>
      <a:lvl2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2pPr>
      <a:lvl3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3pPr>
      <a:lvl4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4pPr>
      <a:lvl5pPr algn="l" defTabSz="457200" rtl="0" eaLnBrk="0" fontAlgn="base" hangingPunct="0">
        <a:spcBef>
          <a:spcPct val="0"/>
        </a:spcBef>
        <a:spcAft>
          <a:spcPct val="0"/>
        </a:spcAft>
        <a:defRPr sz="8000">
          <a:solidFill>
            <a:schemeClr val="tx1"/>
          </a:solidFill>
          <a:latin typeface="Georgia" pitchFamily="38" charset="0"/>
          <a:ea typeface="ＭＳ Ｐゴシック" pitchFamily="38" charset="-128"/>
        </a:defRPr>
      </a:lvl5pPr>
      <a:lvl6pPr marL="457200" algn="l" defTabSz="457200" rtl="0" fontAlgn="base">
        <a:spcBef>
          <a:spcPct val="0"/>
        </a:spcBef>
        <a:spcAft>
          <a:spcPct val="0"/>
        </a:spcAft>
        <a:defRPr sz="8000">
          <a:solidFill>
            <a:schemeClr val="tx1"/>
          </a:solidFill>
          <a:latin typeface="Georgia" pitchFamily="38" charset="0"/>
          <a:ea typeface="ＭＳ Ｐゴシック" pitchFamily="38" charset="-128"/>
        </a:defRPr>
      </a:lvl6pPr>
      <a:lvl7pPr marL="914400" algn="l" defTabSz="457200" rtl="0" fontAlgn="base">
        <a:spcBef>
          <a:spcPct val="0"/>
        </a:spcBef>
        <a:spcAft>
          <a:spcPct val="0"/>
        </a:spcAft>
        <a:defRPr sz="8000">
          <a:solidFill>
            <a:schemeClr val="tx1"/>
          </a:solidFill>
          <a:latin typeface="Georgia" pitchFamily="38" charset="0"/>
          <a:ea typeface="ＭＳ Ｐゴシック" pitchFamily="38" charset="-128"/>
        </a:defRPr>
      </a:lvl7pPr>
      <a:lvl8pPr marL="1371600" algn="l" defTabSz="457200" rtl="0" fontAlgn="base">
        <a:spcBef>
          <a:spcPct val="0"/>
        </a:spcBef>
        <a:spcAft>
          <a:spcPct val="0"/>
        </a:spcAft>
        <a:defRPr sz="8000">
          <a:solidFill>
            <a:schemeClr val="tx1"/>
          </a:solidFill>
          <a:latin typeface="Georgia" pitchFamily="38" charset="0"/>
          <a:ea typeface="ＭＳ Ｐゴシック" pitchFamily="38" charset="-128"/>
        </a:defRPr>
      </a:lvl8pPr>
      <a:lvl9pPr marL="1828800" algn="l" defTabSz="457200" rtl="0" fontAlgn="base">
        <a:spcBef>
          <a:spcPct val="0"/>
        </a:spcBef>
        <a:spcAft>
          <a:spcPct val="0"/>
        </a:spcAft>
        <a:defRPr sz="8000">
          <a:solidFill>
            <a:schemeClr val="tx1"/>
          </a:solidFill>
          <a:latin typeface="Georgia" pitchFamily="38" charset="0"/>
          <a:ea typeface="ＭＳ Ｐゴシック" pitchFamily="38" charset="-128"/>
        </a:defRPr>
      </a:lvl9pPr>
    </p:titleStyle>
    <p:bodyStyle>
      <a:lvl1pPr marL="342900" indent="-342900" algn="l" defTabSz="457200" rtl="0" eaLnBrk="0" fontAlgn="base" hangingPunct="0">
        <a:spcBef>
          <a:spcPct val="20000"/>
        </a:spcBef>
        <a:spcAft>
          <a:spcPct val="0"/>
        </a:spcAft>
        <a:buFont typeface="Arial" charset="0"/>
        <a:defRPr sz="4000" kern="1200">
          <a:solidFill>
            <a:srgbClr val="595959"/>
          </a:solidFill>
          <a:latin typeface="Arial"/>
          <a:ea typeface="ＭＳ Ｐゴシック" pitchFamily="38" charset="-128"/>
          <a:cs typeface="Arial"/>
        </a:defRPr>
      </a:lvl1pPr>
      <a:lvl2pPr marL="742950" indent="-285750" algn="l" defTabSz="457200" rtl="0" eaLnBrk="0" fontAlgn="base" hangingPunct="0">
        <a:spcBef>
          <a:spcPct val="20000"/>
        </a:spcBef>
        <a:spcAft>
          <a:spcPct val="0"/>
        </a:spcAft>
        <a:buFont typeface="Arial" charset="0"/>
        <a:defRPr sz="2800" kern="1200">
          <a:solidFill>
            <a:schemeClr val="tx1"/>
          </a:solidFill>
          <a:latin typeface="+mn-lt"/>
          <a:ea typeface="ＭＳ Ｐゴシック" pitchFamily="38" charset="-128"/>
          <a:cs typeface="+mn-cs"/>
        </a:defRPr>
      </a:lvl2pPr>
      <a:lvl3pPr marL="1143000" indent="-228600" algn="l" defTabSz="457200" rtl="0" eaLnBrk="0" fontAlgn="base" hangingPunct="0">
        <a:spcBef>
          <a:spcPct val="20000"/>
        </a:spcBef>
        <a:spcAft>
          <a:spcPct val="0"/>
        </a:spcAft>
        <a:buFont typeface="Arial" charset="0"/>
        <a:defRPr sz="2400" kern="1200">
          <a:solidFill>
            <a:schemeClr val="tx1"/>
          </a:solidFill>
          <a:latin typeface="+mn-lt"/>
          <a:ea typeface="ＭＳ Ｐゴシック" pitchFamily="38" charset="-128"/>
          <a:cs typeface="+mn-cs"/>
        </a:defRPr>
      </a:lvl3pPr>
      <a:lvl4pPr marL="1600200" indent="-228600" algn="l" defTabSz="457200" rtl="0" eaLnBrk="0" fontAlgn="base" hangingPunct="0">
        <a:spcBef>
          <a:spcPct val="20000"/>
        </a:spcBef>
        <a:spcAft>
          <a:spcPct val="0"/>
        </a:spcAft>
        <a:buFont typeface="Arial" charset="0"/>
        <a:defRPr sz="2000" kern="1200">
          <a:solidFill>
            <a:schemeClr val="tx1"/>
          </a:solidFill>
          <a:latin typeface="+mn-lt"/>
          <a:ea typeface="ＭＳ Ｐゴシック" pitchFamily="38" charset="-128"/>
          <a:cs typeface="+mn-cs"/>
        </a:defRPr>
      </a:lvl4pPr>
      <a:lvl5pPr marL="2057400" indent="-228600" algn="l" defTabSz="457200" rtl="0" eaLnBrk="0" fontAlgn="base" hangingPunct="0">
        <a:spcBef>
          <a:spcPct val="20000"/>
        </a:spcBef>
        <a:spcAft>
          <a:spcPct val="0"/>
        </a:spcAft>
        <a:buFont typeface="Arial" charset="0"/>
        <a:defRPr sz="2000" kern="1200">
          <a:solidFill>
            <a:schemeClr val="tx1"/>
          </a:solidFill>
          <a:latin typeface="+mn-lt"/>
          <a:ea typeface="ＭＳ Ｐゴシック" pitchFamily="3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7772400"/>
            <a:ext cx="14630400" cy="457200"/>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900" dirty="0">
              <a:solidFill>
                <a:srgbClr val="FFFFFF"/>
              </a:solidFill>
            </a:endParaRPr>
          </a:p>
        </p:txBody>
      </p:sp>
      <p:sp>
        <p:nvSpPr>
          <p:cNvPr id="5123" name="Rectangle 1"/>
          <p:cNvSpPr>
            <a:spLocks noGrp="1" noChangeArrowheads="1"/>
          </p:cNvSpPr>
          <p:nvPr>
            <p:ph type="title"/>
          </p:nvPr>
        </p:nvSpPr>
        <p:spPr bwMode="auto">
          <a:xfrm>
            <a:off x="685800" y="457200"/>
            <a:ext cx="1220038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sym typeface="Arial" charset="0"/>
              </a:rPr>
              <a:t>Click to edit Master title style</a:t>
            </a:r>
          </a:p>
        </p:txBody>
      </p:sp>
      <p:sp>
        <p:nvSpPr>
          <p:cNvPr id="5124" name="Rectangle 2"/>
          <p:cNvSpPr>
            <a:spLocks noGrp="1" noChangeArrowheads="1"/>
          </p:cNvSpPr>
          <p:nvPr>
            <p:ph type="body" idx="1"/>
          </p:nvPr>
        </p:nvSpPr>
        <p:spPr bwMode="auto">
          <a:xfrm>
            <a:off x="685800" y="1828800"/>
            <a:ext cx="13258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6" name="Text Box 3"/>
          <p:cNvSpPr txBox="1">
            <a:spLocks noGrp="1" noChangeArrowheads="1"/>
          </p:cNvSpPr>
          <p:nvPr>
            <p:ph type="sldNum" sz="quarter" idx="4"/>
          </p:nvPr>
        </p:nvSpPr>
        <p:spPr bwMode="auto">
          <a:xfrm>
            <a:off x="13944601" y="7772400"/>
            <a:ext cx="405308" cy="457200"/>
          </a:xfrm>
          <a:prstGeom prst="rect">
            <a:avLst/>
          </a:prstGeom>
          <a:noFill/>
          <a:ln w="12700">
            <a:noFill/>
            <a:miter lim="800000"/>
            <a:headEnd/>
            <a:tailEnd/>
          </a:ln>
          <a:effectLst/>
        </p:spPr>
        <p:txBody>
          <a:bodyPr vert="horz" wrap="none" lIns="0" tIns="0" rIns="0" bIns="0" numCol="1" anchor="ctr" anchorCtr="0" compatLnSpc="1">
            <a:prstTxWarp prst="textNoShape">
              <a:avLst/>
            </a:prstTxWarp>
          </a:bodyPr>
          <a:lstStyle>
            <a:lvl1pPr algn="r">
              <a:defRPr sz="900">
                <a:solidFill>
                  <a:schemeClr val="bg1"/>
                </a:solidFill>
                <a:cs typeface="Arial" charset="0"/>
                <a:sym typeface="Arial" charset="0"/>
              </a:defRPr>
            </a:lvl1pPr>
          </a:lstStyle>
          <a:p>
            <a:pPr>
              <a:defRPr/>
            </a:pPr>
            <a:fld id="{616D61EE-343E-4C05-9CF7-768ADF76B9A0}" type="slidenum">
              <a:rPr lang="en-US" altLang="en-US" smtClean="0"/>
              <a:pPr>
                <a:defRPr/>
              </a:pPr>
              <a:t>‹#›</a:t>
            </a:fld>
            <a:endParaRPr lang="en-US" altLang="en-US" dirty="0"/>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973" y="7891733"/>
            <a:ext cx="3283927" cy="246888"/>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716" r:id="rId6"/>
  </p:sldLayoutIdLst>
  <p:transition>
    <p:fade/>
  </p:transition>
  <p:hf hdr="0" ftr="0" dt="0"/>
  <p:txStyles>
    <p:title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301625" indent="-328613" algn="l" rtl="0" eaLnBrk="0" fontAlgn="base" hangingPunct="0">
        <a:spcBef>
          <a:spcPts val="800"/>
        </a:spcBef>
        <a:spcAft>
          <a:spcPct val="0"/>
        </a:spcAft>
        <a:buSzPct val="100000"/>
        <a:buFont typeface="Arial" charset="0"/>
        <a:buChar char="•"/>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p:bodyStyle>
    <p:otherStyle>
      <a:defPPr>
        <a:defRPr lang="en-US"/>
      </a:defPPr>
      <a:lvl1pPr marL="0" algn="l" defTabSz="411480" rtl="0" eaLnBrk="1" latinLnBrk="0" hangingPunct="1">
        <a:defRPr sz="1600" kern="1200">
          <a:solidFill>
            <a:schemeClr val="tx1"/>
          </a:solidFill>
          <a:latin typeface="+mn-lt"/>
          <a:ea typeface="+mn-ea"/>
          <a:cs typeface="+mn-cs"/>
        </a:defRPr>
      </a:lvl1pPr>
      <a:lvl2pPr marL="411480" algn="l" defTabSz="411480" rtl="0" eaLnBrk="1" latinLnBrk="0" hangingPunct="1">
        <a:defRPr sz="1600" kern="1200">
          <a:solidFill>
            <a:schemeClr val="tx1"/>
          </a:solidFill>
          <a:latin typeface="+mn-lt"/>
          <a:ea typeface="+mn-ea"/>
          <a:cs typeface="+mn-cs"/>
        </a:defRPr>
      </a:lvl2pPr>
      <a:lvl3pPr marL="822960" algn="l" defTabSz="411480" rtl="0" eaLnBrk="1" latinLnBrk="0" hangingPunct="1">
        <a:defRPr sz="1600" kern="1200">
          <a:solidFill>
            <a:schemeClr val="tx1"/>
          </a:solidFill>
          <a:latin typeface="+mn-lt"/>
          <a:ea typeface="+mn-ea"/>
          <a:cs typeface="+mn-cs"/>
        </a:defRPr>
      </a:lvl3pPr>
      <a:lvl4pPr marL="1234440" algn="l" defTabSz="411480" rtl="0" eaLnBrk="1" latinLnBrk="0" hangingPunct="1">
        <a:defRPr sz="1600" kern="1200">
          <a:solidFill>
            <a:schemeClr val="tx1"/>
          </a:solidFill>
          <a:latin typeface="+mn-lt"/>
          <a:ea typeface="+mn-ea"/>
          <a:cs typeface="+mn-cs"/>
        </a:defRPr>
      </a:lvl4pPr>
      <a:lvl5pPr marL="1645920" algn="l" defTabSz="411480" rtl="0" eaLnBrk="1" latinLnBrk="0" hangingPunct="1">
        <a:defRPr sz="1600" kern="1200">
          <a:solidFill>
            <a:schemeClr val="tx1"/>
          </a:solidFill>
          <a:latin typeface="+mn-lt"/>
          <a:ea typeface="+mn-ea"/>
          <a:cs typeface="+mn-cs"/>
        </a:defRPr>
      </a:lvl5pPr>
      <a:lvl6pPr marL="2057400" algn="l" defTabSz="411480" rtl="0" eaLnBrk="1" latinLnBrk="0" hangingPunct="1">
        <a:defRPr sz="1600" kern="1200">
          <a:solidFill>
            <a:schemeClr val="tx1"/>
          </a:solidFill>
          <a:latin typeface="+mn-lt"/>
          <a:ea typeface="+mn-ea"/>
          <a:cs typeface="+mn-cs"/>
        </a:defRPr>
      </a:lvl6pPr>
      <a:lvl7pPr marL="2468880" algn="l" defTabSz="411480" rtl="0" eaLnBrk="1" latinLnBrk="0" hangingPunct="1">
        <a:defRPr sz="1600" kern="1200">
          <a:solidFill>
            <a:schemeClr val="tx1"/>
          </a:solidFill>
          <a:latin typeface="+mn-lt"/>
          <a:ea typeface="+mn-ea"/>
          <a:cs typeface="+mn-cs"/>
        </a:defRPr>
      </a:lvl7pPr>
      <a:lvl8pPr marL="2880360" algn="l" defTabSz="411480" rtl="0" eaLnBrk="1" latinLnBrk="0" hangingPunct="1">
        <a:defRPr sz="1600" kern="1200">
          <a:solidFill>
            <a:schemeClr val="tx1"/>
          </a:solidFill>
          <a:latin typeface="+mn-lt"/>
          <a:ea typeface="+mn-ea"/>
          <a:cs typeface="+mn-cs"/>
        </a:defRPr>
      </a:lvl8pPr>
      <a:lvl9pPr marL="3291840" algn="l" defTabSz="411480" rtl="0" eaLnBrk="1" latinLnBrk="0"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7823836"/>
            <a:ext cx="14630400" cy="417194"/>
          </a:xfrm>
          <a:prstGeom prst="rect">
            <a:avLst/>
          </a:prstGeom>
          <a:solidFill>
            <a:srgbClr val="F30617"/>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610578" fontAlgn="auto">
              <a:spcBef>
                <a:spcPts val="0"/>
              </a:spcBef>
              <a:spcAft>
                <a:spcPts val="0"/>
              </a:spcAft>
              <a:defRPr/>
            </a:pPr>
            <a:endParaRPr lang="en-US" sz="2160" dirty="0">
              <a:solidFill>
                <a:srgbClr val="FFFFFF"/>
              </a:solidFill>
              <a:sym typeface="Arial" pitchFamily="-110" charset="0"/>
            </a:endParaRPr>
          </a:p>
        </p:txBody>
      </p:sp>
      <p:sp>
        <p:nvSpPr>
          <p:cNvPr id="2051" name="Title Placeholder 1"/>
          <p:cNvSpPr>
            <a:spLocks noGrp="1"/>
          </p:cNvSpPr>
          <p:nvPr>
            <p:ph type="title"/>
          </p:nvPr>
        </p:nvSpPr>
        <p:spPr bwMode="auto">
          <a:xfrm>
            <a:off x="731520" y="548640"/>
            <a:ext cx="13167360" cy="65532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91001" bIns="0" numCol="1" anchor="t" anchorCtr="0" compatLnSpc="1">
            <a:prstTxWarp prst="textNoShape">
              <a:avLst/>
            </a:prstTxWarp>
          </a:bodyPr>
          <a:lstStyle/>
          <a:p>
            <a:pPr lvl="0"/>
            <a:r>
              <a:rPr lang="en-US" altLang="en-US">
                <a:sym typeface="Arial" pitchFamily="34" charset="0"/>
              </a:rPr>
              <a:t>Click to edit Master title style</a:t>
            </a:r>
          </a:p>
        </p:txBody>
      </p:sp>
      <p:sp>
        <p:nvSpPr>
          <p:cNvPr id="2052" name="Text Placeholder 2"/>
          <p:cNvSpPr>
            <a:spLocks noGrp="1"/>
          </p:cNvSpPr>
          <p:nvPr>
            <p:ph type="body" idx="1"/>
          </p:nvPr>
        </p:nvSpPr>
        <p:spPr bwMode="auto">
          <a:xfrm>
            <a:off x="731520" y="1594485"/>
            <a:ext cx="13167360" cy="543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sym typeface="Arial" pitchFamily="34" charset="0"/>
              </a:rPr>
              <a:t>Master text styles</a:t>
            </a:r>
          </a:p>
          <a:p>
            <a:pPr lvl="1"/>
            <a:r>
              <a:rPr lang="en-US" altLang="en-US" dirty="0">
                <a:sym typeface="Arial" pitchFamily="34" charset="0"/>
              </a:rPr>
              <a:t>Second level</a:t>
            </a:r>
          </a:p>
          <a:p>
            <a:pPr lvl="2"/>
            <a:r>
              <a:rPr lang="en-US" altLang="en-US" dirty="0">
                <a:sym typeface="Arial" pitchFamily="34" charset="0"/>
              </a:rPr>
              <a:t>Third level</a:t>
            </a:r>
          </a:p>
          <a:p>
            <a:pPr lvl="3"/>
            <a:r>
              <a:rPr lang="en-US" altLang="en-US" dirty="0">
                <a:sym typeface="Arial" pitchFamily="34" charset="0"/>
              </a:rPr>
              <a:t>Fourth level</a:t>
            </a:r>
          </a:p>
          <a:p>
            <a:pPr lvl="4"/>
            <a:r>
              <a:rPr lang="en-US" altLang="en-US" dirty="0">
                <a:sym typeface="Arial" pitchFamily="34" charset="0"/>
              </a:rPr>
              <a:t>Fifth level</a:t>
            </a:r>
          </a:p>
        </p:txBody>
      </p:sp>
      <p:sp>
        <p:nvSpPr>
          <p:cNvPr id="15" name="Text Placeholder 10"/>
          <p:cNvSpPr txBox="1">
            <a:spLocks/>
          </p:cNvSpPr>
          <p:nvPr/>
        </p:nvSpPr>
        <p:spPr bwMode="auto">
          <a:xfrm>
            <a:off x="9550400" y="7829552"/>
            <a:ext cx="499872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201" tIns="54624" rIns="109201" bIns="54624" anchor="ctr"/>
          <a:lstStyle>
            <a:lvl1pPr marL="341313" indent="-341313" defTabSz="455613" eaLnBrk="0" hangingPunct="0">
              <a:defRPr>
                <a:solidFill>
                  <a:schemeClr val="tx1"/>
                </a:solidFill>
                <a:latin typeface="Arial" charset="0"/>
                <a:ea typeface="ヒラギノ角ゴ Pro W3" charset="0"/>
                <a:cs typeface="Arial" charset="0"/>
              </a:defRPr>
            </a:lvl1pPr>
            <a:lvl2pPr marL="742950" indent="-285750" defTabSz="455613" eaLnBrk="0" hangingPunct="0">
              <a:defRPr>
                <a:solidFill>
                  <a:schemeClr val="tx1"/>
                </a:solidFill>
                <a:latin typeface="Arial" charset="0"/>
                <a:ea typeface="Arial" charset="0"/>
                <a:cs typeface="Arial" charset="0"/>
              </a:defRPr>
            </a:lvl2pPr>
            <a:lvl3pPr marL="1143000" indent="-228600" defTabSz="455613" eaLnBrk="0" hangingPunct="0">
              <a:defRPr>
                <a:solidFill>
                  <a:schemeClr val="tx1"/>
                </a:solidFill>
                <a:latin typeface="Arial" charset="0"/>
                <a:ea typeface="Arial" charset="0"/>
                <a:cs typeface="Arial" charset="0"/>
              </a:defRPr>
            </a:lvl3pPr>
            <a:lvl4pPr marL="1600200" indent="-228600" defTabSz="455613" eaLnBrk="0" hangingPunct="0">
              <a:defRPr>
                <a:solidFill>
                  <a:schemeClr val="tx1"/>
                </a:solidFill>
                <a:latin typeface="Arial" charset="0"/>
                <a:ea typeface="Arial" charset="0"/>
                <a:cs typeface="Arial" charset="0"/>
              </a:defRPr>
            </a:lvl4pPr>
            <a:lvl5pPr marL="2057400" indent="-228600" defTabSz="455613" eaLnBrk="0" hangingPunct="0">
              <a:defRPr>
                <a:solidFill>
                  <a:schemeClr val="tx1"/>
                </a:solidFill>
                <a:latin typeface="Arial" charset="0"/>
                <a:ea typeface="Arial" charset="0"/>
                <a:cs typeface="Arial" charset="0"/>
              </a:defRPr>
            </a:lvl5pPr>
            <a:lvl6pPr marL="2514600" indent="-228600" defTabSz="4556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4556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4556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455613" eaLnBrk="0" fontAlgn="base" hangingPunct="0">
              <a:spcBef>
                <a:spcPct val="0"/>
              </a:spcBef>
              <a:spcAft>
                <a:spcPct val="0"/>
              </a:spcAft>
              <a:defRPr>
                <a:solidFill>
                  <a:schemeClr val="tx1"/>
                </a:solidFill>
                <a:latin typeface="Arial" charset="0"/>
                <a:ea typeface="Arial" charset="0"/>
                <a:cs typeface="Arial" charset="0"/>
              </a:defRPr>
            </a:lvl9pPr>
          </a:lstStyle>
          <a:p>
            <a:pPr algn="r" eaLnBrk="1" fontAlgn="auto" hangingPunct="1">
              <a:spcBef>
                <a:spcPct val="20000"/>
              </a:spcBef>
              <a:spcAft>
                <a:spcPts val="0"/>
              </a:spcAft>
              <a:buFont typeface="Arial" charset="0"/>
              <a:buNone/>
              <a:defRPr/>
            </a:pPr>
            <a:r>
              <a:rPr lang="en-US" sz="960" dirty="0">
                <a:solidFill>
                  <a:srgbClr val="FFFFFF"/>
                </a:solidFill>
                <a:ea typeface="ＭＳ Ｐゴシック" charset="0"/>
                <a:cs typeface="ＭＳ Ｐゴシック" charset="0"/>
                <a:sym typeface="Arial" charset="0"/>
              </a:rPr>
              <a:t>Confidential.  For J&amp;J internal use only.  |  </a:t>
            </a:r>
            <a:fld id="{E07D6693-2A8F-44D6-A924-7804E425C8B0}" type="slidenum">
              <a:rPr lang="en-US" sz="960">
                <a:solidFill>
                  <a:srgbClr val="FFFFFF"/>
                </a:solidFill>
                <a:ea typeface="ＭＳ Ｐゴシック" charset="0"/>
                <a:cs typeface="ＭＳ Ｐゴシック" charset="0"/>
                <a:sym typeface="Arial" charset="0"/>
              </a:rPr>
              <a:pPr algn="r" eaLnBrk="1" fontAlgn="auto" hangingPunct="1">
                <a:spcBef>
                  <a:spcPct val="20000"/>
                </a:spcBef>
                <a:spcAft>
                  <a:spcPts val="0"/>
                </a:spcAft>
                <a:buFont typeface="Arial" charset="0"/>
                <a:buNone/>
                <a:defRPr/>
              </a:pPr>
              <a:t>‹#›</a:t>
            </a:fld>
            <a:endParaRPr lang="en-US" sz="960" dirty="0">
              <a:solidFill>
                <a:srgbClr val="FFFFFF"/>
              </a:solidFill>
              <a:ea typeface="ＭＳ Ｐゴシック" charset="0"/>
              <a:cs typeface="ＭＳ Ｐゴシック" charset="0"/>
              <a:sym typeface="Arial" charset="0"/>
            </a:endParaRPr>
          </a:p>
        </p:txBody>
      </p:sp>
      <p:pic>
        <p:nvPicPr>
          <p:cNvPr id="2054" name="Picture 1" descr="Johnson&amp;Johnson_MedicalDevices_White_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7760970"/>
            <a:ext cx="2898140" cy="57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bwMode="auto">
          <a:xfrm>
            <a:off x="731520" y="1203960"/>
            <a:ext cx="13167360" cy="0"/>
          </a:xfrm>
          <a:prstGeom prst="line">
            <a:avLst/>
          </a:prstGeom>
          <a:solidFill>
            <a:srgbClr val="C0C0C0"/>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966319702"/>
      </p:ext>
    </p:extLst>
  </p:cSld>
  <p:clrMap bg1="lt1" tx1="dk1" bg2="lt2" tx2="dk2" accent1="accent1" accent2="accent2" accent3="accent3" accent4="accent4" accent5="accent5" accent6="accent6" hlink="hlink" folHlink="folHlink"/>
  <p:transition>
    <p:fade/>
  </p:transition>
  <p:txStyles>
    <p:titleStyle>
      <a:lvl1pPr algn="l" rtl="0" eaLnBrk="1" fontAlgn="base" hangingPunct="1">
        <a:spcBef>
          <a:spcPct val="0"/>
        </a:spcBef>
        <a:spcAft>
          <a:spcPct val="0"/>
        </a:spcAft>
        <a:defRPr sz="3000">
          <a:solidFill>
            <a:schemeClr val="tx1"/>
          </a:solidFill>
          <a:latin typeface="Georgia"/>
          <a:ea typeface="Arial Unicode MS" pitchFamily="-65" charset="0"/>
          <a:cs typeface="Arial Unicode MS" pitchFamily="-65" charset="0"/>
          <a:sym typeface="Arial" pitchFamily="34" charset="0"/>
        </a:defRPr>
      </a:lvl1pPr>
      <a:lvl2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2pPr>
      <a:lvl3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3pPr>
      <a:lvl4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4pPr>
      <a:lvl5pPr algn="l" rtl="0" eaLnBrk="1" fontAlgn="base" hangingPunct="1">
        <a:spcBef>
          <a:spcPct val="0"/>
        </a:spcBef>
        <a:spcAft>
          <a:spcPct val="0"/>
        </a:spcAft>
        <a:defRPr sz="3000">
          <a:solidFill>
            <a:schemeClr val="tx1"/>
          </a:solidFill>
          <a:latin typeface="Georgia" pitchFamily="-111" charset="0"/>
          <a:ea typeface="Arial Unicode MS" pitchFamily="-65" charset="0"/>
          <a:cs typeface="Arial Unicode MS" pitchFamily="-65" charset="0"/>
          <a:sym typeface="Arial" pitchFamily="34" charset="0"/>
        </a:defRPr>
      </a:lvl5pPr>
      <a:lvl6pPr marL="339906"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679804"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019580"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359456" algn="l" rtl="0" eaLnBrk="1" fontAlgn="base" hangingPunct="1">
        <a:spcBef>
          <a:spcPct val="0"/>
        </a:spcBef>
        <a:spcAft>
          <a:spcPct val="0"/>
        </a:spcAft>
        <a:defRPr sz="312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339090" indent="-339090" algn="l" rtl="0" eaLnBrk="1" fontAlgn="base" hangingPunct="1">
        <a:spcBef>
          <a:spcPts val="2160"/>
        </a:spcBef>
        <a:spcAft>
          <a:spcPts val="720"/>
        </a:spcAft>
        <a:buSzPct val="100000"/>
        <a:buFont typeface="Arial" pitchFamily="34" charset="0"/>
        <a:buChar char="•"/>
        <a:defRPr sz="2640">
          <a:solidFill>
            <a:schemeClr val="tx1"/>
          </a:solidFill>
          <a:latin typeface="+mn-lt"/>
          <a:ea typeface="Arial Unicode MS" pitchFamily="-65" charset="0"/>
          <a:cs typeface="Arial Unicode MS" pitchFamily="-65" charset="0"/>
          <a:sym typeface="Arial" pitchFamily="34" charset="0"/>
        </a:defRPr>
      </a:lvl1pPr>
      <a:lvl2pPr marL="733426" indent="-281940" algn="l" rtl="0" eaLnBrk="1" fontAlgn="base" hangingPunct="1">
        <a:spcBef>
          <a:spcPct val="0"/>
        </a:spcBef>
        <a:spcAft>
          <a:spcPts val="720"/>
        </a:spcAft>
        <a:buSzPct val="100000"/>
        <a:buFont typeface="Arial" pitchFamily="34" charset="0"/>
        <a:buChar char="–"/>
        <a:defRPr>
          <a:solidFill>
            <a:schemeClr val="tx1"/>
          </a:solidFill>
          <a:latin typeface="+mn-lt"/>
          <a:ea typeface="Arial Unicode MS" pitchFamily="-65" charset="0"/>
          <a:cs typeface="Arial Unicode MS" pitchFamily="-65" charset="0"/>
          <a:sym typeface="Arial" pitchFamily="34" charset="0"/>
        </a:defRPr>
      </a:lvl2pPr>
      <a:lvl3pPr marL="1072516" indent="-224790" algn="l" rtl="0" eaLnBrk="1" fontAlgn="base" hangingPunct="1">
        <a:spcBef>
          <a:spcPct val="0"/>
        </a:spcBef>
        <a:spcAft>
          <a:spcPts val="720"/>
        </a:spcAft>
        <a:buSzPct val="100000"/>
        <a:buFont typeface="Arial" pitchFamily="34" charset="0"/>
        <a:buChar char="•"/>
        <a:defRPr sz="1680">
          <a:solidFill>
            <a:schemeClr val="tx1"/>
          </a:solidFill>
          <a:latin typeface="+mn-lt"/>
          <a:ea typeface="Arial Unicode MS" pitchFamily="-65" charset="0"/>
          <a:cs typeface="Arial Unicode MS" pitchFamily="-65" charset="0"/>
          <a:sym typeface="Arial" pitchFamily="34" charset="0"/>
        </a:defRPr>
      </a:lvl3pPr>
      <a:lvl4pPr marL="1413510" indent="-224790" algn="l" rtl="0" eaLnBrk="1" fontAlgn="base" hangingPunct="1">
        <a:spcBef>
          <a:spcPct val="0"/>
        </a:spcBef>
        <a:spcAft>
          <a:spcPts val="720"/>
        </a:spcAft>
        <a:buSzPct val="100000"/>
        <a:buFont typeface="Arial" pitchFamily="34" charset="0"/>
        <a:buChar char="–"/>
        <a:defRPr sz="1440">
          <a:solidFill>
            <a:schemeClr val="tx1"/>
          </a:solidFill>
          <a:latin typeface="+mn-lt"/>
          <a:ea typeface="Arial Unicode MS" pitchFamily="-65" charset="0"/>
          <a:cs typeface="Arial Unicode MS" pitchFamily="-65" charset="0"/>
          <a:sym typeface="Arial" pitchFamily="34" charset="0"/>
        </a:defRPr>
      </a:lvl4pPr>
      <a:lvl5pPr marL="1754506" indent="-224790" algn="l" rtl="0" eaLnBrk="1" fontAlgn="base" hangingPunct="1">
        <a:spcBef>
          <a:spcPct val="0"/>
        </a:spcBef>
        <a:spcAft>
          <a:spcPts val="720"/>
        </a:spcAft>
        <a:buSzPct val="100000"/>
        <a:buFont typeface="Arial" pitchFamily="34" charset="0"/>
        <a:buChar char="»"/>
        <a:defRPr sz="1440">
          <a:solidFill>
            <a:schemeClr val="tx1"/>
          </a:solidFill>
          <a:latin typeface="+mn-lt"/>
          <a:ea typeface="Arial Unicode MS" pitchFamily="-65" charset="0"/>
          <a:cs typeface="Arial Unicode MS" pitchFamily="-65" charset="0"/>
          <a:sym typeface="Arial" pitchFamily="34" charset="0"/>
        </a:defRPr>
      </a:lvl5pPr>
      <a:lvl6pPr marL="2095759"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6pPr>
      <a:lvl7pPr marL="2435638"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7pPr>
      <a:lvl8pPr marL="2775511"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8pPr>
      <a:lvl9pPr marL="3115349" indent="-226607" algn="l" rtl="0" eaLnBrk="1" fontAlgn="base" hangingPunct="1">
        <a:spcBef>
          <a:spcPts val="455"/>
        </a:spcBef>
        <a:spcAft>
          <a:spcPct val="0"/>
        </a:spcAft>
        <a:buSzPct val="100000"/>
        <a:buFont typeface="Arial" pitchFamily="-110" charset="0"/>
        <a:buChar char="»"/>
        <a:defRPr sz="2040">
          <a:solidFill>
            <a:schemeClr val="tx1"/>
          </a:solidFill>
          <a:latin typeface="+mn-lt"/>
          <a:ea typeface="+mn-ea"/>
          <a:cs typeface="+mn-cs"/>
          <a:sym typeface="Arial" pitchFamily="-110" charset="0"/>
        </a:defRPr>
      </a:lvl9pPr>
    </p:bodyStyle>
    <p:otherStyle>
      <a:defPPr>
        <a:defRPr lang="en-US"/>
      </a:defPPr>
      <a:lvl1pPr marL="0" algn="l" defTabSz="339906" rtl="0" eaLnBrk="1" latinLnBrk="0" hangingPunct="1">
        <a:defRPr sz="1320" kern="1200">
          <a:solidFill>
            <a:schemeClr val="tx1"/>
          </a:solidFill>
          <a:latin typeface="+mn-lt"/>
          <a:ea typeface="+mn-ea"/>
          <a:cs typeface="+mn-cs"/>
        </a:defRPr>
      </a:lvl1pPr>
      <a:lvl2pPr marL="339906" algn="l" defTabSz="339906" rtl="0" eaLnBrk="1" latinLnBrk="0" hangingPunct="1">
        <a:defRPr sz="1320" kern="1200">
          <a:solidFill>
            <a:schemeClr val="tx1"/>
          </a:solidFill>
          <a:latin typeface="+mn-lt"/>
          <a:ea typeface="+mn-ea"/>
          <a:cs typeface="+mn-cs"/>
        </a:defRPr>
      </a:lvl2pPr>
      <a:lvl3pPr marL="679804" algn="l" defTabSz="339906" rtl="0" eaLnBrk="1" latinLnBrk="0" hangingPunct="1">
        <a:defRPr sz="1320" kern="1200">
          <a:solidFill>
            <a:schemeClr val="tx1"/>
          </a:solidFill>
          <a:latin typeface="+mn-lt"/>
          <a:ea typeface="+mn-ea"/>
          <a:cs typeface="+mn-cs"/>
        </a:defRPr>
      </a:lvl3pPr>
      <a:lvl4pPr marL="1019580" algn="l" defTabSz="339906" rtl="0" eaLnBrk="1" latinLnBrk="0" hangingPunct="1">
        <a:defRPr sz="1320" kern="1200">
          <a:solidFill>
            <a:schemeClr val="tx1"/>
          </a:solidFill>
          <a:latin typeface="+mn-lt"/>
          <a:ea typeface="+mn-ea"/>
          <a:cs typeface="+mn-cs"/>
        </a:defRPr>
      </a:lvl4pPr>
      <a:lvl5pPr marL="1359456" algn="l" defTabSz="339906" rtl="0" eaLnBrk="1" latinLnBrk="0" hangingPunct="1">
        <a:defRPr sz="1320" kern="1200">
          <a:solidFill>
            <a:schemeClr val="tx1"/>
          </a:solidFill>
          <a:latin typeface="+mn-lt"/>
          <a:ea typeface="+mn-ea"/>
          <a:cs typeface="+mn-cs"/>
        </a:defRPr>
      </a:lvl5pPr>
      <a:lvl6pPr marL="1699292" algn="l" defTabSz="339906" rtl="0" eaLnBrk="1" latinLnBrk="0" hangingPunct="1">
        <a:defRPr sz="1320" kern="1200">
          <a:solidFill>
            <a:schemeClr val="tx1"/>
          </a:solidFill>
          <a:latin typeface="+mn-lt"/>
          <a:ea typeface="+mn-ea"/>
          <a:cs typeface="+mn-cs"/>
        </a:defRPr>
      </a:lvl6pPr>
      <a:lvl7pPr marL="2039142" algn="l" defTabSz="339906" rtl="0" eaLnBrk="1" latinLnBrk="0" hangingPunct="1">
        <a:defRPr sz="1320" kern="1200">
          <a:solidFill>
            <a:schemeClr val="tx1"/>
          </a:solidFill>
          <a:latin typeface="+mn-lt"/>
          <a:ea typeface="+mn-ea"/>
          <a:cs typeface="+mn-cs"/>
        </a:defRPr>
      </a:lvl7pPr>
      <a:lvl8pPr marL="2378936" algn="l" defTabSz="339906" rtl="0" eaLnBrk="1" latinLnBrk="0" hangingPunct="1">
        <a:defRPr sz="1320" kern="1200">
          <a:solidFill>
            <a:schemeClr val="tx1"/>
          </a:solidFill>
          <a:latin typeface="+mn-lt"/>
          <a:ea typeface="+mn-ea"/>
          <a:cs typeface="+mn-cs"/>
        </a:defRPr>
      </a:lvl8pPr>
      <a:lvl9pPr marL="2718886" algn="l" defTabSz="339906" rtl="0" eaLnBrk="1" latinLnBrk="0" hangingPunct="1">
        <a:defRPr sz="132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31522" y="3566160"/>
            <a:ext cx="13167360" cy="164592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731522" y="5354956"/>
            <a:ext cx="13167360" cy="20631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6359862"/>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ftr="0" dt="0"/>
  <p:txStyles>
    <p:titleStyle>
      <a:lvl1pPr algn="l" defTabSz="548640" rtl="0" eaLnBrk="0" fontAlgn="base" hangingPunct="0">
        <a:spcBef>
          <a:spcPct val="0"/>
        </a:spcBef>
        <a:spcAft>
          <a:spcPct val="0"/>
        </a:spcAft>
        <a:defRPr sz="6000" kern="1200">
          <a:solidFill>
            <a:schemeClr val="tx1"/>
          </a:solidFill>
          <a:latin typeface="Georgia"/>
          <a:ea typeface="ＭＳ Ｐゴシック" pitchFamily="34" charset="-128"/>
          <a:cs typeface="ＭＳ Ｐゴシック" pitchFamily="34" charset="-128"/>
        </a:defRPr>
      </a:lvl1pPr>
      <a:lvl2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2pPr>
      <a:lvl3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3pPr>
      <a:lvl4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4pPr>
      <a:lvl5pPr algn="l" defTabSz="548640" rtl="0" eaLnBrk="0" fontAlgn="base" hangingPunct="0">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5pPr>
      <a:lvl6pPr marL="54864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6pPr>
      <a:lvl7pPr marL="109728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7pPr>
      <a:lvl8pPr marL="164592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8pPr>
      <a:lvl9pPr marL="2194560" algn="l" defTabSz="548640" rtl="0" fontAlgn="base">
        <a:spcBef>
          <a:spcPct val="0"/>
        </a:spcBef>
        <a:spcAft>
          <a:spcPct val="0"/>
        </a:spcAft>
        <a:defRPr sz="6000">
          <a:solidFill>
            <a:schemeClr val="tx1"/>
          </a:solidFill>
          <a:latin typeface="Georgia" pitchFamily="34" charset="0"/>
          <a:ea typeface="ＭＳ Ｐゴシック" pitchFamily="34" charset="-128"/>
          <a:cs typeface="ＭＳ Ｐゴシック" pitchFamily="34" charset="-128"/>
        </a:defRPr>
      </a:lvl9pPr>
    </p:titleStyle>
    <p:bodyStyle>
      <a:lvl1pPr marL="411480" indent="-41148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ＭＳ Ｐゴシック" pitchFamily="34" charset="-128"/>
        </a:defRPr>
      </a:lvl1pPr>
      <a:lvl2pPr marL="891540" indent="-34290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2pPr>
      <a:lvl3pPr marL="137160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3pPr>
      <a:lvl4pPr marL="192024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4pPr>
      <a:lvl5pPr marL="2468880" indent="-274320" algn="l" defTabSz="548640" rtl="0" eaLnBrk="0" fontAlgn="base" hangingPunct="0">
        <a:spcBef>
          <a:spcPct val="0"/>
        </a:spcBef>
        <a:spcAft>
          <a:spcPct val="0"/>
        </a:spcAft>
        <a:defRPr sz="3000" kern="1200">
          <a:solidFill>
            <a:srgbClr val="555555"/>
          </a:solidFill>
          <a:latin typeface="Arial"/>
          <a:ea typeface="ＭＳ Ｐゴシック" pitchFamily="34" charset="-128"/>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026"/>
          <p:cNvSpPr txBox="1">
            <a:spLocks noChangeArrowheads="1"/>
          </p:cNvSpPr>
          <p:nvPr/>
        </p:nvSpPr>
        <p:spPr bwMode="auto">
          <a:xfrm>
            <a:off x="537804" y="3083873"/>
            <a:ext cx="12367260" cy="5355312"/>
          </a:xfrm>
          <a:prstGeom prst="rect">
            <a:avLst/>
          </a:prstGeom>
          <a:noFill/>
          <a:ln w="9525">
            <a:noFill/>
            <a:miter lim="800000"/>
            <a:headEnd/>
            <a:tailEnd/>
          </a:ln>
          <a:effectLst/>
        </p:spPr>
        <p:txBody>
          <a:bodyPr wrap="square">
            <a:spAutoFit/>
          </a:bodyPr>
          <a:lstStyle/>
          <a:p>
            <a:pPr algn="ctr">
              <a:spcBef>
                <a:spcPts val="600"/>
              </a:spcBef>
            </a:pPr>
            <a:r>
              <a:rPr lang="en-US" sz="4800" b="1" dirty="0">
                <a:latin typeface="Times New Roman" panose="02020603050405020304" pitchFamily="18" charset="0"/>
                <a:cs typeface="Times New Roman" panose="02020603050405020304" pitchFamily="18" charset="0"/>
              </a:rPr>
              <a:t>Annual Quality Review Meeting</a:t>
            </a:r>
          </a:p>
          <a:p>
            <a:pPr algn="ctr">
              <a:spcBef>
                <a:spcPts val="600"/>
              </a:spcBef>
            </a:pPr>
            <a:r>
              <a:rPr lang="en-US" sz="4800" b="1" dirty="0">
                <a:latin typeface="Times New Roman" panose="02020603050405020304" pitchFamily="18" charset="0"/>
                <a:cs typeface="Times New Roman" panose="02020603050405020304" pitchFamily="18" charset="0"/>
              </a:rPr>
              <a:t>Seolin Systems</a:t>
            </a:r>
          </a:p>
          <a:p>
            <a:pPr algn="ctr">
              <a:spcBef>
                <a:spcPts val="600"/>
              </a:spcBef>
            </a:pPr>
            <a:r>
              <a:rPr lang="en-US" sz="4800" b="1" dirty="0">
                <a:latin typeface="Times New Roman" panose="02020603050405020304" pitchFamily="18" charset="0"/>
                <a:cs typeface="Times New Roman" panose="02020603050405020304" pitchFamily="18" charset="0"/>
              </a:rPr>
              <a:t>Korea Service Center</a:t>
            </a:r>
            <a:br>
              <a:rPr lang="en-US" sz="48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Date:</a:t>
            </a:r>
            <a:r>
              <a:rPr lang="en-US" altLang="ko-KR" sz="4400" dirty="0">
                <a:latin typeface="Times New Roman" panose="02020603050405020304" pitchFamily="18" charset="0"/>
                <a:cs typeface="Times New Roman" panose="02020603050405020304" pitchFamily="18" charset="0"/>
              </a:rPr>
              <a:t>20-05-2020</a:t>
            </a:r>
            <a:endParaRPr lang="en-US" altLang="ko-KR" sz="4400" b="1" dirty="0">
              <a:latin typeface="Times New Roman" panose="02020603050405020304" pitchFamily="18" charset="0"/>
              <a:cs typeface="Times New Roman" panose="02020603050405020304" pitchFamily="18" charset="0"/>
            </a:endParaRPr>
          </a:p>
          <a:p>
            <a:pPr algn="ctr">
              <a:spcBef>
                <a:spcPct val="50000"/>
              </a:spcBef>
            </a:pPr>
            <a:endParaRPr lang="en-US" sz="4800" b="1" dirty="0">
              <a:latin typeface="Times New Roman" panose="02020603050405020304" pitchFamily="18" charset="0"/>
              <a:cs typeface="Times New Roman" panose="02020603050405020304" pitchFamily="18" charset="0"/>
            </a:endParaRPr>
          </a:p>
          <a:p>
            <a:pPr algn="ctr">
              <a:spcBef>
                <a:spcPct val="50000"/>
              </a:spcBef>
            </a:pPr>
            <a:endParaRPr lang="en-US" sz="4800" b="1" dirty="0"/>
          </a:p>
        </p:txBody>
      </p:sp>
      <p:sp>
        <p:nvSpPr>
          <p:cNvPr id="2" name="TextBox 1">
            <a:extLst>
              <a:ext uri="{FF2B5EF4-FFF2-40B4-BE49-F238E27FC236}">
                <a16:creationId xmlns:a16="http://schemas.microsoft.com/office/drawing/2014/main" id="{91706197-04CC-47A7-9FC2-59C7FAB508F3}"/>
              </a:ext>
            </a:extLst>
          </p:cNvPr>
          <p:cNvSpPr txBox="1"/>
          <p:nvPr/>
        </p:nvSpPr>
        <p:spPr>
          <a:xfrm>
            <a:off x="1436915" y="7767935"/>
            <a:ext cx="11155680" cy="461665"/>
          </a:xfrm>
          <a:prstGeom prst="rect">
            <a:avLst/>
          </a:prstGeom>
          <a:solidFill>
            <a:srgbClr val="F30617"/>
          </a:solid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Ethicon Endo-Surgery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10</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818868" y="1883123"/>
            <a:ext cx="8565165"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Significant Changes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in Quality System</a:t>
            </a:r>
          </a:p>
        </p:txBody>
      </p:sp>
    </p:spTree>
    <p:extLst>
      <p:ext uri="{BB962C8B-B14F-4D97-AF65-F5344CB8AC3E}">
        <p14:creationId xmlns:p14="http://schemas.microsoft.com/office/powerpoint/2010/main" val="34475187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11</a:t>
            </a:fld>
            <a:endParaRPr lang="en-US" altLang="en-US" dirty="0"/>
          </a:p>
        </p:txBody>
      </p:sp>
      <p:sp>
        <p:nvSpPr>
          <p:cNvPr id="5" name="Rectangle 2">
            <a:extLst>
              <a:ext uri="{FF2B5EF4-FFF2-40B4-BE49-F238E27FC236}">
                <a16:creationId xmlns:a16="http://schemas.microsoft.com/office/drawing/2014/main" id="{FD67AFCA-01DB-4307-B47E-4FF3EF18876B}"/>
              </a:ext>
            </a:extLst>
          </p:cNvPr>
          <p:cNvSpPr>
            <a:spLocks noGrp="1" noChangeArrowheads="1"/>
          </p:cNvSpPr>
          <p:nvPr>
            <p:ph type="title"/>
          </p:nvPr>
        </p:nvSpPr>
        <p:spPr>
          <a:xfrm>
            <a:off x="218622" y="182880"/>
            <a:ext cx="14193155" cy="979714"/>
          </a:xfrm>
          <a:solidFill>
            <a:schemeClr val="accent1"/>
          </a:solidFill>
        </p:spPr>
        <p:txBody>
          <a:bodyPr/>
          <a:lstStyle/>
          <a:p>
            <a:pPr algn="ctr"/>
            <a:r>
              <a:rPr lang="en-US" dirty="0"/>
              <a:t>Significant Changes in Quality System</a:t>
            </a:r>
          </a:p>
        </p:txBody>
      </p:sp>
      <p:graphicFrame>
        <p:nvGraphicFramePr>
          <p:cNvPr id="8" name="Table 7">
            <a:extLst>
              <a:ext uri="{FF2B5EF4-FFF2-40B4-BE49-F238E27FC236}">
                <a16:creationId xmlns:a16="http://schemas.microsoft.com/office/drawing/2014/main" id="{A232AE10-9782-46B3-AA70-8C8A9C9D5214}"/>
              </a:ext>
            </a:extLst>
          </p:cNvPr>
          <p:cNvGraphicFramePr>
            <a:graphicFrameLocks noGrp="1"/>
          </p:cNvGraphicFramePr>
          <p:nvPr>
            <p:extLst>
              <p:ext uri="{D42A27DB-BD31-4B8C-83A1-F6EECF244321}">
                <p14:modId xmlns:p14="http://schemas.microsoft.com/office/powerpoint/2010/main" val="2811964897"/>
              </p:ext>
            </p:extLst>
          </p:nvPr>
        </p:nvGraphicFramePr>
        <p:xfrm>
          <a:off x="414427" y="1459582"/>
          <a:ext cx="13935481" cy="1391578"/>
        </p:xfrm>
        <a:graphic>
          <a:graphicData uri="http://schemas.openxmlformats.org/drawingml/2006/table">
            <a:tbl>
              <a:tblPr firstRow="1" bandRow="1">
                <a:tableStyleId>{5C22544A-7EE6-4342-B048-85BDC9FD1C3A}</a:tableStyleId>
              </a:tblPr>
              <a:tblGrid>
                <a:gridCol w="4392704">
                  <a:extLst>
                    <a:ext uri="{9D8B030D-6E8A-4147-A177-3AD203B41FA5}">
                      <a16:colId xmlns:a16="http://schemas.microsoft.com/office/drawing/2014/main" val="4125066813"/>
                    </a:ext>
                  </a:extLst>
                </a:gridCol>
                <a:gridCol w="5034239">
                  <a:extLst>
                    <a:ext uri="{9D8B030D-6E8A-4147-A177-3AD203B41FA5}">
                      <a16:colId xmlns:a16="http://schemas.microsoft.com/office/drawing/2014/main" val="2444598323"/>
                    </a:ext>
                  </a:extLst>
                </a:gridCol>
                <a:gridCol w="4508538">
                  <a:extLst>
                    <a:ext uri="{9D8B030D-6E8A-4147-A177-3AD203B41FA5}">
                      <a16:colId xmlns:a16="http://schemas.microsoft.com/office/drawing/2014/main" val="2255408877"/>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722562">
                <a:tc>
                  <a:txBody>
                    <a:bodyPr/>
                    <a:lstStyle/>
                    <a:p>
                      <a:pPr algn="l" fontAlgn="b"/>
                      <a:r>
                        <a:rPr lang="en-US" sz="1800" u="none" strike="noStrike" dirty="0">
                          <a:solidFill>
                            <a:schemeClr val="tx2"/>
                          </a:solidFill>
                          <a:effectLst/>
                          <a:latin typeface="Times New Roman" panose="02020603050405020304" pitchFamily="18" charset="0"/>
                          <a:cs typeface="Times New Roman" panose="02020603050405020304" pitchFamily="18" charset="0"/>
                        </a:rPr>
                        <a:t>Has there been any changes </a:t>
                      </a:r>
                      <a:r>
                        <a:rPr lang="en-US" sz="1800" dirty="0">
                          <a:solidFill>
                            <a:schemeClr val="tx2"/>
                          </a:solidFill>
                          <a:latin typeface="Times New Roman" panose="02020603050405020304" pitchFamily="18" charset="0"/>
                          <a:cs typeface="Times New Roman" panose="02020603050405020304" pitchFamily="18" charset="0"/>
                        </a:rPr>
                        <a:t>significant changes to the Quality System in the last year?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1" i="0" u="none" strike="noStrike" dirty="0">
                          <a:solidFill>
                            <a:srgbClr val="0000FF"/>
                          </a:solidFill>
                          <a:effectLst/>
                          <a:latin typeface="Times New Roman" panose="02020603050405020304" pitchFamily="18" charset="0"/>
                          <a:cs typeface="Times New Roman" panose="02020603050405020304" pitchFamily="18" charset="0"/>
                        </a:rPr>
                        <a:t>No</a:t>
                      </a:r>
                    </a:p>
                  </a:txBody>
                  <a:tcPr marL="10648" marR="10648" marT="10648" marB="0"/>
                </a:tc>
                <a:tc>
                  <a:txBody>
                    <a:bodyPr/>
                    <a:lstStyle/>
                    <a:p>
                      <a:pPr algn="l" fontAlgn="b"/>
                      <a:r>
                        <a:rPr lang="en-US" sz="1800" b="1"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2650515356"/>
                  </a:ext>
                </a:extLst>
              </a:tr>
            </a:tbl>
          </a:graphicData>
        </a:graphic>
      </p:graphicFrame>
    </p:spTree>
    <p:extLst>
      <p:ext uri="{BB962C8B-B14F-4D97-AF65-F5344CB8AC3E}">
        <p14:creationId xmlns:p14="http://schemas.microsoft.com/office/powerpoint/2010/main" val="191198112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12</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87635" y="2215632"/>
            <a:ext cx="14055130"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Average Monthly Service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Volume During the Last 12 Months</a:t>
            </a:r>
          </a:p>
        </p:txBody>
      </p:sp>
    </p:spTree>
    <p:extLst>
      <p:ext uri="{BB962C8B-B14F-4D97-AF65-F5344CB8AC3E}">
        <p14:creationId xmlns:p14="http://schemas.microsoft.com/office/powerpoint/2010/main" val="14025717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13</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205740"/>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kern="0" dirty="0"/>
              <a:t>Org Chart</a:t>
            </a:r>
          </a:p>
        </p:txBody>
      </p:sp>
      <p:sp>
        <p:nvSpPr>
          <p:cNvPr id="5" name="Rectangle 2">
            <a:extLst>
              <a:ext uri="{FF2B5EF4-FFF2-40B4-BE49-F238E27FC236}">
                <a16:creationId xmlns:a16="http://schemas.microsoft.com/office/drawing/2014/main" id="{A03B5F76-A865-4069-9CE6-D1CC70B14D1E}"/>
              </a:ext>
            </a:extLst>
          </p:cNvPr>
          <p:cNvSpPr>
            <a:spLocks noGrp="1" noChangeArrowheads="1"/>
          </p:cNvSpPr>
          <p:nvPr>
            <p:ph type="title"/>
          </p:nvPr>
        </p:nvSpPr>
        <p:spPr>
          <a:xfrm>
            <a:off x="731521" y="274320"/>
            <a:ext cx="13618388" cy="1188720"/>
          </a:xfrm>
          <a:solidFill>
            <a:schemeClr val="accent1"/>
          </a:solidFill>
        </p:spPr>
        <p:txBody>
          <a:bodyPr/>
          <a:lstStyle/>
          <a:p>
            <a:pPr eaLnBrk="1" hangingPunct="1"/>
            <a:r>
              <a:rPr lang="en-US" sz="4320" dirty="0"/>
              <a:t>Average Monthly EES Service volume </a:t>
            </a:r>
            <a:br>
              <a:rPr lang="en-US" sz="4320" dirty="0"/>
            </a:br>
            <a:r>
              <a:rPr lang="en-US" sz="4320" dirty="0"/>
              <a:t>during last 10 months</a:t>
            </a:r>
          </a:p>
        </p:txBody>
      </p:sp>
      <p:graphicFrame>
        <p:nvGraphicFramePr>
          <p:cNvPr id="8" name="Table 7">
            <a:extLst>
              <a:ext uri="{FF2B5EF4-FFF2-40B4-BE49-F238E27FC236}">
                <a16:creationId xmlns:a16="http://schemas.microsoft.com/office/drawing/2014/main" id="{73355721-B9CD-4295-B38C-97F7E861266E}"/>
              </a:ext>
            </a:extLst>
          </p:cNvPr>
          <p:cNvGraphicFramePr>
            <a:graphicFrameLocks noGrp="1"/>
          </p:cNvGraphicFramePr>
          <p:nvPr>
            <p:extLst>
              <p:ext uri="{D42A27DB-BD31-4B8C-83A1-F6EECF244321}">
                <p14:modId xmlns:p14="http://schemas.microsoft.com/office/powerpoint/2010/main" val="2909731493"/>
              </p:ext>
            </p:extLst>
          </p:nvPr>
        </p:nvGraphicFramePr>
        <p:xfrm>
          <a:off x="2588821" y="2327040"/>
          <a:ext cx="10427426" cy="4325879"/>
        </p:xfrm>
        <a:graphic>
          <a:graphicData uri="http://schemas.openxmlformats.org/drawingml/2006/table">
            <a:tbl>
              <a:tblPr firstRow="1" bandRow="1">
                <a:tableStyleId>{5C22544A-7EE6-4342-B048-85BDC9FD1C3A}</a:tableStyleId>
              </a:tblPr>
              <a:tblGrid>
                <a:gridCol w="3125289">
                  <a:extLst>
                    <a:ext uri="{9D8B030D-6E8A-4147-A177-3AD203B41FA5}">
                      <a16:colId xmlns:a16="http://schemas.microsoft.com/office/drawing/2014/main" val="124017726"/>
                    </a:ext>
                  </a:extLst>
                </a:gridCol>
                <a:gridCol w="7302137">
                  <a:extLst>
                    <a:ext uri="{9D8B030D-6E8A-4147-A177-3AD203B41FA5}">
                      <a16:colId xmlns:a16="http://schemas.microsoft.com/office/drawing/2014/main" val="3832443483"/>
                    </a:ext>
                  </a:extLst>
                </a:gridCol>
              </a:tblGrid>
              <a:tr h="102456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200" dirty="0">
                          <a:solidFill>
                            <a:schemeClr val="tx2"/>
                          </a:solidFill>
                          <a:effectLst/>
                          <a:latin typeface="Times New Roman" panose="02020603050405020304" pitchFamily="18" charset="0"/>
                          <a:cs typeface="Times New Roman" panose="02020603050405020304" pitchFamily="18" charset="0"/>
                        </a:rPr>
                        <a:t>Product Name</a:t>
                      </a:r>
                      <a:endParaRPr lang="en-US" sz="29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200" dirty="0">
                          <a:solidFill>
                            <a:schemeClr val="tx2"/>
                          </a:solidFill>
                          <a:effectLst/>
                          <a:latin typeface="Times New Roman" panose="02020603050405020304" pitchFamily="18" charset="0"/>
                          <a:cs typeface="Times New Roman" panose="02020603050405020304" pitchFamily="18" charset="0"/>
                        </a:rPr>
                        <a:t># of products serviced between </a:t>
                      </a:r>
                      <a:r>
                        <a:rPr lang="en-US" sz="2200" u="sng" dirty="0">
                          <a:solidFill>
                            <a:srgbClr val="0000FF"/>
                          </a:solidFill>
                          <a:effectLst/>
                          <a:latin typeface="Times New Roman" panose="02020603050405020304" pitchFamily="18" charset="0"/>
                          <a:cs typeface="Times New Roman" panose="02020603050405020304" pitchFamily="18" charset="0"/>
                        </a:rPr>
                        <a:t>01-07-2019 to 30-04-2020</a:t>
                      </a:r>
                      <a:endParaRPr lang="en-US" sz="29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287233">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778</a:t>
                      </a:r>
                    </a:p>
                  </a:txBody>
                  <a:tcPr marL="10648" marR="10648" marT="10648" marB="0"/>
                </a:tc>
                <a:extLst>
                  <a:ext uri="{0D108BD9-81ED-4DB2-BD59-A6C34878D82A}">
                    <a16:rowId xmlns:a16="http://schemas.microsoft.com/office/drawing/2014/main" val="2185381891"/>
                  </a:ext>
                </a:extLst>
              </a:tr>
              <a:tr h="379571">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0</a:t>
                      </a:r>
                    </a:p>
                  </a:txBody>
                  <a:tcPr marL="10648" marR="10648" marT="10648" marB="0"/>
                </a:tc>
                <a:extLst>
                  <a:ext uri="{0D108BD9-81ED-4DB2-BD59-A6C34878D82A}">
                    <a16:rowId xmlns:a16="http://schemas.microsoft.com/office/drawing/2014/main" val="1848150823"/>
                  </a:ext>
                </a:extLst>
              </a:tr>
              <a:tr h="379571">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RF60</a:t>
                      </a: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N/A</a:t>
                      </a:r>
                    </a:p>
                  </a:txBody>
                  <a:tcPr marL="10648" marR="10648" marT="10648" marB="0"/>
                </a:tc>
                <a:extLst>
                  <a:ext uri="{0D108BD9-81ED-4DB2-BD59-A6C34878D82A}">
                    <a16:rowId xmlns:a16="http://schemas.microsoft.com/office/drawing/2014/main" val="3323824636"/>
                  </a:ext>
                </a:extLst>
              </a:tr>
              <a:tr h="5637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33</a:t>
                      </a:r>
                    </a:p>
                  </a:txBody>
                  <a:tcPr marL="10648" marR="10648" marT="10648" marB="0"/>
                </a:tc>
                <a:extLst>
                  <a:ext uri="{0D108BD9-81ED-4DB2-BD59-A6C34878D82A}">
                    <a16:rowId xmlns:a16="http://schemas.microsoft.com/office/drawing/2014/main" val="1104441360"/>
                  </a:ext>
                </a:extLst>
              </a:tr>
              <a:tr h="5637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N/A</a:t>
                      </a:r>
                    </a:p>
                  </a:txBody>
                  <a:tcPr marL="10648" marR="10648" marT="10648" marB="0"/>
                </a:tc>
                <a:extLst>
                  <a:ext uri="{0D108BD9-81ED-4DB2-BD59-A6C34878D82A}">
                    <a16:rowId xmlns:a16="http://schemas.microsoft.com/office/drawing/2014/main" val="75666210"/>
                  </a:ext>
                </a:extLst>
              </a:tr>
              <a:tr h="5637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N/A</a:t>
                      </a:r>
                    </a:p>
                  </a:txBody>
                  <a:tcPr marL="10648" marR="10648" marT="10648" marB="0"/>
                </a:tc>
                <a:extLst>
                  <a:ext uri="{0D108BD9-81ED-4DB2-BD59-A6C34878D82A}">
                    <a16:rowId xmlns:a16="http://schemas.microsoft.com/office/drawing/2014/main" val="3330546587"/>
                  </a:ext>
                </a:extLst>
              </a:tr>
              <a:tr h="56373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fontAlgn="b"/>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b="1" i="0" u="none" strike="noStrike" dirty="0">
                          <a:solidFill>
                            <a:srgbClr val="0000FF"/>
                          </a:solidFill>
                          <a:effectLst/>
                          <a:latin typeface="Arial" panose="020B0604020202020204" pitchFamily="34" charset="0"/>
                        </a:rPr>
                        <a:t>N/A</a:t>
                      </a:r>
                    </a:p>
                  </a:txBody>
                  <a:tcPr marL="10648" marR="10648" marT="10648" marB="0"/>
                </a:tc>
                <a:extLst>
                  <a:ext uri="{0D108BD9-81ED-4DB2-BD59-A6C34878D82A}">
                    <a16:rowId xmlns:a16="http://schemas.microsoft.com/office/drawing/2014/main" val="1749223855"/>
                  </a:ext>
                </a:extLst>
              </a:tr>
            </a:tbl>
          </a:graphicData>
        </a:graphic>
      </p:graphicFrame>
      <p:sp>
        <p:nvSpPr>
          <p:cNvPr id="3" name="Rectangle 2">
            <a:extLst>
              <a:ext uri="{FF2B5EF4-FFF2-40B4-BE49-F238E27FC236}">
                <a16:creationId xmlns:a16="http://schemas.microsoft.com/office/drawing/2014/main" id="{CC8EB9BC-34C6-415F-8030-BDC4A96E6F99}"/>
              </a:ext>
            </a:extLst>
          </p:cNvPr>
          <p:cNvSpPr/>
          <p:nvPr/>
        </p:nvSpPr>
        <p:spPr>
          <a:xfrm>
            <a:off x="2588821" y="1957708"/>
            <a:ext cx="11355780" cy="369332"/>
          </a:xfrm>
          <a:prstGeom prst="rect">
            <a:avLst/>
          </a:prstGeom>
        </p:spPr>
        <p:txBody>
          <a:bodyPr wrap="square">
            <a:spAutoFit/>
          </a:bodyPr>
          <a:lstStyle/>
          <a:p>
            <a:pPr marL="457200" lvl="1" indent="0">
              <a:buNone/>
            </a:pPr>
            <a:r>
              <a:rPr lang="en-US" sz="1800" dirty="0">
                <a:solidFill>
                  <a:srgbClr val="0000FF"/>
                </a:solidFill>
              </a:rPr>
              <a:t>81.8 units/month means Seolin Systems will be classified as a ‘Medium Volume’ Service Center</a:t>
            </a:r>
          </a:p>
        </p:txBody>
      </p:sp>
    </p:spTree>
    <p:extLst>
      <p:ext uri="{BB962C8B-B14F-4D97-AF65-F5344CB8AC3E}">
        <p14:creationId xmlns:p14="http://schemas.microsoft.com/office/powerpoint/2010/main" val="8861221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14</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041287" y="2750022"/>
            <a:ext cx="10025309"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Service Training Results</a:t>
            </a:r>
          </a:p>
        </p:txBody>
      </p:sp>
    </p:spTree>
    <p:extLst>
      <p:ext uri="{BB962C8B-B14F-4D97-AF65-F5344CB8AC3E}">
        <p14:creationId xmlns:p14="http://schemas.microsoft.com/office/powerpoint/2010/main" val="22302287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15</a:t>
            </a:fld>
            <a:endParaRPr lang="en-US" altLang="en-US" dirty="0"/>
          </a:p>
        </p:txBody>
      </p:sp>
      <p:sp>
        <p:nvSpPr>
          <p:cNvPr id="5" name="Rectangle 2">
            <a:extLst>
              <a:ext uri="{FF2B5EF4-FFF2-40B4-BE49-F238E27FC236}">
                <a16:creationId xmlns:a16="http://schemas.microsoft.com/office/drawing/2014/main" id="{5ECB8333-A318-4994-B153-A660F9CADB1A}"/>
              </a:ext>
            </a:extLst>
          </p:cNvPr>
          <p:cNvSpPr>
            <a:spLocks noGrp="1" noChangeArrowheads="1"/>
          </p:cNvSpPr>
          <p:nvPr>
            <p:ph type="title"/>
          </p:nvPr>
        </p:nvSpPr>
        <p:spPr>
          <a:xfrm>
            <a:off x="287383" y="274320"/>
            <a:ext cx="14062526" cy="1554480"/>
          </a:xfrm>
          <a:solidFill>
            <a:schemeClr val="accent1"/>
          </a:solidFill>
        </p:spPr>
        <p:txBody>
          <a:bodyPr/>
          <a:lstStyle/>
          <a:p>
            <a:pPr algn="ctr" eaLnBrk="1" hangingPunct="1"/>
            <a:r>
              <a:rPr lang="en-US" sz="4320" dirty="0"/>
              <a:t>Service Training Results for Newly Trained </a:t>
            </a:r>
            <a:br>
              <a:rPr lang="en-US" sz="4320" dirty="0"/>
            </a:br>
            <a:r>
              <a:rPr lang="en-US" sz="4320" dirty="0"/>
              <a:t>and Ongoing Personnel</a:t>
            </a:r>
          </a:p>
        </p:txBody>
      </p:sp>
      <p:graphicFrame>
        <p:nvGraphicFramePr>
          <p:cNvPr id="9" name="Table 8">
            <a:extLst>
              <a:ext uri="{FF2B5EF4-FFF2-40B4-BE49-F238E27FC236}">
                <a16:creationId xmlns:a16="http://schemas.microsoft.com/office/drawing/2014/main" id="{4CF07E61-2FB1-4500-B169-1F11BBD7E986}"/>
              </a:ext>
            </a:extLst>
          </p:cNvPr>
          <p:cNvGraphicFramePr>
            <a:graphicFrameLocks noGrp="1"/>
          </p:cNvGraphicFramePr>
          <p:nvPr>
            <p:extLst>
              <p:ext uri="{D42A27DB-BD31-4B8C-83A1-F6EECF244321}">
                <p14:modId xmlns:p14="http://schemas.microsoft.com/office/powerpoint/2010/main" val="706609125"/>
              </p:ext>
            </p:extLst>
          </p:nvPr>
        </p:nvGraphicFramePr>
        <p:xfrm>
          <a:off x="1717766" y="2504080"/>
          <a:ext cx="11194867" cy="4717729"/>
        </p:xfrm>
        <a:graphic>
          <a:graphicData uri="http://schemas.openxmlformats.org/drawingml/2006/table">
            <a:tbl>
              <a:tblPr firstRow="1" bandRow="1">
                <a:tableStyleId>{5C22544A-7EE6-4342-B048-85BDC9FD1C3A}</a:tableStyleId>
              </a:tblPr>
              <a:tblGrid>
                <a:gridCol w="2819448">
                  <a:extLst>
                    <a:ext uri="{9D8B030D-6E8A-4147-A177-3AD203B41FA5}">
                      <a16:colId xmlns:a16="http://schemas.microsoft.com/office/drawing/2014/main" val="124017726"/>
                    </a:ext>
                  </a:extLst>
                </a:gridCol>
                <a:gridCol w="2902373">
                  <a:extLst>
                    <a:ext uri="{9D8B030D-6E8A-4147-A177-3AD203B41FA5}">
                      <a16:colId xmlns:a16="http://schemas.microsoft.com/office/drawing/2014/main" val="3832443483"/>
                    </a:ext>
                  </a:extLst>
                </a:gridCol>
                <a:gridCol w="2736523">
                  <a:extLst>
                    <a:ext uri="{9D8B030D-6E8A-4147-A177-3AD203B41FA5}">
                      <a16:colId xmlns:a16="http://schemas.microsoft.com/office/drawing/2014/main" val="1687113853"/>
                    </a:ext>
                  </a:extLst>
                </a:gridCol>
                <a:gridCol w="2736523">
                  <a:extLst>
                    <a:ext uri="{9D8B030D-6E8A-4147-A177-3AD203B41FA5}">
                      <a16:colId xmlns:a16="http://schemas.microsoft.com/office/drawing/2014/main" val="3447236407"/>
                    </a:ext>
                  </a:extLst>
                </a:gridCol>
              </a:tblGrid>
              <a:tr h="761302">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Training Title/Type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Technician</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Trainer </a:t>
                      </a:r>
                      <a:br>
                        <a:rPr lang="en-US" sz="2400" b="1" u="none" strike="noStrike" dirty="0">
                          <a:solidFill>
                            <a:schemeClr val="tx2"/>
                          </a:solidFill>
                          <a:effectLst/>
                          <a:latin typeface="Times New Roman" panose="02020603050405020304" pitchFamily="18" charset="0"/>
                          <a:cs typeface="Times New Roman" panose="02020603050405020304" pitchFamily="18" charset="0"/>
                        </a:rPr>
                      </a:br>
                      <a:r>
                        <a:rPr lang="en-US" sz="2400" b="1" u="none" strike="noStrike" dirty="0">
                          <a:solidFill>
                            <a:schemeClr val="tx2"/>
                          </a:solidFill>
                          <a:effectLst/>
                          <a:latin typeface="Times New Roman" panose="02020603050405020304" pitchFamily="18" charset="0"/>
                          <a:cs typeface="Times New Roman" panose="02020603050405020304" pitchFamily="18" charset="0"/>
                        </a:rPr>
                        <a:t>(Person or System)</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i="0" u="none" strike="noStrike" dirty="0">
                          <a:solidFill>
                            <a:schemeClr val="tx2"/>
                          </a:solidFill>
                          <a:effectLst/>
                          <a:latin typeface="Times New Roman" panose="02020603050405020304" pitchFamily="18" charset="0"/>
                          <a:cs typeface="Times New Roman" panose="02020603050405020304" pitchFamily="18" charset="0"/>
                        </a:rPr>
                        <a:t> Training Date</a:t>
                      </a:r>
                    </a:p>
                  </a:txBody>
                  <a:tcPr marL="10648" marR="10648" marT="10648" marB="0" anchor="b"/>
                </a:tc>
                <a:extLst>
                  <a:ext uri="{0D108BD9-81ED-4DB2-BD59-A6C34878D82A}">
                    <a16:rowId xmlns:a16="http://schemas.microsoft.com/office/drawing/2014/main" val="2105671812"/>
                  </a:ext>
                </a:extLst>
              </a:tr>
              <a:tr h="679469">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 11 Recertification</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Lee,Hyunjae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Hwang,Daehwan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sng" strike="noStrike" dirty="0" err="1">
                          <a:solidFill>
                            <a:srgbClr val="0000FF"/>
                          </a:solidFill>
                          <a:effectLst/>
                          <a:latin typeface="Times New Roman" panose="02020603050405020304" pitchFamily="18" charset="0"/>
                          <a:cs typeface="Times New Roman" panose="02020603050405020304" pitchFamily="18" charset="0"/>
                        </a:rPr>
                        <a:t>Hwang,Minho</a:t>
                      </a:r>
                      <a:endParaRPr lang="en-US" sz="1800" b="0" i="0" u="sng"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effectLst/>
                          <a:latin typeface="Times New Roman" panose="02020603050405020304" pitchFamily="18" charset="0"/>
                          <a:cs typeface="Times New Roman" panose="02020603050405020304" pitchFamily="18" charset="0"/>
                        </a:rPr>
                        <a:t>14-11-2019</a:t>
                      </a:r>
                    </a:p>
                  </a:txBody>
                  <a:tcPr marL="10648" marR="10648" marT="10648" marB="0"/>
                </a:tc>
                <a:extLst>
                  <a:ext uri="{0D108BD9-81ED-4DB2-BD59-A6C34878D82A}">
                    <a16:rowId xmlns:a16="http://schemas.microsoft.com/office/drawing/2014/main" val="2185381891"/>
                  </a:ext>
                </a:extLst>
              </a:tr>
              <a:tr h="906963">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Megadyne Recertification</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Lee,Hyunjae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Hwang,Daehwan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sng" strike="noStrike" dirty="0" err="1">
                          <a:solidFill>
                            <a:srgbClr val="0000FF"/>
                          </a:solidFill>
                          <a:effectLst/>
                          <a:latin typeface="Times New Roman" panose="02020603050405020304" pitchFamily="18" charset="0"/>
                          <a:cs typeface="Times New Roman" panose="02020603050405020304" pitchFamily="18" charset="0"/>
                        </a:rPr>
                        <a:t>Hwang,Minho</a:t>
                      </a:r>
                      <a:endParaRPr lang="en-US" sz="1800" b="0" i="0" u="sng"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latin typeface="Times New Roman" panose="02020603050405020304" pitchFamily="18" charset="0"/>
                          <a:cs typeface="Times New Roman" panose="02020603050405020304" pitchFamily="18" charset="0"/>
                        </a:rPr>
                        <a:t>14-11-2019</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sng" strike="noStrike" dirty="0">
                        <a:solidFill>
                          <a:srgbClr val="0000FF"/>
                        </a:solidFill>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1050756">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ISO Training</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Lee,Hyunjae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Hwang,Daehwan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a:t>
                      </a:r>
                      <a:r>
                        <a:rPr lang="en-US" sz="1800" b="0" i="0" u="none" strike="noStrike" baseline="0" dirty="0" err="1">
                          <a:solidFill>
                            <a:srgbClr val="0000FF"/>
                          </a:solidFill>
                          <a:effectLst/>
                          <a:latin typeface="Times New Roman" panose="02020603050405020304" pitchFamily="18" charset="0"/>
                          <a:cs typeface="Times New Roman" panose="02020603050405020304" pitchFamily="18" charset="0"/>
                        </a:rPr>
                        <a:t>Hanwoo</a:t>
                      </a:r>
                      <a:endParaRPr lang="en-US" sz="1800" b="0" i="0" u="none" strike="noStrike" baseline="0"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sng" strike="noStrike" dirty="0" err="1">
                          <a:solidFill>
                            <a:srgbClr val="0000FF"/>
                          </a:solidFill>
                          <a:effectLst/>
                          <a:latin typeface="Times New Roman" panose="02020603050405020304" pitchFamily="18" charset="0"/>
                          <a:cs typeface="Times New Roman" panose="02020603050405020304" pitchFamily="18" charset="0"/>
                        </a:rPr>
                        <a:t>Hwang,Minho</a:t>
                      </a:r>
                      <a:endParaRPr lang="en-US" sz="1800" b="0" i="0" u="sng"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latin typeface="Times New Roman" panose="02020603050405020304" pitchFamily="18" charset="0"/>
                          <a:cs typeface="Times New Roman" panose="02020603050405020304" pitchFamily="18" charset="0"/>
                        </a:rPr>
                        <a:t>14-11-2019</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sng" strike="noStrike" dirty="0">
                        <a:solidFill>
                          <a:srgbClr val="0000FF"/>
                        </a:solidFill>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r h="1050756">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Complaint Awareness</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Lee,Hyunjae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Hwang,Daehwan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Lee,Hanwoo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rtl="0" fontAlgn="b"/>
                      <a:r>
                        <a:rPr lang="en-US" altLang="ko-KR" sz="1800" b="0" i="0" u="none" strike="noStrike" baseline="0" dirty="0">
                          <a:solidFill>
                            <a:srgbClr val="0000FF"/>
                          </a:solidFill>
                          <a:latin typeface="+mn-lt"/>
                        </a:rPr>
                        <a:t>Summit</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sng" strike="noStrike" kern="1200" dirty="0">
                          <a:solidFill>
                            <a:srgbClr val="0000FF"/>
                          </a:solidFill>
                          <a:latin typeface="Times New Roman" panose="02020603050405020304" pitchFamily="18" charset="0"/>
                          <a:ea typeface="+mn-ea"/>
                          <a:cs typeface="Times New Roman" panose="02020603050405020304" pitchFamily="18" charset="0"/>
                        </a:rPr>
                        <a:t>28-10-2019</a:t>
                      </a:r>
                      <a:endParaRPr lang="en-US" sz="1800" b="0" i="0" u="sng" strike="noStrike" kern="1200" dirty="0">
                        <a:solidFill>
                          <a:srgbClr val="0000FF"/>
                        </a:solidFill>
                        <a:latin typeface="Times New Roman" panose="02020603050405020304" pitchFamily="18" charset="0"/>
                        <a:ea typeface="+mn-ea"/>
                        <a:cs typeface="Times New Roman" panose="02020603050405020304" pitchFamily="18" charset="0"/>
                      </a:endParaRPr>
                    </a:p>
                  </a:txBody>
                  <a:tcPr marL="10648" marR="10648" marT="10648" marB="0"/>
                </a:tc>
                <a:extLst>
                  <a:ext uri="{0D108BD9-81ED-4DB2-BD59-A6C34878D82A}">
                    <a16:rowId xmlns:a16="http://schemas.microsoft.com/office/drawing/2014/main" val="1727069999"/>
                  </a:ext>
                </a:extLst>
              </a:tr>
            </a:tbl>
          </a:graphicData>
        </a:graphic>
      </p:graphicFrame>
    </p:spTree>
    <p:extLst>
      <p:ext uri="{BB962C8B-B14F-4D97-AF65-F5344CB8AC3E}">
        <p14:creationId xmlns:p14="http://schemas.microsoft.com/office/powerpoint/2010/main" val="34922133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16</a:t>
            </a:fld>
            <a:endParaRPr lang="en-US" altLang="en-US" dirty="0"/>
          </a:p>
        </p:txBody>
      </p:sp>
      <p:sp>
        <p:nvSpPr>
          <p:cNvPr id="5" name="Rectangle 2">
            <a:extLst>
              <a:ext uri="{FF2B5EF4-FFF2-40B4-BE49-F238E27FC236}">
                <a16:creationId xmlns:a16="http://schemas.microsoft.com/office/drawing/2014/main" id="{94D785D7-D0CF-4CB6-B227-418EF3836913}"/>
              </a:ext>
            </a:extLst>
          </p:cNvPr>
          <p:cNvSpPr>
            <a:spLocks noGrp="1" noChangeArrowheads="1"/>
          </p:cNvSpPr>
          <p:nvPr>
            <p:ph type="title"/>
          </p:nvPr>
        </p:nvSpPr>
        <p:spPr>
          <a:xfrm>
            <a:off x="235131" y="240030"/>
            <a:ext cx="13898879" cy="1188720"/>
          </a:xfrm>
          <a:solidFill>
            <a:schemeClr val="accent1"/>
          </a:solidFill>
        </p:spPr>
        <p:txBody>
          <a:bodyPr/>
          <a:lstStyle/>
          <a:p>
            <a:pPr algn="ctr" eaLnBrk="1" hangingPunct="1"/>
            <a:r>
              <a:rPr lang="en-US" sz="4320" dirty="0"/>
              <a:t>Service Training Results for Newly </a:t>
            </a:r>
            <a:br>
              <a:rPr lang="en-US" sz="4320" dirty="0"/>
            </a:br>
            <a:r>
              <a:rPr lang="en-US" sz="4320" dirty="0"/>
              <a:t>Trained and Ongoing Personnel</a:t>
            </a:r>
          </a:p>
        </p:txBody>
      </p:sp>
      <p:graphicFrame>
        <p:nvGraphicFramePr>
          <p:cNvPr id="7" name="Table 6">
            <a:extLst>
              <a:ext uri="{FF2B5EF4-FFF2-40B4-BE49-F238E27FC236}">
                <a16:creationId xmlns:a16="http://schemas.microsoft.com/office/drawing/2014/main" id="{A3FA8E95-6F8D-4C53-AF28-E2755D52FD04}"/>
              </a:ext>
            </a:extLst>
          </p:cNvPr>
          <p:cNvGraphicFramePr>
            <a:graphicFrameLocks noGrp="1"/>
          </p:cNvGraphicFramePr>
          <p:nvPr>
            <p:extLst>
              <p:ext uri="{D42A27DB-BD31-4B8C-83A1-F6EECF244321}">
                <p14:modId xmlns:p14="http://schemas.microsoft.com/office/powerpoint/2010/main" val="1035105531"/>
              </p:ext>
            </p:extLst>
          </p:nvPr>
        </p:nvGraphicFramePr>
        <p:xfrm>
          <a:off x="1107831" y="1793630"/>
          <a:ext cx="12150969" cy="4677505"/>
        </p:xfrm>
        <a:graphic>
          <a:graphicData uri="http://schemas.openxmlformats.org/drawingml/2006/table">
            <a:tbl>
              <a:tblPr firstRow="1" bandRow="1">
                <a:tableStyleId>{5C22544A-7EE6-4342-B048-85BDC9FD1C3A}</a:tableStyleId>
              </a:tblPr>
              <a:tblGrid>
                <a:gridCol w="3272783">
                  <a:extLst>
                    <a:ext uri="{9D8B030D-6E8A-4147-A177-3AD203B41FA5}">
                      <a16:colId xmlns:a16="http://schemas.microsoft.com/office/drawing/2014/main" val="124017726"/>
                    </a:ext>
                  </a:extLst>
                </a:gridCol>
                <a:gridCol w="8878186">
                  <a:extLst>
                    <a:ext uri="{9D8B030D-6E8A-4147-A177-3AD203B41FA5}">
                      <a16:colId xmlns:a16="http://schemas.microsoft.com/office/drawing/2014/main" val="3832443483"/>
                    </a:ext>
                  </a:extLst>
                </a:gridCol>
              </a:tblGrid>
              <a:tr h="56786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tx2"/>
                          </a:solidFill>
                          <a:effectLst/>
                          <a:latin typeface="Times New Roman" panose="02020603050405020304" pitchFamily="18" charset="0"/>
                          <a:cs typeface="Times New Roman" panose="02020603050405020304" pitchFamily="18" charset="0"/>
                        </a:rPr>
                        <a:t>Product Name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a:solidFill>
                            <a:schemeClr val="tx2"/>
                          </a:solidFill>
                          <a:effectLst/>
                          <a:latin typeface="Times New Roman" panose="02020603050405020304" pitchFamily="18" charset="0"/>
                          <a:cs typeface="Times New Roman" panose="02020603050405020304" pitchFamily="18" charset="0"/>
                        </a:rPr>
                        <a:t>Training the Trainer Name(s)</a:t>
                      </a:r>
                    </a:p>
                  </a:txBody>
                  <a:tcPr marL="10648" marR="10648" marT="10648" marB="0" anchor="b"/>
                </a:tc>
                <a:extLst>
                  <a:ext uri="{0D108BD9-81ED-4DB2-BD59-A6C34878D82A}">
                    <a16:rowId xmlns:a16="http://schemas.microsoft.com/office/drawing/2014/main" val="2105671812"/>
                  </a:ext>
                </a:extLst>
              </a:tr>
              <a:tr h="429912">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429912">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429912">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RF60</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23824636"/>
                  </a:ext>
                </a:extLst>
              </a:tr>
              <a:tr h="125760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Kim,Kyungho</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Lee,Hyunjae</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p>
                      <a:pPr algn="l" fontAlgn="b"/>
                      <a:r>
                        <a:rPr lang="en-US" sz="1800" b="0" i="0" u="none" strike="noStrike" dirty="0" err="1">
                          <a:solidFill>
                            <a:srgbClr val="0000FF"/>
                          </a:solidFill>
                          <a:effectLst/>
                          <a:latin typeface="Times New Roman" panose="02020603050405020304" pitchFamily="18" charset="0"/>
                          <a:cs typeface="Times New Roman" panose="02020603050405020304" pitchFamily="18" charset="0"/>
                        </a:rPr>
                        <a:t>Hwang,Daehwan</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42991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75666210"/>
                  </a:ext>
                </a:extLst>
              </a:tr>
              <a:tr h="57765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3330546587"/>
                  </a:ext>
                </a:extLst>
              </a:tr>
              <a:tr h="5547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1749223855"/>
                  </a:ext>
                </a:extLst>
              </a:tr>
            </a:tbl>
          </a:graphicData>
        </a:graphic>
      </p:graphicFrame>
    </p:spTree>
    <p:extLst>
      <p:ext uri="{BB962C8B-B14F-4D97-AF65-F5344CB8AC3E}">
        <p14:creationId xmlns:p14="http://schemas.microsoft.com/office/powerpoint/2010/main" val="32255063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17</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669739" y="2560017"/>
            <a:ext cx="9647193"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Product Quality Review</a:t>
            </a:r>
          </a:p>
        </p:txBody>
      </p:sp>
    </p:spTree>
    <p:extLst>
      <p:ext uri="{BB962C8B-B14F-4D97-AF65-F5344CB8AC3E}">
        <p14:creationId xmlns:p14="http://schemas.microsoft.com/office/powerpoint/2010/main" val="13487676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E0B605-0D31-499A-85F8-6AA258C61BCB}"/>
              </a:ext>
            </a:extLst>
          </p:cNvPr>
          <p:cNvSpPr>
            <a:spLocks noGrp="1"/>
          </p:cNvSpPr>
          <p:nvPr>
            <p:ph type="sldNum" sz="quarter" idx="10"/>
          </p:nvPr>
        </p:nvSpPr>
        <p:spPr/>
        <p:txBody>
          <a:bodyPr/>
          <a:lstStyle/>
          <a:p>
            <a:pPr>
              <a:defRPr/>
            </a:pPr>
            <a:fld id="{01554C84-C21A-493B-83DC-F44A226614FD}" type="slidenum">
              <a:rPr lang="en-US" altLang="en-US" smtClean="0"/>
              <a:t>18</a:t>
            </a:fld>
            <a:endParaRPr lang="en-US" altLang="en-US" dirty="0"/>
          </a:p>
        </p:txBody>
      </p:sp>
      <p:sp>
        <p:nvSpPr>
          <p:cNvPr id="5" name="Rectangle 2">
            <a:extLst>
              <a:ext uri="{FF2B5EF4-FFF2-40B4-BE49-F238E27FC236}">
                <a16:creationId xmlns:a16="http://schemas.microsoft.com/office/drawing/2014/main" id="{F1ACC8D0-DDDD-461C-A7DF-D431ED8EBD59}"/>
              </a:ext>
            </a:extLst>
          </p:cNvPr>
          <p:cNvSpPr txBox="1">
            <a:spLocks noChangeArrowheads="1"/>
          </p:cNvSpPr>
          <p:nvPr/>
        </p:nvSpPr>
        <p:spPr bwMode="auto">
          <a:xfrm>
            <a:off x="300445" y="457200"/>
            <a:ext cx="13951131"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8A282EC3-6C46-4217-BA8C-FCE6AF31FA67}"/>
              </a:ext>
            </a:extLst>
          </p:cNvPr>
          <p:cNvGraphicFramePr>
            <a:graphicFrameLocks noGrp="1"/>
          </p:cNvGraphicFramePr>
          <p:nvPr>
            <p:extLst>
              <p:ext uri="{D42A27DB-BD31-4B8C-83A1-F6EECF244321}">
                <p14:modId xmlns:p14="http://schemas.microsoft.com/office/powerpoint/2010/main" val="4229488943"/>
              </p:ext>
            </p:extLst>
          </p:nvPr>
        </p:nvGraphicFramePr>
        <p:xfrm>
          <a:off x="300445" y="1920240"/>
          <a:ext cx="13951130" cy="3792282"/>
        </p:xfrm>
        <a:graphic>
          <a:graphicData uri="http://schemas.openxmlformats.org/drawingml/2006/table">
            <a:tbl>
              <a:tblPr firstRow="1" bandRow="1">
                <a:tableStyleId>{5C22544A-7EE6-4342-B048-85BDC9FD1C3A}</a:tableStyleId>
              </a:tblPr>
              <a:tblGrid>
                <a:gridCol w="4650377">
                  <a:extLst>
                    <a:ext uri="{9D8B030D-6E8A-4147-A177-3AD203B41FA5}">
                      <a16:colId xmlns:a16="http://schemas.microsoft.com/office/drawing/2014/main" val="124017726"/>
                    </a:ext>
                  </a:extLst>
                </a:gridCol>
                <a:gridCol w="4787152">
                  <a:extLst>
                    <a:ext uri="{9D8B030D-6E8A-4147-A177-3AD203B41FA5}">
                      <a16:colId xmlns:a16="http://schemas.microsoft.com/office/drawing/2014/main" val="3832443483"/>
                    </a:ext>
                  </a:extLst>
                </a:gridCol>
                <a:gridCol w="4513601">
                  <a:extLst>
                    <a:ext uri="{9D8B030D-6E8A-4147-A177-3AD203B41FA5}">
                      <a16:colId xmlns:a16="http://schemas.microsoft.com/office/drawing/2014/main" val="1687113853"/>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888472">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Have the been any non-conformances for product or systems?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FF"/>
                          </a:solidFill>
                          <a:latin typeface="Times New Roman" panose="02020603050405020304" pitchFamily="18" charset="0"/>
                          <a:ea typeface="+mn-ea"/>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1117397">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Have there been any corrective/preventive actions identified in product or processes since the previous review?</a:t>
                      </a:r>
                      <a:r>
                        <a:rPr lang="en-US" sz="1800" dirty="0">
                          <a:solidFill>
                            <a:schemeClr val="tx2"/>
                          </a:solidFill>
                          <a:latin typeface="Times New Roman" panose="02020603050405020304" pitchFamily="18" charset="0"/>
                          <a:ea typeface="+mn-ea"/>
                          <a:cs typeface="Times New Roman" panose="02020603050405020304" pitchFamily="18" charset="0"/>
                        </a:rPr>
                        <a:t>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111739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chemeClr val="tx2"/>
                          </a:solidFill>
                          <a:latin typeface="Times New Roman" panose="02020603050405020304" pitchFamily="18" charset="0"/>
                          <a:cs typeface="Times New Roman" panose="02020603050405020304" pitchFamily="18" charset="0"/>
                        </a:rPr>
                        <a:t>Has CAPA (Corrective And Preventive Actions) been determined as effective?</a:t>
                      </a:r>
                      <a:r>
                        <a:rPr lang="en-US" sz="1800" dirty="0">
                          <a:solidFill>
                            <a:schemeClr val="tx2"/>
                          </a:solidFill>
                          <a:latin typeface="Times New Roman" panose="02020603050405020304" pitchFamily="18" charset="0"/>
                          <a:ea typeface="+mn-ea"/>
                          <a:cs typeface="Times New Roman" panose="02020603050405020304" pitchFamily="18" charset="0"/>
                        </a:rPr>
                        <a:t>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bl>
          </a:graphicData>
        </a:graphic>
      </p:graphicFrame>
    </p:spTree>
    <p:extLst>
      <p:ext uri="{BB962C8B-B14F-4D97-AF65-F5344CB8AC3E}">
        <p14:creationId xmlns:p14="http://schemas.microsoft.com/office/powerpoint/2010/main" val="25613239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D5382D-84AC-444C-B85A-D36726377753}"/>
              </a:ext>
            </a:extLst>
          </p:cNvPr>
          <p:cNvSpPr>
            <a:spLocks noGrp="1"/>
          </p:cNvSpPr>
          <p:nvPr>
            <p:ph type="sldNum" sz="quarter" idx="10"/>
          </p:nvPr>
        </p:nvSpPr>
        <p:spPr/>
        <p:txBody>
          <a:bodyPr/>
          <a:lstStyle/>
          <a:p>
            <a:pPr>
              <a:defRPr/>
            </a:pPr>
            <a:fld id="{01554C84-C21A-493B-83DC-F44A226614FD}" type="slidenum">
              <a:rPr lang="en-US" altLang="en-US" smtClean="0"/>
              <a:t>19</a:t>
            </a:fld>
            <a:endParaRPr lang="en-US" altLang="en-US" dirty="0"/>
          </a:p>
        </p:txBody>
      </p:sp>
      <p:sp>
        <p:nvSpPr>
          <p:cNvPr id="5" name="Rectangle 2">
            <a:extLst>
              <a:ext uri="{FF2B5EF4-FFF2-40B4-BE49-F238E27FC236}">
                <a16:creationId xmlns:a16="http://schemas.microsoft.com/office/drawing/2014/main" id="{C75CEB07-07FD-4DCB-A24D-21FCE33F6C1B}"/>
              </a:ext>
            </a:extLst>
          </p:cNvPr>
          <p:cNvSpPr txBox="1">
            <a:spLocks noChangeArrowheads="1"/>
          </p:cNvSpPr>
          <p:nvPr/>
        </p:nvSpPr>
        <p:spPr bwMode="auto">
          <a:xfrm>
            <a:off x="431074" y="274320"/>
            <a:ext cx="13918835"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sp>
        <p:nvSpPr>
          <p:cNvPr id="6" name="Rectangle 3">
            <a:extLst>
              <a:ext uri="{FF2B5EF4-FFF2-40B4-BE49-F238E27FC236}">
                <a16:creationId xmlns:a16="http://schemas.microsoft.com/office/drawing/2014/main" id="{D51D64FD-46B9-48DE-A286-F356E6170FB6}"/>
              </a:ext>
            </a:extLst>
          </p:cNvPr>
          <p:cNvSpPr txBox="1">
            <a:spLocks noChangeArrowheads="1"/>
          </p:cNvSpPr>
          <p:nvPr/>
        </p:nvSpPr>
        <p:spPr bwMode="auto">
          <a:xfrm>
            <a:off x="431074" y="1541417"/>
            <a:ext cx="13918834" cy="2468880"/>
          </a:xfrm>
          <a:prstGeom prst="rect">
            <a:avLst/>
          </a:prstGeom>
          <a:noFill/>
          <a:ln w="9525">
            <a:noFill/>
            <a:miter lim="800000"/>
            <a:headEnd/>
            <a:tailEnd/>
          </a:ln>
          <a:effectLst/>
        </p:spPr>
        <p:txBody>
          <a:bodyPr vert="horz" wrap="square" lIns="109728" tIns="54864" rIns="109728" bIns="54864" numCol="1" anchor="t" anchorCtr="0" compatLnSpc="1">
            <a:prstTxWarp prst="textNoShape">
              <a:avLst/>
            </a:prstTxWarp>
          </a:bodyPr>
          <a:lstStyle/>
          <a:p>
            <a:pPr marL="1440180" lvl="2" indent="-342900">
              <a:spcBef>
                <a:spcPct val="20000"/>
              </a:spcBef>
              <a:buFont typeface="Arial" panose="020B0604020202020204" pitchFamily="34" charset="0"/>
              <a:buChar char="•"/>
              <a:defRPr/>
            </a:pPr>
            <a:r>
              <a:rPr lang="en-US" sz="2160" kern="0" dirty="0">
                <a:solidFill>
                  <a:srgbClr val="0000FF"/>
                </a:solidFill>
                <a:latin typeface="Times New Roman" panose="02020603050405020304" pitchFamily="18" charset="0"/>
                <a:cs typeface="Times New Roman" panose="02020603050405020304" pitchFamily="18" charset="0"/>
              </a:rPr>
              <a:t>17 GEN11 &amp; 3 Mega Power records were requested and reviewed, representing a sample of  ANSI/ASQC Z1.4 Normal Level I AQL = 0.65 Accept 0; Reject 1 Inspection.</a:t>
            </a:r>
          </a:p>
          <a:p>
            <a:pPr marL="1440180" lvl="2" indent="-342900">
              <a:spcBef>
                <a:spcPct val="20000"/>
              </a:spcBef>
              <a:buFont typeface="Arial" panose="020B0604020202020204" pitchFamily="34" charset="0"/>
              <a:buChar char="•"/>
              <a:defRPr/>
            </a:pPr>
            <a:endParaRPr lang="en-US" sz="2160" kern="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7862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274E516-826E-4E13-AAF5-B36848A4BE51}"/>
              </a:ext>
            </a:extLst>
          </p:cNvPr>
          <p:cNvSpPr>
            <a:spLocks noGrp="1" noChangeArrowheads="1"/>
          </p:cNvSpPr>
          <p:nvPr>
            <p:ph type="title"/>
          </p:nvPr>
        </p:nvSpPr>
        <p:spPr>
          <a:xfrm>
            <a:off x="560070" y="205740"/>
            <a:ext cx="13876020" cy="1371600"/>
          </a:xfrm>
          <a:solidFill>
            <a:schemeClr val="accent1"/>
          </a:solidFill>
        </p:spPr>
        <p:txBody>
          <a:bodyPr/>
          <a:lstStyle/>
          <a:p>
            <a:pPr algn="ctr"/>
            <a:r>
              <a:rPr lang="en-US" dirty="0"/>
              <a:t>Attendees</a:t>
            </a:r>
          </a:p>
        </p:txBody>
      </p:sp>
      <p:graphicFrame>
        <p:nvGraphicFramePr>
          <p:cNvPr id="9" name="Table 8">
            <a:extLst>
              <a:ext uri="{FF2B5EF4-FFF2-40B4-BE49-F238E27FC236}">
                <a16:creationId xmlns:a16="http://schemas.microsoft.com/office/drawing/2014/main" id="{B6269141-0D8C-416C-86BB-34995ACACB86}"/>
              </a:ext>
            </a:extLst>
          </p:cNvPr>
          <p:cNvGraphicFramePr>
            <a:graphicFrameLocks noGrp="1"/>
          </p:cNvGraphicFramePr>
          <p:nvPr>
            <p:extLst>
              <p:ext uri="{D42A27DB-BD31-4B8C-83A1-F6EECF244321}">
                <p14:modId xmlns:p14="http://schemas.microsoft.com/office/powerpoint/2010/main" val="3064005052"/>
              </p:ext>
            </p:extLst>
          </p:nvPr>
        </p:nvGraphicFramePr>
        <p:xfrm>
          <a:off x="651510" y="1577340"/>
          <a:ext cx="13693140" cy="5450206"/>
        </p:xfrm>
        <a:graphic>
          <a:graphicData uri="http://schemas.openxmlformats.org/drawingml/2006/table">
            <a:tbl>
              <a:tblPr firstRow="1" bandRow="1">
                <a:tableStyleId>{5C22544A-7EE6-4342-B048-85BDC9FD1C3A}</a:tableStyleId>
              </a:tblPr>
              <a:tblGrid>
                <a:gridCol w="6846570">
                  <a:extLst>
                    <a:ext uri="{9D8B030D-6E8A-4147-A177-3AD203B41FA5}">
                      <a16:colId xmlns:a16="http://schemas.microsoft.com/office/drawing/2014/main" val="1234617611"/>
                    </a:ext>
                  </a:extLst>
                </a:gridCol>
                <a:gridCol w="6846570">
                  <a:extLst>
                    <a:ext uri="{9D8B030D-6E8A-4147-A177-3AD203B41FA5}">
                      <a16:colId xmlns:a16="http://schemas.microsoft.com/office/drawing/2014/main" val="1135539692"/>
                    </a:ext>
                  </a:extLst>
                </a:gridCol>
              </a:tblGrid>
              <a:tr h="703834">
                <a:tc>
                  <a:txBody>
                    <a:bodyPr/>
                    <a:lstStyle/>
                    <a:p>
                      <a:r>
                        <a:rPr lang="en-US" sz="2400" dirty="0">
                          <a:solidFill>
                            <a:schemeClr val="tx2"/>
                          </a:solidFill>
                          <a:latin typeface="Times New Roman" panose="02020603050405020304" pitchFamily="18" charset="0"/>
                          <a:cs typeface="Times New Roman" panose="02020603050405020304" pitchFamily="18" charset="0"/>
                        </a:rPr>
                        <a:t>Name</a:t>
                      </a:r>
                    </a:p>
                  </a:txBody>
                  <a:tcPr marL="109728" marR="109728" marT="54864" marB="54864"/>
                </a:tc>
                <a:tc>
                  <a:txBody>
                    <a:bodyPr/>
                    <a:lstStyle/>
                    <a:p>
                      <a:r>
                        <a:rPr lang="en-US" sz="2400" dirty="0">
                          <a:solidFill>
                            <a:schemeClr val="tx2"/>
                          </a:solidFill>
                          <a:latin typeface="Times New Roman" panose="02020603050405020304" pitchFamily="18" charset="0"/>
                          <a:cs typeface="Times New Roman" panose="02020603050405020304" pitchFamily="18" charset="0"/>
                        </a:rPr>
                        <a:t>Title</a:t>
                      </a:r>
                    </a:p>
                  </a:txBody>
                  <a:tcPr marL="109728" marR="109728" marT="54864" marB="54864"/>
                </a:tc>
                <a:extLst>
                  <a:ext uri="{0D108BD9-81ED-4DB2-BD59-A6C34878D82A}">
                    <a16:rowId xmlns:a16="http://schemas.microsoft.com/office/drawing/2014/main" val="2484993179"/>
                  </a:ext>
                </a:extLst>
              </a:tr>
              <a:tr h="658717">
                <a:tc>
                  <a:txBody>
                    <a:bodyPr/>
                    <a:lstStyle/>
                    <a:p>
                      <a:r>
                        <a:rPr lang="en-US" sz="2000" dirty="0">
                          <a:solidFill>
                            <a:srgbClr val="0000FF"/>
                          </a:solidFill>
                          <a:latin typeface="+mj-lt"/>
                        </a:rPr>
                        <a:t>Hwang, Min</a:t>
                      </a:r>
                      <a:r>
                        <a:rPr lang="en-US" sz="2000" baseline="0" dirty="0">
                          <a:solidFill>
                            <a:srgbClr val="0000FF"/>
                          </a:solidFill>
                          <a:latin typeface="+mj-lt"/>
                        </a:rPr>
                        <a:t> Ho</a:t>
                      </a:r>
                      <a:endParaRPr lang="en-US" sz="2000" dirty="0">
                        <a:solidFill>
                          <a:srgbClr val="0000FF"/>
                        </a:solidFill>
                        <a:latin typeface="+mj-lt"/>
                      </a:endParaRPr>
                    </a:p>
                  </a:txBody>
                  <a:tcPr marL="109728" marR="109728" marT="54864" marB="54864"/>
                </a:tc>
                <a:tc>
                  <a:txBody>
                    <a:bodyPr/>
                    <a:lstStyle/>
                    <a:p>
                      <a:r>
                        <a:rPr lang="en-US" sz="2000" dirty="0">
                          <a:solidFill>
                            <a:srgbClr val="0000FF"/>
                          </a:solidFill>
                          <a:latin typeface="+mj-lt"/>
                        </a:rPr>
                        <a:t>J&amp;J</a:t>
                      </a:r>
                      <a:r>
                        <a:rPr lang="en-US" sz="2000" baseline="0" dirty="0">
                          <a:solidFill>
                            <a:srgbClr val="0000FF"/>
                          </a:solidFill>
                          <a:latin typeface="+mj-lt"/>
                        </a:rPr>
                        <a:t> Medical Korea</a:t>
                      </a:r>
                      <a:endParaRPr lang="en-US" sz="2000" dirty="0">
                        <a:solidFill>
                          <a:srgbClr val="0000FF"/>
                        </a:solidFill>
                        <a:latin typeface="+mj-lt"/>
                      </a:endParaRPr>
                    </a:p>
                  </a:txBody>
                  <a:tcPr marL="109728" marR="109728" marT="54864" marB="54864"/>
                </a:tc>
                <a:extLst>
                  <a:ext uri="{0D108BD9-81ED-4DB2-BD59-A6C34878D82A}">
                    <a16:rowId xmlns:a16="http://schemas.microsoft.com/office/drawing/2014/main" val="2467473589"/>
                  </a:ext>
                </a:extLst>
              </a:tr>
              <a:tr h="658717">
                <a:tc>
                  <a:txBody>
                    <a:bodyPr/>
                    <a:lstStyle/>
                    <a:p>
                      <a:r>
                        <a:rPr lang="en-US" sz="2000" dirty="0">
                          <a:solidFill>
                            <a:srgbClr val="0000FF"/>
                          </a:solidFill>
                          <a:latin typeface="+mj-lt"/>
                        </a:rPr>
                        <a:t>Kim, Kyung</a:t>
                      </a:r>
                      <a:r>
                        <a:rPr lang="en-US" sz="2000" baseline="0" dirty="0">
                          <a:solidFill>
                            <a:srgbClr val="0000FF"/>
                          </a:solidFill>
                          <a:latin typeface="+mj-lt"/>
                        </a:rPr>
                        <a:t> Ho</a:t>
                      </a:r>
                      <a:endParaRPr lang="en-US" sz="2000" dirty="0">
                        <a:solidFill>
                          <a:srgbClr val="0000FF"/>
                        </a:solidFill>
                        <a:latin typeface="+mj-lt"/>
                      </a:endParaRPr>
                    </a:p>
                  </a:txBody>
                  <a:tcPr marL="109728" marR="109728" marT="54864" marB="54864"/>
                </a:tc>
                <a:tc>
                  <a:txBody>
                    <a:bodyPr/>
                    <a:lstStyle/>
                    <a:p>
                      <a:r>
                        <a:rPr lang="en-US" sz="2000" dirty="0">
                          <a:solidFill>
                            <a:srgbClr val="0000FF"/>
                          </a:solidFill>
                          <a:latin typeface="+mj-lt"/>
                        </a:rPr>
                        <a:t>Seolin system (Korea Service Center)</a:t>
                      </a:r>
                    </a:p>
                  </a:txBody>
                  <a:tcPr marL="109728" marR="109728" marT="54864" marB="54864"/>
                </a:tc>
                <a:extLst>
                  <a:ext uri="{0D108BD9-81ED-4DB2-BD59-A6C34878D82A}">
                    <a16:rowId xmlns:a16="http://schemas.microsoft.com/office/drawing/2014/main" val="1795847753"/>
                  </a:ext>
                </a:extLst>
              </a:tr>
              <a:tr h="658717">
                <a:tc>
                  <a:txBody>
                    <a:bodyPr/>
                    <a:lstStyle/>
                    <a:p>
                      <a:r>
                        <a:rPr lang="en-US" sz="2000" dirty="0">
                          <a:solidFill>
                            <a:srgbClr val="0000FF"/>
                          </a:solidFill>
                          <a:latin typeface="+mj-lt"/>
                          <a:cs typeface="Times New Roman" panose="02020603050405020304" pitchFamily="18" charset="0"/>
                        </a:rPr>
                        <a:t>Shannon Gillespie</a:t>
                      </a:r>
                    </a:p>
                  </a:txBody>
                  <a:tcPr marL="109728" marR="109728" marT="54864" marB="54864"/>
                </a:tc>
                <a:tc>
                  <a:txBody>
                    <a:bodyPr/>
                    <a:lstStyle/>
                    <a:p>
                      <a:r>
                        <a:rPr lang="en-US" sz="2000" dirty="0">
                          <a:solidFill>
                            <a:srgbClr val="0000FF"/>
                          </a:solidFill>
                          <a:latin typeface="+mj-lt"/>
                          <a:cs typeface="Times New Roman" panose="02020603050405020304" pitchFamily="18" charset="0"/>
                        </a:rPr>
                        <a:t>International Service Manager</a:t>
                      </a:r>
                    </a:p>
                  </a:txBody>
                  <a:tcPr marL="109728" marR="109728" marT="54864" marB="54864"/>
                </a:tc>
                <a:extLst>
                  <a:ext uri="{0D108BD9-81ED-4DB2-BD59-A6C34878D82A}">
                    <a16:rowId xmlns:a16="http://schemas.microsoft.com/office/drawing/2014/main" val="1336190425"/>
                  </a:ext>
                </a:extLst>
              </a:tr>
              <a:tr h="658717">
                <a:tc>
                  <a:txBody>
                    <a:bodyPr/>
                    <a:lstStyle/>
                    <a:p>
                      <a:r>
                        <a:rPr lang="en-US" sz="2000" dirty="0">
                          <a:solidFill>
                            <a:srgbClr val="0000FF"/>
                          </a:solidFill>
                          <a:latin typeface="+mj-lt"/>
                          <a:cs typeface="Times New Roman" panose="02020603050405020304" pitchFamily="18" charset="0"/>
                        </a:rPr>
                        <a:t>Robert Peters</a:t>
                      </a:r>
                    </a:p>
                  </a:txBody>
                  <a:tcPr marL="109728" marR="109728" marT="54864" marB="54864"/>
                </a:tc>
                <a:tc>
                  <a:txBody>
                    <a:bodyPr/>
                    <a:lstStyle/>
                    <a:p>
                      <a:r>
                        <a:rPr lang="en-US" sz="2000" dirty="0">
                          <a:solidFill>
                            <a:srgbClr val="0000FF"/>
                          </a:solidFill>
                          <a:latin typeface="+mj-lt"/>
                          <a:cs typeface="Times New Roman" panose="02020603050405020304" pitchFamily="18" charset="0"/>
                        </a:rPr>
                        <a:t>Service Quality Lead</a:t>
                      </a:r>
                    </a:p>
                  </a:txBody>
                  <a:tcPr marL="109728" marR="109728" marT="54864" marB="54864"/>
                </a:tc>
                <a:extLst>
                  <a:ext uri="{0D108BD9-81ED-4DB2-BD59-A6C34878D82A}">
                    <a16:rowId xmlns:a16="http://schemas.microsoft.com/office/drawing/2014/main" val="291011762"/>
                  </a:ext>
                </a:extLst>
              </a:tr>
              <a:tr h="658717">
                <a:tc>
                  <a:txBody>
                    <a:bodyPr/>
                    <a:lstStyle/>
                    <a:p>
                      <a:r>
                        <a:rPr lang="en-US" sz="2000" dirty="0">
                          <a:solidFill>
                            <a:srgbClr val="0000FF"/>
                          </a:solidFill>
                          <a:latin typeface="+mj-lt"/>
                          <a:cs typeface="Times New Roman" panose="02020603050405020304" pitchFamily="18" charset="0"/>
                        </a:rPr>
                        <a:t>James Swords</a:t>
                      </a:r>
                    </a:p>
                  </a:txBody>
                  <a:tcPr marL="109728" marR="109728" marT="54864" marB="54864"/>
                </a:tc>
                <a:tc>
                  <a:txBody>
                    <a:bodyPr/>
                    <a:lstStyle/>
                    <a:p>
                      <a:r>
                        <a:rPr lang="en-US" sz="2000" dirty="0">
                          <a:solidFill>
                            <a:srgbClr val="0000FF"/>
                          </a:solidFill>
                          <a:latin typeface="+mj-lt"/>
                          <a:cs typeface="Times New Roman" panose="02020603050405020304" pitchFamily="18" charset="0"/>
                        </a:rPr>
                        <a:t>WTCS-Coordinator II</a:t>
                      </a:r>
                    </a:p>
                  </a:txBody>
                  <a:tcPr marL="109728" marR="109728" marT="54864" marB="54864"/>
                </a:tc>
                <a:extLst>
                  <a:ext uri="{0D108BD9-81ED-4DB2-BD59-A6C34878D82A}">
                    <a16:rowId xmlns:a16="http://schemas.microsoft.com/office/drawing/2014/main" val="2661469599"/>
                  </a:ext>
                </a:extLst>
              </a:tr>
              <a:tr h="658717">
                <a:tc>
                  <a:txBody>
                    <a:bodyPr/>
                    <a:lstStyle/>
                    <a:p>
                      <a:r>
                        <a:rPr lang="en-US" sz="2000" dirty="0">
                          <a:solidFill>
                            <a:srgbClr val="0000FF"/>
                          </a:solidFill>
                          <a:latin typeface="+mj-lt"/>
                          <a:cs typeface="Times New Roman" panose="02020603050405020304" pitchFamily="18" charset="0"/>
                        </a:rPr>
                        <a:t>James Terry</a:t>
                      </a:r>
                    </a:p>
                  </a:txBody>
                  <a:tcPr marL="109728" marR="109728" marT="54864" marB="54864"/>
                </a:tc>
                <a:tc>
                  <a:txBody>
                    <a:bodyPr/>
                    <a:lstStyle/>
                    <a:p>
                      <a:r>
                        <a:rPr lang="en-US" sz="2000" dirty="0">
                          <a:solidFill>
                            <a:srgbClr val="0000FF"/>
                          </a:solidFill>
                          <a:latin typeface="+mj-lt"/>
                          <a:cs typeface="Times New Roman" panose="02020603050405020304" pitchFamily="18" charset="0"/>
                        </a:rPr>
                        <a:t>Product Release Technician</a:t>
                      </a:r>
                    </a:p>
                  </a:txBody>
                  <a:tcPr marL="109728" marR="109728" marT="54864" marB="54864"/>
                </a:tc>
                <a:extLst>
                  <a:ext uri="{0D108BD9-81ED-4DB2-BD59-A6C34878D82A}">
                    <a16:rowId xmlns:a16="http://schemas.microsoft.com/office/drawing/2014/main" val="2570477357"/>
                  </a:ext>
                </a:extLst>
              </a:tr>
              <a:tr h="794070">
                <a:tc>
                  <a:txBody>
                    <a:bodyPr/>
                    <a:lstStyle/>
                    <a:p>
                      <a:r>
                        <a:rPr lang="en-US" sz="2000" dirty="0">
                          <a:solidFill>
                            <a:srgbClr val="0000FF"/>
                          </a:solidFill>
                          <a:latin typeface="+mj-lt"/>
                          <a:cs typeface="Times New Roman" panose="02020603050405020304" pitchFamily="18" charset="0"/>
                        </a:rPr>
                        <a:t>Janet Holt</a:t>
                      </a:r>
                    </a:p>
                  </a:txBody>
                  <a:tcPr marL="109728" marR="109728" marT="54864" marB="54864"/>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2000" kern="1200" dirty="0">
                          <a:solidFill>
                            <a:srgbClr val="0000FF"/>
                          </a:solidFill>
                          <a:latin typeface="+mn-lt"/>
                          <a:ea typeface="+mn-ea"/>
                          <a:cs typeface="Times New Roman" panose="02020603050405020304" pitchFamily="18" charset="0"/>
                        </a:rPr>
                        <a:t>WTCS-Coordinator II</a:t>
                      </a:r>
                    </a:p>
                    <a:p>
                      <a:endParaRPr lang="en-US" sz="2000" dirty="0">
                        <a:solidFill>
                          <a:srgbClr val="0000FF"/>
                        </a:solidFill>
                        <a:latin typeface="+mj-lt"/>
                        <a:cs typeface="Times New Roman" panose="02020603050405020304" pitchFamily="18" charset="0"/>
                      </a:endParaRPr>
                    </a:p>
                  </a:txBody>
                  <a:tcPr marL="109728" marR="109728" marT="54864" marB="54864"/>
                </a:tc>
                <a:extLst>
                  <a:ext uri="{0D108BD9-81ED-4DB2-BD59-A6C34878D82A}">
                    <a16:rowId xmlns:a16="http://schemas.microsoft.com/office/drawing/2014/main" val="590152714"/>
                  </a:ext>
                </a:extLst>
              </a:tr>
            </a:tbl>
          </a:graphicData>
        </a:graphic>
      </p:graphicFrame>
    </p:spTree>
    <p:extLst>
      <p:ext uri="{BB962C8B-B14F-4D97-AF65-F5344CB8AC3E}">
        <p14:creationId xmlns:p14="http://schemas.microsoft.com/office/powerpoint/2010/main" val="25933198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54C6B1-0EEE-4F64-B82E-2A854795E9A9}"/>
              </a:ext>
            </a:extLst>
          </p:cNvPr>
          <p:cNvSpPr>
            <a:spLocks noGrp="1"/>
          </p:cNvSpPr>
          <p:nvPr>
            <p:ph type="sldNum" sz="quarter" idx="10"/>
          </p:nvPr>
        </p:nvSpPr>
        <p:spPr/>
        <p:txBody>
          <a:bodyPr/>
          <a:lstStyle/>
          <a:p>
            <a:pPr>
              <a:defRPr/>
            </a:pPr>
            <a:fld id="{01554C84-C21A-493B-83DC-F44A226614FD}" type="slidenum">
              <a:rPr lang="en-US" altLang="en-US" smtClean="0"/>
              <a:t>20</a:t>
            </a:fld>
            <a:endParaRPr lang="en-US" altLang="en-US" dirty="0"/>
          </a:p>
        </p:txBody>
      </p:sp>
      <p:sp>
        <p:nvSpPr>
          <p:cNvPr id="5" name="Rectangle 2">
            <a:extLst>
              <a:ext uri="{FF2B5EF4-FFF2-40B4-BE49-F238E27FC236}">
                <a16:creationId xmlns:a16="http://schemas.microsoft.com/office/drawing/2014/main" id="{0C9848F0-91C4-4D7F-B043-C38543F3D64E}"/>
              </a:ext>
            </a:extLst>
          </p:cNvPr>
          <p:cNvSpPr txBox="1">
            <a:spLocks noChangeArrowheads="1"/>
          </p:cNvSpPr>
          <p:nvPr/>
        </p:nvSpPr>
        <p:spPr bwMode="auto">
          <a:xfrm>
            <a:off x="143691" y="209006"/>
            <a:ext cx="14356080"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6403837D-2373-4214-879E-152B45376FB3}"/>
              </a:ext>
            </a:extLst>
          </p:cNvPr>
          <p:cNvGraphicFramePr>
            <a:graphicFrameLocks noGrp="1"/>
          </p:cNvGraphicFramePr>
          <p:nvPr>
            <p:extLst>
              <p:ext uri="{D42A27DB-BD31-4B8C-83A1-F6EECF244321}">
                <p14:modId xmlns:p14="http://schemas.microsoft.com/office/powerpoint/2010/main" val="1014003910"/>
              </p:ext>
            </p:extLst>
          </p:nvPr>
        </p:nvGraphicFramePr>
        <p:xfrm>
          <a:off x="261257" y="1685108"/>
          <a:ext cx="14088651" cy="1557488"/>
        </p:xfrm>
        <a:graphic>
          <a:graphicData uri="http://schemas.openxmlformats.org/drawingml/2006/table">
            <a:tbl>
              <a:tblPr firstRow="1" bandRow="1">
                <a:tableStyleId>{5C22544A-7EE6-4342-B048-85BDC9FD1C3A}</a:tableStyleId>
              </a:tblPr>
              <a:tblGrid>
                <a:gridCol w="4696217">
                  <a:extLst>
                    <a:ext uri="{9D8B030D-6E8A-4147-A177-3AD203B41FA5}">
                      <a16:colId xmlns:a16="http://schemas.microsoft.com/office/drawing/2014/main" val="4125066813"/>
                    </a:ext>
                  </a:extLst>
                </a:gridCol>
                <a:gridCol w="4834341">
                  <a:extLst>
                    <a:ext uri="{9D8B030D-6E8A-4147-A177-3AD203B41FA5}">
                      <a16:colId xmlns:a16="http://schemas.microsoft.com/office/drawing/2014/main" val="2444598323"/>
                    </a:ext>
                  </a:extLst>
                </a:gridCol>
                <a:gridCol w="4558093">
                  <a:extLst>
                    <a:ext uri="{9D8B030D-6E8A-4147-A177-3AD203B41FA5}">
                      <a16:colId xmlns:a16="http://schemas.microsoft.com/office/drawing/2014/main" val="2255408877"/>
                    </a:ext>
                  </a:extLst>
                </a:gridCol>
              </a:tblGrid>
              <a:tr h="669016">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2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2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888472">
                <a:tc>
                  <a:txBody>
                    <a:bodyPr/>
                    <a:lstStyle/>
                    <a:p>
                      <a:pPr algn="l" fontAlgn="b"/>
                      <a:r>
                        <a:rPr lang="en-US" sz="1400" dirty="0">
                          <a:solidFill>
                            <a:schemeClr val="tx2"/>
                          </a:solidFill>
                          <a:latin typeface="Times New Roman" panose="02020603050405020304" pitchFamily="18" charset="0"/>
                          <a:cs typeface="Times New Roman" panose="02020603050405020304" pitchFamily="18" charset="0"/>
                        </a:rPr>
                        <a:t>Have there been any identified failures; breakdowns; or any outstanding issues related to spare part usage for this review? </a:t>
                      </a:r>
                      <a:endParaRPr lang="en-US" sz="1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4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400" b="0" i="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4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650515356"/>
                  </a:ext>
                </a:extLst>
              </a:tr>
            </a:tbl>
          </a:graphicData>
        </a:graphic>
      </p:graphicFrame>
    </p:spTree>
    <p:extLst>
      <p:ext uri="{BB962C8B-B14F-4D97-AF65-F5344CB8AC3E}">
        <p14:creationId xmlns:p14="http://schemas.microsoft.com/office/powerpoint/2010/main" val="23909472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39675-9F32-4906-B07B-661246205B1D}"/>
              </a:ext>
            </a:extLst>
          </p:cNvPr>
          <p:cNvSpPr>
            <a:spLocks noGrp="1"/>
          </p:cNvSpPr>
          <p:nvPr>
            <p:ph type="sldNum" sz="quarter" idx="10"/>
          </p:nvPr>
        </p:nvSpPr>
        <p:spPr/>
        <p:txBody>
          <a:bodyPr/>
          <a:lstStyle/>
          <a:p>
            <a:pPr>
              <a:defRPr/>
            </a:pPr>
            <a:fld id="{01554C84-C21A-493B-83DC-F44A226614FD}" type="slidenum">
              <a:rPr lang="en-US" altLang="en-US" smtClean="0"/>
              <a:t>21</a:t>
            </a:fld>
            <a:endParaRPr lang="en-US" altLang="en-US" dirty="0"/>
          </a:p>
        </p:txBody>
      </p:sp>
      <p:sp>
        <p:nvSpPr>
          <p:cNvPr id="5" name="Rectangle 2">
            <a:extLst>
              <a:ext uri="{FF2B5EF4-FFF2-40B4-BE49-F238E27FC236}">
                <a16:creationId xmlns:a16="http://schemas.microsoft.com/office/drawing/2014/main" id="{1D7DFEFA-85D1-45A2-A2AC-F67F9657248D}"/>
              </a:ext>
            </a:extLst>
          </p:cNvPr>
          <p:cNvSpPr txBox="1">
            <a:spLocks noChangeArrowheads="1"/>
          </p:cNvSpPr>
          <p:nvPr/>
        </p:nvSpPr>
        <p:spPr bwMode="auto">
          <a:xfrm>
            <a:off x="287383" y="457200"/>
            <a:ext cx="14160137" cy="109728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Product Quality Review</a:t>
            </a:r>
          </a:p>
        </p:txBody>
      </p:sp>
      <p:graphicFrame>
        <p:nvGraphicFramePr>
          <p:cNvPr id="6" name="Table 5">
            <a:extLst>
              <a:ext uri="{FF2B5EF4-FFF2-40B4-BE49-F238E27FC236}">
                <a16:creationId xmlns:a16="http://schemas.microsoft.com/office/drawing/2014/main" id="{C7AE39A1-F616-4C6C-B6DA-6F25BDB1F9FC}"/>
              </a:ext>
            </a:extLst>
          </p:cNvPr>
          <p:cNvGraphicFramePr>
            <a:graphicFrameLocks noGrp="1"/>
          </p:cNvGraphicFramePr>
          <p:nvPr>
            <p:extLst>
              <p:ext uri="{D42A27DB-BD31-4B8C-83A1-F6EECF244321}">
                <p14:modId xmlns:p14="http://schemas.microsoft.com/office/powerpoint/2010/main" val="1806322642"/>
              </p:ext>
            </p:extLst>
          </p:nvPr>
        </p:nvGraphicFramePr>
        <p:xfrm>
          <a:off x="404949" y="2116183"/>
          <a:ext cx="13944960" cy="4340353"/>
        </p:xfrm>
        <a:graphic>
          <a:graphicData uri="http://schemas.openxmlformats.org/drawingml/2006/table">
            <a:tbl>
              <a:tblPr firstRow="1" bandRow="1">
                <a:tableStyleId>{5C22544A-7EE6-4342-B048-85BDC9FD1C3A}</a:tableStyleId>
              </a:tblPr>
              <a:tblGrid>
                <a:gridCol w="3512064">
                  <a:extLst>
                    <a:ext uri="{9D8B030D-6E8A-4147-A177-3AD203B41FA5}">
                      <a16:colId xmlns:a16="http://schemas.microsoft.com/office/drawing/2014/main" val="124017726"/>
                    </a:ext>
                  </a:extLst>
                </a:gridCol>
                <a:gridCol w="3615360">
                  <a:extLst>
                    <a:ext uri="{9D8B030D-6E8A-4147-A177-3AD203B41FA5}">
                      <a16:colId xmlns:a16="http://schemas.microsoft.com/office/drawing/2014/main" val="3832443483"/>
                    </a:ext>
                  </a:extLst>
                </a:gridCol>
                <a:gridCol w="3262938">
                  <a:extLst>
                    <a:ext uri="{9D8B030D-6E8A-4147-A177-3AD203B41FA5}">
                      <a16:colId xmlns:a16="http://schemas.microsoft.com/office/drawing/2014/main" val="1687113853"/>
                    </a:ext>
                  </a:extLst>
                </a:gridCol>
                <a:gridCol w="3554598">
                  <a:extLst>
                    <a:ext uri="{9D8B030D-6E8A-4147-A177-3AD203B41FA5}">
                      <a16:colId xmlns:a16="http://schemas.microsoft.com/office/drawing/2014/main" val="3447236407"/>
                    </a:ext>
                  </a:extLst>
                </a:gridCol>
              </a:tblGrid>
              <a:tr h="761302">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Service Bulletin #</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Product</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i="0" u="none" strike="noStrike" dirty="0">
                          <a:solidFill>
                            <a:schemeClr val="tx2"/>
                          </a:solidFill>
                          <a:effectLst/>
                          <a:latin typeface="Times New Roman" panose="02020603050405020304" pitchFamily="18" charset="0"/>
                          <a:cs typeface="Times New Roman" panose="02020603050405020304" pitchFamily="18" charset="0"/>
                        </a:rPr>
                        <a:t>Service Bulletin Release Date</a:t>
                      </a:r>
                    </a:p>
                  </a:txBody>
                  <a:tcPr marL="10648" marR="10648" marT="10648" marB="0" anchor="b"/>
                </a:tc>
                <a:tc>
                  <a:txBody>
                    <a:bodyPr/>
                    <a:lstStyle/>
                    <a:p>
                      <a:pPr algn="l" fontAlgn="b"/>
                      <a:r>
                        <a:rPr lang="en-US" sz="2400" b="1" i="0" u="none" strike="noStrike" dirty="0">
                          <a:solidFill>
                            <a:schemeClr val="tx2"/>
                          </a:solidFill>
                          <a:effectLst/>
                          <a:latin typeface="Times New Roman" panose="02020603050405020304" pitchFamily="18" charset="0"/>
                          <a:cs typeface="Times New Roman" panose="02020603050405020304" pitchFamily="18" charset="0"/>
                        </a:rPr>
                        <a:t> Implementation Date</a:t>
                      </a:r>
                    </a:p>
                  </a:txBody>
                  <a:tcPr marL="10648" marR="10648" marT="10648" marB="0" anchor="b"/>
                </a:tc>
                <a:extLst>
                  <a:ext uri="{0D108BD9-81ED-4DB2-BD59-A6C34878D82A}">
                    <a16:rowId xmlns:a16="http://schemas.microsoft.com/office/drawing/2014/main" val="2105671812"/>
                  </a:ext>
                </a:extLst>
              </a:tr>
              <a:tr h="679469">
                <a:tc>
                  <a:txBody>
                    <a:bodyPr/>
                    <a:lstStyle/>
                    <a:p>
                      <a:pPr algn="l" fontAlgn="b"/>
                      <a:r>
                        <a:rPr lang="en-US" sz="1800" b="0" i="0" u="none" strike="noStrike" dirty="0">
                          <a:solidFill>
                            <a:srgbClr val="0000FF"/>
                          </a:solidFill>
                          <a:effectLst/>
                          <a:latin typeface="+mj-lt"/>
                          <a:cs typeface="Times New Roman" panose="02020603050405020304" pitchFamily="18" charset="0"/>
                        </a:rPr>
                        <a:t>SB20-003</a:t>
                      </a:r>
                    </a:p>
                  </a:txBody>
                  <a:tcPr marL="10648" marR="10648" marT="10648" marB="0"/>
                </a:tc>
                <a:tc>
                  <a:txBody>
                    <a:bodyPr/>
                    <a:lstStyle/>
                    <a:p>
                      <a:pPr algn="l" fontAlgn="b"/>
                      <a:r>
                        <a:rPr lang="en-US" sz="1800" b="0" i="0" u="none" strike="noStrike" dirty="0">
                          <a:solidFill>
                            <a:srgbClr val="0000FF"/>
                          </a:solidFill>
                          <a:effectLst/>
                          <a:latin typeface="+mj-lt"/>
                          <a:cs typeface="Times New Roman" panose="02020603050405020304" pitchFamily="18" charset="0"/>
                        </a:rPr>
                        <a:t>Service</a:t>
                      </a:r>
                      <a:r>
                        <a:rPr lang="en-US" sz="1800" b="0" i="0" u="none" strike="noStrike" baseline="0" dirty="0">
                          <a:solidFill>
                            <a:srgbClr val="0000FF"/>
                          </a:solidFill>
                          <a:effectLst/>
                          <a:latin typeface="+mj-lt"/>
                          <a:cs typeface="Times New Roman" panose="02020603050405020304" pitchFamily="18" charset="0"/>
                        </a:rPr>
                        <a:t> Manual V3 Release</a:t>
                      </a:r>
                      <a:endParaRPr lang="en-US" sz="1800" b="0" i="0" u="none" strike="noStrike" dirty="0">
                        <a:solidFill>
                          <a:srgbClr val="0000FF"/>
                        </a:solidFill>
                        <a:effectLst/>
                        <a:latin typeface="+mj-lt"/>
                        <a:cs typeface="Times New Roman" panose="02020603050405020304" pitchFamily="18" charset="0"/>
                      </a:endParaRPr>
                    </a:p>
                  </a:txBody>
                  <a:tcPr marL="10648" marR="10648" marT="10648" marB="0"/>
                </a:tc>
                <a:tc>
                  <a:txBody>
                    <a:bodyPr/>
                    <a:lstStyle/>
                    <a:p>
                      <a:pPr algn="l" fontAlgn="b"/>
                      <a:r>
                        <a:rPr lang="en-US" sz="1800" b="0" i="0" u="sng" strike="noStrike" dirty="0">
                          <a:solidFill>
                            <a:srgbClr val="0000FF"/>
                          </a:solidFill>
                          <a:effectLst/>
                          <a:latin typeface="+mj-lt"/>
                          <a:cs typeface="Times New Roman" panose="02020603050405020304" pitchFamily="18" charset="0"/>
                        </a:rPr>
                        <a:t>06-05-2020</a:t>
                      </a:r>
                    </a:p>
                  </a:txBody>
                  <a:tcPr marL="10648" marR="10648" marT="10648" marB="0"/>
                </a:tc>
                <a:tc>
                  <a:txBody>
                    <a:bodyPr/>
                    <a:lstStyle/>
                    <a:p>
                      <a:pPr algn="l" fontAlgn="b"/>
                      <a:r>
                        <a:rPr lang="en-US" sz="1800" b="0" i="0" u="sng" strike="noStrike" dirty="0">
                          <a:solidFill>
                            <a:srgbClr val="0000FF"/>
                          </a:solidFill>
                          <a:effectLst/>
                          <a:latin typeface="+mj-lt"/>
                          <a:cs typeface="Times New Roman" panose="02020603050405020304" pitchFamily="18" charset="0"/>
                        </a:rPr>
                        <a:t>08-05-2020</a:t>
                      </a:r>
                    </a:p>
                  </a:txBody>
                  <a:tcPr marL="10648" marR="10648" marT="10648" marB="0"/>
                </a:tc>
                <a:extLst>
                  <a:ext uri="{0D108BD9-81ED-4DB2-BD59-A6C34878D82A}">
                    <a16:rowId xmlns:a16="http://schemas.microsoft.com/office/drawing/2014/main" val="2185381891"/>
                  </a:ext>
                </a:extLst>
              </a:tr>
              <a:tr h="798070">
                <a:tc>
                  <a:txBody>
                    <a:bodyPr/>
                    <a:lstStyle/>
                    <a:p>
                      <a:pPr marL="0" marR="0" lvl="0" indent="0" algn="l" defTabSz="411480" rtl="0" eaLnBrk="1" fontAlgn="b" latinLnBrk="0" hangingPunct="1">
                        <a:lnSpc>
                          <a:spcPct val="100000"/>
                        </a:lnSpc>
                        <a:spcBef>
                          <a:spcPts val="0"/>
                        </a:spcBef>
                        <a:spcAft>
                          <a:spcPts val="0"/>
                        </a:spcAft>
                        <a:buClrTx/>
                        <a:buSzTx/>
                        <a:buFontTx/>
                        <a:buNone/>
                        <a:tabLst/>
                        <a:defRPr/>
                      </a:pPr>
                      <a:r>
                        <a:rPr lang="en-US" altLang="ko-KR" sz="1800" b="0" i="0" u="none" strike="noStrike" dirty="0">
                          <a:solidFill>
                            <a:srgbClr val="0000FF"/>
                          </a:solidFill>
                          <a:effectLst/>
                          <a:latin typeface="+mj-lt"/>
                          <a:cs typeface="Times New Roman" panose="02020603050405020304" pitchFamily="18" charset="0"/>
                        </a:rPr>
                        <a:t>SB19-005</a:t>
                      </a:r>
                    </a:p>
                    <a:p>
                      <a:pPr algn="l" fontAlgn="b"/>
                      <a:endParaRPr lang="en-US" sz="1800" b="1" i="0" u="none" strike="noStrike" dirty="0">
                        <a:effectLst/>
                        <a:latin typeface="+mj-lt"/>
                      </a:endParaRPr>
                    </a:p>
                  </a:txBody>
                  <a:tcPr marL="10648" marR="10648" marT="10648" marB="0"/>
                </a:tc>
                <a:tc>
                  <a:txBody>
                    <a:bodyPr/>
                    <a:lstStyle/>
                    <a:p>
                      <a:pPr algn="l" fontAlgn="b"/>
                      <a:r>
                        <a:rPr lang="en-US" sz="1800" b="0" i="0" u="none" strike="noStrike" dirty="0" err="1">
                          <a:solidFill>
                            <a:srgbClr val="0000FF"/>
                          </a:solidFill>
                          <a:effectLst/>
                          <a:latin typeface="+mj-lt"/>
                        </a:rPr>
                        <a:t>Megapower</a:t>
                      </a:r>
                      <a:r>
                        <a:rPr lang="en-US" sz="1800" b="0" i="0" u="none" strike="noStrike" dirty="0">
                          <a:solidFill>
                            <a:srgbClr val="0000FF"/>
                          </a:solidFill>
                          <a:effectLst/>
                          <a:latin typeface="+mj-lt"/>
                        </a:rPr>
                        <a:t> Incorrect Authorized</a:t>
                      </a:r>
                      <a:r>
                        <a:rPr lang="en-US" sz="1800" b="0" i="0" u="none" strike="noStrike" baseline="0" dirty="0">
                          <a:solidFill>
                            <a:srgbClr val="0000FF"/>
                          </a:solidFill>
                          <a:effectLst/>
                          <a:latin typeface="+mj-lt"/>
                        </a:rPr>
                        <a:t> Rep on Rear Panel Label</a:t>
                      </a:r>
                      <a:endParaRPr lang="en-US" sz="1800" b="0" i="0" u="none" strike="noStrike" dirty="0">
                        <a:solidFill>
                          <a:srgbClr val="0000FF"/>
                        </a:solidFill>
                        <a:effectLst/>
                        <a:latin typeface="+mj-lt"/>
                      </a:endParaRPr>
                    </a:p>
                  </a:txBody>
                  <a:tcPr marL="10648" marR="10648" marT="10648" marB="0"/>
                </a:tc>
                <a:tc>
                  <a:txBody>
                    <a:bodyPr/>
                    <a:lstStyle/>
                    <a:p>
                      <a:pPr algn="l" fontAlgn="b"/>
                      <a:r>
                        <a:rPr lang="en-US" sz="1800" b="0" i="0" u="sng" strike="noStrike" dirty="0">
                          <a:solidFill>
                            <a:srgbClr val="0000FF"/>
                          </a:solidFill>
                          <a:effectLst/>
                          <a:latin typeface="+mj-lt"/>
                        </a:rPr>
                        <a:t>11-10-2019</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latin typeface="+mj-lt"/>
                        </a:rPr>
                        <a:t>30-01-2020</a:t>
                      </a:r>
                    </a:p>
                  </a:txBody>
                  <a:tcPr marL="10648" marR="10648" marT="10648" marB="0"/>
                </a:tc>
                <a:extLst>
                  <a:ext uri="{0D108BD9-81ED-4DB2-BD59-A6C34878D82A}">
                    <a16:rowId xmlns:a16="http://schemas.microsoft.com/office/drawing/2014/main" val="1848150823"/>
                  </a:ext>
                </a:extLst>
              </a:tr>
              <a:tr h="1050756">
                <a:tc>
                  <a:txBody>
                    <a:bodyPr/>
                    <a:lstStyle/>
                    <a:p>
                      <a:pPr marL="0" marR="0" lvl="0" indent="0" algn="l" defTabSz="411480" rtl="0" eaLnBrk="1" fontAlgn="b" latinLnBrk="0" hangingPunct="1">
                        <a:lnSpc>
                          <a:spcPct val="100000"/>
                        </a:lnSpc>
                        <a:spcBef>
                          <a:spcPts val="0"/>
                        </a:spcBef>
                        <a:spcAft>
                          <a:spcPts val="0"/>
                        </a:spcAft>
                        <a:buClrTx/>
                        <a:buSzTx/>
                        <a:buFontTx/>
                        <a:buNone/>
                        <a:tabLst/>
                        <a:defRPr/>
                      </a:pPr>
                      <a:r>
                        <a:rPr lang="en-US" altLang="ko-KR" sz="1800" b="0" i="0" u="none" strike="noStrike" dirty="0">
                          <a:solidFill>
                            <a:srgbClr val="0000FF"/>
                          </a:solidFill>
                          <a:effectLst/>
                          <a:latin typeface="+mj-lt"/>
                          <a:cs typeface="Times New Roman" panose="02020603050405020304" pitchFamily="18" charset="0"/>
                        </a:rPr>
                        <a:t>SB19-004</a:t>
                      </a:r>
                    </a:p>
                    <a:p>
                      <a:pPr algn="l" fontAlgn="b"/>
                      <a:endParaRPr lang="en-US" sz="1800" b="1" i="0" u="none" strike="noStrike" dirty="0">
                        <a:effectLst/>
                        <a:latin typeface="+mj-lt"/>
                      </a:endParaRPr>
                    </a:p>
                  </a:txBody>
                  <a:tcPr marL="10648" marR="10648" marT="10648" marB="0"/>
                </a:tc>
                <a:tc>
                  <a:txBody>
                    <a:bodyPr/>
                    <a:lstStyle/>
                    <a:p>
                      <a:pPr algn="l" fontAlgn="b"/>
                      <a:r>
                        <a:rPr lang="en-US" sz="1800" b="0" i="0" u="none" strike="noStrike" dirty="0" err="1">
                          <a:solidFill>
                            <a:srgbClr val="0000FF"/>
                          </a:solidFill>
                          <a:effectLst/>
                          <a:latin typeface="+mj-lt"/>
                        </a:rPr>
                        <a:t>Megadyne</a:t>
                      </a:r>
                      <a:r>
                        <a:rPr lang="en-US" sz="1800" b="0" i="0" u="none" strike="noStrike" dirty="0">
                          <a:solidFill>
                            <a:srgbClr val="0000FF"/>
                          </a:solidFill>
                          <a:effectLst/>
                          <a:latin typeface="+mj-lt"/>
                        </a:rPr>
                        <a:t> Field Action</a:t>
                      </a:r>
                    </a:p>
                  </a:txBody>
                  <a:tcPr marL="10648" marR="10648" marT="10648" marB="0"/>
                </a:tc>
                <a:tc>
                  <a:txBody>
                    <a:bodyPr/>
                    <a:lstStyle/>
                    <a:p>
                      <a:pPr algn="l" fontAlgn="b"/>
                      <a:r>
                        <a:rPr lang="en-US" sz="1800" b="0" i="0" u="sng" strike="noStrike" dirty="0">
                          <a:solidFill>
                            <a:srgbClr val="0000FF"/>
                          </a:solidFill>
                          <a:effectLst/>
                          <a:latin typeface="+mj-lt"/>
                        </a:rPr>
                        <a:t>10-10-2019</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latin typeface="+mj-lt"/>
                        </a:rPr>
                        <a:t>30-01-2020</a:t>
                      </a:r>
                    </a:p>
                  </a:txBody>
                  <a:tcPr marL="10648" marR="10648" marT="10648" marB="0"/>
                </a:tc>
                <a:extLst>
                  <a:ext uri="{0D108BD9-81ED-4DB2-BD59-A6C34878D82A}">
                    <a16:rowId xmlns:a16="http://schemas.microsoft.com/office/drawing/2014/main" val="3323824636"/>
                  </a:ext>
                </a:extLst>
              </a:tr>
              <a:tr h="1050756">
                <a:tc>
                  <a:txBody>
                    <a:bodyPr/>
                    <a:lstStyle/>
                    <a:p>
                      <a:pPr algn="l" fontAlgn="b"/>
                      <a:r>
                        <a:rPr lang="en-US" sz="1800" b="0" i="0" u="none" strike="noStrike" dirty="0">
                          <a:solidFill>
                            <a:srgbClr val="0000FF"/>
                          </a:solidFill>
                          <a:effectLst/>
                          <a:latin typeface="+mj-lt"/>
                        </a:rPr>
                        <a:t>SB19-001</a:t>
                      </a:r>
                    </a:p>
                  </a:txBody>
                  <a:tcPr marL="10648" marR="10648" marT="10648" marB="0"/>
                </a:tc>
                <a:tc>
                  <a:txBody>
                    <a:bodyPr/>
                    <a:lstStyle/>
                    <a:p>
                      <a:pPr algn="l" fontAlgn="b"/>
                      <a:r>
                        <a:rPr lang="en-US" sz="1800" b="0" i="0" u="none" strike="noStrike" dirty="0" err="1">
                          <a:solidFill>
                            <a:srgbClr val="0000FF"/>
                          </a:solidFill>
                          <a:effectLst/>
                          <a:latin typeface="+mj-lt"/>
                        </a:rPr>
                        <a:t>Relase</a:t>
                      </a:r>
                      <a:r>
                        <a:rPr lang="en-US" sz="1800" b="0" i="0" u="none" strike="noStrike" baseline="0" dirty="0">
                          <a:solidFill>
                            <a:srgbClr val="0000FF"/>
                          </a:solidFill>
                          <a:effectLst/>
                          <a:latin typeface="+mj-lt"/>
                        </a:rPr>
                        <a:t> </a:t>
                      </a:r>
                      <a:r>
                        <a:rPr lang="en-US" sz="1800" b="0" i="0" u="none" strike="noStrike" baseline="0" dirty="0" err="1">
                          <a:solidFill>
                            <a:srgbClr val="0000FF"/>
                          </a:solidFill>
                          <a:effectLst/>
                          <a:latin typeface="+mj-lt"/>
                        </a:rPr>
                        <a:t>Megadyne</a:t>
                      </a:r>
                      <a:r>
                        <a:rPr lang="en-US" sz="1800" b="0" i="0" u="none" strike="noStrike" baseline="0" dirty="0">
                          <a:solidFill>
                            <a:srgbClr val="0000FF"/>
                          </a:solidFill>
                          <a:effectLst/>
                          <a:latin typeface="+mj-lt"/>
                        </a:rPr>
                        <a:t> CS-FRM-034 Rev 005 with Update Parts List</a:t>
                      </a:r>
                      <a:endParaRPr lang="en-US" sz="1800" b="0" i="0" u="none" strike="noStrike" dirty="0">
                        <a:solidFill>
                          <a:srgbClr val="0000FF"/>
                        </a:solidFill>
                        <a:effectLst/>
                        <a:latin typeface="+mj-lt"/>
                      </a:endParaRPr>
                    </a:p>
                  </a:txBody>
                  <a:tcPr marL="10648" marR="10648" marT="10648" marB="0"/>
                </a:tc>
                <a:tc>
                  <a:txBody>
                    <a:bodyPr/>
                    <a:lstStyle/>
                    <a:p>
                      <a:pPr algn="l" fontAlgn="b"/>
                      <a:r>
                        <a:rPr lang="en-US" sz="1800" b="0" i="0" u="sng" strike="noStrike" dirty="0">
                          <a:solidFill>
                            <a:srgbClr val="0000FF"/>
                          </a:solidFill>
                          <a:effectLst/>
                          <a:latin typeface="+mj-lt"/>
                        </a:rPr>
                        <a:t>15-08-2019</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sng" strike="noStrike" dirty="0">
                          <a:solidFill>
                            <a:srgbClr val="0000FF"/>
                          </a:solidFill>
                          <a:latin typeface="+mj-lt"/>
                        </a:rPr>
                        <a:t>23-08-2019</a:t>
                      </a:r>
                    </a:p>
                  </a:txBody>
                  <a:tcPr marL="10648" marR="10648" marT="10648" marB="0"/>
                </a:tc>
                <a:extLst>
                  <a:ext uri="{0D108BD9-81ED-4DB2-BD59-A6C34878D82A}">
                    <a16:rowId xmlns:a16="http://schemas.microsoft.com/office/drawing/2014/main" val="1727069999"/>
                  </a:ext>
                </a:extLst>
              </a:tr>
            </a:tbl>
          </a:graphicData>
        </a:graphic>
      </p:graphicFrame>
    </p:spTree>
    <p:extLst>
      <p:ext uri="{BB962C8B-B14F-4D97-AF65-F5344CB8AC3E}">
        <p14:creationId xmlns:p14="http://schemas.microsoft.com/office/powerpoint/2010/main" val="23698154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22</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3729322" y="2560016"/>
            <a:ext cx="7528023"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Scorecard Metrics</a:t>
            </a:r>
          </a:p>
        </p:txBody>
      </p:sp>
    </p:spTree>
    <p:extLst>
      <p:ext uri="{BB962C8B-B14F-4D97-AF65-F5344CB8AC3E}">
        <p14:creationId xmlns:p14="http://schemas.microsoft.com/office/powerpoint/2010/main" val="136288673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797A16-FCAB-4987-A4E7-890DD5324C46}"/>
              </a:ext>
            </a:extLst>
          </p:cNvPr>
          <p:cNvSpPr>
            <a:spLocks noGrp="1"/>
          </p:cNvSpPr>
          <p:nvPr>
            <p:ph type="sldNum" sz="quarter" idx="10"/>
          </p:nvPr>
        </p:nvSpPr>
        <p:spPr/>
        <p:txBody>
          <a:bodyPr/>
          <a:lstStyle/>
          <a:p>
            <a:pPr>
              <a:defRPr/>
            </a:pPr>
            <a:fld id="{01554C84-C21A-493B-83DC-F44A226614FD}" type="slidenum">
              <a:rPr lang="en-US" altLang="en-US" smtClean="0"/>
              <a:t>23</a:t>
            </a:fld>
            <a:endParaRPr lang="en-US" altLang="en-US" dirty="0"/>
          </a:p>
        </p:txBody>
      </p:sp>
      <p:sp>
        <p:nvSpPr>
          <p:cNvPr id="5" name="Rectangle 2">
            <a:extLst>
              <a:ext uri="{FF2B5EF4-FFF2-40B4-BE49-F238E27FC236}">
                <a16:creationId xmlns:a16="http://schemas.microsoft.com/office/drawing/2014/main" id="{2927172B-F77E-4026-A763-6F225B41015D}"/>
              </a:ext>
            </a:extLst>
          </p:cNvPr>
          <p:cNvSpPr txBox="1">
            <a:spLocks noChangeArrowheads="1"/>
          </p:cNvSpPr>
          <p:nvPr/>
        </p:nvSpPr>
        <p:spPr bwMode="auto">
          <a:xfrm>
            <a:off x="209006" y="182880"/>
            <a:ext cx="14238514" cy="100584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Scorecard Metric Review</a:t>
            </a:r>
          </a:p>
        </p:txBody>
      </p:sp>
      <p:graphicFrame>
        <p:nvGraphicFramePr>
          <p:cNvPr id="6" name="Table 5">
            <a:extLst>
              <a:ext uri="{FF2B5EF4-FFF2-40B4-BE49-F238E27FC236}">
                <a16:creationId xmlns:a16="http://schemas.microsoft.com/office/drawing/2014/main" id="{BB4B94C6-0C99-4191-AF59-2F0150F0740F}"/>
              </a:ext>
            </a:extLst>
          </p:cNvPr>
          <p:cNvGraphicFramePr>
            <a:graphicFrameLocks noGrp="1"/>
          </p:cNvGraphicFramePr>
          <p:nvPr>
            <p:extLst>
              <p:ext uri="{D42A27DB-BD31-4B8C-83A1-F6EECF244321}">
                <p14:modId xmlns:p14="http://schemas.microsoft.com/office/powerpoint/2010/main" val="1662254633"/>
              </p:ext>
            </p:extLst>
          </p:nvPr>
        </p:nvGraphicFramePr>
        <p:xfrm>
          <a:off x="209005" y="1332412"/>
          <a:ext cx="14238513" cy="3357519"/>
        </p:xfrm>
        <a:graphic>
          <a:graphicData uri="http://schemas.openxmlformats.org/drawingml/2006/table">
            <a:tbl>
              <a:tblPr firstRow="1" bandRow="1">
                <a:tableStyleId>{5C22544A-7EE6-4342-B048-85BDC9FD1C3A}</a:tableStyleId>
              </a:tblPr>
              <a:tblGrid>
                <a:gridCol w="2652271">
                  <a:extLst>
                    <a:ext uri="{9D8B030D-6E8A-4147-A177-3AD203B41FA5}">
                      <a16:colId xmlns:a16="http://schemas.microsoft.com/office/drawing/2014/main" val="124017726"/>
                    </a:ext>
                  </a:extLst>
                </a:gridCol>
                <a:gridCol w="11586242">
                  <a:extLst>
                    <a:ext uri="{9D8B030D-6E8A-4147-A177-3AD203B41FA5}">
                      <a16:colId xmlns:a16="http://schemas.microsoft.com/office/drawing/2014/main" val="3832443483"/>
                    </a:ext>
                  </a:extLst>
                </a:gridCol>
              </a:tblGrid>
              <a:tr h="306383">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1" i="0" u="none" strike="noStrike" dirty="0">
                          <a:solidFill>
                            <a:schemeClr val="tx2"/>
                          </a:solidFill>
                          <a:effectLst/>
                          <a:latin typeface="Times New Roman" panose="02020603050405020304" pitchFamily="18" charset="0"/>
                          <a:cs typeface="Times New Roman" panose="02020603050405020304" pitchFamily="18" charset="0"/>
                        </a:rPr>
                        <a:t>Repair cycle time overall goal: </a:t>
                      </a:r>
                      <a:r>
                        <a:rPr lang="en-US" sz="2400" dirty="0">
                          <a:solidFill>
                            <a:srgbClr val="0000FF"/>
                          </a:solidFill>
                          <a:latin typeface="Times New Roman" panose="02020603050405020304" pitchFamily="18" charset="0"/>
                          <a:cs typeface="Times New Roman" panose="02020603050405020304" pitchFamily="18" charset="0"/>
                        </a:rPr>
                        <a:t>1</a:t>
                      </a:r>
                      <a:r>
                        <a:rPr lang="en-US" sz="2400" dirty="0">
                          <a:solidFill>
                            <a:schemeClr val="tx2"/>
                          </a:solidFill>
                          <a:latin typeface="Times New Roman" panose="02020603050405020304" pitchFamily="18" charset="0"/>
                          <a:cs typeface="Times New Roman" panose="02020603050405020304" pitchFamily="18" charset="0"/>
                        </a:rPr>
                        <a:t> days. List repair cycle time overall goal above.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1"/>
                        </a:solidFill>
                        <a:effectLst/>
                        <a:latin typeface="Arial" panose="020B0604020202020204" pitchFamily="34" charset="0"/>
                      </a:endParaRPr>
                    </a:p>
                  </a:txBody>
                  <a:tcPr marL="8873" marR="8873" marT="8873" marB="0" anchor="b"/>
                </a:tc>
                <a:extLst>
                  <a:ext uri="{0D108BD9-81ED-4DB2-BD59-A6C34878D82A}">
                    <a16:rowId xmlns:a16="http://schemas.microsoft.com/office/drawing/2014/main" val="2105671812"/>
                  </a:ext>
                </a:extLst>
              </a:tr>
              <a:tr h="448343">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GEN11</a:t>
                      </a: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GEN11 here. </a:t>
                      </a:r>
                      <a:r>
                        <a:rPr lang="en-US" sz="1800" b="0" i="0" u="none" strike="noStrike" baseline="0" dirty="0">
                          <a:solidFill>
                            <a:srgbClr val="0000FF"/>
                          </a:solidFill>
                          <a:effectLst/>
                          <a:latin typeface="Times New Roman" panose="02020603050405020304" pitchFamily="18" charset="0"/>
                          <a:cs typeface="Times New Roman" panose="02020603050405020304" pitchFamily="18" charset="0"/>
                        </a:rPr>
                        <a:t> </a:t>
                      </a:r>
                      <a:r>
                        <a:rPr lang="en-US" sz="1800" b="1" i="0" u="sng" strike="noStrike" baseline="0" dirty="0">
                          <a:solidFill>
                            <a:srgbClr val="0000FF"/>
                          </a:solidFill>
                          <a:effectLst/>
                          <a:latin typeface="Times New Roman" panose="02020603050405020304" pitchFamily="18" charset="0"/>
                          <a:cs typeface="Times New Roman" panose="02020603050405020304" pitchFamily="18" charset="0"/>
                        </a:rPr>
                        <a:t>1</a:t>
                      </a:r>
                      <a:r>
                        <a:rPr lang="en-US" sz="1800" b="0" i="0" u="none" strike="noStrike" dirty="0">
                          <a:solidFill>
                            <a:srgbClr val="0000FF"/>
                          </a:solidFill>
                          <a:effectLst/>
                          <a:latin typeface="Times New Roman" panose="02020603050405020304" pitchFamily="18" charset="0"/>
                          <a:cs typeface="Times New Roman" panose="02020603050405020304" pitchFamily="18" charset="0"/>
                        </a:rPr>
                        <a:t> </a:t>
                      </a:r>
                      <a:r>
                        <a:rPr lang="en-US" sz="1800" b="1" dirty="0">
                          <a:solidFill>
                            <a:srgbClr val="0000FF"/>
                          </a:solidFill>
                          <a:latin typeface="Times New Roman" panose="02020603050405020304" pitchFamily="18" charset="0"/>
                          <a:cs typeface="Times New Roman" panose="02020603050405020304" pitchFamily="18" charset="0"/>
                        </a:rPr>
                        <a:t>days</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449560">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GEN04</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GEN04 here. </a:t>
                      </a:r>
                      <a:r>
                        <a:rPr lang="en-US" sz="1800" b="1" i="0" u="sng"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449560">
                <a:tc>
                  <a:txBody>
                    <a:bodyPr/>
                    <a:lstStyle/>
                    <a:p>
                      <a:pPr algn="l" fontAlgn="b"/>
                      <a:r>
                        <a:rPr lang="en-US" sz="1800" b="0" i="0" u="none" strike="noStrike" dirty="0">
                          <a:solidFill>
                            <a:schemeClr val="tx2"/>
                          </a:solidFill>
                          <a:effectLst/>
                          <a:latin typeface="Times New Roman" panose="02020603050405020304" pitchFamily="18" charset="0"/>
                          <a:cs typeface="Times New Roman" panose="02020603050405020304" pitchFamily="18" charset="0"/>
                        </a:rPr>
                        <a:t>RF60</a:t>
                      </a: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RF60 here. </a:t>
                      </a:r>
                      <a:r>
                        <a:rPr lang="en-US" altLang="ko-KR" sz="1800" b="1" i="0" u="sng"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MegaPower Generator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MegaPower Generator here. </a:t>
                      </a:r>
                      <a:r>
                        <a:rPr lang="en-US" sz="1800" b="1" i="0" u="sng" strike="noStrike" kern="1200" dirty="0">
                          <a:solidFill>
                            <a:srgbClr val="0000FF"/>
                          </a:solidFill>
                          <a:effectLst/>
                          <a:latin typeface="Times New Roman" panose="02020603050405020304" pitchFamily="18" charset="0"/>
                          <a:ea typeface="+mn-ea"/>
                          <a:cs typeface="Times New Roman" panose="02020603050405020304" pitchFamily="18" charset="0"/>
                        </a:rPr>
                        <a:t>2</a:t>
                      </a:r>
                      <a:r>
                        <a:rPr lang="en-US" sz="1800" b="0" i="0" u="none" strike="noStrike" kern="1200" baseline="0" dirty="0">
                          <a:solidFill>
                            <a:srgbClr val="0000FF"/>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a:t>
                      </a:r>
                      <a:r>
                        <a:rPr lang="en-US" sz="1800" b="1" dirty="0">
                          <a:solidFill>
                            <a:srgbClr val="0000FF"/>
                          </a:solidFill>
                          <a:latin typeface="Times New Roman" panose="02020603050405020304" pitchFamily="18" charset="0"/>
                          <a:cs typeface="Times New Roman" panose="02020603050405020304" pitchFamily="18" charset="0"/>
                        </a:rPr>
                        <a:t>days</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MegaVac Smoke Evaluator</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MagaVac Smoke Evaluator here. </a:t>
                      </a:r>
                      <a:r>
                        <a:rPr lang="en-US" sz="1800" b="0" i="0" u="sng"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75666210"/>
                  </a:ext>
                </a:extLst>
              </a:tr>
              <a:tr h="10351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MegaSoft Pads</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the name of the train the trainer for MegaSoft Pads here. </a:t>
                      </a:r>
                      <a:r>
                        <a:rPr lang="en-US" sz="1800" b="0" i="0" u="sng"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30546587"/>
                  </a:ext>
                </a:extLst>
              </a:tr>
              <a:tr h="44956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dirty="0">
                          <a:solidFill>
                            <a:schemeClr val="tx2"/>
                          </a:solidFill>
                          <a:effectLst/>
                          <a:latin typeface="Times New Roman" panose="02020603050405020304" pitchFamily="18" charset="0"/>
                          <a:cs typeface="Times New Roman" panose="02020603050405020304" pitchFamily="18" charset="0"/>
                        </a:rPr>
                        <a:t>MiniVac</a:t>
                      </a:r>
                      <a:endParaRPr lang="en-US" sz="18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FF"/>
                          </a:solidFill>
                          <a:effectLst/>
                          <a:latin typeface="Times New Roman" panose="02020603050405020304" pitchFamily="18" charset="0"/>
                          <a:cs typeface="Times New Roman" panose="02020603050405020304" pitchFamily="18" charset="0"/>
                        </a:rPr>
                        <a:t>List results for MiniVac here. </a:t>
                      </a:r>
                      <a:r>
                        <a:rPr lang="en-US" sz="1800" b="0" i="0" u="sng"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8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749223855"/>
                  </a:ext>
                </a:extLst>
              </a:tr>
            </a:tbl>
          </a:graphicData>
        </a:graphic>
      </p:graphicFrame>
      <p:graphicFrame>
        <p:nvGraphicFramePr>
          <p:cNvPr id="7" name="Table 6">
            <a:extLst>
              <a:ext uri="{FF2B5EF4-FFF2-40B4-BE49-F238E27FC236}">
                <a16:creationId xmlns:a16="http://schemas.microsoft.com/office/drawing/2014/main" id="{4E2F16B7-3609-4229-81B8-CBDBA8126386}"/>
              </a:ext>
            </a:extLst>
          </p:cNvPr>
          <p:cNvGraphicFramePr>
            <a:graphicFrameLocks noGrp="1"/>
          </p:cNvGraphicFramePr>
          <p:nvPr>
            <p:extLst>
              <p:ext uri="{D42A27DB-BD31-4B8C-83A1-F6EECF244321}">
                <p14:modId xmlns:p14="http://schemas.microsoft.com/office/powerpoint/2010/main" val="2908454212"/>
              </p:ext>
            </p:extLst>
          </p:nvPr>
        </p:nvGraphicFramePr>
        <p:xfrm>
          <a:off x="209005" y="4732294"/>
          <a:ext cx="14238513" cy="3040105"/>
        </p:xfrm>
        <a:graphic>
          <a:graphicData uri="http://schemas.openxmlformats.org/drawingml/2006/table">
            <a:tbl>
              <a:tblPr firstRow="1" bandRow="1">
                <a:tableStyleId>{5C22544A-7EE6-4342-B048-85BDC9FD1C3A}</a:tableStyleId>
              </a:tblPr>
              <a:tblGrid>
                <a:gridCol w="4859794">
                  <a:extLst>
                    <a:ext uri="{9D8B030D-6E8A-4147-A177-3AD203B41FA5}">
                      <a16:colId xmlns:a16="http://schemas.microsoft.com/office/drawing/2014/main" val="124017726"/>
                    </a:ext>
                  </a:extLst>
                </a:gridCol>
                <a:gridCol w="9378719">
                  <a:extLst>
                    <a:ext uri="{9D8B030D-6E8A-4147-A177-3AD203B41FA5}">
                      <a16:colId xmlns:a16="http://schemas.microsoft.com/office/drawing/2014/main" val="3832443483"/>
                    </a:ext>
                  </a:extLst>
                </a:gridCol>
              </a:tblGrid>
              <a:tr h="46983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200" b="1" i="0" u="none" strike="noStrike" dirty="0">
                          <a:solidFill>
                            <a:schemeClr val="tx2"/>
                          </a:solidFill>
                          <a:effectLst/>
                          <a:latin typeface="Times New Roman" panose="02020603050405020304" pitchFamily="18" charset="0"/>
                          <a:cs typeface="Times New Roman" panose="02020603050405020304" pitchFamily="18" charset="0"/>
                        </a:rPr>
                        <a:t>Metric</a:t>
                      </a:r>
                    </a:p>
                  </a:txBody>
                  <a:tcPr marL="10648" marR="10648" marT="10648"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200" b="1" i="0" u="none" strike="noStrike" dirty="0">
                          <a:solidFill>
                            <a:schemeClr val="tx2"/>
                          </a:solidFill>
                          <a:effectLst/>
                          <a:latin typeface="Times New Roman" panose="02020603050405020304" pitchFamily="18" charset="0"/>
                          <a:cs typeface="Times New Roman" panose="02020603050405020304" pitchFamily="18" charset="0"/>
                        </a:rPr>
                        <a:t>Results</a:t>
                      </a:r>
                    </a:p>
                  </a:txBody>
                  <a:tcPr marL="10648" marR="10648" marT="10648" marB="0" anchor="b"/>
                </a:tc>
                <a:extLst>
                  <a:ext uri="{0D108BD9-81ED-4DB2-BD59-A6C34878D82A}">
                    <a16:rowId xmlns:a16="http://schemas.microsoft.com/office/drawing/2014/main" val="2105671812"/>
                  </a:ext>
                </a:extLst>
              </a:tr>
              <a:tr h="264544">
                <a:tc>
                  <a:txBody>
                    <a:bodyPr/>
                    <a:lstStyle/>
                    <a:p>
                      <a:pPr algn="l" fontAlgn="b"/>
                      <a:r>
                        <a:rPr lang="en-US" sz="1400" dirty="0">
                          <a:solidFill>
                            <a:schemeClr val="tx2"/>
                          </a:solidFill>
                          <a:latin typeface="Times New Roman" panose="02020603050405020304" pitchFamily="18" charset="0"/>
                          <a:cs typeface="Times New Roman" panose="02020603050405020304" pitchFamily="18" charset="0"/>
                        </a:rPr>
                        <a:t>Repeat service &lt; 90 days, goal: </a:t>
                      </a:r>
                      <a:r>
                        <a:rPr lang="en-US" sz="1400" dirty="0">
                          <a:solidFill>
                            <a:schemeClr val="tx2"/>
                          </a:solidFill>
                          <a:latin typeface="Times New Roman" panose="02020603050405020304" pitchFamily="18" charset="0"/>
                          <a:ea typeface="Arial Unicode MS" pitchFamily="34" charset="-128"/>
                          <a:cs typeface="Times New Roman" panose="02020603050405020304" pitchFamily="18" charset="0"/>
                        </a:rPr>
                        <a:t>≤</a:t>
                      </a:r>
                      <a:r>
                        <a:rPr lang="en-US" sz="1400" dirty="0">
                          <a:solidFill>
                            <a:schemeClr val="tx2"/>
                          </a:solidFill>
                          <a:latin typeface="Times New Roman" panose="02020603050405020304" pitchFamily="18" charset="0"/>
                          <a:cs typeface="Times New Roman" panose="02020603050405020304" pitchFamily="18" charset="0"/>
                        </a:rPr>
                        <a:t>1 </a:t>
                      </a: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Result =</a:t>
                      </a:r>
                      <a:r>
                        <a:rPr lang="en-US" sz="1400" baseline="0" dirty="0">
                          <a:solidFill>
                            <a:schemeClr val="tx2"/>
                          </a:solidFill>
                          <a:latin typeface="Times New Roman" panose="02020603050405020304" pitchFamily="18" charset="0"/>
                          <a:cs typeface="Times New Roman" panose="02020603050405020304" pitchFamily="18" charset="0"/>
                        </a:rPr>
                        <a:t> </a:t>
                      </a:r>
                      <a:r>
                        <a:rPr lang="en-US" sz="1400" u="sng" baseline="0" dirty="0">
                          <a:solidFill>
                            <a:srgbClr val="0000FF"/>
                          </a:solidFill>
                          <a:latin typeface="Times New Roman" panose="02020603050405020304" pitchFamily="18" charset="0"/>
                          <a:cs typeface="Times New Roman" panose="02020603050405020304" pitchFamily="18" charset="0"/>
                        </a:rPr>
                        <a:t>1</a:t>
                      </a:r>
                      <a:endParaRPr lang="en-US" sz="1400" u="sng" dirty="0">
                        <a:solidFill>
                          <a:srgbClr val="0000FF"/>
                        </a:solidFill>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185381891"/>
                  </a:ext>
                </a:extLst>
              </a:tr>
              <a:tr h="290064">
                <a:tc>
                  <a:txBody>
                    <a:bodyPr/>
                    <a:lstStyle/>
                    <a:p>
                      <a:pPr algn="l" fontAlgn="b"/>
                      <a:r>
                        <a:rPr lang="en-US" sz="1400" dirty="0">
                          <a:solidFill>
                            <a:schemeClr val="tx2"/>
                          </a:solidFill>
                          <a:latin typeface="Times New Roman" panose="02020603050405020304" pitchFamily="18" charset="0"/>
                          <a:cs typeface="Times New Roman" panose="02020603050405020304" pitchFamily="18" charset="0"/>
                        </a:rPr>
                        <a:t>Number of service complaints, goal: </a:t>
                      </a:r>
                      <a:r>
                        <a:rPr lang="en-US" sz="1400" dirty="0">
                          <a:solidFill>
                            <a:schemeClr val="tx2"/>
                          </a:solidFill>
                          <a:latin typeface="Times New Roman" panose="02020603050405020304" pitchFamily="18" charset="0"/>
                          <a:ea typeface="Arial Unicode MS" pitchFamily="34" charset="-128"/>
                          <a:cs typeface="Times New Roman" panose="02020603050405020304" pitchFamily="18" charset="0"/>
                        </a:rPr>
                        <a:t>≤</a:t>
                      </a:r>
                      <a:r>
                        <a:rPr lang="en-US" sz="1400" dirty="0">
                          <a:solidFill>
                            <a:schemeClr val="tx2"/>
                          </a:solidFill>
                          <a:latin typeface="Times New Roman" panose="02020603050405020304" pitchFamily="18" charset="0"/>
                          <a:cs typeface="Times New Roman" panose="02020603050405020304" pitchFamily="18" charset="0"/>
                        </a:rPr>
                        <a:t>1 </a:t>
                      </a: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Result = </a:t>
                      </a:r>
                      <a:r>
                        <a:rPr lang="en-US" sz="1400" u="sng" dirty="0">
                          <a:solidFill>
                            <a:srgbClr val="0000FF"/>
                          </a:solidFill>
                          <a:latin typeface="Times New Roman" panose="02020603050405020304" pitchFamily="18" charset="0"/>
                          <a:cs typeface="Times New Roman" panose="02020603050405020304" pitchFamily="18" charset="0"/>
                        </a:rPr>
                        <a:t>12</a:t>
                      </a:r>
                      <a:endParaRPr lang="en-US" sz="1400" b="0" i="0" u="sng"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466119">
                <a:tc>
                  <a:txBody>
                    <a:bodyPr/>
                    <a:lstStyle/>
                    <a:p>
                      <a:pPr lvl="0" algn="l">
                        <a:lnSpc>
                          <a:spcPct val="90000"/>
                        </a:lnSpc>
                      </a:pPr>
                      <a:r>
                        <a:rPr lang="en-US" sz="1400" dirty="0">
                          <a:solidFill>
                            <a:schemeClr val="tx2"/>
                          </a:solidFill>
                          <a:latin typeface="Times New Roman" panose="02020603050405020304" pitchFamily="18" charset="0"/>
                          <a:cs typeface="Times New Roman" panose="02020603050405020304" pitchFamily="18" charset="0"/>
                        </a:rPr>
                        <a:t>Customer Satisfaction goal: </a:t>
                      </a:r>
                      <a:r>
                        <a:rPr lang="en-US" sz="1400" u="sng" dirty="0">
                          <a:solidFill>
                            <a:srgbClr val="0000FF"/>
                          </a:solidFill>
                          <a:latin typeface="Times New Roman" panose="02020603050405020304" pitchFamily="18" charset="0"/>
                          <a:cs typeface="Times New Roman" panose="02020603050405020304" pitchFamily="18" charset="0"/>
                        </a:rPr>
                        <a:t>2 Day</a:t>
                      </a:r>
                    </a:p>
                    <a:p>
                      <a:pPr marL="914400" lvl="2" indent="0">
                        <a:lnSpc>
                          <a:spcPct val="90000"/>
                        </a:lnSpc>
                        <a:buNone/>
                      </a:pPr>
                      <a:r>
                        <a:rPr lang="en-US" sz="1400" dirty="0">
                          <a:solidFill>
                            <a:schemeClr val="tx2"/>
                          </a:solidFill>
                          <a:latin typeface="Times New Roman" panose="02020603050405020304" pitchFamily="18" charset="0"/>
                          <a:cs typeface="Times New Roman" panose="02020603050405020304" pitchFamily="18" charset="0"/>
                        </a:rPr>
                        <a:t>	</a:t>
                      </a: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lvl="0">
                        <a:lnSpc>
                          <a:spcPct val="90000"/>
                        </a:lnSpc>
                      </a:pPr>
                      <a:r>
                        <a:rPr lang="en-US" sz="1400" dirty="0">
                          <a:solidFill>
                            <a:schemeClr val="tx2"/>
                          </a:solidFill>
                          <a:latin typeface="Times New Roman" panose="02020603050405020304" pitchFamily="18" charset="0"/>
                          <a:cs typeface="Times New Roman" panose="02020603050405020304" pitchFamily="18" charset="0"/>
                        </a:rPr>
                        <a:t>Result = </a:t>
                      </a:r>
                      <a:r>
                        <a:rPr lang="en-US" sz="1400" u="sng" dirty="0">
                          <a:solidFill>
                            <a:srgbClr val="0000FF"/>
                          </a:solidFill>
                          <a:latin typeface="Times New Roman" panose="02020603050405020304" pitchFamily="18" charset="0"/>
                          <a:cs typeface="Times New Roman" panose="02020603050405020304" pitchFamily="18" charset="0"/>
                        </a:rPr>
                        <a:t>5</a:t>
                      </a:r>
                      <a:r>
                        <a:rPr lang="en-US" sz="1400" baseline="0" dirty="0">
                          <a:solidFill>
                            <a:schemeClr val="tx2"/>
                          </a:solidFill>
                          <a:latin typeface="Times New Roman" panose="02020603050405020304" pitchFamily="18" charset="0"/>
                          <a:cs typeface="Times New Roman" panose="02020603050405020304" pitchFamily="18" charset="0"/>
                        </a:rPr>
                        <a:t> </a:t>
                      </a:r>
                      <a:r>
                        <a:rPr lang="en-US" sz="1400" dirty="0">
                          <a:solidFill>
                            <a:schemeClr val="tx2"/>
                          </a:solidFill>
                          <a:latin typeface="Times New Roman" panose="02020603050405020304" pitchFamily="18" charset="0"/>
                          <a:cs typeface="Times New Roman" panose="02020603050405020304" pitchFamily="18" charset="0"/>
                        </a:rPr>
                        <a:t>(ISO certified only)</a:t>
                      </a:r>
                      <a:br>
                        <a:rPr lang="en-US" sz="1400" dirty="0">
                          <a:solidFill>
                            <a:schemeClr val="tx2"/>
                          </a:solidFill>
                          <a:latin typeface="Times New Roman" panose="02020603050405020304" pitchFamily="18" charset="0"/>
                          <a:cs typeface="Times New Roman" panose="02020603050405020304" pitchFamily="18" charset="0"/>
                        </a:rPr>
                      </a:b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r h="5165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Discuss timeliness for Global Scorecard reports. </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Result = </a:t>
                      </a:r>
                      <a:r>
                        <a:rPr lang="en-US" sz="1400" dirty="0">
                          <a:solidFill>
                            <a:srgbClr val="0000FF"/>
                          </a:solidFill>
                          <a:latin typeface="Times New Roman" panose="02020603050405020304" pitchFamily="18" charset="0"/>
                          <a:cs typeface="Times New Roman" panose="02020603050405020304" pitchFamily="18" charset="0"/>
                        </a:rPr>
                        <a:t>100%</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104441360"/>
                  </a:ext>
                </a:extLst>
              </a:tr>
              <a:tr h="26454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Discuss timeliness for Service Activity Reports</a:t>
                      </a: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Result = </a:t>
                      </a:r>
                      <a:r>
                        <a:rPr lang="en-US" sz="1400" dirty="0">
                          <a:solidFill>
                            <a:srgbClr val="0000FF"/>
                          </a:solidFill>
                          <a:latin typeface="Times New Roman" panose="02020603050405020304" pitchFamily="18" charset="0"/>
                          <a:cs typeface="Times New Roman" panose="02020603050405020304" pitchFamily="18" charset="0"/>
                        </a:rPr>
                        <a:t>100%</a:t>
                      </a:r>
                      <a:endParaRPr lang="en-US" sz="14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75666210"/>
                  </a:ext>
                </a:extLst>
              </a:tr>
              <a:tr h="76848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Times New Roman" panose="02020603050405020304" pitchFamily="18" charset="0"/>
                          <a:cs typeface="Times New Roman" panose="02020603050405020304" pitchFamily="18" charset="0"/>
                        </a:rPr>
                        <a:t>Any additional metrics tracked (If service center tracks additional items)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N/A</a:t>
                      </a:r>
                      <a:endParaRPr lang="en-US" sz="1400" b="0"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30546587"/>
                  </a:ext>
                </a:extLst>
              </a:tr>
            </a:tbl>
          </a:graphicData>
        </a:graphic>
      </p:graphicFrame>
    </p:spTree>
    <p:extLst>
      <p:ext uri="{BB962C8B-B14F-4D97-AF65-F5344CB8AC3E}">
        <p14:creationId xmlns:p14="http://schemas.microsoft.com/office/powerpoint/2010/main" val="9930719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24</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713550" y="2690645"/>
            <a:ext cx="12609542"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Management Review Summary</a:t>
            </a:r>
          </a:p>
        </p:txBody>
      </p:sp>
    </p:spTree>
    <p:extLst>
      <p:ext uri="{BB962C8B-B14F-4D97-AF65-F5344CB8AC3E}">
        <p14:creationId xmlns:p14="http://schemas.microsoft.com/office/powerpoint/2010/main" val="2258271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B06336-8A78-45CC-99EC-AAB3FEAC84DB}"/>
              </a:ext>
            </a:extLst>
          </p:cNvPr>
          <p:cNvSpPr>
            <a:spLocks noGrp="1"/>
          </p:cNvSpPr>
          <p:nvPr>
            <p:ph type="sldNum" sz="quarter" idx="10"/>
          </p:nvPr>
        </p:nvSpPr>
        <p:spPr/>
        <p:txBody>
          <a:bodyPr/>
          <a:lstStyle/>
          <a:p>
            <a:pPr>
              <a:defRPr/>
            </a:pPr>
            <a:fld id="{01554C84-C21A-493B-83DC-F44A226614FD}" type="slidenum">
              <a:rPr lang="en-US" altLang="en-US" smtClean="0"/>
              <a:t>25</a:t>
            </a:fld>
            <a:endParaRPr lang="en-US" altLang="en-US" dirty="0"/>
          </a:p>
        </p:txBody>
      </p:sp>
      <p:sp>
        <p:nvSpPr>
          <p:cNvPr id="5" name="Rectangle 2">
            <a:extLst>
              <a:ext uri="{FF2B5EF4-FFF2-40B4-BE49-F238E27FC236}">
                <a16:creationId xmlns:a16="http://schemas.microsoft.com/office/drawing/2014/main" id="{94B3311B-D73D-4EA8-8A71-D9DF4EDFF3F0}"/>
              </a:ext>
            </a:extLst>
          </p:cNvPr>
          <p:cNvSpPr txBox="1">
            <a:spLocks noChangeArrowheads="1"/>
          </p:cNvSpPr>
          <p:nvPr/>
        </p:nvSpPr>
        <p:spPr bwMode="auto">
          <a:xfrm>
            <a:off x="300445" y="182880"/>
            <a:ext cx="14049464" cy="93154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Management Review Summary</a:t>
            </a:r>
          </a:p>
        </p:txBody>
      </p:sp>
      <p:graphicFrame>
        <p:nvGraphicFramePr>
          <p:cNvPr id="6" name="Table 5">
            <a:extLst>
              <a:ext uri="{FF2B5EF4-FFF2-40B4-BE49-F238E27FC236}">
                <a16:creationId xmlns:a16="http://schemas.microsoft.com/office/drawing/2014/main" id="{17B72FB3-FCA6-446D-986B-06AC07C2C3D2}"/>
              </a:ext>
            </a:extLst>
          </p:cNvPr>
          <p:cNvGraphicFramePr>
            <a:graphicFrameLocks noGrp="1"/>
          </p:cNvGraphicFramePr>
          <p:nvPr>
            <p:extLst>
              <p:ext uri="{D42A27DB-BD31-4B8C-83A1-F6EECF244321}">
                <p14:modId xmlns:p14="http://schemas.microsoft.com/office/powerpoint/2010/main" val="740014648"/>
              </p:ext>
            </p:extLst>
          </p:nvPr>
        </p:nvGraphicFramePr>
        <p:xfrm>
          <a:off x="540983" y="1114425"/>
          <a:ext cx="13606272" cy="6497344"/>
        </p:xfrm>
        <a:graphic>
          <a:graphicData uri="http://schemas.openxmlformats.org/drawingml/2006/table">
            <a:tbl>
              <a:tblPr firstRow="1" bandRow="1">
                <a:tableStyleId>{5C22544A-7EE6-4342-B048-85BDC9FD1C3A}</a:tableStyleId>
              </a:tblPr>
              <a:tblGrid>
                <a:gridCol w="4523015">
                  <a:extLst>
                    <a:ext uri="{9D8B030D-6E8A-4147-A177-3AD203B41FA5}">
                      <a16:colId xmlns:a16="http://schemas.microsoft.com/office/drawing/2014/main" val="124017726"/>
                    </a:ext>
                  </a:extLst>
                </a:gridCol>
                <a:gridCol w="9083257">
                  <a:extLst>
                    <a:ext uri="{9D8B030D-6E8A-4147-A177-3AD203B41FA5}">
                      <a16:colId xmlns:a16="http://schemas.microsoft.com/office/drawing/2014/main" val="3832443483"/>
                    </a:ext>
                  </a:extLst>
                </a:gridCol>
              </a:tblGrid>
              <a:tr h="827095">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List Results and Actions between </a:t>
                      </a:r>
                      <a:r>
                        <a:rPr lang="en-US" sz="2400" u="sng" dirty="0">
                          <a:solidFill>
                            <a:srgbClr val="0000FF"/>
                          </a:solidFill>
                          <a:effectLst/>
                          <a:latin typeface="Times New Roman" panose="02020603050405020304" pitchFamily="18" charset="0"/>
                          <a:cs typeface="Times New Roman" panose="02020603050405020304" pitchFamily="18" charset="0"/>
                        </a:rPr>
                        <a:t>10-09-2018 to 30-07-2019</a:t>
                      </a:r>
                      <a:r>
                        <a:rPr lang="en-US" sz="2400" u="none" dirty="0">
                          <a:solidFill>
                            <a:srgbClr val="0000FF"/>
                          </a:solidFill>
                          <a:effectLst/>
                          <a:latin typeface="Times New Roman" panose="02020603050405020304" pitchFamily="18" charset="0"/>
                          <a:cs typeface="Times New Roman" panose="02020603050405020304" pitchFamily="18" charset="0"/>
                        </a:rPr>
                        <a:t> </a:t>
                      </a:r>
                      <a:r>
                        <a:rPr lang="en-US" sz="2400" u="none" dirty="0">
                          <a:solidFill>
                            <a:schemeClr val="tx2"/>
                          </a:solidFill>
                          <a:effectLst/>
                          <a:latin typeface="Times New Roman" panose="02020603050405020304" pitchFamily="18" charset="0"/>
                          <a:cs typeface="Times New Roman" panose="02020603050405020304" pitchFamily="18" charset="0"/>
                        </a:rPr>
                        <a:t>f</a:t>
                      </a:r>
                      <a:r>
                        <a:rPr lang="en-US" sz="2400" u="none" dirty="0">
                          <a:solidFill>
                            <a:schemeClr val="tx2"/>
                          </a:solidFill>
                          <a:latin typeface="Times New Roman" panose="02020603050405020304" pitchFamily="18" charset="0"/>
                          <a:cs typeface="Times New Roman" panose="02020603050405020304" pitchFamily="18" charset="0"/>
                        </a:rPr>
                        <a:t>rom </a:t>
                      </a:r>
                      <a:r>
                        <a:rPr lang="en-US" sz="2400" dirty="0">
                          <a:solidFill>
                            <a:schemeClr val="tx2"/>
                          </a:solidFill>
                          <a:latin typeface="Times New Roman" panose="02020603050405020304" pitchFamily="18" charset="0"/>
                          <a:cs typeface="Times New Roman" panose="02020603050405020304" pitchFamily="18" charset="0"/>
                        </a:rPr>
                        <a:t>Management Reviews: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i="0" u="none" strike="noStrike" dirty="0">
                        <a:solidFill>
                          <a:schemeClr val="tx1"/>
                        </a:solidFill>
                        <a:effectLst/>
                        <a:latin typeface="+mn-lt"/>
                      </a:endParaRPr>
                    </a:p>
                  </a:txBody>
                  <a:tcPr marL="8873" marR="8873" marT="8873" marB="0" anchor="b"/>
                </a:tc>
                <a:extLst>
                  <a:ext uri="{0D108BD9-81ED-4DB2-BD59-A6C34878D82A}">
                    <a16:rowId xmlns:a16="http://schemas.microsoft.com/office/drawing/2014/main" val="2105671812"/>
                  </a:ext>
                </a:extLst>
              </a:tr>
              <a:tr h="591027">
                <a:tc>
                  <a:txBody>
                    <a:bodyPr/>
                    <a:lstStyle/>
                    <a:p>
                      <a:pPr algn="l" fontAlgn="b"/>
                      <a:r>
                        <a:rPr lang="en-US" sz="1400" dirty="0">
                          <a:solidFill>
                            <a:schemeClr val="tx2"/>
                          </a:solidFill>
                          <a:latin typeface="Calibri" panose="020F0502020204030204" pitchFamily="34" charset="0"/>
                          <a:cs typeface="Calibri" panose="020F0502020204030204" pitchFamily="34" charset="0"/>
                        </a:rPr>
                        <a:t>Date of last management review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algn="l" defTabSz="411480" rtl="0" eaLnBrk="1" fontAlgn="b" latinLnBrk="0" hangingPunct="1"/>
                      <a:r>
                        <a:rPr lang="en-US" sz="1800" b="0" i="0" u="sng" strike="noStrike" kern="1200" dirty="0">
                          <a:solidFill>
                            <a:srgbClr val="0000FF"/>
                          </a:solidFill>
                          <a:effectLst/>
                          <a:latin typeface="Times New Roman" panose="02020603050405020304" pitchFamily="18" charset="0"/>
                          <a:ea typeface="+mn-ea"/>
                          <a:cs typeface="Times New Roman" panose="02020603050405020304" pitchFamily="18" charset="0"/>
                        </a:rPr>
                        <a:t>30- 07-2019</a:t>
                      </a:r>
                    </a:p>
                  </a:txBody>
                  <a:tcPr marL="10648" marR="10648" marT="10648" marB="0"/>
                </a:tc>
                <a:extLst>
                  <a:ext uri="{0D108BD9-81ED-4DB2-BD59-A6C34878D82A}">
                    <a16:rowId xmlns:a16="http://schemas.microsoft.com/office/drawing/2014/main" val="2185381891"/>
                  </a:ext>
                </a:extLst>
              </a:tr>
              <a:tr h="1399751">
                <a:tc>
                  <a:txBody>
                    <a:bodyPr/>
                    <a:lstStyle/>
                    <a:p>
                      <a:pPr algn="l" fontAlgn="b"/>
                      <a:r>
                        <a:rPr lang="en-US" sz="1400" dirty="0">
                          <a:solidFill>
                            <a:schemeClr val="tx2"/>
                          </a:solidFill>
                          <a:latin typeface="Calibri" panose="020F0502020204030204" pitchFamily="34" charset="0"/>
                          <a:cs typeface="Calibri" panose="020F0502020204030204" pitchFamily="34" charset="0"/>
                        </a:rPr>
                        <a:t>Accomplishments?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of hospitals to get GEN11 service: 178 hospitals (617 </a:t>
                      </a:r>
                      <a:r>
                        <a:rPr lang="en-US" sz="1800" b="0" i="0" u="none" strike="noStrike" kern="1200" dirty="0" err="1">
                          <a:solidFill>
                            <a:srgbClr val="0000FF"/>
                          </a:solidFill>
                          <a:effectLst/>
                          <a:latin typeface="Times New Roman" panose="02020603050405020304" pitchFamily="18" charset="0"/>
                          <a:ea typeface="+mn-ea"/>
                          <a:cs typeface="Times New Roman" panose="02020603050405020304" pitchFamily="18" charset="0"/>
                        </a:rPr>
                        <a:t>ea</a:t>
                      </a: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GEN11)</a:t>
                      </a: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of service activity (CM: 112, PM 775, SW upgrade 41)</a:t>
                      </a: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Sales collaboration activity</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One pager guide for failure: Analyze GEN11 cause of failure and provide guidance how to action to customer &amp; sales team</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 Survey to know generator status by Hospital incl. competitors - 52 hospitals </a:t>
                      </a:r>
                      <a:endPar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1422895">
                <a:tc>
                  <a:txBody>
                    <a:bodyPr/>
                    <a:lstStyle/>
                    <a:p>
                      <a:pPr lvl="0" algn="l">
                        <a:lnSpc>
                          <a:spcPct val="90000"/>
                        </a:lnSpc>
                      </a:pPr>
                      <a:r>
                        <a:rPr lang="en-US" sz="1400" dirty="0">
                          <a:solidFill>
                            <a:schemeClr val="tx2"/>
                          </a:solidFill>
                          <a:latin typeface="Calibri" panose="020F0502020204030204" pitchFamily="34" charset="0"/>
                          <a:cs typeface="Calibri" panose="020F0502020204030204" pitchFamily="34" charset="0"/>
                        </a:rPr>
                        <a:t>Business plan goals?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Rapid service delivery to improve customer satisfaction</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Minimize customer inconvenience through regular preventive maintenance &amp; rapid service within 1~2days</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Improve customer understanding by providing detailed service report</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Enhance equipment management thru regular customer training</a:t>
                      </a:r>
                    </a:p>
                    <a:p>
                      <a:pPr marL="0" marR="0" lvl="0" indent="0" algn="l" defTabSz="914400" rtl="0" eaLnBrk="1" fontAlgn="b" latinLnBrk="0" hangingPunct="1">
                        <a:lnSpc>
                          <a:spcPct val="100000"/>
                        </a:lnSpc>
                        <a:spcBef>
                          <a:spcPts val="0"/>
                        </a:spcBef>
                        <a:spcAft>
                          <a:spcPts val="0"/>
                        </a:spcAft>
                        <a:buClrTx/>
                        <a:buSzTx/>
                        <a:buFontTx/>
                        <a:buNone/>
                        <a:tabLst/>
                        <a:defRPr/>
                      </a:pPr>
                      <a:r>
                        <a:rPr lang="en-US" altLang="ko-KR"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Expand KR Service Center role for sales team collaboration</a:t>
                      </a:r>
                    </a:p>
                  </a:txBody>
                  <a:tcPr marL="10648" marR="10648" marT="10648" marB="0"/>
                </a:tc>
                <a:extLst>
                  <a:ext uri="{0D108BD9-81ED-4DB2-BD59-A6C34878D82A}">
                    <a16:rowId xmlns:a16="http://schemas.microsoft.com/office/drawing/2014/main" val="3323824636"/>
                  </a:ext>
                </a:extLst>
              </a:tr>
              <a:tr h="37246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Calibri" panose="020F0502020204030204" pitchFamily="34" charset="0"/>
                          <a:cs typeface="Calibri" panose="020F0502020204030204" pitchFamily="34" charset="0"/>
                        </a:rPr>
                        <a:t>Action items from the management review related to or affecting service? </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N/A</a:t>
                      </a:r>
                    </a:p>
                  </a:txBody>
                  <a:tcPr marL="10648" marR="10648" marT="10648" marB="0"/>
                </a:tc>
                <a:extLst>
                  <a:ext uri="{0D108BD9-81ED-4DB2-BD59-A6C34878D82A}">
                    <a16:rowId xmlns:a16="http://schemas.microsoft.com/office/drawing/2014/main" val="1104441360"/>
                  </a:ext>
                </a:extLst>
              </a:tr>
              <a:tr h="39302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Calibri" panose="020F0502020204030204" pitchFamily="34" charset="0"/>
                          <a:cs typeface="Calibri" panose="020F0502020204030204" pitchFamily="34" charset="0"/>
                        </a:rPr>
                        <a:t>Any significant Service Center internal audit trends?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N/A</a:t>
                      </a:r>
                    </a:p>
                  </a:txBody>
                  <a:tcPr marL="10648" marR="10648" marT="10648" marB="0"/>
                </a:tc>
                <a:extLst>
                  <a:ext uri="{0D108BD9-81ED-4DB2-BD59-A6C34878D82A}">
                    <a16:rowId xmlns:a16="http://schemas.microsoft.com/office/drawing/2014/main" val="75666210"/>
                  </a:ext>
                </a:extLst>
              </a:tr>
              <a:tr h="38576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Calibri" panose="020F0502020204030204" pitchFamily="34" charset="0"/>
                          <a:cs typeface="Calibri" panose="020F0502020204030204" pitchFamily="34" charset="0"/>
                        </a:rPr>
                        <a:t>Discuss any corrective and/or preventive actions implemented.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Was CAPA determined as effective? Yes___ No __N/A X</a:t>
                      </a:r>
                    </a:p>
                  </a:txBody>
                  <a:tcPr marL="10648" marR="10648" marT="10648" marB="0"/>
                </a:tc>
                <a:extLst>
                  <a:ext uri="{0D108BD9-81ED-4DB2-BD59-A6C34878D82A}">
                    <a16:rowId xmlns:a16="http://schemas.microsoft.com/office/drawing/2014/main" val="3330546587"/>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tx2"/>
                          </a:solidFill>
                          <a:latin typeface="Calibri" panose="020F0502020204030204" pitchFamily="34" charset="0"/>
                          <a:cs typeface="Calibri" panose="020F0502020204030204" pitchFamily="34" charset="0"/>
                        </a:rPr>
                        <a:t>Other ?</a:t>
                      </a:r>
                      <a:endParaRPr lang="en-US" sz="1400" b="0" i="0" u="none" strike="noStrike" dirty="0">
                        <a:solidFill>
                          <a:schemeClr val="tx2"/>
                        </a:solidFill>
                        <a:effectLst/>
                        <a:latin typeface="Calibri" panose="020F0502020204030204" pitchFamily="34" charset="0"/>
                        <a:cs typeface="Calibri" panose="020F0502020204030204" pitchFamily="34" charset="0"/>
                      </a:endParaRPr>
                    </a:p>
                  </a:txBody>
                  <a:tcPr marL="10648" marR="10648" marT="1064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FF"/>
                          </a:solidFill>
                          <a:effectLst/>
                          <a:latin typeface="Times New Roman" panose="02020603050405020304" pitchFamily="18" charset="0"/>
                          <a:ea typeface="+mn-ea"/>
                          <a:cs typeface="Times New Roman" panose="02020603050405020304" pitchFamily="18" charset="0"/>
                        </a:rPr>
                        <a:t>N/A</a:t>
                      </a:r>
                    </a:p>
                  </a:txBody>
                  <a:tcPr marL="10648" marR="10648" marT="10648" marB="0"/>
                </a:tc>
                <a:extLst>
                  <a:ext uri="{0D108BD9-81ED-4DB2-BD59-A6C34878D82A}">
                    <a16:rowId xmlns:a16="http://schemas.microsoft.com/office/drawing/2014/main" val="3138870318"/>
                  </a:ext>
                </a:extLst>
              </a:tr>
            </a:tbl>
          </a:graphicData>
        </a:graphic>
      </p:graphicFrame>
    </p:spTree>
    <p:extLst>
      <p:ext uri="{BB962C8B-B14F-4D97-AF65-F5344CB8AC3E}">
        <p14:creationId xmlns:p14="http://schemas.microsoft.com/office/powerpoint/2010/main" val="26141268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26</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44670" y="1004349"/>
            <a:ext cx="8092280"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Compliance Update</a:t>
            </a:r>
          </a:p>
        </p:txBody>
      </p:sp>
    </p:spTree>
    <p:extLst>
      <p:ext uri="{BB962C8B-B14F-4D97-AF65-F5344CB8AC3E}">
        <p14:creationId xmlns:p14="http://schemas.microsoft.com/office/powerpoint/2010/main" val="12111156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B36E26-7D0B-4057-AAD1-719B7058D3B0}"/>
              </a:ext>
            </a:extLst>
          </p:cNvPr>
          <p:cNvSpPr>
            <a:spLocks noGrp="1"/>
          </p:cNvSpPr>
          <p:nvPr>
            <p:ph type="sldNum" sz="quarter" idx="10"/>
          </p:nvPr>
        </p:nvSpPr>
        <p:spPr/>
        <p:txBody>
          <a:bodyPr/>
          <a:lstStyle/>
          <a:p>
            <a:pPr>
              <a:defRPr/>
            </a:pPr>
            <a:fld id="{01554C84-C21A-493B-83DC-F44A226614FD}" type="slidenum">
              <a:rPr lang="en-US" altLang="en-US" smtClean="0"/>
              <a:t>27</a:t>
            </a:fld>
            <a:endParaRPr lang="en-US" altLang="en-US" dirty="0"/>
          </a:p>
        </p:txBody>
      </p:sp>
      <p:sp>
        <p:nvSpPr>
          <p:cNvPr id="5" name="Rectangle 2">
            <a:extLst>
              <a:ext uri="{FF2B5EF4-FFF2-40B4-BE49-F238E27FC236}">
                <a16:creationId xmlns:a16="http://schemas.microsoft.com/office/drawing/2014/main" id="{5BBFCFAB-6666-4EBD-B544-AFE80A51ADC0}"/>
              </a:ext>
            </a:extLst>
          </p:cNvPr>
          <p:cNvSpPr txBox="1">
            <a:spLocks noChangeArrowheads="1"/>
          </p:cNvSpPr>
          <p:nvPr/>
        </p:nvSpPr>
        <p:spPr bwMode="auto">
          <a:xfrm>
            <a:off x="313509" y="182880"/>
            <a:ext cx="13631092"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Compliance Update</a:t>
            </a:r>
          </a:p>
        </p:txBody>
      </p:sp>
      <p:sp>
        <p:nvSpPr>
          <p:cNvPr id="6" name="Rectangle 3">
            <a:extLst>
              <a:ext uri="{FF2B5EF4-FFF2-40B4-BE49-F238E27FC236}">
                <a16:creationId xmlns:a16="http://schemas.microsoft.com/office/drawing/2014/main" id="{88E2885D-10A2-447B-943C-F8902F7A9ADD}"/>
              </a:ext>
            </a:extLst>
          </p:cNvPr>
          <p:cNvSpPr txBox="1">
            <a:spLocks noChangeArrowheads="1"/>
          </p:cNvSpPr>
          <p:nvPr/>
        </p:nvSpPr>
        <p:spPr bwMode="auto">
          <a:xfrm>
            <a:off x="705393" y="1554480"/>
            <a:ext cx="13219613"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defTabSz="914400" eaLnBrk="1" hangingPunct="1">
              <a:lnSpc>
                <a:spcPct val="90000"/>
              </a:lnSpc>
            </a:pPr>
            <a:r>
              <a:rPr lang="en-US" kern="0" dirty="0">
                <a:solidFill>
                  <a:schemeClr val="tx2"/>
                </a:solidFill>
                <a:latin typeface="Times New Roman" panose="02020603050405020304" pitchFamily="18" charset="0"/>
                <a:cs typeface="Times New Roman" panose="02020603050405020304" pitchFamily="18" charset="0"/>
              </a:rPr>
              <a:t>Include Internal and Third Party:</a:t>
            </a:r>
          </a:p>
          <a:p>
            <a:pPr lvl="1" defTabSz="914400" eaLnBrk="1" hangingPunct="1">
              <a:lnSpc>
                <a:spcPct val="90000"/>
              </a:lnSpc>
            </a:pPr>
            <a:r>
              <a:rPr lang="en-US" kern="0" dirty="0">
                <a:solidFill>
                  <a:schemeClr val="tx2"/>
                </a:solidFill>
                <a:latin typeface="Times New Roman" panose="02020603050405020304" pitchFamily="18" charset="0"/>
                <a:cs typeface="Times New Roman" panose="02020603050405020304" pitchFamily="18" charset="0"/>
              </a:rPr>
              <a:t>Any audits since last review – Yes  </a:t>
            </a:r>
            <a:r>
              <a:rPr lang="en-US" u="sng" kern="0" dirty="0">
                <a:solidFill>
                  <a:srgbClr val="0000FF"/>
                </a:solidFill>
                <a:latin typeface="Times New Roman" panose="02020603050405020304" pitchFamily="18" charset="0"/>
                <a:cs typeface="Times New Roman" panose="02020603050405020304" pitchFamily="18" charset="0"/>
              </a:rPr>
              <a:t>X </a:t>
            </a:r>
            <a:r>
              <a:rPr lang="en-US" kern="0" dirty="0">
                <a:solidFill>
                  <a:schemeClr val="tx2"/>
                </a:solidFill>
                <a:latin typeface="Times New Roman" panose="02020603050405020304" pitchFamily="18" charset="0"/>
                <a:cs typeface="Times New Roman" panose="02020603050405020304" pitchFamily="18" charset="0"/>
              </a:rPr>
              <a:t>  No___</a:t>
            </a:r>
          </a:p>
          <a:p>
            <a:pPr lvl="2" defTabSz="914400">
              <a:lnSpc>
                <a:spcPct val="90000"/>
              </a:lnSpc>
            </a:pPr>
            <a:r>
              <a:rPr lang="en-US" altLang="ko-KR" sz="2400" u="sng" dirty="0">
                <a:solidFill>
                  <a:srgbClr val="0000FF"/>
                </a:solidFill>
              </a:rPr>
              <a:t>Last J&amp;J audit took place on 07-11-2017 (Document in Korean)</a:t>
            </a:r>
            <a:endParaRPr lang="en-US" altLang="ko-KR" sz="2160" u="sng" kern="0" dirty="0">
              <a:solidFill>
                <a:srgbClr val="0000FF"/>
              </a:solidFill>
              <a:latin typeface="Times New Roman" panose="02020603050405020304" pitchFamily="18" charset="0"/>
              <a:cs typeface="Times New Roman" panose="02020603050405020304" pitchFamily="18" charset="0"/>
            </a:endParaRPr>
          </a:p>
          <a:p>
            <a:pPr lvl="2" defTabSz="914400">
              <a:lnSpc>
                <a:spcPct val="90000"/>
              </a:lnSpc>
            </a:pPr>
            <a:endParaRPr lang="en-US" sz="2160" kern="0" dirty="0">
              <a:solidFill>
                <a:schemeClr val="tx2"/>
              </a:solidFill>
              <a:latin typeface="Times New Roman" panose="02020603050405020304" pitchFamily="18" charset="0"/>
              <a:cs typeface="Times New Roman" panose="02020603050405020304" pitchFamily="18" charset="0"/>
            </a:endParaRPr>
          </a:p>
          <a:p>
            <a:pPr lvl="1" defTabSz="914400" eaLnBrk="1" hangingPunct="1">
              <a:lnSpc>
                <a:spcPct val="90000"/>
              </a:lnSpc>
            </a:pPr>
            <a:r>
              <a:rPr lang="en-US" kern="0" dirty="0">
                <a:solidFill>
                  <a:schemeClr val="tx2"/>
                </a:solidFill>
                <a:latin typeface="Times New Roman" panose="02020603050405020304" pitchFamily="18" charset="0"/>
                <a:cs typeface="Times New Roman" panose="02020603050405020304" pitchFamily="18" charset="0"/>
              </a:rPr>
              <a:t>Any scheduled future audits – Yes  </a:t>
            </a:r>
            <a:r>
              <a:rPr lang="en-US" b="1" u="sng" kern="0" dirty="0">
                <a:solidFill>
                  <a:srgbClr val="0000FF"/>
                </a:solidFill>
                <a:latin typeface="Times New Roman" panose="02020603050405020304" pitchFamily="18" charset="0"/>
                <a:cs typeface="Times New Roman" panose="02020603050405020304" pitchFamily="18" charset="0"/>
              </a:rPr>
              <a:t>X </a:t>
            </a:r>
            <a:r>
              <a:rPr lang="en-US" kern="0" dirty="0">
                <a:solidFill>
                  <a:schemeClr val="tx2"/>
                </a:solidFill>
                <a:latin typeface="Times New Roman" panose="02020603050405020304" pitchFamily="18" charset="0"/>
                <a:cs typeface="Times New Roman" panose="02020603050405020304" pitchFamily="18" charset="0"/>
              </a:rPr>
              <a:t>  No___</a:t>
            </a:r>
          </a:p>
          <a:p>
            <a:pPr lvl="2" defTabSz="914400" eaLnBrk="1" hangingPunct="1">
              <a:lnSpc>
                <a:spcPct val="90000"/>
              </a:lnSpc>
            </a:pPr>
            <a:r>
              <a:rPr lang="en-US" altLang="ko-KR" sz="2300" u="sng" dirty="0">
                <a:solidFill>
                  <a:srgbClr val="0000FF"/>
                </a:solidFill>
              </a:rPr>
              <a:t>Future audit scheduled for 2020 date TBD</a:t>
            </a:r>
            <a:endParaRPr lang="en-US" altLang="ko-KR" sz="2300" u="sng" kern="0" dirty="0">
              <a:solidFill>
                <a:srgbClr val="0000FF"/>
              </a:solidFill>
              <a:latin typeface="Times New Roman" panose="02020603050405020304" pitchFamily="18" charset="0"/>
              <a:cs typeface="Times New Roman" panose="02020603050405020304" pitchFamily="18" charset="0"/>
            </a:endParaRPr>
          </a:p>
          <a:p>
            <a:pPr marL="447675" lvl="1" indent="0" defTabSz="914400" eaLnBrk="1" hangingPunct="1">
              <a:lnSpc>
                <a:spcPct val="90000"/>
              </a:lnSpc>
              <a:buNone/>
            </a:pPr>
            <a:endParaRPr lang="en-US" kern="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1897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28</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4231189" y="2512515"/>
            <a:ext cx="5598007"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Certifications</a:t>
            </a:r>
          </a:p>
        </p:txBody>
      </p:sp>
    </p:spTree>
    <p:extLst>
      <p:ext uri="{BB962C8B-B14F-4D97-AF65-F5344CB8AC3E}">
        <p14:creationId xmlns:p14="http://schemas.microsoft.com/office/powerpoint/2010/main" val="23250559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86C3A0-54DF-48C9-B14E-6FE4B0D6B9FB}"/>
              </a:ext>
            </a:extLst>
          </p:cNvPr>
          <p:cNvSpPr>
            <a:spLocks noGrp="1"/>
          </p:cNvSpPr>
          <p:nvPr>
            <p:ph type="sldNum" sz="quarter" idx="10"/>
          </p:nvPr>
        </p:nvSpPr>
        <p:spPr/>
        <p:txBody>
          <a:bodyPr/>
          <a:lstStyle/>
          <a:p>
            <a:pPr>
              <a:defRPr/>
            </a:pPr>
            <a:fld id="{01554C84-C21A-493B-83DC-F44A226614FD}" type="slidenum">
              <a:rPr lang="en-US" altLang="en-US" smtClean="0"/>
              <a:t>29</a:t>
            </a:fld>
            <a:endParaRPr lang="en-US" altLang="en-US" dirty="0"/>
          </a:p>
        </p:txBody>
      </p:sp>
      <p:sp>
        <p:nvSpPr>
          <p:cNvPr id="5" name="Rectangle 2">
            <a:extLst>
              <a:ext uri="{FF2B5EF4-FFF2-40B4-BE49-F238E27FC236}">
                <a16:creationId xmlns:a16="http://schemas.microsoft.com/office/drawing/2014/main" id="{EA441414-3B74-4C3A-BFE7-13DFFC5849D9}"/>
              </a:ext>
            </a:extLst>
          </p:cNvPr>
          <p:cNvSpPr txBox="1">
            <a:spLocks noChangeArrowheads="1"/>
          </p:cNvSpPr>
          <p:nvPr/>
        </p:nvSpPr>
        <p:spPr bwMode="auto">
          <a:xfrm>
            <a:off x="-1" y="81420"/>
            <a:ext cx="14349909"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Certifications</a:t>
            </a:r>
          </a:p>
        </p:txBody>
      </p:sp>
      <p:graphicFrame>
        <p:nvGraphicFramePr>
          <p:cNvPr id="7" name="Table 6">
            <a:extLst>
              <a:ext uri="{FF2B5EF4-FFF2-40B4-BE49-F238E27FC236}">
                <a16:creationId xmlns:a16="http://schemas.microsoft.com/office/drawing/2014/main" id="{1250EEAD-FC74-4A46-9CEE-5D17D32E1293}"/>
              </a:ext>
            </a:extLst>
          </p:cNvPr>
          <p:cNvGraphicFramePr>
            <a:graphicFrameLocks noGrp="1"/>
          </p:cNvGraphicFramePr>
          <p:nvPr>
            <p:extLst>
              <p:ext uri="{D42A27DB-BD31-4B8C-83A1-F6EECF244321}">
                <p14:modId xmlns:p14="http://schemas.microsoft.com/office/powerpoint/2010/main" val="3403090105"/>
              </p:ext>
            </p:extLst>
          </p:nvPr>
        </p:nvGraphicFramePr>
        <p:xfrm>
          <a:off x="2220685" y="1688608"/>
          <a:ext cx="10593977" cy="1228304"/>
        </p:xfrm>
        <a:graphic>
          <a:graphicData uri="http://schemas.openxmlformats.org/drawingml/2006/table">
            <a:tbl>
              <a:tblPr firstRow="1" bandRow="1">
                <a:tableStyleId>{5C22544A-7EE6-4342-B048-85BDC9FD1C3A}</a:tableStyleId>
              </a:tblPr>
              <a:tblGrid>
                <a:gridCol w="3531326">
                  <a:extLst>
                    <a:ext uri="{9D8B030D-6E8A-4147-A177-3AD203B41FA5}">
                      <a16:colId xmlns:a16="http://schemas.microsoft.com/office/drawing/2014/main" val="349115736"/>
                    </a:ext>
                  </a:extLst>
                </a:gridCol>
                <a:gridCol w="3635188">
                  <a:extLst>
                    <a:ext uri="{9D8B030D-6E8A-4147-A177-3AD203B41FA5}">
                      <a16:colId xmlns:a16="http://schemas.microsoft.com/office/drawing/2014/main" val="1606203748"/>
                    </a:ext>
                  </a:extLst>
                </a:gridCol>
                <a:gridCol w="3427463">
                  <a:extLst>
                    <a:ext uri="{9D8B030D-6E8A-4147-A177-3AD203B41FA5}">
                      <a16:colId xmlns:a16="http://schemas.microsoft.com/office/drawing/2014/main" val="378012860"/>
                    </a:ext>
                  </a:extLst>
                </a:gridCol>
              </a:tblGrid>
              <a:tr h="6690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18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18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3852899732"/>
                  </a:ext>
                </a:extLst>
              </a:tr>
              <a:tr h="399510">
                <a:tc>
                  <a:txBody>
                    <a:bodyPr/>
                    <a:lstStyle/>
                    <a:p>
                      <a:pPr algn="l" fontAlgn="b"/>
                      <a:r>
                        <a:rPr lang="en-US" sz="1800" dirty="0">
                          <a:solidFill>
                            <a:schemeClr val="tx2"/>
                          </a:solidFill>
                          <a:latin typeface="Times New Roman" panose="02020603050405020304" pitchFamily="18" charset="0"/>
                          <a:cs typeface="Times New Roman" panose="02020603050405020304" pitchFamily="18" charset="0"/>
                        </a:rPr>
                        <a:t>Are you certified by any Notified Body or Accreditation group?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1" i="0" u="none" strike="noStrike" dirty="0">
                          <a:solidFill>
                            <a:srgbClr val="0000FF"/>
                          </a:solidFill>
                          <a:effectLst/>
                          <a:latin typeface="Times New Roman" panose="02020603050405020304" pitchFamily="18" charset="0"/>
                          <a:cs typeface="Times New Roman" panose="02020603050405020304" pitchFamily="18" charset="0"/>
                        </a:rPr>
                        <a:t>N/A</a:t>
                      </a:r>
                    </a:p>
                  </a:txBody>
                  <a:tcPr marL="10648" marR="10648" marT="10648" marB="0"/>
                </a:tc>
                <a:extLst>
                  <a:ext uri="{0D108BD9-81ED-4DB2-BD59-A6C34878D82A}">
                    <a16:rowId xmlns:a16="http://schemas.microsoft.com/office/drawing/2014/main" val="1247298884"/>
                  </a:ext>
                </a:extLst>
              </a:tr>
            </a:tbl>
          </a:graphicData>
        </a:graphic>
      </p:graphicFrame>
    </p:spTree>
    <p:extLst>
      <p:ext uri="{BB962C8B-B14F-4D97-AF65-F5344CB8AC3E}">
        <p14:creationId xmlns:p14="http://schemas.microsoft.com/office/powerpoint/2010/main" val="28939699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A1DF-0B80-41BB-AD6C-4994FA26F56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4BDA82-7C91-45EA-A802-B23B995BB7DD}"/>
              </a:ext>
            </a:extLst>
          </p:cNvPr>
          <p:cNvSpPr>
            <a:spLocks noGrp="1"/>
          </p:cNvSpPr>
          <p:nvPr>
            <p:ph idx="1"/>
          </p:nvPr>
        </p:nvSpPr>
        <p:spPr>
          <a:xfrm>
            <a:off x="514350" y="1680210"/>
            <a:ext cx="13258800" cy="4812030"/>
          </a:xfrm>
        </p:spPr>
        <p:txBody>
          <a:bodyPr/>
          <a:lstStyle/>
          <a:p>
            <a:r>
              <a:rPr lang="en-US" sz="2500" dirty="0">
                <a:solidFill>
                  <a:schemeClr val="tx2"/>
                </a:solidFill>
                <a:latin typeface="Times New Roman" panose="02020603050405020304" pitchFamily="18" charset="0"/>
                <a:cs typeface="Times New Roman" panose="02020603050405020304" pitchFamily="18" charset="0"/>
              </a:rPr>
              <a:t>Organizational changes </a:t>
            </a:r>
          </a:p>
          <a:p>
            <a:r>
              <a:rPr lang="en-US" sz="2500" dirty="0">
                <a:solidFill>
                  <a:schemeClr val="tx2"/>
                </a:solidFill>
                <a:latin typeface="Times New Roman" panose="02020603050405020304" pitchFamily="18" charset="0"/>
                <a:cs typeface="Times New Roman" panose="02020603050405020304" pitchFamily="18" charset="0"/>
              </a:rPr>
              <a:t>Follow-up items from previous quality review </a:t>
            </a:r>
          </a:p>
          <a:p>
            <a:r>
              <a:rPr lang="en-US" sz="2500" dirty="0">
                <a:solidFill>
                  <a:schemeClr val="tx2"/>
                </a:solidFill>
                <a:latin typeface="Times New Roman" panose="02020603050405020304" pitchFamily="18" charset="0"/>
                <a:cs typeface="Times New Roman" panose="02020603050405020304" pitchFamily="18" charset="0"/>
              </a:rPr>
              <a:t>Significant changes in Quality System </a:t>
            </a:r>
          </a:p>
          <a:p>
            <a:r>
              <a:rPr lang="en-US" sz="2500" dirty="0">
                <a:solidFill>
                  <a:schemeClr val="tx2"/>
                </a:solidFill>
                <a:latin typeface="Times New Roman" panose="02020603050405020304" pitchFamily="18" charset="0"/>
                <a:cs typeface="Times New Roman" panose="02020603050405020304" pitchFamily="18" charset="0"/>
              </a:rPr>
              <a:t>Average monthly service volume during last 12 months</a:t>
            </a:r>
          </a:p>
          <a:p>
            <a:r>
              <a:rPr lang="en-US" sz="2500" dirty="0">
                <a:solidFill>
                  <a:schemeClr val="tx2"/>
                </a:solidFill>
                <a:latin typeface="Times New Roman" panose="02020603050405020304" pitchFamily="18" charset="0"/>
                <a:cs typeface="Times New Roman" panose="02020603050405020304" pitchFamily="18" charset="0"/>
              </a:rPr>
              <a:t>Service training results</a:t>
            </a:r>
          </a:p>
          <a:p>
            <a:r>
              <a:rPr lang="en-US" sz="2500" dirty="0">
                <a:solidFill>
                  <a:schemeClr val="tx2"/>
                </a:solidFill>
                <a:latin typeface="Times New Roman" panose="02020603050405020304" pitchFamily="18" charset="0"/>
                <a:cs typeface="Times New Roman" panose="02020603050405020304" pitchFamily="18" charset="0"/>
              </a:rPr>
              <a:t>Product quality review</a:t>
            </a:r>
          </a:p>
          <a:p>
            <a:r>
              <a:rPr lang="en-US" sz="2500" dirty="0">
                <a:solidFill>
                  <a:schemeClr val="tx2"/>
                </a:solidFill>
                <a:latin typeface="Times New Roman" panose="02020603050405020304" pitchFamily="18" charset="0"/>
                <a:cs typeface="Times New Roman" panose="02020603050405020304" pitchFamily="18" charset="0"/>
              </a:rPr>
              <a:t>Scorecard Metrics</a:t>
            </a:r>
          </a:p>
          <a:p>
            <a:r>
              <a:rPr lang="en-US" sz="2500" dirty="0">
                <a:solidFill>
                  <a:schemeClr val="tx2"/>
                </a:solidFill>
                <a:latin typeface="Times New Roman" panose="02020603050405020304" pitchFamily="18" charset="0"/>
                <a:cs typeface="Times New Roman" panose="02020603050405020304" pitchFamily="18" charset="0"/>
              </a:rPr>
              <a:t>Management Review Summary</a:t>
            </a:r>
          </a:p>
          <a:p>
            <a:r>
              <a:rPr lang="en-US" sz="2500" dirty="0">
                <a:solidFill>
                  <a:schemeClr val="tx2"/>
                </a:solidFill>
                <a:latin typeface="Times New Roman" panose="02020603050405020304" pitchFamily="18" charset="0"/>
                <a:cs typeface="Times New Roman" panose="02020603050405020304" pitchFamily="18" charset="0"/>
              </a:rPr>
              <a:t>Compliance Update </a:t>
            </a:r>
          </a:p>
          <a:p>
            <a:r>
              <a:rPr lang="en-US" sz="2500" dirty="0">
                <a:solidFill>
                  <a:schemeClr val="tx2"/>
                </a:solidFill>
                <a:latin typeface="Times New Roman" panose="02020603050405020304" pitchFamily="18" charset="0"/>
                <a:cs typeface="Times New Roman" panose="02020603050405020304" pitchFamily="18" charset="0"/>
              </a:rPr>
              <a:t>Certifications  </a:t>
            </a:r>
          </a:p>
          <a:p>
            <a:r>
              <a:rPr lang="en-US" sz="2500" dirty="0">
                <a:solidFill>
                  <a:schemeClr val="tx2"/>
                </a:solidFill>
                <a:latin typeface="Times New Roman" panose="02020603050405020304" pitchFamily="18" charset="0"/>
                <a:cs typeface="Times New Roman" panose="02020603050405020304" pitchFamily="18" charset="0"/>
              </a:rPr>
              <a:t>Records Review for destruction</a:t>
            </a:r>
          </a:p>
          <a:p>
            <a:r>
              <a:rPr lang="en-US" sz="2500" dirty="0">
                <a:solidFill>
                  <a:schemeClr val="tx2"/>
                </a:solidFill>
                <a:latin typeface="Times New Roman" panose="02020603050405020304" pitchFamily="18" charset="0"/>
                <a:cs typeface="Times New Roman" panose="02020603050405020304" pitchFamily="18" charset="0"/>
              </a:rPr>
              <a:t>General discussion</a:t>
            </a:r>
          </a:p>
          <a:p>
            <a:endParaRPr lang="en-US" dirty="0"/>
          </a:p>
        </p:txBody>
      </p:sp>
      <p:sp>
        <p:nvSpPr>
          <p:cNvPr id="4" name="Rectangle 2">
            <a:extLst>
              <a:ext uri="{FF2B5EF4-FFF2-40B4-BE49-F238E27FC236}">
                <a16:creationId xmlns:a16="http://schemas.microsoft.com/office/drawing/2014/main" id="{39992315-03BB-49E0-8464-E1AC6DF34590}"/>
              </a:ext>
            </a:extLst>
          </p:cNvPr>
          <p:cNvSpPr txBox="1">
            <a:spLocks noChangeArrowheads="1"/>
          </p:cNvSpPr>
          <p:nvPr/>
        </p:nvSpPr>
        <p:spPr bwMode="auto">
          <a:xfrm>
            <a:off x="480060" y="205740"/>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kern="0" dirty="0"/>
              <a:t>Agenda</a:t>
            </a:r>
          </a:p>
        </p:txBody>
      </p:sp>
    </p:spTree>
    <p:extLst>
      <p:ext uri="{BB962C8B-B14F-4D97-AF65-F5344CB8AC3E}">
        <p14:creationId xmlns:p14="http://schemas.microsoft.com/office/powerpoint/2010/main" val="183715807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30</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798031" y="3006804"/>
            <a:ext cx="13034338"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Records Review for Destruction</a:t>
            </a:r>
          </a:p>
        </p:txBody>
      </p:sp>
    </p:spTree>
    <p:extLst>
      <p:ext uri="{BB962C8B-B14F-4D97-AF65-F5344CB8AC3E}">
        <p14:creationId xmlns:p14="http://schemas.microsoft.com/office/powerpoint/2010/main" val="37937588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6262F0-11BC-40BD-B669-6AAE4EB1BFA6}"/>
              </a:ext>
            </a:extLst>
          </p:cNvPr>
          <p:cNvSpPr>
            <a:spLocks noGrp="1"/>
          </p:cNvSpPr>
          <p:nvPr>
            <p:ph type="sldNum" sz="quarter" idx="10"/>
          </p:nvPr>
        </p:nvSpPr>
        <p:spPr/>
        <p:txBody>
          <a:bodyPr/>
          <a:lstStyle/>
          <a:p>
            <a:pPr>
              <a:defRPr/>
            </a:pPr>
            <a:fld id="{01554C84-C21A-493B-83DC-F44A226614FD}" type="slidenum">
              <a:rPr lang="en-US" altLang="en-US" smtClean="0"/>
              <a:t>31</a:t>
            </a:fld>
            <a:endParaRPr lang="en-US" altLang="en-US" dirty="0"/>
          </a:p>
        </p:txBody>
      </p:sp>
      <p:sp>
        <p:nvSpPr>
          <p:cNvPr id="5" name="Rectangle 1026">
            <a:extLst>
              <a:ext uri="{FF2B5EF4-FFF2-40B4-BE49-F238E27FC236}">
                <a16:creationId xmlns:a16="http://schemas.microsoft.com/office/drawing/2014/main" id="{BA1024EA-5046-4686-B66C-87710415AB23}"/>
              </a:ext>
            </a:extLst>
          </p:cNvPr>
          <p:cNvSpPr txBox="1">
            <a:spLocks noChangeArrowheads="1"/>
          </p:cNvSpPr>
          <p:nvPr/>
        </p:nvSpPr>
        <p:spPr bwMode="auto">
          <a:xfrm>
            <a:off x="287383" y="457200"/>
            <a:ext cx="14062526"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Records Review for Destruction</a:t>
            </a:r>
          </a:p>
        </p:txBody>
      </p:sp>
      <p:sp>
        <p:nvSpPr>
          <p:cNvPr id="6" name="Rectangle 1027">
            <a:extLst>
              <a:ext uri="{FF2B5EF4-FFF2-40B4-BE49-F238E27FC236}">
                <a16:creationId xmlns:a16="http://schemas.microsoft.com/office/drawing/2014/main" id="{E3E47539-2613-40CE-8264-57D0E8721FA3}"/>
              </a:ext>
            </a:extLst>
          </p:cNvPr>
          <p:cNvSpPr txBox="1">
            <a:spLocks noChangeArrowheads="1"/>
          </p:cNvSpPr>
          <p:nvPr/>
        </p:nvSpPr>
        <p:spPr bwMode="auto">
          <a:xfrm>
            <a:off x="294275" y="1828800"/>
            <a:ext cx="14055634"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marL="800100" lvl="1" indent="-342900" eaLnBrk="1" hangingPunct="1">
              <a:buFont typeface="Arial" panose="020B0604020202020204" pitchFamily="34" charset="0"/>
              <a:buChar char="•"/>
            </a:pPr>
            <a:r>
              <a:rPr lang="en-US" altLang="ko-KR" sz="2400" dirty="0">
                <a:solidFill>
                  <a:srgbClr val="0000FF"/>
                </a:solidFill>
                <a:latin typeface="+mj-lt"/>
              </a:rPr>
              <a:t>There are no records due for destruction at this time.</a:t>
            </a:r>
          </a:p>
          <a:p>
            <a:pPr marL="800100" lvl="1" indent="-342900" eaLnBrk="1" hangingPunct="1">
              <a:buFont typeface="Arial" panose="020B0604020202020204" pitchFamily="34" charset="0"/>
              <a:buChar char="•"/>
            </a:pPr>
            <a:r>
              <a:rPr lang="en-US" sz="2400" kern="0" dirty="0">
                <a:solidFill>
                  <a:srgbClr val="0000FF"/>
                </a:solidFill>
                <a:latin typeface="+mj-lt"/>
                <a:cs typeface="Times New Roman" panose="02020603050405020304" pitchFamily="18" charset="0"/>
              </a:rPr>
              <a:t>GEN04 records dated 2014 will be eligible for destruction in 2029</a:t>
            </a:r>
            <a:r>
              <a:rPr lang="en-US" sz="2400" kern="0" dirty="0">
                <a:solidFill>
                  <a:srgbClr val="0000FF"/>
                </a:solidFill>
                <a:latin typeface="Times New Roman" panose="02020603050405020304" pitchFamily="18" charset="0"/>
                <a:cs typeface="Times New Roman" panose="02020603050405020304" pitchFamily="18" charset="0"/>
              </a:rPr>
              <a:t>.</a:t>
            </a:r>
          </a:p>
          <a:p>
            <a:pPr marL="800100" lvl="1" indent="-342900" eaLnBrk="1" hangingPunct="1">
              <a:buFont typeface="Arial" panose="020B0604020202020204" pitchFamily="34" charset="0"/>
              <a:buChar char="•"/>
            </a:pPr>
            <a:endParaRPr lang="en-US" sz="2400" kern="0" dirty="0">
              <a:solidFill>
                <a:srgbClr val="0000FF"/>
              </a:solidFill>
              <a:latin typeface="Times New Roman" panose="02020603050405020304" pitchFamily="18" charset="0"/>
              <a:cs typeface="Times New Roman" panose="02020603050405020304" pitchFamily="18" charset="0"/>
            </a:endParaRPr>
          </a:p>
          <a:p>
            <a:pPr lvl="1" defTabSz="914400" eaLnBrk="1" hangingPunct="1"/>
            <a:endParaRPr lang="en-US" sz="2880" kern="0" dirty="0">
              <a:solidFill>
                <a:schemeClr val="tx2"/>
              </a:solidFill>
              <a:latin typeface="Times New Roman" panose="02020603050405020304" pitchFamily="18" charset="0"/>
              <a:cs typeface="Times New Roman" panose="02020603050405020304" pitchFamily="18" charset="0"/>
            </a:endParaRPr>
          </a:p>
          <a:p>
            <a:pPr lvl="1" defTabSz="914400" eaLnBrk="1" hangingPunct="1">
              <a:buFontTx/>
              <a:buNone/>
            </a:pPr>
            <a:endParaRPr lang="en-US" sz="2880" i="1" kern="0" dirty="0">
              <a:solidFill>
                <a:schemeClr val="tx2">
                  <a:lumMod val="50000"/>
                  <a:lumOff val="50000"/>
                </a:schemeClr>
              </a:solidFill>
            </a:endParaRPr>
          </a:p>
        </p:txBody>
      </p:sp>
    </p:spTree>
    <p:extLst>
      <p:ext uri="{BB962C8B-B14F-4D97-AF65-F5344CB8AC3E}">
        <p14:creationId xmlns:p14="http://schemas.microsoft.com/office/powerpoint/2010/main" val="29501351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32</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43067" y="1004349"/>
            <a:ext cx="8095485" cy="1107996"/>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General Discussion</a:t>
            </a:r>
          </a:p>
        </p:txBody>
      </p:sp>
    </p:spTree>
    <p:extLst>
      <p:ext uri="{BB962C8B-B14F-4D97-AF65-F5344CB8AC3E}">
        <p14:creationId xmlns:p14="http://schemas.microsoft.com/office/powerpoint/2010/main" val="34082915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DCE944-52F5-456C-A7E6-AF3E776AE28D}"/>
              </a:ext>
            </a:extLst>
          </p:cNvPr>
          <p:cNvSpPr>
            <a:spLocks noGrp="1"/>
          </p:cNvSpPr>
          <p:nvPr>
            <p:ph type="sldNum" sz="quarter" idx="10"/>
          </p:nvPr>
        </p:nvSpPr>
        <p:spPr/>
        <p:txBody>
          <a:bodyPr/>
          <a:lstStyle/>
          <a:p>
            <a:pPr>
              <a:defRPr/>
            </a:pPr>
            <a:fld id="{01554C84-C21A-493B-83DC-F44A226614FD}" type="slidenum">
              <a:rPr lang="en-US" altLang="en-US" smtClean="0"/>
              <a:t>33</a:t>
            </a:fld>
            <a:endParaRPr lang="en-US" altLang="en-US" dirty="0"/>
          </a:p>
        </p:txBody>
      </p:sp>
      <p:sp>
        <p:nvSpPr>
          <p:cNvPr id="5" name="Rectangle 2">
            <a:extLst>
              <a:ext uri="{FF2B5EF4-FFF2-40B4-BE49-F238E27FC236}">
                <a16:creationId xmlns:a16="http://schemas.microsoft.com/office/drawing/2014/main" id="{4E635EEB-D827-474A-9C11-36484EC8ADFA}"/>
              </a:ext>
            </a:extLst>
          </p:cNvPr>
          <p:cNvSpPr txBox="1">
            <a:spLocks noChangeArrowheads="1"/>
          </p:cNvSpPr>
          <p:nvPr/>
        </p:nvSpPr>
        <p:spPr bwMode="auto">
          <a:xfrm>
            <a:off x="235131" y="365760"/>
            <a:ext cx="14114778"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General</a:t>
            </a:r>
          </a:p>
        </p:txBody>
      </p:sp>
      <p:sp>
        <p:nvSpPr>
          <p:cNvPr id="6" name="Rectangle 3">
            <a:extLst>
              <a:ext uri="{FF2B5EF4-FFF2-40B4-BE49-F238E27FC236}">
                <a16:creationId xmlns:a16="http://schemas.microsoft.com/office/drawing/2014/main" id="{46A51B94-1A7A-49CE-AE35-E7F223158AB7}"/>
              </a:ext>
            </a:extLst>
          </p:cNvPr>
          <p:cNvSpPr txBox="1">
            <a:spLocks noChangeArrowheads="1"/>
          </p:cNvSpPr>
          <p:nvPr/>
        </p:nvSpPr>
        <p:spPr bwMode="auto">
          <a:xfrm>
            <a:off x="153668" y="1881052"/>
            <a:ext cx="1427770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01625" indent="-328613" algn="l" rtl="0" eaLnBrk="0" fontAlgn="base" hangingPunct="0">
              <a:spcBef>
                <a:spcPts val="800"/>
              </a:spcBef>
              <a:spcAft>
                <a:spcPct val="0"/>
              </a:spcAft>
              <a:buSzPct val="100000"/>
              <a:buFont typeface="Arial" charset="0"/>
              <a:buNone/>
              <a:defRPr sz="3000">
                <a:solidFill>
                  <a:srgbClr val="555555"/>
                </a:solidFill>
                <a:latin typeface="+mn-lt"/>
                <a:ea typeface="Arial Unicode MS" pitchFamily="-65" charset="0"/>
                <a:cs typeface="Arial Unicode MS" pitchFamily="-65" charset="0"/>
                <a:sym typeface="Arial" charset="0"/>
              </a:defRPr>
            </a:lvl1pPr>
            <a:lvl2pPr marL="776288" indent="-328613" algn="l" rtl="0" eaLnBrk="0" fontAlgn="base" hangingPunct="0">
              <a:spcBef>
                <a:spcPts val="638"/>
              </a:spcBef>
              <a:spcAft>
                <a:spcPct val="0"/>
              </a:spcAft>
              <a:buSzPct val="100000"/>
              <a:buFont typeface="Arial" charset="0"/>
              <a:buChar char="–"/>
              <a:defRPr sz="2500">
                <a:solidFill>
                  <a:srgbClr val="555555"/>
                </a:solidFill>
                <a:latin typeface="+mn-lt"/>
                <a:ea typeface="Arial Unicode MS" pitchFamily="-65" charset="0"/>
                <a:cs typeface="Arial Unicode MS" pitchFamily="-65" charset="0"/>
                <a:sym typeface="Arial" charset="0"/>
              </a:defRPr>
            </a:lvl2pPr>
            <a:lvl3pPr marL="1279525"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3pPr>
            <a:lvl4pPr marL="16446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4pPr>
            <a:lvl5pPr marL="2101850" indent="-273050" algn="l" rtl="0" eaLnBrk="0" fontAlgn="base" hangingPunct="0">
              <a:spcBef>
                <a:spcPts val="538"/>
              </a:spcBef>
              <a:spcAft>
                <a:spcPct val="0"/>
              </a:spcAft>
              <a:buSzPct val="100000"/>
              <a:buFont typeface="Arial" charset="0"/>
              <a:buChar char="»"/>
              <a:defRPr sz="2000">
                <a:solidFill>
                  <a:srgbClr val="555555"/>
                </a:solidFill>
                <a:latin typeface="+mn-lt"/>
                <a:ea typeface="Arial Unicode MS" pitchFamily="-65" charset="0"/>
                <a:cs typeface="Arial Unicode MS" pitchFamily="-65" charset="0"/>
                <a:sym typeface="Arial" charset="0"/>
              </a:defRPr>
            </a:lvl5pPr>
            <a:lvl6pPr marL="253746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6pPr>
            <a:lvl7pPr marL="294894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7pPr>
            <a:lvl8pPr marL="336042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8pPr>
            <a:lvl9pPr marL="3771901" indent="-274320" algn="l" rtl="0" fontAlgn="base">
              <a:spcBef>
                <a:spcPts val="541"/>
              </a:spcBef>
              <a:spcAft>
                <a:spcPct val="0"/>
              </a:spcAft>
              <a:buSzPct val="100000"/>
              <a:buFont typeface="Arial" pitchFamily="-110" charset="0"/>
              <a:buChar char="»"/>
              <a:defRPr sz="2400">
                <a:solidFill>
                  <a:schemeClr val="tx1"/>
                </a:solidFill>
                <a:latin typeface="+mn-lt"/>
                <a:ea typeface="+mn-ea"/>
                <a:cs typeface="+mn-cs"/>
                <a:sym typeface="Arial" pitchFamily="-110" charset="0"/>
              </a:defRPr>
            </a:lvl9pPr>
          </a:lstStyle>
          <a:p>
            <a:pPr marL="28575" indent="0" defTabSz="914400" eaLnBrk="1" hangingPunct="1"/>
            <a:r>
              <a:rPr lang="en-US" kern="0" dirty="0">
                <a:solidFill>
                  <a:schemeClr val="tx2"/>
                </a:solidFill>
                <a:latin typeface="Times New Roman" panose="02020603050405020304" pitchFamily="18" charset="0"/>
                <a:cs typeface="Times New Roman" panose="02020603050405020304" pitchFamily="18" charset="0"/>
              </a:rPr>
              <a:t>General information that additionally effects your business</a:t>
            </a:r>
          </a:p>
          <a:p>
            <a:pPr lvl="1" defTabSz="914400" eaLnBrk="1" hangingPunct="1"/>
            <a:r>
              <a:rPr lang="en-US" b="1" u="sng" kern="0" dirty="0">
                <a:solidFill>
                  <a:srgbClr val="0000FF"/>
                </a:solidFill>
                <a:latin typeface="Times New Roman" panose="02020603050405020304" pitchFamily="18" charset="0"/>
                <a:cs typeface="Times New Roman" panose="02020603050405020304" pitchFamily="18" charset="0"/>
              </a:rPr>
              <a:t>N/A</a:t>
            </a:r>
          </a:p>
        </p:txBody>
      </p:sp>
    </p:spTree>
    <p:extLst>
      <p:ext uri="{BB962C8B-B14F-4D97-AF65-F5344CB8AC3E}">
        <p14:creationId xmlns:p14="http://schemas.microsoft.com/office/powerpoint/2010/main" val="26794939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E6349-580C-489A-B11F-9224D22C40B4}"/>
              </a:ext>
            </a:extLst>
          </p:cNvPr>
          <p:cNvSpPr>
            <a:spLocks noGrp="1"/>
          </p:cNvSpPr>
          <p:nvPr>
            <p:ph type="sldNum" sz="quarter" idx="10"/>
          </p:nvPr>
        </p:nvSpPr>
        <p:spPr/>
        <p:txBody>
          <a:bodyPr/>
          <a:lstStyle/>
          <a:p>
            <a:pPr>
              <a:defRPr/>
            </a:pPr>
            <a:fld id="{01554C84-C21A-493B-83DC-F44A226614FD}" type="slidenum">
              <a:rPr lang="en-US" altLang="en-US" smtClean="0"/>
              <a:t>34</a:t>
            </a:fld>
            <a:endParaRPr lang="en-US" altLang="en-US" dirty="0"/>
          </a:p>
        </p:txBody>
      </p:sp>
      <p:sp>
        <p:nvSpPr>
          <p:cNvPr id="5" name="Rectangle 2">
            <a:extLst>
              <a:ext uri="{FF2B5EF4-FFF2-40B4-BE49-F238E27FC236}">
                <a16:creationId xmlns:a16="http://schemas.microsoft.com/office/drawing/2014/main" id="{396AA63C-F194-419A-BBF2-99D0A304BAA8}"/>
              </a:ext>
            </a:extLst>
          </p:cNvPr>
          <p:cNvSpPr txBox="1">
            <a:spLocks noChangeArrowheads="1"/>
          </p:cNvSpPr>
          <p:nvPr/>
        </p:nvSpPr>
        <p:spPr bwMode="auto">
          <a:xfrm>
            <a:off x="352697" y="365760"/>
            <a:ext cx="13997212" cy="83439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defTabSz="914400" eaLnBrk="1" hangingPunct="1"/>
            <a:r>
              <a:rPr lang="en-US" kern="0" dirty="0"/>
              <a:t>Action Items</a:t>
            </a:r>
          </a:p>
        </p:txBody>
      </p:sp>
      <p:graphicFrame>
        <p:nvGraphicFramePr>
          <p:cNvPr id="7" name="Table 6">
            <a:extLst>
              <a:ext uri="{FF2B5EF4-FFF2-40B4-BE49-F238E27FC236}">
                <a16:creationId xmlns:a16="http://schemas.microsoft.com/office/drawing/2014/main" id="{0D1223CD-871C-4BCB-97EB-30448B5EFF00}"/>
              </a:ext>
            </a:extLst>
          </p:cNvPr>
          <p:cNvGraphicFramePr>
            <a:graphicFrameLocks noGrp="1"/>
          </p:cNvGraphicFramePr>
          <p:nvPr>
            <p:extLst>
              <p:ext uri="{D42A27DB-BD31-4B8C-83A1-F6EECF244321}">
                <p14:modId xmlns:p14="http://schemas.microsoft.com/office/powerpoint/2010/main" val="938689053"/>
              </p:ext>
            </p:extLst>
          </p:nvPr>
        </p:nvGraphicFramePr>
        <p:xfrm>
          <a:off x="463732" y="1192910"/>
          <a:ext cx="13702936" cy="6579489"/>
        </p:xfrm>
        <a:graphic>
          <a:graphicData uri="http://schemas.openxmlformats.org/drawingml/2006/table">
            <a:tbl>
              <a:tblPr firstRow="1" bandRow="1">
                <a:tableStyleId>{5C22544A-7EE6-4342-B048-85BDC9FD1C3A}</a:tableStyleId>
              </a:tblPr>
              <a:tblGrid>
                <a:gridCol w="2921546">
                  <a:extLst>
                    <a:ext uri="{9D8B030D-6E8A-4147-A177-3AD203B41FA5}">
                      <a16:colId xmlns:a16="http://schemas.microsoft.com/office/drawing/2014/main" val="1234617611"/>
                    </a:ext>
                  </a:extLst>
                </a:gridCol>
                <a:gridCol w="10781390">
                  <a:extLst>
                    <a:ext uri="{9D8B030D-6E8A-4147-A177-3AD203B41FA5}">
                      <a16:colId xmlns:a16="http://schemas.microsoft.com/office/drawing/2014/main" val="1135539692"/>
                    </a:ext>
                  </a:extLst>
                </a:gridCol>
              </a:tblGrid>
              <a:tr h="833210">
                <a:tc gridSpan="2">
                  <a:txBody>
                    <a:bodyPr/>
                    <a:lstStyle/>
                    <a:p>
                      <a:pPr algn="ctr">
                        <a:spcBef>
                          <a:spcPts val="600"/>
                        </a:spcBef>
                      </a:pPr>
                      <a:r>
                        <a:rPr lang="en-US" sz="2000" dirty="0">
                          <a:solidFill>
                            <a:schemeClr val="tx2"/>
                          </a:solidFill>
                          <a:latin typeface="Times New Roman" panose="02020603050405020304" pitchFamily="18" charset="0"/>
                          <a:cs typeface="Times New Roman" panose="02020603050405020304" pitchFamily="18" charset="0"/>
                        </a:rPr>
                        <a:t>Below is a list of follow up action items as a result of the </a:t>
                      </a:r>
                      <a:r>
                        <a:rPr lang="en-US" sz="2000" kern="1200" dirty="0" err="1">
                          <a:solidFill>
                            <a:srgbClr val="0000FF"/>
                          </a:solidFill>
                          <a:latin typeface="Times New Roman" panose="02020603050405020304" pitchFamily="18" charset="0"/>
                          <a:ea typeface="+mn-ea"/>
                          <a:cs typeface="Times New Roman" panose="02020603050405020304" pitchFamily="18" charset="0"/>
                        </a:rPr>
                        <a:t>Seolin</a:t>
                      </a:r>
                      <a:r>
                        <a:rPr lang="en-US" sz="2000" kern="1200" dirty="0">
                          <a:solidFill>
                            <a:srgbClr val="0000FF"/>
                          </a:solidFill>
                          <a:latin typeface="Times New Roman" panose="02020603050405020304" pitchFamily="18" charset="0"/>
                          <a:ea typeface="+mn-ea"/>
                          <a:cs typeface="Times New Roman" panose="02020603050405020304" pitchFamily="18" charset="0"/>
                        </a:rPr>
                        <a:t> Systems</a:t>
                      </a:r>
                    </a:p>
                    <a:p>
                      <a:pPr algn="ctr">
                        <a:spcBef>
                          <a:spcPts val="600"/>
                        </a:spcBef>
                      </a:pPr>
                      <a:r>
                        <a:rPr lang="en-US" sz="2000" kern="1200" dirty="0">
                          <a:solidFill>
                            <a:srgbClr val="0000FF"/>
                          </a:solidFill>
                          <a:latin typeface="Times New Roman" panose="02020603050405020304" pitchFamily="18" charset="0"/>
                          <a:ea typeface="+mn-ea"/>
                          <a:cs typeface="Times New Roman" panose="02020603050405020304" pitchFamily="18" charset="0"/>
                        </a:rPr>
                        <a:t>South Korea Service Center 2020 </a:t>
                      </a:r>
                      <a:r>
                        <a:rPr lang="en-US" sz="2000" dirty="0">
                          <a:solidFill>
                            <a:schemeClr val="tx2"/>
                          </a:solidFill>
                          <a:latin typeface="Times New Roman" panose="02020603050405020304" pitchFamily="18" charset="0"/>
                          <a:cs typeface="Times New Roman" panose="02020603050405020304" pitchFamily="18" charset="0"/>
                        </a:rPr>
                        <a:t>Annual Business Review: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1685575">
                <a:tc>
                  <a:txBody>
                    <a:bodyPr/>
                    <a:lstStyle/>
                    <a:p>
                      <a:r>
                        <a:rPr lang="en-US" sz="1600" dirty="0">
                          <a:solidFill>
                            <a:srgbClr val="0000FF"/>
                          </a:solidFill>
                          <a:latin typeface="Times New Roman" panose="02020603050405020304" pitchFamily="18" charset="0"/>
                          <a:cs typeface="Times New Roman" panose="02020603050405020304" pitchFamily="18" charset="0"/>
                        </a:rPr>
                        <a:t>South Korea team to provide GEN04 Recertification documentation.</a:t>
                      </a:r>
                    </a:p>
                  </a:txBody>
                  <a:tcPr marL="109728" marR="109728" marT="54864" marB="54864"/>
                </a:tc>
                <a:tc>
                  <a:txBody>
                    <a:bodyPr/>
                    <a:lstStyle/>
                    <a:p>
                      <a:pPr lvl="0"/>
                      <a:r>
                        <a:rPr lang="en-US" sz="1600" dirty="0">
                          <a:solidFill>
                            <a:srgbClr val="0000FF"/>
                          </a:solidFill>
                          <a:latin typeface="Times New Roman" panose="02020603050405020304" pitchFamily="18" charset="0"/>
                          <a:cs typeface="Times New Roman" panose="02020603050405020304" pitchFamily="18" charset="0"/>
                        </a:rPr>
                        <a:t>Responsible Party: South Korea team</a:t>
                      </a:r>
                    </a:p>
                    <a:p>
                      <a:pPr lvl="0"/>
                      <a:r>
                        <a:rPr lang="en-US" sz="1600" dirty="0">
                          <a:solidFill>
                            <a:srgbClr val="0000FF"/>
                          </a:solidFill>
                          <a:latin typeface="Times New Roman" panose="02020603050405020304" pitchFamily="18" charset="0"/>
                          <a:cs typeface="Times New Roman" panose="02020603050405020304" pitchFamily="18" charset="0"/>
                        </a:rPr>
                        <a:t>Due date:  03-06-2020</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Actions completed on (02-06-2020): – </a:t>
                      </a:r>
                      <a:r>
                        <a:rPr lang="en-US" sz="1600" kern="1200" dirty="0">
                          <a:solidFill>
                            <a:srgbClr val="0000FF"/>
                          </a:solidFill>
                          <a:latin typeface="Times New Roman" panose="02020603050405020304" pitchFamily="18" charset="0"/>
                          <a:ea typeface="+mn-ea"/>
                          <a:cs typeface="Times New Roman" panose="02020603050405020304" pitchFamily="18" charset="0"/>
                        </a:rPr>
                        <a:t>E-mail sent with attachments from Min Ho containing the training records and test results. Evidence attached to </a:t>
                      </a:r>
                      <a:r>
                        <a:rPr lang="en-US" sz="1600" dirty="0">
                          <a:solidFill>
                            <a:srgbClr val="0000FF"/>
                          </a:solidFill>
                          <a:latin typeface="Times New Roman" panose="02020603050405020304" pitchFamily="18" charset="0"/>
                          <a:cs typeface="Times New Roman" panose="02020603050405020304" pitchFamily="18" charset="0"/>
                        </a:rPr>
                        <a:t>DOC023150 Rev D</a:t>
                      </a:r>
                    </a:p>
                    <a:p>
                      <a:pPr lvl="0"/>
                      <a:endParaRPr lang="en-US" sz="1600" dirty="0">
                        <a:solidFill>
                          <a:srgbClr val="0000FF"/>
                        </a:solidFill>
                        <a:latin typeface="Times New Roman" panose="02020603050405020304" pitchFamily="18" charset="0"/>
                        <a:cs typeface="Times New Roman" panose="02020603050405020304" pitchFamily="18" charset="0"/>
                      </a:endParaRPr>
                    </a:p>
                    <a:p>
                      <a:endParaRPr lang="en-US" sz="1600" dirty="0">
                        <a:solidFill>
                          <a:srgbClr val="0000FF"/>
                        </a:solidFill>
                        <a:latin typeface="Times New Roman" panose="02020603050405020304" pitchFamily="18" charset="0"/>
                        <a:cs typeface="Times New Roman" panose="02020603050405020304" pitchFamily="18" charset="0"/>
                      </a:endParaRPr>
                    </a:p>
                  </a:txBody>
                  <a:tcPr marL="109728" marR="109728" marT="54864" marB="54864"/>
                </a:tc>
                <a:extLst>
                  <a:ext uri="{0D108BD9-81ED-4DB2-BD59-A6C34878D82A}">
                    <a16:rowId xmlns:a16="http://schemas.microsoft.com/office/drawing/2014/main" val="2467473589"/>
                  </a:ext>
                </a:extLst>
              </a:tr>
              <a:tr h="190265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600" kern="1200" dirty="0">
                          <a:solidFill>
                            <a:srgbClr val="0000FF"/>
                          </a:solidFill>
                          <a:latin typeface="Times New Roman" panose="02020603050405020304" pitchFamily="18" charset="0"/>
                          <a:ea typeface="+mn-ea"/>
                          <a:cs typeface="Times New Roman" panose="02020603050405020304" pitchFamily="18" charset="0"/>
                        </a:rPr>
                        <a:t>EES to provide information on how to identify the </a:t>
                      </a:r>
                      <a:r>
                        <a:rPr lang="en-US" sz="1600" kern="1200" dirty="0" err="1">
                          <a:solidFill>
                            <a:srgbClr val="0000FF"/>
                          </a:solidFill>
                          <a:latin typeface="Times New Roman" panose="02020603050405020304" pitchFamily="18" charset="0"/>
                          <a:ea typeface="+mn-ea"/>
                          <a:cs typeface="Times New Roman" panose="02020603050405020304" pitchFamily="18" charset="0"/>
                        </a:rPr>
                        <a:t>Megapower</a:t>
                      </a:r>
                      <a:r>
                        <a:rPr lang="en-US" sz="1600" kern="1200" dirty="0">
                          <a:solidFill>
                            <a:srgbClr val="0000FF"/>
                          </a:solidFill>
                          <a:latin typeface="Times New Roman" panose="02020603050405020304" pitchFamily="18" charset="0"/>
                          <a:ea typeface="+mn-ea"/>
                          <a:cs typeface="Times New Roman" panose="02020603050405020304" pitchFamily="18" charset="0"/>
                        </a:rPr>
                        <a:t> 1000 boards as leaded or ROHOS. (Only can be seen if board is viewed from opening the device.)</a:t>
                      </a:r>
                    </a:p>
                    <a:p>
                      <a:endParaRPr lang="en-US" sz="1600" dirty="0">
                        <a:solidFill>
                          <a:srgbClr val="0000FF"/>
                        </a:solidFill>
                        <a:latin typeface="Times New Roman" panose="02020603050405020304" pitchFamily="18" charset="0"/>
                        <a:cs typeface="Times New Roman" panose="02020603050405020304" pitchFamily="18" charset="0"/>
                      </a:endParaRPr>
                    </a:p>
                  </a:txBody>
                  <a:tcPr marL="109728" marR="109728" marT="54864" marB="54864"/>
                </a:tc>
                <a:tc>
                  <a:txBody>
                    <a:bodyPr/>
                    <a:lstStyle/>
                    <a:p>
                      <a:pPr lvl="0"/>
                      <a:r>
                        <a:rPr lang="en-US" sz="1600" dirty="0">
                          <a:solidFill>
                            <a:srgbClr val="0000FF"/>
                          </a:solidFill>
                          <a:latin typeface="Times New Roman" panose="02020603050405020304" pitchFamily="18" charset="0"/>
                          <a:cs typeface="Times New Roman" panose="02020603050405020304" pitchFamily="18" charset="0"/>
                        </a:rPr>
                        <a:t>Responsible Party: James Terry</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Due date: </a:t>
                      </a:r>
                      <a:r>
                        <a:rPr lang="en-US" sz="1600" kern="1200" dirty="0">
                          <a:solidFill>
                            <a:srgbClr val="0000FF"/>
                          </a:solidFill>
                          <a:latin typeface="Times New Roman" panose="02020603050405020304" pitchFamily="18" charset="0"/>
                          <a:ea typeface="+mn-ea"/>
                          <a:cs typeface="Times New Roman" panose="02020603050405020304" pitchFamily="18" charset="0"/>
                        </a:rPr>
                        <a:t>21-05-2020</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Actions completed on (</a:t>
                      </a:r>
                      <a:r>
                        <a:rPr lang="en-US" sz="1600" kern="1200" dirty="0">
                          <a:solidFill>
                            <a:srgbClr val="0000FF"/>
                          </a:solidFill>
                          <a:latin typeface="Times New Roman" panose="02020603050405020304" pitchFamily="18" charset="0"/>
                          <a:ea typeface="+mn-ea"/>
                          <a:cs typeface="Times New Roman" panose="02020603050405020304" pitchFamily="18" charset="0"/>
                        </a:rPr>
                        <a:t>21-05-2020</a:t>
                      </a:r>
                      <a:r>
                        <a:rPr lang="en-US" sz="1600" dirty="0">
                          <a:solidFill>
                            <a:srgbClr val="0000FF"/>
                          </a:solidFill>
                          <a:latin typeface="Times New Roman" panose="02020603050405020304" pitchFamily="18" charset="0"/>
                          <a:cs typeface="Times New Roman" panose="02020603050405020304" pitchFamily="18" charset="0"/>
                        </a:rPr>
                        <a:t>): – </a:t>
                      </a:r>
                      <a:r>
                        <a:rPr lang="en-US" sz="1600" kern="1200" dirty="0">
                          <a:solidFill>
                            <a:srgbClr val="0000FF"/>
                          </a:solidFill>
                          <a:latin typeface="Times New Roman" panose="02020603050405020304" pitchFamily="18" charset="0"/>
                          <a:ea typeface="+mn-ea"/>
                          <a:cs typeface="Times New Roman" panose="02020603050405020304" pitchFamily="18" charset="0"/>
                        </a:rPr>
                        <a:t>E-mail sent with attachment to Min Ho visual aid on how to identify the ROHO boards vs leaded. Evidence attached to </a:t>
                      </a:r>
                      <a:r>
                        <a:rPr lang="en-US" sz="1600" dirty="0">
                          <a:solidFill>
                            <a:srgbClr val="0000FF"/>
                          </a:solidFill>
                          <a:latin typeface="Times New Roman" panose="02020603050405020304" pitchFamily="18" charset="0"/>
                          <a:cs typeface="Times New Roman" panose="02020603050405020304" pitchFamily="18" charset="0"/>
                        </a:rPr>
                        <a:t>DOC023150 Rev D.</a:t>
                      </a:r>
                      <a:endParaRPr lang="en-US" sz="1600" kern="1200" dirty="0">
                        <a:solidFill>
                          <a:srgbClr val="0000FF"/>
                        </a:solidFill>
                        <a:latin typeface="Times New Roman" panose="02020603050405020304" pitchFamily="18" charset="0"/>
                        <a:ea typeface="+mn-ea"/>
                        <a:cs typeface="Times New Roman" panose="02020603050405020304" pitchFamily="18" charset="0"/>
                      </a:endParaRPr>
                    </a:p>
                  </a:txBody>
                  <a:tcPr marL="109728" marR="109728" marT="54864" marB="54864"/>
                </a:tc>
                <a:extLst>
                  <a:ext uri="{0D108BD9-81ED-4DB2-BD59-A6C34878D82A}">
                    <a16:rowId xmlns:a16="http://schemas.microsoft.com/office/drawing/2014/main" val="3228661743"/>
                  </a:ext>
                </a:extLst>
              </a:tr>
              <a:tr h="2158047">
                <a:tc>
                  <a:txBody>
                    <a:bodyPr/>
                    <a:lstStyle/>
                    <a:p>
                      <a:r>
                        <a:rPr lang="en-US" sz="1600" kern="1200" dirty="0">
                          <a:solidFill>
                            <a:srgbClr val="0000FF"/>
                          </a:solidFill>
                          <a:latin typeface="Times New Roman" panose="02020603050405020304" pitchFamily="18" charset="0"/>
                          <a:ea typeface="+mn-ea"/>
                          <a:cs typeface="Times New Roman" panose="02020603050405020304" pitchFamily="18" charset="0"/>
                        </a:rPr>
                        <a:t>Capturing serial number in service database for Mega Power 1000 boards. How to identify and locate serial number.</a:t>
                      </a:r>
                    </a:p>
                  </a:txBody>
                  <a:tcPr marL="109728" marR="109728" marT="54864" marB="54864"/>
                </a:tc>
                <a:tc>
                  <a:txBody>
                    <a:bodyPr/>
                    <a:lstStyle/>
                    <a:p>
                      <a:pPr lvl="0"/>
                      <a:r>
                        <a:rPr lang="en-US" sz="1600" dirty="0">
                          <a:solidFill>
                            <a:srgbClr val="0000FF"/>
                          </a:solidFill>
                          <a:latin typeface="Times New Roman" panose="02020603050405020304" pitchFamily="18" charset="0"/>
                          <a:cs typeface="Times New Roman" panose="02020603050405020304" pitchFamily="18" charset="0"/>
                        </a:rPr>
                        <a:t>Responsible Party: James Terry</a:t>
                      </a:r>
                    </a:p>
                    <a:p>
                      <a:pPr lvl="0"/>
                      <a:r>
                        <a:rPr lang="en-US" sz="1600" dirty="0">
                          <a:solidFill>
                            <a:srgbClr val="0000FF"/>
                          </a:solidFill>
                          <a:latin typeface="Times New Roman" panose="02020603050405020304" pitchFamily="18" charset="0"/>
                          <a:cs typeface="Times New Roman" panose="02020603050405020304" pitchFamily="18" charset="0"/>
                        </a:rPr>
                        <a:t>Due date:  21-05-2020</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Actions completed on (21-05-2020): – </a:t>
                      </a:r>
                      <a:r>
                        <a:rPr lang="en-US" sz="1600" kern="1200" dirty="0">
                          <a:solidFill>
                            <a:srgbClr val="0000FF"/>
                          </a:solidFill>
                          <a:latin typeface="Times New Roman" panose="02020603050405020304" pitchFamily="18" charset="0"/>
                          <a:ea typeface="+mn-ea"/>
                          <a:cs typeface="Times New Roman" panose="02020603050405020304" pitchFamily="18" charset="0"/>
                        </a:rPr>
                        <a:t>E-mail sent explaining to Min Ho that all boards purchased from the Cincinnati service center will have the serial number listed on the box and on the electrostatic bag that the board arrived in the QR code on the board can be scanned and will identify the number as well. Not all boards have QR codes. Those should have serial number listed again on box or bag. If the boards presently in South Korea were purchased from </a:t>
                      </a:r>
                      <a:r>
                        <a:rPr lang="en-US" sz="1600" kern="1200" dirty="0" err="1">
                          <a:solidFill>
                            <a:srgbClr val="0000FF"/>
                          </a:solidFill>
                          <a:latin typeface="Times New Roman" panose="02020603050405020304" pitchFamily="18" charset="0"/>
                          <a:ea typeface="+mn-ea"/>
                          <a:cs typeface="Times New Roman" panose="02020603050405020304" pitchFamily="18" charset="0"/>
                        </a:rPr>
                        <a:t>Megadyne</a:t>
                      </a:r>
                      <a:r>
                        <a:rPr lang="en-US" sz="1600" kern="1200" dirty="0">
                          <a:solidFill>
                            <a:srgbClr val="0000FF"/>
                          </a:solidFill>
                          <a:latin typeface="Times New Roman" panose="02020603050405020304" pitchFamily="18" charset="0"/>
                          <a:ea typeface="+mn-ea"/>
                          <a:cs typeface="Times New Roman" panose="02020603050405020304" pitchFamily="18" charset="0"/>
                        </a:rPr>
                        <a:t> and not the Cincinnati service center the QR code maybe the only way to identify the board. It more likely that this board asset is not captured in MDS&amp; R. If there is no serial number on the box or bag this is not a spare part that is tracked in MDS&amp;R. Evidence attached to </a:t>
                      </a:r>
                      <a:r>
                        <a:rPr lang="en-US" sz="1600" dirty="0">
                          <a:solidFill>
                            <a:srgbClr val="0000FF"/>
                          </a:solidFill>
                          <a:latin typeface="Times New Roman" panose="02020603050405020304" pitchFamily="18" charset="0"/>
                          <a:cs typeface="Times New Roman" panose="02020603050405020304" pitchFamily="18" charset="0"/>
                        </a:rPr>
                        <a:t>DOC023150 Rev D</a:t>
                      </a:r>
                      <a:endParaRPr lang="en-US" sz="1600" kern="1200" dirty="0">
                        <a:solidFill>
                          <a:srgbClr val="0000FF"/>
                        </a:solidFill>
                        <a:latin typeface="Times New Roman" panose="02020603050405020304" pitchFamily="18" charset="0"/>
                        <a:ea typeface="+mn-ea"/>
                        <a:cs typeface="Times New Roman" panose="02020603050405020304" pitchFamily="18" charset="0"/>
                      </a:endParaRPr>
                    </a:p>
                  </a:txBody>
                  <a:tcPr marL="109728" marR="109728" marT="54864" marB="54864"/>
                </a:tc>
                <a:extLst>
                  <a:ext uri="{0D108BD9-81ED-4DB2-BD59-A6C34878D82A}">
                    <a16:rowId xmlns:a16="http://schemas.microsoft.com/office/drawing/2014/main" val="330655486"/>
                  </a:ext>
                </a:extLst>
              </a:tr>
            </a:tbl>
          </a:graphicData>
        </a:graphic>
      </p:graphicFrame>
    </p:spTree>
    <p:extLst>
      <p:ext uri="{BB962C8B-B14F-4D97-AF65-F5344CB8AC3E}">
        <p14:creationId xmlns:p14="http://schemas.microsoft.com/office/powerpoint/2010/main" val="367616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E6349-580C-489A-B11F-9224D22C40B4}"/>
              </a:ext>
            </a:extLst>
          </p:cNvPr>
          <p:cNvSpPr>
            <a:spLocks noGrp="1"/>
          </p:cNvSpPr>
          <p:nvPr>
            <p:ph type="sldNum" sz="quarter" idx="10"/>
          </p:nvPr>
        </p:nvSpPr>
        <p:spPr/>
        <p:txBody>
          <a:bodyPr/>
          <a:lstStyle/>
          <a:p>
            <a:pPr>
              <a:defRPr/>
            </a:pPr>
            <a:fld id="{01554C84-C21A-493B-83DC-F44A226614FD}" type="slidenum">
              <a:rPr lang="en-US" altLang="en-US" smtClean="0"/>
              <a:t>35</a:t>
            </a:fld>
            <a:endParaRPr lang="en-US" altLang="en-US" dirty="0"/>
          </a:p>
        </p:txBody>
      </p:sp>
      <p:sp>
        <p:nvSpPr>
          <p:cNvPr id="5" name="Rectangle 2">
            <a:extLst>
              <a:ext uri="{FF2B5EF4-FFF2-40B4-BE49-F238E27FC236}">
                <a16:creationId xmlns:a16="http://schemas.microsoft.com/office/drawing/2014/main" id="{396AA63C-F194-419A-BBF2-99D0A304BAA8}"/>
              </a:ext>
            </a:extLst>
          </p:cNvPr>
          <p:cNvSpPr txBox="1">
            <a:spLocks noChangeArrowheads="1"/>
          </p:cNvSpPr>
          <p:nvPr/>
        </p:nvSpPr>
        <p:spPr bwMode="auto">
          <a:xfrm>
            <a:off x="352697" y="365760"/>
            <a:ext cx="13997212" cy="66087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defTabSz="914400" eaLnBrk="1" hangingPunct="1"/>
            <a:r>
              <a:rPr lang="en-US" kern="0" dirty="0"/>
              <a:t>Action Items – Continued </a:t>
            </a:r>
          </a:p>
        </p:txBody>
      </p:sp>
      <p:graphicFrame>
        <p:nvGraphicFramePr>
          <p:cNvPr id="7" name="Table 6">
            <a:extLst>
              <a:ext uri="{FF2B5EF4-FFF2-40B4-BE49-F238E27FC236}">
                <a16:creationId xmlns:a16="http://schemas.microsoft.com/office/drawing/2014/main" id="{0D1223CD-871C-4BCB-97EB-30448B5EFF00}"/>
              </a:ext>
            </a:extLst>
          </p:cNvPr>
          <p:cNvGraphicFramePr>
            <a:graphicFrameLocks noGrp="1"/>
          </p:cNvGraphicFramePr>
          <p:nvPr>
            <p:extLst>
              <p:ext uri="{D42A27DB-BD31-4B8C-83A1-F6EECF244321}">
                <p14:modId xmlns:p14="http://schemas.microsoft.com/office/powerpoint/2010/main" val="850939190"/>
              </p:ext>
            </p:extLst>
          </p:nvPr>
        </p:nvGraphicFramePr>
        <p:xfrm>
          <a:off x="499835" y="1026630"/>
          <a:ext cx="13702936" cy="6712835"/>
        </p:xfrm>
        <a:graphic>
          <a:graphicData uri="http://schemas.openxmlformats.org/drawingml/2006/table">
            <a:tbl>
              <a:tblPr firstRow="1" bandRow="1">
                <a:tableStyleId>{5C22544A-7EE6-4342-B048-85BDC9FD1C3A}</a:tableStyleId>
              </a:tblPr>
              <a:tblGrid>
                <a:gridCol w="2921546">
                  <a:extLst>
                    <a:ext uri="{9D8B030D-6E8A-4147-A177-3AD203B41FA5}">
                      <a16:colId xmlns:a16="http://schemas.microsoft.com/office/drawing/2014/main" val="1234617611"/>
                    </a:ext>
                  </a:extLst>
                </a:gridCol>
                <a:gridCol w="10781390">
                  <a:extLst>
                    <a:ext uri="{9D8B030D-6E8A-4147-A177-3AD203B41FA5}">
                      <a16:colId xmlns:a16="http://schemas.microsoft.com/office/drawing/2014/main" val="1135539692"/>
                    </a:ext>
                  </a:extLst>
                </a:gridCol>
              </a:tblGrid>
              <a:tr h="759980">
                <a:tc gridSpan="2">
                  <a:txBody>
                    <a:bodyPr/>
                    <a:lstStyle/>
                    <a:p>
                      <a:pPr algn="ctr">
                        <a:spcBef>
                          <a:spcPts val="600"/>
                        </a:spcBef>
                      </a:pPr>
                      <a:r>
                        <a:rPr lang="en-US" sz="2000" dirty="0">
                          <a:solidFill>
                            <a:schemeClr val="tx2"/>
                          </a:solidFill>
                          <a:latin typeface="Times New Roman" panose="02020603050405020304" pitchFamily="18" charset="0"/>
                          <a:cs typeface="Times New Roman" panose="02020603050405020304" pitchFamily="18" charset="0"/>
                        </a:rPr>
                        <a:t>Below is a list of follow up action items as a result of the </a:t>
                      </a:r>
                      <a:r>
                        <a:rPr lang="en-US" sz="2000" kern="1200" dirty="0" err="1">
                          <a:solidFill>
                            <a:srgbClr val="0000FF"/>
                          </a:solidFill>
                          <a:latin typeface="Times New Roman" panose="02020603050405020304" pitchFamily="18" charset="0"/>
                          <a:ea typeface="+mn-ea"/>
                          <a:cs typeface="Times New Roman" panose="02020603050405020304" pitchFamily="18" charset="0"/>
                        </a:rPr>
                        <a:t>Seolin</a:t>
                      </a:r>
                      <a:r>
                        <a:rPr lang="en-US" sz="2000" kern="1200" dirty="0">
                          <a:solidFill>
                            <a:srgbClr val="0000FF"/>
                          </a:solidFill>
                          <a:latin typeface="Times New Roman" panose="02020603050405020304" pitchFamily="18" charset="0"/>
                          <a:ea typeface="+mn-ea"/>
                          <a:cs typeface="Times New Roman" panose="02020603050405020304" pitchFamily="18" charset="0"/>
                        </a:rPr>
                        <a:t> Systems</a:t>
                      </a:r>
                    </a:p>
                    <a:p>
                      <a:pPr algn="ctr">
                        <a:spcBef>
                          <a:spcPts val="600"/>
                        </a:spcBef>
                      </a:pPr>
                      <a:r>
                        <a:rPr lang="en-US" sz="2000" kern="1200" dirty="0">
                          <a:solidFill>
                            <a:srgbClr val="0000FF"/>
                          </a:solidFill>
                          <a:latin typeface="Times New Roman" panose="02020603050405020304" pitchFamily="18" charset="0"/>
                          <a:ea typeface="+mn-ea"/>
                          <a:cs typeface="Times New Roman" panose="02020603050405020304" pitchFamily="18" charset="0"/>
                        </a:rPr>
                        <a:t>South Korea Service Center 2020 </a:t>
                      </a:r>
                      <a:r>
                        <a:rPr lang="en-US" sz="2000" dirty="0">
                          <a:solidFill>
                            <a:schemeClr val="tx2"/>
                          </a:solidFill>
                          <a:latin typeface="Times New Roman" panose="02020603050405020304" pitchFamily="18" charset="0"/>
                          <a:cs typeface="Times New Roman" panose="02020603050405020304" pitchFamily="18" charset="0"/>
                        </a:rPr>
                        <a:t>Annual Business Review: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2278668">
                <a:tc>
                  <a:txBody>
                    <a:bodyPr/>
                    <a:lstStyle/>
                    <a:p>
                      <a:pPr marL="0" lvl="0" algn="l" defTabSz="411480" rtl="0" eaLnBrk="1" latinLnBrk="0" hangingPunct="1"/>
                      <a:r>
                        <a:rPr lang="en-US" sz="1600" kern="1200" dirty="0">
                          <a:solidFill>
                            <a:srgbClr val="0000FF"/>
                          </a:solidFill>
                          <a:latin typeface="Times New Roman" panose="02020603050405020304" pitchFamily="18" charset="0"/>
                          <a:ea typeface="+mn-ea"/>
                          <a:cs typeface="Times New Roman" panose="02020603050405020304" pitchFamily="18" charset="0"/>
                        </a:rPr>
                        <a:t>EES to supply sample of service file of receiving and Decontamination form Gen 11, So that can be supplied for the three </a:t>
                      </a:r>
                      <a:r>
                        <a:rPr lang="en-US" sz="1600" kern="1200" dirty="0" err="1">
                          <a:solidFill>
                            <a:srgbClr val="0000FF"/>
                          </a:solidFill>
                          <a:latin typeface="Times New Roman" panose="02020603050405020304" pitchFamily="18" charset="0"/>
                          <a:ea typeface="+mn-ea"/>
                          <a:cs typeface="Times New Roman" panose="02020603050405020304" pitchFamily="18" charset="0"/>
                        </a:rPr>
                        <a:t>Megapower</a:t>
                      </a:r>
                      <a:r>
                        <a:rPr lang="en-US" sz="1600" kern="1200" dirty="0">
                          <a:solidFill>
                            <a:srgbClr val="0000FF"/>
                          </a:solidFill>
                          <a:latin typeface="Times New Roman" panose="02020603050405020304" pitchFamily="18" charset="0"/>
                          <a:ea typeface="+mn-ea"/>
                          <a:cs typeface="Times New Roman" panose="02020603050405020304" pitchFamily="18" charset="0"/>
                        </a:rPr>
                        <a:t> records used for the review. SN # 152112001_ WO#429117, SN # 173884001_ WO#365195, 175282001_ WO#365195</a:t>
                      </a:r>
                    </a:p>
                  </a:txBody>
                  <a:tcPr marL="109728" marR="109728" marT="54864" marB="54864"/>
                </a:tc>
                <a:tc>
                  <a:txBody>
                    <a:bodyPr/>
                    <a:lstStyle/>
                    <a:p>
                      <a:pPr lvl="0"/>
                      <a:r>
                        <a:rPr lang="en-US" sz="1600" dirty="0">
                          <a:solidFill>
                            <a:srgbClr val="0000FF"/>
                          </a:solidFill>
                          <a:latin typeface="Times New Roman" panose="02020603050405020304" pitchFamily="18" charset="0"/>
                          <a:cs typeface="Times New Roman" panose="02020603050405020304" pitchFamily="18" charset="0"/>
                        </a:rPr>
                        <a:t>Responsible Party: James Terry</a:t>
                      </a:r>
                    </a:p>
                    <a:p>
                      <a:pPr lvl="0"/>
                      <a:r>
                        <a:rPr lang="en-US" sz="1600" dirty="0">
                          <a:solidFill>
                            <a:srgbClr val="0000FF"/>
                          </a:solidFill>
                          <a:latin typeface="Times New Roman" panose="02020603050405020304" pitchFamily="18" charset="0"/>
                          <a:cs typeface="Times New Roman" panose="02020603050405020304" pitchFamily="18" charset="0"/>
                        </a:rPr>
                        <a:t>Due date:  21-05-2020</a:t>
                      </a:r>
                    </a:p>
                    <a:p>
                      <a:pPr lvl="0"/>
                      <a:r>
                        <a:rPr lang="en-US" sz="1600" dirty="0">
                          <a:solidFill>
                            <a:srgbClr val="0000FF"/>
                          </a:solidFill>
                          <a:latin typeface="Times New Roman" panose="02020603050405020304" pitchFamily="18" charset="0"/>
                          <a:cs typeface="Times New Roman" panose="02020603050405020304" pitchFamily="18" charset="0"/>
                        </a:rPr>
                        <a:t>Actions completed on (21-05-2020): – </a:t>
                      </a:r>
                      <a:r>
                        <a:rPr lang="en-US" sz="1600" kern="1200" dirty="0">
                          <a:solidFill>
                            <a:srgbClr val="0000FF"/>
                          </a:solidFill>
                          <a:latin typeface="Times New Roman" panose="02020603050405020304" pitchFamily="18" charset="0"/>
                          <a:ea typeface="+mn-ea"/>
                          <a:cs typeface="Times New Roman" panose="02020603050405020304" pitchFamily="18" charset="0"/>
                        </a:rPr>
                        <a:t>E-mail sent with attachment to Min Ho visual aid on what forms requested for </a:t>
                      </a:r>
                      <a:r>
                        <a:rPr lang="en-US" sz="1600" kern="1200" dirty="0" err="1">
                          <a:solidFill>
                            <a:srgbClr val="0000FF"/>
                          </a:solidFill>
                          <a:latin typeface="Times New Roman" panose="02020603050405020304" pitchFamily="18" charset="0"/>
                          <a:ea typeface="+mn-ea"/>
                          <a:cs typeface="Times New Roman" panose="02020603050405020304" pitchFamily="18" charset="0"/>
                        </a:rPr>
                        <a:t>Megapower</a:t>
                      </a:r>
                      <a:r>
                        <a:rPr lang="en-US" sz="1600" kern="1200" dirty="0">
                          <a:solidFill>
                            <a:srgbClr val="0000FF"/>
                          </a:solidFill>
                          <a:latin typeface="Times New Roman" panose="02020603050405020304" pitchFamily="18" charset="0"/>
                          <a:ea typeface="+mn-ea"/>
                          <a:cs typeface="Times New Roman" panose="02020603050405020304" pitchFamily="18" charset="0"/>
                        </a:rPr>
                        <a:t> unit. SN # 152112001_ WO#429117, SN # 173884001_ WO#365195, 175282001_ WO#365195. Evidence attached to </a:t>
                      </a:r>
                      <a:r>
                        <a:rPr lang="en-US" sz="1600" dirty="0">
                          <a:solidFill>
                            <a:srgbClr val="0000FF"/>
                          </a:solidFill>
                          <a:latin typeface="Times New Roman" panose="02020603050405020304" pitchFamily="18" charset="0"/>
                          <a:cs typeface="Times New Roman" panose="02020603050405020304" pitchFamily="18" charset="0"/>
                        </a:rPr>
                        <a:t>DOC023150 Rev D</a:t>
                      </a:r>
                      <a:endParaRPr lang="en-US" sz="1600" kern="1200" dirty="0">
                        <a:solidFill>
                          <a:srgbClr val="0000FF"/>
                        </a:solidFill>
                        <a:latin typeface="Times New Roman" panose="02020603050405020304" pitchFamily="18" charset="0"/>
                        <a:ea typeface="+mn-ea"/>
                        <a:cs typeface="Times New Roman" panose="02020603050405020304" pitchFamily="18" charset="0"/>
                      </a:endParaRPr>
                    </a:p>
                  </a:txBody>
                  <a:tcPr marL="109728" marR="109728" marT="54864" marB="54864"/>
                </a:tc>
                <a:extLst>
                  <a:ext uri="{0D108BD9-81ED-4DB2-BD59-A6C34878D82A}">
                    <a16:rowId xmlns:a16="http://schemas.microsoft.com/office/drawing/2014/main" val="2467473589"/>
                  </a:ext>
                </a:extLst>
              </a:tr>
              <a:tr h="1796411">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600" kern="1200" dirty="0">
                          <a:solidFill>
                            <a:srgbClr val="0000FF"/>
                          </a:solidFill>
                          <a:latin typeface="Times New Roman" panose="02020603050405020304" pitchFamily="18" charset="0"/>
                          <a:ea typeface="+mn-ea"/>
                          <a:cs typeface="Times New Roman" panose="02020603050405020304" pitchFamily="18" charset="0"/>
                        </a:rPr>
                        <a:t>South Korea team to supply service file of Decontamination form for </a:t>
                      </a:r>
                      <a:r>
                        <a:rPr lang="en-US" sz="1600" kern="1200" dirty="0" err="1">
                          <a:solidFill>
                            <a:srgbClr val="0000FF"/>
                          </a:solidFill>
                          <a:latin typeface="Times New Roman" panose="02020603050405020304" pitchFamily="18" charset="0"/>
                          <a:ea typeface="+mn-ea"/>
                          <a:cs typeface="Times New Roman" panose="02020603050405020304" pitchFamily="18" charset="0"/>
                        </a:rPr>
                        <a:t>Megapower</a:t>
                      </a:r>
                      <a:r>
                        <a:rPr lang="en-US" sz="1600" kern="1200" dirty="0">
                          <a:solidFill>
                            <a:srgbClr val="0000FF"/>
                          </a:solidFill>
                          <a:latin typeface="Times New Roman" panose="02020603050405020304" pitchFamily="18" charset="0"/>
                          <a:ea typeface="+mn-ea"/>
                          <a:cs typeface="Times New Roman" panose="02020603050405020304" pitchFamily="18" charset="0"/>
                        </a:rPr>
                        <a:t> 1000. SN # 152112001_ WO#429117, SN # 173884001_ WO#365195, 175282001_ WO#365195</a:t>
                      </a:r>
                    </a:p>
                  </a:txBody>
                  <a:tcPr marL="109728" marR="109728" marT="54864" marB="54864"/>
                </a:tc>
                <a:tc>
                  <a:txBody>
                    <a:bodyPr/>
                    <a:lstStyle/>
                    <a:p>
                      <a:pPr lvl="0"/>
                      <a:r>
                        <a:rPr lang="en-US" sz="1600" dirty="0">
                          <a:solidFill>
                            <a:srgbClr val="0000FF"/>
                          </a:solidFill>
                          <a:latin typeface="Times New Roman" panose="02020603050405020304" pitchFamily="18" charset="0"/>
                          <a:cs typeface="Times New Roman" panose="02020603050405020304" pitchFamily="18" charset="0"/>
                        </a:rPr>
                        <a:t>Responsible Party: Min Ho</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Due date: </a:t>
                      </a:r>
                      <a:r>
                        <a:rPr lang="en-US" sz="1600" kern="1200" dirty="0">
                          <a:solidFill>
                            <a:srgbClr val="0000FF"/>
                          </a:solidFill>
                          <a:latin typeface="Times New Roman" panose="02020603050405020304" pitchFamily="18" charset="0"/>
                          <a:ea typeface="+mn-ea"/>
                          <a:cs typeface="Times New Roman" panose="02020603050405020304" pitchFamily="18" charset="0"/>
                        </a:rPr>
                        <a:t>03-06-2020</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dirty="0">
                          <a:solidFill>
                            <a:srgbClr val="0000FF"/>
                          </a:solidFill>
                          <a:latin typeface="Times New Roman" panose="02020603050405020304" pitchFamily="18" charset="0"/>
                          <a:cs typeface="Times New Roman" panose="02020603050405020304" pitchFamily="18" charset="0"/>
                        </a:rPr>
                        <a:t>Actions completed on (</a:t>
                      </a:r>
                      <a:r>
                        <a:rPr lang="en-US" sz="1600" kern="1200" dirty="0">
                          <a:solidFill>
                            <a:srgbClr val="0000FF"/>
                          </a:solidFill>
                          <a:latin typeface="Times New Roman" panose="02020603050405020304" pitchFamily="18" charset="0"/>
                          <a:ea typeface="+mn-ea"/>
                          <a:cs typeface="Times New Roman" panose="02020603050405020304" pitchFamily="18" charset="0"/>
                        </a:rPr>
                        <a:t>02-06-2020</a:t>
                      </a:r>
                      <a:r>
                        <a:rPr lang="en-US" sz="1600" dirty="0">
                          <a:solidFill>
                            <a:srgbClr val="0000FF"/>
                          </a:solidFill>
                          <a:latin typeface="Times New Roman" panose="02020603050405020304" pitchFamily="18" charset="0"/>
                          <a:cs typeface="Times New Roman" panose="02020603050405020304" pitchFamily="18" charset="0"/>
                        </a:rPr>
                        <a:t>): – </a:t>
                      </a:r>
                      <a:r>
                        <a:rPr lang="en-US" sz="1600" kern="1200" dirty="0">
                          <a:solidFill>
                            <a:srgbClr val="0000FF"/>
                          </a:solidFill>
                          <a:latin typeface="Times New Roman" panose="02020603050405020304" pitchFamily="18" charset="0"/>
                          <a:ea typeface="+mn-ea"/>
                          <a:cs typeface="Times New Roman" panose="02020603050405020304" pitchFamily="18" charset="0"/>
                        </a:rPr>
                        <a:t>E-mail sent with attachments from Min Ho containing the three records showing decontamination. Evidence attached to </a:t>
                      </a:r>
                      <a:r>
                        <a:rPr lang="en-US" sz="1600" dirty="0">
                          <a:solidFill>
                            <a:srgbClr val="0000FF"/>
                          </a:solidFill>
                          <a:latin typeface="Times New Roman" panose="02020603050405020304" pitchFamily="18" charset="0"/>
                          <a:cs typeface="Times New Roman" panose="02020603050405020304" pitchFamily="18" charset="0"/>
                        </a:rPr>
                        <a:t>DOC023150 Rev D</a:t>
                      </a:r>
                    </a:p>
                    <a:p>
                      <a:pPr marL="0" marR="0" lvl="0" indent="0" algn="l" defTabSz="411480" rtl="0" eaLnBrk="1" fontAlgn="auto" latinLnBrk="0" hangingPunct="1">
                        <a:lnSpc>
                          <a:spcPct val="100000"/>
                        </a:lnSpc>
                        <a:spcBef>
                          <a:spcPts val="0"/>
                        </a:spcBef>
                        <a:spcAft>
                          <a:spcPts val="0"/>
                        </a:spcAft>
                        <a:buClrTx/>
                        <a:buSzTx/>
                        <a:buFontTx/>
                        <a:buNone/>
                        <a:tabLst/>
                        <a:defRPr/>
                      </a:pPr>
                      <a:endParaRPr lang="en-US" sz="1600" kern="1200" dirty="0">
                        <a:solidFill>
                          <a:srgbClr val="0000FF"/>
                        </a:solidFill>
                        <a:latin typeface="Times New Roman" panose="02020603050405020304" pitchFamily="18" charset="0"/>
                        <a:ea typeface="+mn-ea"/>
                        <a:cs typeface="Times New Roman" panose="02020603050405020304" pitchFamily="18" charset="0"/>
                      </a:endParaRPr>
                    </a:p>
                    <a:p>
                      <a:pPr lvl="0"/>
                      <a:endParaRPr lang="en-US" sz="1600" dirty="0">
                        <a:solidFill>
                          <a:srgbClr val="0000FF"/>
                        </a:solidFill>
                        <a:latin typeface="Times New Roman" panose="02020603050405020304" pitchFamily="18" charset="0"/>
                        <a:cs typeface="Times New Roman" panose="02020603050405020304" pitchFamily="18" charset="0"/>
                      </a:endParaRPr>
                    </a:p>
                  </a:txBody>
                  <a:tcPr marL="109728" marR="109728" marT="54864" marB="54864"/>
                </a:tc>
                <a:extLst>
                  <a:ext uri="{0D108BD9-81ED-4DB2-BD59-A6C34878D82A}">
                    <a16:rowId xmlns:a16="http://schemas.microsoft.com/office/drawing/2014/main" val="3228661743"/>
                  </a:ext>
                </a:extLst>
              </a:tr>
              <a:tr h="1796411">
                <a:tc>
                  <a:txBody>
                    <a:bodyPr/>
                    <a:lstStyle/>
                    <a:p>
                      <a:r>
                        <a:rPr lang="en-US" sz="1600" kern="1200" dirty="0">
                          <a:solidFill>
                            <a:srgbClr val="0000FF"/>
                          </a:solidFill>
                          <a:latin typeface="Times New Roman" panose="02020603050405020304" pitchFamily="18" charset="0"/>
                          <a:ea typeface="+mn-ea"/>
                          <a:cs typeface="Times New Roman" panose="02020603050405020304" pitchFamily="18" charset="0"/>
                        </a:rPr>
                        <a:t>Determine why IRL are being voided in MDS&amp;R for Inventory request orders. Determine if South Korea has INV# location to begin using MDS&amp;R for tractability of product in and out of service center.</a:t>
                      </a:r>
                    </a:p>
                  </a:txBody>
                  <a:tcPr marL="109728" marR="109728" marT="54864" marB="54864"/>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600" kern="1200" dirty="0">
                          <a:solidFill>
                            <a:srgbClr val="0000FF"/>
                          </a:solidFill>
                          <a:latin typeface="Times New Roman" panose="02020603050405020304" pitchFamily="18" charset="0"/>
                          <a:ea typeface="+mn-ea"/>
                          <a:cs typeface="Times New Roman" panose="02020603050405020304" pitchFamily="18" charset="0"/>
                        </a:rPr>
                        <a:t>Responsible Party: Min Ho</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kern="1200" dirty="0">
                          <a:solidFill>
                            <a:srgbClr val="0000FF"/>
                          </a:solidFill>
                          <a:latin typeface="Times New Roman" panose="02020603050405020304" pitchFamily="18" charset="0"/>
                          <a:ea typeface="+mn-ea"/>
                          <a:cs typeface="Times New Roman" panose="02020603050405020304" pitchFamily="18" charset="0"/>
                        </a:rPr>
                        <a:t>Due date: 30-06-2020</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600" kern="1200" dirty="0">
                          <a:solidFill>
                            <a:srgbClr val="0000FF"/>
                          </a:solidFill>
                          <a:latin typeface="Times New Roman" panose="02020603050405020304" pitchFamily="18" charset="0"/>
                          <a:ea typeface="+mn-ea"/>
                          <a:cs typeface="Times New Roman" panose="02020603050405020304" pitchFamily="18" charset="0"/>
                        </a:rPr>
                        <a:t>Actions completed on ():</a:t>
                      </a:r>
                      <a:r>
                        <a:rPr lang="en-US" sz="1600" dirty="0">
                          <a:solidFill>
                            <a:srgbClr val="0000FF"/>
                          </a:solidFill>
                          <a:latin typeface="Times New Roman" panose="02020603050405020304" pitchFamily="18" charset="0"/>
                          <a:cs typeface="Times New Roman" panose="02020603050405020304" pitchFamily="18" charset="0"/>
                        </a:rPr>
                        <a:t> list what action was completed, by whom and list the objective evidence</a:t>
                      </a:r>
                    </a:p>
                    <a:p>
                      <a:pPr marL="0" marR="0" lvl="0" indent="0" algn="l" defTabSz="411480" rtl="0" eaLnBrk="1" fontAlgn="auto" latinLnBrk="0" hangingPunct="1">
                        <a:lnSpc>
                          <a:spcPct val="100000"/>
                        </a:lnSpc>
                        <a:spcBef>
                          <a:spcPts val="0"/>
                        </a:spcBef>
                        <a:spcAft>
                          <a:spcPts val="0"/>
                        </a:spcAft>
                        <a:buClrTx/>
                        <a:buSzTx/>
                        <a:buFontTx/>
                        <a:buNone/>
                        <a:tabLst/>
                        <a:defRPr/>
                      </a:pPr>
                      <a:endParaRPr lang="en-US" sz="1600" kern="1200" dirty="0">
                        <a:solidFill>
                          <a:srgbClr val="0000FF"/>
                        </a:solidFill>
                        <a:latin typeface="Times New Roman" panose="02020603050405020304" pitchFamily="18" charset="0"/>
                        <a:ea typeface="+mn-ea"/>
                        <a:cs typeface="Times New Roman" panose="02020603050405020304" pitchFamily="18" charset="0"/>
                      </a:endParaRPr>
                    </a:p>
                  </a:txBody>
                  <a:tcPr marL="109728" marR="109728" marT="54864" marB="54864"/>
                </a:tc>
                <a:extLst>
                  <a:ext uri="{0D108BD9-81ED-4DB2-BD59-A6C34878D82A}">
                    <a16:rowId xmlns:a16="http://schemas.microsoft.com/office/drawing/2014/main" val="330655486"/>
                  </a:ext>
                </a:extLst>
              </a:tr>
            </a:tbl>
          </a:graphicData>
        </a:graphic>
      </p:graphicFrame>
    </p:spTree>
    <p:extLst>
      <p:ext uri="{BB962C8B-B14F-4D97-AF65-F5344CB8AC3E}">
        <p14:creationId xmlns:p14="http://schemas.microsoft.com/office/powerpoint/2010/main" val="33070373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2E6349-580C-489A-B11F-9224D22C40B4}"/>
              </a:ext>
            </a:extLst>
          </p:cNvPr>
          <p:cNvSpPr>
            <a:spLocks noGrp="1"/>
          </p:cNvSpPr>
          <p:nvPr>
            <p:ph type="sldNum" sz="quarter" idx="10"/>
          </p:nvPr>
        </p:nvSpPr>
        <p:spPr/>
        <p:txBody>
          <a:bodyPr/>
          <a:lstStyle/>
          <a:p>
            <a:pPr>
              <a:defRPr/>
            </a:pPr>
            <a:fld id="{01554C84-C21A-493B-83DC-F44A226614FD}" type="slidenum">
              <a:rPr lang="en-US" altLang="en-US" smtClean="0"/>
              <a:t>36</a:t>
            </a:fld>
            <a:endParaRPr lang="en-US" altLang="en-US" dirty="0"/>
          </a:p>
        </p:txBody>
      </p:sp>
      <p:sp>
        <p:nvSpPr>
          <p:cNvPr id="5" name="Rectangle 2">
            <a:extLst>
              <a:ext uri="{FF2B5EF4-FFF2-40B4-BE49-F238E27FC236}">
                <a16:creationId xmlns:a16="http://schemas.microsoft.com/office/drawing/2014/main" id="{396AA63C-F194-419A-BBF2-99D0A304BAA8}"/>
              </a:ext>
            </a:extLst>
          </p:cNvPr>
          <p:cNvSpPr txBox="1">
            <a:spLocks noChangeArrowheads="1"/>
          </p:cNvSpPr>
          <p:nvPr/>
        </p:nvSpPr>
        <p:spPr bwMode="auto">
          <a:xfrm>
            <a:off x="352697" y="365760"/>
            <a:ext cx="13997212" cy="791528"/>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defTabSz="914400" eaLnBrk="1" hangingPunct="1"/>
            <a:r>
              <a:rPr lang="en-US" kern="0" dirty="0"/>
              <a:t>Action Items – Continued </a:t>
            </a:r>
          </a:p>
        </p:txBody>
      </p:sp>
      <p:graphicFrame>
        <p:nvGraphicFramePr>
          <p:cNvPr id="7" name="Table 6">
            <a:extLst>
              <a:ext uri="{FF2B5EF4-FFF2-40B4-BE49-F238E27FC236}">
                <a16:creationId xmlns:a16="http://schemas.microsoft.com/office/drawing/2014/main" id="{0D1223CD-871C-4BCB-97EB-30448B5EFF00}"/>
              </a:ext>
            </a:extLst>
          </p:cNvPr>
          <p:cNvGraphicFramePr>
            <a:graphicFrameLocks noGrp="1"/>
          </p:cNvGraphicFramePr>
          <p:nvPr>
            <p:extLst>
              <p:ext uri="{D42A27DB-BD31-4B8C-83A1-F6EECF244321}">
                <p14:modId xmlns:p14="http://schemas.microsoft.com/office/powerpoint/2010/main" val="4283926209"/>
              </p:ext>
            </p:extLst>
          </p:nvPr>
        </p:nvGraphicFramePr>
        <p:xfrm>
          <a:off x="463732" y="1157288"/>
          <a:ext cx="13702936" cy="6501384"/>
        </p:xfrm>
        <a:graphic>
          <a:graphicData uri="http://schemas.openxmlformats.org/drawingml/2006/table">
            <a:tbl>
              <a:tblPr firstRow="1" bandRow="1">
                <a:tableStyleId>{5C22544A-7EE6-4342-B048-85BDC9FD1C3A}</a:tableStyleId>
              </a:tblPr>
              <a:tblGrid>
                <a:gridCol w="2921546">
                  <a:extLst>
                    <a:ext uri="{9D8B030D-6E8A-4147-A177-3AD203B41FA5}">
                      <a16:colId xmlns:a16="http://schemas.microsoft.com/office/drawing/2014/main" val="1234617611"/>
                    </a:ext>
                  </a:extLst>
                </a:gridCol>
                <a:gridCol w="10781390">
                  <a:extLst>
                    <a:ext uri="{9D8B030D-6E8A-4147-A177-3AD203B41FA5}">
                      <a16:colId xmlns:a16="http://schemas.microsoft.com/office/drawing/2014/main" val="1135539692"/>
                    </a:ext>
                  </a:extLst>
                </a:gridCol>
              </a:tblGrid>
              <a:tr h="487680">
                <a:tc gridSpan="2">
                  <a:txBody>
                    <a:bodyPr/>
                    <a:lstStyle/>
                    <a:p>
                      <a:pPr algn="ctr">
                        <a:spcBef>
                          <a:spcPts val="600"/>
                        </a:spcBef>
                      </a:pPr>
                      <a:r>
                        <a:rPr lang="en-US" sz="2000" dirty="0">
                          <a:solidFill>
                            <a:schemeClr val="tx2"/>
                          </a:solidFill>
                          <a:latin typeface="Times New Roman" panose="02020603050405020304" pitchFamily="18" charset="0"/>
                          <a:cs typeface="Times New Roman" panose="02020603050405020304" pitchFamily="18" charset="0"/>
                        </a:rPr>
                        <a:t>Below is a list of follow up action items as a result of the </a:t>
                      </a:r>
                      <a:r>
                        <a:rPr lang="en-US" sz="2000" kern="1200" dirty="0" err="1">
                          <a:solidFill>
                            <a:srgbClr val="0000FF"/>
                          </a:solidFill>
                          <a:latin typeface="Times New Roman" panose="02020603050405020304" pitchFamily="18" charset="0"/>
                          <a:ea typeface="+mn-ea"/>
                          <a:cs typeface="Times New Roman" panose="02020603050405020304" pitchFamily="18" charset="0"/>
                        </a:rPr>
                        <a:t>Seolin</a:t>
                      </a:r>
                      <a:r>
                        <a:rPr lang="en-US" sz="2000" kern="1200" dirty="0">
                          <a:solidFill>
                            <a:srgbClr val="0000FF"/>
                          </a:solidFill>
                          <a:latin typeface="Times New Roman" panose="02020603050405020304" pitchFamily="18" charset="0"/>
                          <a:ea typeface="+mn-ea"/>
                          <a:cs typeface="Times New Roman" panose="02020603050405020304" pitchFamily="18" charset="0"/>
                        </a:rPr>
                        <a:t> Systems</a:t>
                      </a:r>
                    </a:p>
                    <a:p>
                      <a:pPr algn="ctr">
                        <a:spcBef>
                          <a:spcPts val="600"/>
                        </a:spcBef>
                      </a:pPr>
                      <a:r>
                        <a:rPr lang="en-US" sz="2000" kern="1200" dirty="0">
                          <a:solidFill>
                            <a:srgbClr val="0000FF"/>
                          </a:solidFill>
                          <a:latin typeface="Times New Roman" panose="02020603050405020304" pitchFamily="18" charset="0"/>
                          <a:ea typeface="+mn-ea"/>
                          <a:cs typeface="Times New Roman" panose="02020603050405020304" pitchFamily="18" charset="0"/>
                        </a:rPr>
                        <a:t>South Korea Service Center 2020 </a:t>
                      </a:r>
                      <a:r>
                        <a:rPr lang="en-US" sz="2000" dirty="0">
                          <a:solidFill>
                            <a:schemeClr val="tx2"/>
                          </a:solidFill>
                          <a:latin typeface="Times New Roman" panose="02020603050405020304" pitchFamily="18" charset="0"/>
                          <a:cs typeface="Times New Roman" panose="02020603050405020304" pitchFamily="18" charset="0"/>
                        </a:rPr>
                        <a:t>Annual Business Review: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1609344">
                <a:tc>
                  <a:txBody>
                    <a:bodyPr/>
                    <a:lstStyle/>
                    <a:p>
                      <a:pPr marL="0" lvl="0" algn="l" defTabSz="411480" rtl="0" eaLnBrk="1" latinLnBrk="0" hangingPunct="1"/>
                      <a:r>
                        <a:rPr lang="en-US" sz="2000" kern="1200" dirty="0">
                          <a:solidFill>
                            <a:srgbClr val="0000FF"/>
                          </a:solidFill>
                          <a:latin typeface="Times New Roman" panose="02020603050405020304" pitchFamily="18" charset="0"/>
                          <a:ea typeface="+mn-ea"/>
                          <a:cs typeface="Times New Roman" panose="02020603050405020304" pitchFamily="18" charset="0"/>
                        </a:rPr>
                        <a:t>Attach to MDS&amp;R the following records for this quality review. SN# 1111508017_ WO#367786, SN# 1111234746_ WO#359955. Provided hard copies already.</a:t>
                      </a:r>
                    </a:p>
                  </a:txBody>
                  <a:tcPr marL="109728" marR="109728" marT="54864" marB="54864"/>
                </a:tc>
                <a:tc>
                  <a:txBody>
                    <a:bodyPr/>
                    <a:lstStyle/>
                    <a:p>
                      <a:pPr lvl="0"/>
                      <a:r>
                        <a:rPr lang="en-US" sz="2000" dirty="0">
                          <a:solidFill>
                            <a:srgbClr val="0000FF"/>
                          </a:solidFill>
                          <a:latin typeface="Times New Roman" panose="02020603050405020304" pitchFamily="18" charset="0"/>
                          <a:cs typeface="Times New Roman" panose="02020603050405020304" pitchFamily="18" charset="0"/>
                        </a:rPr>
                        <a:t>Responsible Party: Min Ho</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2000" dirty="0">
                          <a:solidFill>
                            <a:srgbClr val="0000FF"/>
                          </a:solidFill>
                          <a:latin typeface="Times New Roman" panose="02020603050405020304" pitchFamily="18" charset="0"/>
                          <a:cs typeface="Times New Roman" panose="02020603050405020304" pitchFamily="18" charset="0"/>
                        </a:rPr>
                        <a:t>Due date: </a:t>
                      </a:r>
                      <a:r>
                        <a:rPr lang="en-US" sz="2000" kern="1200" dirty="0">
                          <a:solidFill>
                            <a:srgbClr val="0000FF"/>
                          </a:solidFill>
                          <a:latin typeface="Times New Roman" panose="02020603050405020304" pitchFamily="18" charset="0"/>
                          <a:ea typeface="+mn-ea"/>
                          <a:cs typeface="Times New Roman" panose="02020603050405020304" pitchFamily="18" charset="0"/>
                        </a:rPr>
                        <a:t>30-06-2020</a:t>
                      </a:r>
                    </a:p>
                    <a:p>
                      <a:pPr lvl="0"/>
                      <a:r>
                        <a:rPr lang="en-US" sz="2000" dirty="0">
                          <a:solidFill>
                            <a:srgbClr val="0000FF"/>
                          </a:solidFill>
                          <a:latin typeface="Times New Roman" panose="02020603050405020304" pitchFamily="18" charset="0"/>
                          <a:cs typeface="Times New Roman" panose="02020603050405020304" pitchFamily="18" charset="0"/>
                        </a:rPr>
                        <a:t>Actions completed on (date): – list what action was completed, by whom and list the objective evidence</a:t>
                      </a:r>
                    </a:p>
                  </a:txBody>
                  <a:tcPr marL="109728" marR="109728" marT="54864" marB="54864"/>
                </a:tc>
                <a:extLst>
                  <a:ext uri="{0D108BD9-81ED-4DB2-BD59-A6C34878D82A}">
                    <a16:rowId xmlns:a16="http://schemas.microsoft.com/office/drawing/2014/main" val="2467473589"/>
                  </a:ext>
                </a:extLst>
              </a:tr>
              <a:tr h="1241870">
                <a:tc>
                  <a:txBody>
                    <a:bodyPr/>
                    <a:lstStyle/>
                    <a:p>
                      <a:r>
                        <a:rPr lang="en-US" sz="2000" kern="1200" dirty="0">
                          <a:solidFill>
                            <a:srgbClr val="0000FF"/>
                          </a:solidFill>
                          <a:latin typeface="Times New Roman" panose="02020603050405020304" pitchFamily="18" charset="0"/>
                          <a:ea typeface="+mn-ea"/>
                          <a:cs typeface="Times New Roman" panose="02020603050405020304" pitchFamily="18" charset="0"/>
                        </a:rPr>
                        <a:t>Re-open records in MDS&amp;R the following records SN # 1111148206_ WO#432273, SN # 1111145865_ WO#450611 to update preliminary cause assessment to faulty parts for boards being replaced.</a:t>
                      </a:r>
                    </a:p>
                  </a:txBody>
                  <a:tcPr marL="109728" marR="109728" marT="54864" marB="54864"/>
                </a:tc>
                <a:tc>
                  <a:txBody>
                    <a:bodyPr/>
                    <a:lstStyle/>
                    <a:p>
                      <a:pPr lvl="0"/>
                      <a:r>
                        <a:rPr lang="en-US" sz="2000" dirty="0">
                          <a:solidFill>
                            <a:srgbClr val="0000FF"/>
                          </a:solidFill>
                          <a:latin typeface="Times New Roman" panose="02020603050405020304" pitchFamily="18" charset="0"/>
                          <a:cs typeface="Times New Roman" panose="02020603050405020304" pitchFamily="18" charset="0"/>
                        </a:rPr>
                        <a:t>Responsible Party: Min Ho</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2000" dirty="0">
                          <a:solidFill>
                            <a:srgbClr val="0000FF"/>
                          </a:solidFill>
                          <a:latin typeface="Times New Roman" panose="02020603050405020304" pitchFamily="18" charset="0"/>
                          <a:cs typeface="Times New Roman" panose="02020603050405020304" pitchFamily="18" charset="0"/>
                        </a:rPr>
                        <a:t>Due date: </a:t>
                      </a:r>
                      <a:r>
                        <a:rPr lang="en-US" sz="2000" kern="1200" dirty="0">
                          <a:solidFill>
                            <a:srgbClr val="0000FF"/>
                          </a:solidFill>
                          <a:latin typeface="Times New Roman" panose="02020603050405020304" pitchFamily="18" charset="0"/>
                          <a:ea typeface="+mn-ea"/>
                          <a:cs typeface="Times New Roman" panose="02020603050405020304" pitchFamily="18" charset="0"/>
                        </a:rPr>
                        <a:t>30-06-2020</a:t>
                      </a:r>
                    </a:p>
                    <a:p>
                      <a:pPr lvl="0"/>
                      <a:r>
                        <a:rPr lang="en-US" sz="2000" dirty="0">
                          <a:solidFill>
                            <a:srgbClr val="0000FF"/>
                          </a:solidFill>
                          <a:latin typeface="Times New Roman" panose="02020603050405020304" pitchFamily="18" charset="0"/>
                          <a:cs typeface="Times New Roman" panose="02020603050405020304" pitchFamily="18" charset="0"/>
                        </a:rPr>
                        <a:t>Actions completed on (date): – list what action was completed, by whom and list the objective evidence</a:t>
                      </a:r>
                    </a:p>
                  </a:txBody>
                  <a:tcPr marL="109728" marR="109728" marT="54864" marB="54864"/>
                </a:tc>
                <a:extLst>
                  <a:ext uri="{0D108BD9-81ED-4DB2-BD59-A6C34878D82A}">
                    <a16:rowId xmlns:a16="http://schemas.microsoft.com/office/drawing/2014/main" val="3228661743"/>
                  </a:ext>
                </a:extLst>
              </a:tr>
            </a:tbl>
          </a:graphicData>
        </a:graphic>
      </p:graphicFrame>
    </p:spTree>
    <p:extLst>
      <p:ext uri="{BB962C8B-B14F-4D97-AF65-F5344CB8AC3E}">
        <p14:creationId xmlns:p14="http://schemas.microsoft.com/office/powerpoint/2010/main" val="953199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B4298F-445A-42FC-96F7-27ABB9F8748B}"/>
              </a:ext>
            </a:extLst>
          </p:cNvPr>
          <p:cNvSpPr>
            <a:spLocks noGrp="1"/>
          </p:cNvSpPr>
          <p:nvPr>
            <p:ph type="sldNum" sz="quarter" idx="10"/>
          </p:nvPr>
        </p:nvSpPr>
        <p:spPr/>
        <p:txBody>
          <a:bodyPr/>
          <a:lstStyle/>
          <a:p>
            <a:pPr>
              <a:defRPr/>
            </a:pPr>
            <a:fld id="{01554C84-C21A-493B-83DC-F44A226614FD}" type="slidenum">
              <a:rPr lang="en-US" altLang="en-US" smtClean="0"/>
              <a:t>37</a:t>
            </a:fld>
            <a:endParaRPr lang="en-US" altLang="en-US" dirty="0"/>
          </a:p>
        </p:txBody>
      </p:sp>
      <p:sp>
        <p:nvSpPr>
          <p:cNvPr id="5" name="Rectangle 2">
            <a:extLst>
              <a:ext uri="{FF2B5EF4-FFF2-40B4-BE49-F238E27FC236}">
                <a16:creationId xmlns:a16="http://schemas.microsoft.com/office/drawing/2014/main" id="{5C74B4C2-0B3E-4376-AE3D-052E4AE9F184}"/>
              </a:ext>
            </a:extLst>
          </p:cNvPr>
          <p:cNvSpPr txBox="1">
            <a:spLocks noChangeArrowheads="1"/>
          </p:cNvSpPr>
          <p:nvPr/>
        </p:nvSpPr>
        <p:spPr bwMode="auto">
          <a:xfrm>
            <a:off x="352697" y="365760"/>
            <a:ext cx="13997212"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eaLnBrk="1" hangingPunct="1"/>
            <a:r>
              <a:rPr lang="en-US" kern="0" dirty="0"/>
              <a:t>On-site Audit Required for Further Risk Assessment </a:t>
            </a:r>
          </a:p>
        </p:txBody>
      </p:sp>
      <p:graphicFrame>
        <p:nvGraphicFramePr>
          <p:cNvPr id="6" name="Table 5">
            <a:extLst>
              <a:ext uri="{FF2B5EF4-FFF2-40B4-BE49-F238E27FC236}">
                <a16:creationId xmlns:a16="http://schemas.microsoft.com/office/drawing/2014/main" id="{54DFB754-CCD0-4E08-93A4-05BA6F9EC6DB}"/>
              </a:ext>
            </a:extLst>
          </p:cNvPr>
          <p:cNvGraphicFramePr>
            <a:graphicFrameLocks noGrp="1"/>
          </p:cNvGraphicFramePr>
          <p:nvPr>
            <p:extLst>
              <p:ext uri="{D42A27DB-BD31-4B8C-83A1-F6EECF244321}">
                <p14:modId xmlns:p14="http://schemas.microsoft.com/office/powerpoint/2010/main" val="393893253"/>
              </p:ext>
            </p:extLst>
          </p:nvPr>
        </p:nvGraphicFramePr>
        <p:xfrm>
          <a:off x="415862" y="2134274"/>
          <a:ext cx="14096972" cy="1168092"/>
        </p:xfrm>
        <a:graphic>
          <a:graphicData uri="http://schemas.openxmlformats.org/drawingml/2006/table">
            <a:tbl>
              <a:tblPr firstRow="1" bandRow="1">
                <a:tableStyleId>{5C22544A-7EE6-4342-B048-85BDC9FD1C3A}</a:tableStyleId>
              </a:tblPr>
              <a:tblGrid>
                <a:gridCol w="4698991">
                  <a:extLst>
                    <a:ext uri="{9D8B030D-6E8A-4147-A177-3AD203B41FA5}">
                      <a16:colId xmlns:a16="http://schemas.microsoft.com/office/drawing/2014/main" val="4125066813"/>
                    </a:ext>
                  </a:extLst>
                </a:gridCol>
                <a:gridCol w="4837196">
                  <a:extLst>
                    <a:ext uri="{9D8B030D-6E8A-4147-A177-3AD203B41FA5}">
                      <a16:colId xmlns:a16="http://schemas.microsoft.com/office/drawing/2014/main" val="2444598323"/>
                    </a:ext>
                  </a:extLst>
                </a:gridCol>
                <a:gridCol w="4560785">
                  <a:extLst>
                    <a:ext uri="{9D8B030D-6E8A-4147-A177-3AD203B41FA5}">
                      <a16:colId xmlns:a16="http://schemas.microsoft.com/office/drawing/2014/main" val="2255408877"/>
                    </a:ext>
                  </a:extLst>
                </a:gridCol>
              </a:tblGrid>
              <a:tr h="608804">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EES to complete</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1908222329"/>
                  </a:ext>
                </a:extLst>
              </a:tr>
              <a:tr h="55267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dirty="0">
                          <a:solidFill>
                            <a:srgbClr val="0000FF"/>
                          </a:solidFill>
                          <a:latin typeface="Times New Roman" panose="02020603050405020304" pitchFamily="18" charset="0"/>
                          <a:cs typeface="Times New Roman" panose="02020603050405020304" pitchFamily="18" charset="0"/>
                        </a:rPr>
                        <a:t>Audit Required?</a:t>
                      </a:r>
                    </a:p>
                    <a:p>
                      <a:pPr algn="l" fontAlgn="b"/>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2650515356"/>
                  </a:ext>
                </a:extLst>
              </a:tr>
            </a:tbl>
          </a:graphicData>
        </a:graphic>
      </p:graphicFrame>
      <p:sp>
        <p:nvSpPr>
          <p:cNvPr id="7" name="Rectangle 6">
            <a:extLst>
              <a:ext uri="{FF2B5EF4-FFF2-40B4-BE49-F238E27FC236}">
                <a16:creationId xmlns:a16="http://schemas.microsoft.com/office/drawing/2014/main" id="{194DE785-12EE-47FE-9D6C-FCA89F80744D}"/>
              </a:ext>
            </a:extLst>
          </p:cNvPr>
          <p:cNvSpPr/>
          <p:nvPr/>
        </p:nvSpPr>
        <p:spPr>
          <a:xfrm>
            <a:off x="352697" y="4114800"/>
            <a:ext cx="11858925" cy="461665"/>
          </a:xfrm>
          <a:prstGeom prst="rect">
            <a:avLst/>
          </a:prstGeom>
        </p:spPr>
        <p:txBody>
          <a:bodyPr wrap="square">
            <a:spAutoFit/>
          </a:bodyPr>
          <a:lstStyle/>
          <a:p>
            <a:r>
              <a:rPr lang="en-US" sz="2400" dirty="0">
                <a:solidFill>
                  <a:schemeClr val="tx2"/>
                </a:solidFill>
                <a:latin typeface="Times New Roman" panose="02020603050405020304" pitchFamily="18" charset="0"/>
                <a:cs typeface="Times New Roman" panose="02020603050405020304" pitchFamily="18" charset="0"/>
              </a:rPr>
              <a:t>Next quality review meeting </a:t>
            </a:r>
            <a:r>
              <a:rPr lang="en-US" sz="2400" u="sng" dirty="0">
                <a:solidFill>
                  <a:srgbClr val="0000FF"/>
                </a:solidFill>
                <a:latin typeface="Times New Roman" panose="02020603050405020304" pitchFamily="18" charset="0"/>
                <a:cs typeface="Times New Roman" panose="02020603050405020304" pitchFamily="18" charset="0"/>
              </a:rPr>
              <a:t>31-12-2021</a:t>
            </a:r>
            <a:r>
              <a:rPr lang="en-US" sz="2400" u="sng" dirty="0">
                <a:solidFill>
                  <a:schemeClr val="tx2"/>
                </a:solidFill>
                <a:latin typeface="Times New Roman" panose="02020603050405020304" pitchFamily="18" charset="0"/>
                <a:cs typeface="Times New Roman" panose="02020603050405020304" pitchFamily="18" charset="0"/>
              </a:rPr>
              <a:t>.</a:t>
            </a:r>
            <a:r>
              <a:rPr lang="en-US" sz="2400" dirty="0">
                <a:solidFill>
                  <a:schemeClr val="tx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22397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4</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684762" y="2020011"/>
            <a:ext cx="9882834" cy="1107996"/>
          </a:xfrm>
          <a:prstGeom prst="rect">
            <a:avLst/>
          </a:prstGeom>
        </p:spPr>
        <p:txBody>
          <a:bodyPr wrap="none">
            <a:spAutoFit/>
          </a:bodyPr>
          <a:lstStyle/>
          <a:p>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Organizational Changes</a:t>
            </a:r>
          </a:p>
        </p:txBody>
      </p:sp>
    </p:spTree>
    <p:extLst>
      <p:ext uri="{BB962C8B-B14F-4D97-AF65-F5344CB8AC3E}">
        <p14:creationId xmlns:p14="http://schemas.microsoft.com/office/powerpoint/2010/main" val="36183586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5</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205740"/>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a:r>
              <a:rPr lang="en-US" sz="4800" dirty="0">
                <a:latin typeface="Times New Roman" panose="02020603050405020304" pitchFamily="18" charset="0"/>
                <a:cs typeface="Times New Roman" panose="02020603050405020304" pitchFamily="18" charset="0"/>
              </a:rPr>
              <a:t>Organizational changes </a:t>
            </a:r>
          </a:p>
        </p:txBody>
      </p:sp>
      <p:sp>
        <p:nvSpPr>
          <p:cNvPr id="7" name="Rectangle 6">
            <a:extLst>
              <a:ext uri="{FF2B5EF4-FFF2-40B4-BE49-F238E27FC236}">
                <a16:creationId xmlns:a16="http://schemas.microsoft.com/office/drawing/2014/main" id="{CF1F5F6E-8AB9-4D73-8CED-001FE68A5F59}"/>
              </a:ext>
            </a:extLst>
          </p:cNvPr>
          <p:cNvSpPr/>
          <p:nvPr/>
        </p:nvSpPr>
        <p:spPr>
          <a:xfrm>
            <a:off x="480059" y="1690241"/>
            <a:ext cx="13869849" cy="477054"/>
          </a:xfrm>
          <a:prstGeom prst="rect">
            <a:avLst/>
          </a:prstGeom>
        </p:spPr>
        <p:txBody>
          <a:bodyPr wrap="square">
            <a:spAutoFit/>
          </a:bodyPr>
          <a:lstStyle/>
          <a:p>
            <a:pPr>
              <a:buNone/>
            </a:pPr>
            <a:r>
              <a:rPr lang="en-US" sz="2500" dirty="0">
                <a:solidFill>
                  <a:schemeClr val="tx2"/>
                </a:solidFill>
                <a:latin typeface="Times New Roman" panose="02020603050405020304" pitchFamily="18" charset="0"/>
                <a:cs typeface="Times New Roman" panose="02020603050405020304" pitchFamily="18" charset="0"/>
              </a:rPr>
              <a:t>.</a:t>
            </a:r>
          </a:p>
        </p:txBody>
      </p:sp>
      <p:sp>
        <p:nvSpPr>
          <p:cNvPr id="8" name="Rectangle 34"/>
          <p:cNvSpPr>
            <a:spLocks noChangeArrowheads="1"/>
          </p:cNvSpPr>
          <p:nvPr/>
        </p:nvSpPr>
        <p:spPr bwMode="auto">
          <a:xfrm>
            <a:off x="6354305" y="1878786"/>
            <a:ext cx="1671638" cy="555674"/>
          </a:xfrm>
          <a:prstGeom prst="rect">
            <a:avLst/>
          </a:prstGeom>
          <a:gradFill rotWithShape="1">
            <a:gsLst>
              <a:gs pos="0">
                <a:schemeClr val="bg1"/>
              </a:gs>
              <a:gs pos="100000">
                <a:srgbClr val="0070C0"/>
              </a:gs>
            </a:gsLst>
            <a:lin ang="2700000" scaled="1"/>
          </a:gradFill>
          <a:ln w="19050" algn="ctr">
            <a:solidFill>
              <a:srgbClr val="91B4D3">
                <a:alpha val="60001"/>
              </a:srgbClr>
            </a:solidFill>
            <a:miter lim="800000"/>
            <a:headEnd/>
            <a:tailEnd/>
          </a:ln>
          <a:effectLst>
            <a:outerShdw blurRad="76200" dir="18900000" sy="23000" kx="-1200000" algn="bl" rotWithShape="0">
              <a:prstClr val="black">
                <a:alpha val="20000"/>
              </a:prstClr>
            </a:outerShdw>
          </a:effectLst>
        </p:spPr>
        <p:txBody>
          <a:bodyPr wrap="none" anchor="ctr" anchorCtr="1">
            <a:noAutofit/>
          </a:bodyPr>
          <a:lstStyle/>
          <a:p>
            <a:pPr algn="ctr"/>
            <a:r>
              <a:rPr lang="en-US" altLang="ko-KR" sz="1400" b="0" dirty="0">
                <a:solidFill>
                  <a:schemeClr val="tx1"/>
                </a:solidFill>
                <a:latin typeface="HY헤드라인M" pitchFamily="18" charset="-127"/>
                <a:ea typeface="HY헤드라인M" pitchFamily="18" charset="-127"/>
              </a:rPr>
              <a:t>CEO</a:t>
            </a:r>
          </a:p>
          <a:p>
            <a:pPr algn="ctr"/>
            <a:r>
              <a:rPr lang="en-US" altLang="ko-KR" sz="1400" dirty="0">
                <a:latin typeface="HY헤드라인M" pitchFamily="18" charset="-127"/>
                <a:ea typeface="HY헤드라인M" pitchFamily="18" charset="-127"/>
              </a:rPr>
              <a:t>(H.T Hwang)</a:t>
            </a:r>
            <a:endParaRPr lang="ko-KR" altLang="en-US" sz="1400" b="0" dirty="0">
              <a:solidFill>
                <a:schemeClr val="tx1"/>
              </a:solidFill>
              <a:latin typeface="HY헤드라인M" pitchFamily="18" charset="-127"/>
              <a:ea typeface="HY헤드라인M" pitchFamily="18" charset="-127"/>
            </a:endParaRPr>
          </a:p>
        </p:txBody>
      </p:sp>
      <p:sp>
        <p:nvSpPr>
          <p:cNvPr id="9" name="Rectangle 41"/>
          <p:cNvSpPr>
            <a:spLocks noChangeArrowheads="1"/>
          </p:cNvSpPr>
          <p:nvPr/>
        </p:nvSpPr>
        <p:spPr bwMode="auto">
          <a:xfrm>
            <a:off x="1571787" y="2099960"/>
            <a:ext cx="1143000" cy="370800"/>
          </a:xfrm>
          <a:prstGeom prst="rect">
            <a:avLst/>
          </a:prstGeom>
          <a:gradFill rotWithShape="1">
            <a:gsLst>
              <a:gs pos="0">
                <a:schemeClr val="bg1"/>
              </a:gs>
              <a:gs pos="100000">
                <a:srgbClr val="EAEDFC"/>
              </a:gs>
            </a:gsLst>
            <a:lin ang="2700000" scaled="1"/>
          </a:gradFill>
          <a:ln w="19050" algn="ctr">
            <a:solidFill>
              <a:schemeClr val="accent1">
                <a:alpha val="60001"/>
              </a:schemeClr>
            </a:solidFill>
            <a:miter lim="800000"/>
            <a:headEnd/>
            <a:tailEnd/>
          </a:ln>
          <a:effectLst>
            <a:outerShdw dist="17961" dir="2700000" algn="ctr" rotWithShape="0">
              <a:schemeClr val="bg2"/>
            </a:outerShdw>
          </a:effectLst>
        </p:spPr>
        <p:txBody>
          <a:bodyPr wrap="none" anchor="ctr"/>
          <a:lstStyle/>
          <a:p>
            <a:r>
              <a:rPr lang="en-US" altLang="ko-KR" sz="1100" dirty="0"/>
              <a:t>Total : 28Person</a:t>
            </a:r>
          </a:p>
        </p:txBody>
      </p:sp>
      <p:sp>
        <p:nvSpPr>
          <p:cNvPr id="11" name="Rectangle 23"/>
          <p:cNvSpPr>
            <a:spLocks noChangeArrowheads="1"/>
          </p:cNvSpPr>
          <p:nvPr/>
        </p:nvSpPr>
        <p:spPr bwMode="auto">
          <a:xfrm>
            <a:off x="12491445" y="3341182"/>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Marketing</a:t>
            </a:r>
          </a:p>
          <a:p>
            <a:r>
              <a:rPr lang="en-US" altLang="ko-KR" sz="1100" dirty="0"/>
              <a:t>Department</a:t>
            </a:r>
          </a:p>
        </p:txBody>
      </p:sp>
      <p:sp>
        <p:nvSpPr>
          <p:cNvPr id="12" name="Rectangle 22"/>
          <p:cNvSpPr>
            <a:spLocks noChangeArrowheads="1"/>
          </p:cNvSpPr>
          <p:nvPr/>
        </p:nvSpPr>
        <p:spPr bwMode="auto">
          <a:xfrm>
            <a:off x="1571787" y="3341183"/>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Sales (1</a:t>
            </a:r>
            <a:r>
              <a:rPr lang="en-US" altLang="ko-KR" sz="1100" baseline="30000" dirty="0"/>
              <a:t>st</a:t>
            </a:r>
            <a:r>
              <a:rPr lang="en-US" altLang="ko-KR" sz="1100" dirty="0"/>
              <a:t>)</a:t>
            </a:r>
          </a:p>
          <a:p>
            <a:r>
              <a:rPr lang="en-US" altLang="ko-KR" sz="1100" dirty="0"/>
              <a:t>Department</a:t>
            </a:r>
            <a:endParaRPr lang="ko-KR" altLang="en-US" sz="1100" dirty="0"/>
          </a:p>
        </p:txBody>
      </p:sp>
      <p:sp>
        <p:nvSpPr>
          <p:cNvPr id="13" name="Rectangle 22"/>
          <p:cNvSpPr>
            <a:spLocks noChangeArrowheads="1"/>
          </p:cNvSpPr>
          <p:nvPr/>
        </p:nvSpPr>
        <p:spPr bwMode="auto">
          <a:xfrm>
            <a:off x="3517853" y="3341183"/>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Sales (2</a:t>
            </a:r>
            <a:r>
              <a:rPr lang="en-US" altLang="ko-KR" sz="1100" baseline="30000" dirty="0"/>
              <a:t>nd</a:t>
            </a:r>
            <a:r>
              <a:rPr lang="en-US" altLang="ko-KR" sz="1100" dirty="0"/>
              <a:t>)</a:t>
            </a:r>
          </a:p>
          <a:p>
            <a:r>
              <a:rPr lang="en-US" altLang="ko-KR" sz="1100" dirty="0"/>
              <a:t>Department</a:t>
            </a:r>
            <a:endParaRPr lang="ko-KR" altLang="en-US" sz="1100" dirty="0"/>
          </a:p>
        </p:txBody>
      </p:sp>
      <p:sp>
        <p:nvSpPr>
          <p:cNvPr id="14" name="Rectangle 22"/>
          <p:cNvSpPr>
            <a:spLocks noChangeArrowheads="1"/>
          </p:cNvSpPr>
          <p:nvPr/>
        </p:nvSpPr>
        <p:spPr bwMode="auto">
          <a:xfrm>
            <a:off x="5331593" y="3341183"/>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Sales (3rd)</a:t>
            </a:r>
          </a:p>
          <a:p>
            <a:r>
              <a:rPr lang="en-US" altLang="ko-KR" sz="1100" dirty="0"/>
              <a:t>Department</a:t>
            </a:r>
            <a:endParaRPr lang="ko-KR" altLang="en-US" sz="1100" dirty="0"/>
          </a:p>
        </p:txBody>
      </p:sp>
      <p:sp>
        <p:nvSpPr>
          <p:cNvPr id="15" name="Rectangle 21"/>
          <p:cNvSpPr>
            <a:spLocks noChangeArrowheads="1"/>
          </p:cNvSpPr>
          <p:nvPr/>
        </p:nvSpPr>
        <p:spPr bwMode="auto">
          <a:xfrm>
            <a:off x="7121556" y="3341183"/>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Service</a:t>
            </a:r>
          </a:p>
          <a:p>
            <a:r>
              <a:rPr lang="en-US" altLang="ko-KR" sz="1100" dirty="0"/>
              <a:t>Department</a:t>
            </a:r>
            <a:endParaRPr lang="ko-KR" altLang="en-US" sz="1100" dirty="0"/>
          </a:p>
        </p:txBody>
      </p:sp>
      <p:sp>
        <p:nvSpPr>
          <p:cNvPr id="16" name="Rectangle 23"/>
          <p:cNvSpPr>
            <a:spLocks noChangeArrowheads="1"/>
          </p:cNvSpPr>
          <p:nvPr/>
        </p:nvSpPr>
        <p:spPr bwMode="auto">
          <a:xfrm>
            <a:off x="8911519" y="3341183"/>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ETHICON</a:t>
            </a:r>
          </a:p>
          <a:p>
            <a:r>
              <a:rPr lang="en-US" altLang="ko-KR" sz="1100" dirty="0" err="1"/>
              <a:t>ServiceCenter</a:t>
            </a:r>
            <a:endParaRPr lang="ko-KR" altLang="en-US" sz="1100" dirty="0"/>
          </a:p>
        </p:txBody>
      </p:sp>
      <p:sp>
        <p:nvSpPr>
          <p:cNvPr id="17" name="Rectangle 23"/>
          <p:cNvSpPr>
            <a:spLocks noChangeArrowheads="1"/>
          </p:cNvSpPr>
          <p:nvPr/>
        </p:nvSpPr>
        <p:spPr bwMode="auto">
          <a:xfrm>
            <a:off x="10701482" y="3334732"/>
            <a:ext cx="914400" cy="371475"/>
          </a:xfrm>
          <a:prstGeom prst="rect">
            <a:avLst/>
          </a:prstGeom>
          <a:gradFill rotWithShape="1">
            <a:gsLst>
              <a:gs pos="0">
                <a:schemeClr val="bg1"/>
              </a:gs>
              <a:gs pos="100000">
                <a:srgbClr val="E4DEBA"/>
              </a:gs>
            </a:gsLst>
            <a:lin ang="2700000" scaled="1"/>
          </a:gradFill>
          <a:ln w="28575" algn="ctr">
            <a:solidFill>
              <a:srgbClr val="E4DEBA">
                <a:alpha val="60001"/>
              </a:srgbClr>
            </a:solidFill>
            <a:miter lim="800000"/>
            <a:headEnd/>
            <a:tailEnd/>
          </a:ln>
          <a:effectLst>
            <a:outerShdw dist="17961" dir="2700000" algn="ctr" rotWithShape="0">
              <a:schemeClr val="bg2"/>
            </a:outerShdw>
          </a:effectLst>
        </p:spPr>
        <p:txBody>
          <a:bodyPr wrap="none" anchor="ctr"/>
          <a:lstStyle/>
          <a:p>
            <a:r>
              <a:rPr lang="en-US" altLang="ko-KR" sz="1100" dirty="0"/>
              <a:t>Management</a:t>
            </a:r>
          </a:p>
          <a:p>
            <a:r>
              <a:rPr lang="en-US" altLang="ko-KR" sz="1100" dirty="0"/>
              <a:t>Department</a:t>
            </a:r>
          </a:p>
        </p:txBody>
      </p:sp>
      <p:sp>
        <p:nvSpPr>
          <p:cNvPr id="18" name="Rectangle 46"/>
          <p:cNvSpPr>
            <a:spLocks noChangeArrowheads="1"/>
          </p:cNvSpPr>
          <p:nvPr/>
        </p:nvSpPr>
        <p:spPr bwMode="auto">
          <a:xfrm>
            <a:off x="12558150" y="4107388"/>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Exclusive </a:t>
            </a:r>
          </a:p>
          <a:p>
            <a:r>
              <a:rPr lang="en-US" altLang="ko-KR" sz="1100" dirty="0"/>
              <a:t>Director</a:t>
            </a:r>
          </a:p>
          <a:p>
            <a:r>
              <a:rPr lang="en-US" altLang="ko-KR" sz="1100" dirty="0"/>
              <a:t>Y.C Choi</a:t>
            </a:r>
          </a:p>
          <a:p>
            <a:r>
              <a:rPr lang="en-US" altLang="ko-KR" sz="1100" dirty="0"/>
              <a:t>And 3 others</a:t>
            </a:r>
          </a:p>
          <a:p>
            <a:r>
              <a:rPr lang="en-US" altLang="ko-KR" sz="1100" dirty="0"/>
              <a:t>Total 4person</a:t>
            </a:r>
          </a:p>
        </p:txBody>
      </p:sp>
      <p:sp>
        <p:nvSpPr>
          <p:cNvPr id="19" name="Rectangle 46"/>
          <p:cNvSpPr>
            <a:spLocks noChangeArrowheads="1"/>
          </p:cNvSpPr>
          <p:nvPr/>
        </p:nvSpPr>
        <p:spPr bwMode="auto">
          <a:xfrm>
            <a:off x="3541108" y="4107388"/>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Executive</a:t>
            </a:r>
          </a:p>
          <a:p>
            <a:r>
              <a:rPr lang="en-US" altLang="ko-KR" sz="1100" dirty="0"/>
              <a:t>Director</a:t>
            </a:r>
          </a:p>
          <a:p>
            <a:r>
              <a:rPr lang="en-US" altLang="ko-KR" sz="1100" dirty="0"/>
              <a:t>K.Y Hong</a:t>
            </a:r>
          </a:p>
          <a:p>
            <a:r>
              <a:rPr lang="en-US" altLang="ko-KR" sz="1100" dirty="0"/>
              <a:t>And 3 others</a:t>
            </a:r>
          </a:p>
          <a:p>
            <a:r>
              <a:rPr lang="en-US" altLang="ko-KR" sz="1100" dirty="0"/>
              <a:t>Total 4person</a:t>
            </a:r>
          </a:p>
        </p:txBody>
      </p:sp>
      <p:grpSp>
        <p:nvGrpSpPr>
          <p:cNvPr id="20" name="그룹 44"/>
          <p:cNvGrpSpPr/>
          <p:nvPr/>
        </p:nvGrpSpPr>
        <p:grpSpPr>
          <a:xfrm>
            <a:off x="5331593" y="4107388"/>
            <a:ext cx="914400" cy="2819400"/>
            <a:chOff x="762000" y="3429000"/>
            <a:chExt cx="914400" cy="2819400"/>
          </a:xfrm>
          <a:effectLst>
            <a:outerShdw blurRad="76200" dir="18900000" sy="23000" kx="-1200000" algn="bl" rotWithShape="0">
              <a:prstClr val="black">
                <a:alpha val="20000"/>
              </a:prstClr>
            </a:outerShdw>
          </a:effectLst>
        </p:grpSpPr>
        <p:sp>
          <p:nvSpPr>
            <p:cNvPr id="21" name="Rectangle 46"/>
            <p:cNvSpPr>
              <a:spLocks noChangeArrowheads="1"/>
            </p:cNvSpPr>
            <p:nvPr/>
          </p:nvSpPr>
          <p:spPr bwMode="auto">
            <a:xfrm>
              <a:off x="762000" y="4444008"/>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Vessel closure</a:t>
              </a:r>
            </a:p>
            <a:p>
              <a:r>
                <a:rPr lang="en-US" altLang="ko-KR" sz="1100" dirty="0"/>
                <a:t>Device</a:t>
              </a:r>
            </a:p>
            <a:p>
              <a:endParaRPr lang="en-US" altLang="ko-KR" sz="1100" dirty="0"/>
            </a:p>
            <a:p>
              <a:r>
                <a:rPr lang="en-US" altLang="ko-KR" sz="1100" dirty="0"/>
                <a:t>PCA</a:t>
              </a:r>
            </a:p>
            <a:p>
              <a:endParaRPr lang="en-US" altLang="ko-KR" sz="1100" dirty="0"/>
            </a:p>
            <a:p>
              <a:r>
                <a:rPr lang="en-US" altLang="ko-KR" sz="1100" dirty="0"/>
                <a:t>Disposable</a:t>
              </a:r>
            </a:p>
            <a:p>
              <a:r>
                <a:rPr lang="en-US" altLang="ko-KR" sz="1100" dirty="0"/>
                <a:t>Pressure</a:t>
              </a:r>
            </a:p>
            <a:p>
              <a:r>
                <a:rPr lang="en-US" altLang="ko-KR" sz="1100" dirty="0"/>
                <a:t>Transducer </a:t>
              </a:r>
            </a:p>
          </p:txBody>
        </p:sp>
        <p:grpSp>
          <p:nvGrpSpPr>
            <p:cNvPr id="22" name="그룹 46"/>
            <p:cNvGrpSpPr/>
            <p:nvPr/>
          </p:nvGrpSpPr>
          <p:grpSpPr>
            <a:xfrm>
              <a:off x="762000" y="3429000"/>
              <a:ext cx="914400" cy="914400"/>
              <a:chOff x="762000" y="3429000"/>
              <a:chExt cx="914400" cy="914400"/>
            </a:xfrm>
          </p:grpSpPr>
          <p:sp>
            <p:nvSpPr>
              <p:cNvPr id="23" name="Rectangle 46"/>
              <p:cNvSpPr>
                <a:spLocks noChangeArrowheads="1"/>
              </p:cNvSpPr>
              <p:nvPr/>
            </p:nvSpPr>
            <p:spPr bwMode="auto">
              <a:xfrm>
                <a:off x="762000" y="3429000"/>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Chief  of </a:t>
                </a:r>
              </a:p>
              <a:p>
                <a:r>
                  <a:rPr lang="en-US" altLang="ko-KR" sz="1100" dirty="0"/>
                  <a:t>Department</a:t>
                </a:r>
              </a:p>
              <a:p>
                <a:r>
                  <a:rPr lang="en-US" altLang="ko-KR" sz="1100" dirty="0"/>
                  <a:t>M.S Choi</a:t>
                </a:r>
              </a:p>
              <a:p>
                <a:r>
                  <a:rPr lang="en-US" altLang="ko-KR" sz="1100" dirty="0"/>
                  <a:t>And 2 others</a:t>
                </a:r>
              </a:p>
              <a:p>
                <a:r>
                  <a:rPr lang="en-US" altLang="ko-KR" sz="1100" dirty="0"/>
                  <a:t>Total 3person</a:t>
                </a:r>
              </a:p>
            </p:txBody>
          </p:sp>
          <p:sp>
            <p:nvSpPr>
              <p:cNvPr id="24" name="Line 25"/>
              <p:cNvSpPr>
                <a:spLocks noChangeShapeType="1"/>
              </p:cNvSpPr>
              <p:nvPr/>
            </p:nvSpPr>
            <p:spPr bwMode="auto">
              <a:xfrm flipV="1">
                <a:off x="762000" y="4114800"/>
                <a:ext cx="91440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nvGrpSpPr>
          <p:cNvPr id="25" name="그룹 54"/>
          <p:cNvGrpSpPr/>
          <p:nvPr/>
        </p:nvGrpSpPr>
        <p:grpSpPr>
          <a:xfrm>
            <a:off x="7202192" y="4084964"/>
            <a:ext cx="914400" cy="2819400"/>
            <a:chOff x="762000" y="3429000"/>
            <a:chExt cx="914400" cy="2819400"/>
          </a:xfrm>
          <a:effectLst>
            <a:outerShdw blurRad="76200" dir="18900000" sy="23000" kx="-1200000" algn="bl" rotWithShape="0">
              <a:prstClr val="black">
                <a:alpha val="20000"/>
              </a:prstClr>
            </a:outerShdw>
          </a:effectLst>
        </p:grpSpPr>
        <p:sp>
          <p:nvSpPr>
            <p:cNvPr id="26" name="Rectangle 46"/>
            <p:cNvSpPr>
              <a:spLocks noChangeArrowheads="1"/>
            </p:cNvSpPr>
            <p:nvPr/>
          </p:nvSpPr>
          <p:spPr bwMode="auto">
            <a:xfrm>
              <a:off x="762000" y="4444008"/>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Service</a:t>
              </a:r>
            </a:p>
            <a:p>
              <a:endParaRPr lang="en-US" altLang="ko-KR" sz="1100" dirty="0"/>
            </a:p>
            <a:p>
              <a:r>
                <a:rPr lang="en-US" altLang="ko-KR" sz="1100" dirty="0"/>
                <a:t>Maintenance</a:t>
              </a:r>
            </a:p>
            <a:p>
              <a:endParaRPr lang="en-US" altLang="ko-KR" sz="1100" dirty="0"/>
            </a:p>
            <a:p>
              <a:r>
                <a:rPr lang="en-US" altLang="ko-KR" sz="1100" dirty="0"/>
                <a:t>Install</a:t>
              </a:r>
            </a:p>
            <a:p>
              <a:endParaRPr lang="en-US" altLang="ko-KR" sz="1100" dirty="0"/>
            </a:p>
            <a:p>
              <a:r>
                <a:rPr lang="en-US" altLang="ko-KR" sz="1100" dirty="0"/>
                <a:t>(All of us</a:t>
              </a:r>
            </a:p>
            <a:p>
              <a:r>
                <a:rPr lang="en-US" altLang="ko-KR" sz="1100" dirty="0"/>
                <a:t> Products)</a:t>
              </a:r>
            </a:p>
          </p:txBody>
        </p:sp>
        <p:grpSp>
          <p:nvGrpSpPr>
            <p:cNvPr id="27" name="그룹 56"/>
            <p:cNvGrpSpPr/>
            <p:nvPr/>
          </p:nvGrpSpPr>
          <p:grpSpPr>
            <a:xfrm>
              <a:off x="762000" y="3429000"/>
              <a:ext cx="914400" cy="914400"/>
              <a:chOff x="762000" y="3429000"/>
              <a:chExt cx="914400" cy="914400"/>
            </a:xfrm>
          </p:grpSpPr>
          <p:sp>
            <p:nvSpPr>
              <p:cNvPr id="28" name="Rectangle 46"/>
              <p:cNvSpPr>
                <a:spLocks noChangeArrowheads="1"/>
              </p:cNvSpPr>
              <p:nvPr/>
            </p:nvSpPr>
            <p:spPr bwMode="auto">
              <a:xfrm>
                <a:off x="762000" y="3429000"/>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Executive</a:t>
                </a:r>
              </a:p>
              <a:p>
                <a:r>
                  <a:rPr lang="en-US" altLang="ko-KR" sz="1100" dirty="0"/>
                  <a:t>Director</a:t>
                </a:r>
              </a:p>
              <a:p>
                <a:r>
                  <a:rPr lang="en-US" altLang="ko-KR" sz="1100" dirty="0"/>
                  <a:t>B.G Lee</a:t>
                </a:r>
              </a:p>
              <a:p>
                <a:r>
                  <a:rPr lang="en-US" altLang="ko-KR" sz="1100" dirty="0"/>
                  <a:t>And 8 others</a:t>
                </a:r>
              </a:p>
              <a:p>
                <a:r>
                  <a:rPr lang="en-US" altLang="ko-KR" sz="1100" dirty="0"/>
                  <a:t>Total 9person</a:t>
                </a:r>
              </a:p>
            </p:txBody>
          </p:sp>
          <p:sp>
            <p:nvSpPr>
              <p:cNvPr id="29" name="Line 25"/>
              <p:cNvSpPr>
                <a:spLocks noChangeShapeType="1"/>
              </p:cNvSpPr>
              <p:nvPr/>
            </p:nvSpPr>
            <p:spPr bwMode="auto">
              <a:xfrm flipV="1">
                <a:off x="762000" y="4114800"/>
                <a:ext cx="91440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nvGrpSpPr>
          <p:cNvPr id="30" name="그룹 64"/>
          <p:cNvGrpSpPr/>
          <p:nvPr/>
        </p:nvGrpSpPr>
        <p:grpSpPr>
          <a:xfrm>
            <a:off x="8942983" y="4107388"/>
            <a:ext cx="913355" cy="2819400"/>
            <a:chOff x="762000" y="3573585"/>
            <a:chExt cx="914400" cy="2674815"/>
          </a:xfrm>
          <a:effectLst>
            <a:outerShdw blurRad="76200" dir="18900000" sy="23000" kx="-1200000" algn="bl" rotWithShape="0">
              <a:prstClr val="black">
                <a:alpha val="20000"/>
              </a:prstClr>
            </a:outerShdw>
          </a:effectLst>
        </p:grpSpPr>
        <p:sp>
          <p:nvSpPr>
            <p:cNvPr id="31" name="Rectangle 46"/>
            <p:cNvSpPr>
              <a:spLocks noChangeArrowheads="1"/>
            </p:cNvSpPr>
            <p:nvPr/>
          </p:nvSpPr>
          <p:spPr bwMode="auto">
            <a:xfrm>
              <a:off x="762000" y="4444008"/>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Service</a:t>
              </a:r>
            </a:p>
            <a:p>
              <a:endParaRPr lang="en-US" altLang="ko-KR" sz="1100" dirty="0"/>
            </a:p>
            <a:p>
              <a:r>
                <a:rPr lang="en-US" altLang="ko-KR" sz="1100" dirty="0"/>
                <a:t>Maintenance</a:t>
              </a:r>
            </a:p>
            <a:p>
              <a:endParaRPr lang="en-US" altLang="ko-KR" sz="1100" dirty="0"/>
            </a:p>
            <a:p>
              <a:r>
                <a:rPr lang="en-US" altLang="ko-KR" sz="1100" dirty="0"/>
                <a:t>Upgrade</a:t>
              </a:r>
            </a:p>
            <a:p>
              <a:endParaRPr lang="en-US" altLang="ko-KR" sz="1100" dirty="0"/>
            </a:p>
            <a:p>
              <a:r>
                <a:rPr lang="en-US" altLang="ko-KR" sz="1100" dirty="0"/>
                <a:t>(GEN04,</a:t>
              </a:r>
            </a:p>
            <a:p>
              <a:r>
                <a:rPr lang="en-US" altLang="ko-KR" sz="1100" dirty="0"/>
                <a:t> GEN11,</a:t>
              </a:r>
            </a:p>
            <a:p>
              <a:r>
                <a:rPr lang="en-US" altLang="ko-KR" sz="1100" dirty="0"/>
                <a:t>Mega Power)</a:t>
              </a:r>
            </a:p>
            <a:p>
              <a:endParaRPr lang="en-US" altLang="ko-KR" sz="1100" dirty="0"/>
            </a:p>
            <a:p>
              <a:endParaRPr lang="en-US" altLang="ko-KR" sz="1100" dirty="0"/>
            </a:p>
            <a:p>
              <a:endParaRPr lang="en-US" altLang="ko-KR" sz="1100" dirty="0"/>
            </a:p>
            <a:p>
              <a:endParaRPr lang="en-US" altLang="ko-KR" sz="1100" dirty="0"/>
            </a:p>
            <a:p>
              <a:endParaRPr lang="en-US" altLang="ko-KR" sz="1100" dirty="0"/>
            </a:p>
          </p:txBody>
        </p:sp>
        <p:grpSp>
          <p:nvGrpSpPr>
            <p:cNvPr id="32" name="그룹 66"/>
            <p:cNvGrpSpPr/>
            <p:nvPr/>
          </p:nvGrpSpPr>
          <p:grpSpPr>
            <a:xfrm>
              <a:off x="762000" y="3573585"/>
              <a:ext cx="914400" cy="769815"/>
              <a:chOff x="762000" y="3573585"/>
              <a:chExt cx="914400" cy="769815"/>
            </a:xfrm>
          </p:grpSpPr>
          <p:sp>
            <p:nvSpPr>
              <p:cNvPr id="33" name="Rectangle 46"/>
              <p:cNvSpPr>
                <a:spLocks noChangeArrowheads="1"/>
              </p:cNvSpPr>
              <p:nvPr/>
            </p:nvSpPr>
            <p:spPr bwMode="auto">
              <a:xfrm>
                <a:off x="762000" y="3573585"/>
                <a:ext cx="914400" cy="769815"/>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Chief  of </a:t>
                </a:r>
              </a:p>
              <a:p>
                <a:r>
                  <a:rPr lang="en-US" altLang="ko-KR" sz="1100" dirty="0"/>
                  <a:t>Department</a:t>
                </a:r>
              </a:p>
              <a:p>
                <a:r>
                  <a:rPr lang="en-US" altLang="ko-KR" sz="1100" dirty="0"/>
                  <a:t>K.H Kim</a:t>
                </a:r>
              </a:p>
              <a:p>
                <a:r>
                  <a:rPr lang="en-US" altLang="ko-KR" sz="1100" dirty="0"/>
                  <a:t>Total 3person</a:t>
                </a:r>
                <a:r>
                  <a:rPr lang="en-US" altLang="ko-KR" sz="1100" dirty="0">
                    <a:latin typeface="Arial"/>
                  </a:rPr>
                  <a:t> </a:t>
                </a:r>
                <a:endParaRPr lang="en-US" sz="1100" dirty="0">
                  <a:latin typeface="Arial"/>
                </a:endParaRPr>
              </a:p>
              <a:p>
                <a:endParaRPr lang="en-US" altLang="ko-KR" sz="1100" dirty="0"/>
              </a:p>
            </p:txBody>
          </p:sp>
          <p:sp>
            <p:nvSpPr>
              <p:cNvPr id="34" name="Line 25"/>
              <p:cNvSpPr>
                <a:spLocks noChangeShapeType="1"/>
              </p:cNvSpPr>
              <p:nvPr/>
            </p:nvSpPr>
            <p:spPr bwMode="auto">
              <a:xfrm flipV="1">
                <a:off x="762000" y="4099367"/>
                <a:ext cx="914400"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dirty="0"/>
              </a:p>
            </p:txBody>
          </p:sp>
        </p:grpSp>
      </p:grpSp>
      <p:grpSp>
        <p:nvGrpSpPr>
          <p:cNvPr id="35" name="그룹 38"/>
          <p:cNvGrpSpPr/>
          <p:nvPr/>
        </p:nvGrpSpPr>
        <p:grpSpPr>
          <a:xfrm>
            <a:off x="10770247" y="4084964"/>
            <a:ext cx="927316" cy="2842161"/>
            <a:chOff x="6063968" y="3682008"/>
            <a:chExt cx="927316" cy="2842161"/>
          </a:xfrm>
          <a:effectLst>
            <a:outerShdw blurRad="76200" dir="18900000" sy="23000" kx="-1200000" algn="bl" rotWithShape="0">
              <a:prstClr val="black">
                <a:alpha val="20000"/>
              </a:prstClr>
            </a:outerShdw>
          </a:effectLst>
        </p:grpSpPr>
        <p:sp>
          <p:nvSpPr>
            <p:cNvPr id="36" name="Rectangle 46"/>
            <p:cNvSpPr>
              <a:spLocks noChangeArrowheads="1"/>
            </p:cNvSpPr>
            <p:nvPr/>
          </p:nvSpPr>
          <p:spPr bwMode="auto">
            <a:xfrm>
              <a:off x="6076884" y="4719777"/>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Finance</a:t>
              </a:r>
            </a:p>
            <a:p>
              <a:endParaRPr lang="en-US" altLang="ko-KR" sz="1100" dirty="0"/>
            </a:p>
            <a:p>
              <a:r>
                <a:rPr lang="en-US" altLang="ko-KR" sz="1100" dirty="0"/>
                <a:t>Accounting</a:t>
              </a:r>
            </a:p>
            <a:p>
              <a:endParaRPr lang="en-US" altLang="ko-KR" sz="1100" dirty="0"/>
            </a:p>
            <a:p>
              <a:r>
                <a:rPr lang="en-US" altLang="ko-KR" sz="1100" dirty="0"/>
                <a:t>Purchasing</a:t>
              </a:r>
            </a:p>
            <a:p>
              <a:endParaRPr lang="en-US" altLang="ko-KR" sz="1100" dirty="0"/>
            </a:p>
            <a:p>
              <a:r>
                <a:rPr lang="en-US" altLang="ko-KR" sz="1100" dirty="0"/>
                <a:t>Inventory</a:t>
              </a:r>
            </a:p>
            <a:p>
              <a:r>
                <a:rPr lang="en-US" altLang="ko-KR" sz="1100" dirty="0"/>
                <a:t>Control</a:t>
              </a:r>
            </a:p>
            <a:p>
              <a:endParaRPr lang="en-US" altLang="ko-KR" sz="1100" dirty="0"/>
            </a:p>
            <a:p>
              <a:r>
                <a:rPr lang="en-US" altLang="ko-KR" sz="1100" dirty="0"/>
                <a:t>General Affairs</a:t>
              </a:r>
            </a:p>
          </p:txBody>
        </p:sp>
        <p:sp>
          <p:nvSpPr>
            <p:cNvPr id="37" name="Rectangle 46"/>
            <p:cNvSpPr>
              <a:spLocks noChangeArrowheads="1"/>
            </p:cNvSpPr>
            <p:nvPr/>
          </p:nvSpPr>
          <p:spPr bwMode="auto">
            <a:xfrm>
              <a:off x="6063968" y="3682008"/>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Executive</a:t>
              </a:r>
            </a:p>
            <a:p>
              <a:r>
                <a:rPr lang="en-US" altLang="ko-KR" sz="1100" dirty="0"/>
                <a:t>Director</a:t>
              </a:r>
            </a:p>
            <a:p>
              <a:r>
                <a:rPr lang="en-US" altLang="ko-KR" sz="1100" dirty="0"/>
                <a:t>H.W Lee</a:t>
              </a:r>
            </a:p>
            <a:p>
              <a:r>
                <a:rPr lang="en-US" altLang="ko-KR" sz="1100" dirty="0"/>
                <a:t>And 2 others</a:t>
              </a:r>
            </a:p>
            <a:p>
              <a:r>
                <a:rPr lang="en-US" altLang="ko-KR" sz="1100" dirty="0"/>
                <a:t>Total 3person</a:t>
              </a:r>
            </a:p>
          </p:txBody>
        </p:sp>
      </p:grpSp>
      <p:grpSp>
        <p:nvGrpSpPr>
          <p:cNvPr id="39" name="그룹 37"/>
          <p:cNvGrpSpPr/>
          <p:nvPr/>
        </p:nvGrpSpPr>
        <p:grpSpPr>
          <a:xfrm>
            <a:off x="1571787" y="4084964"/>
            <a:ext cx="914400" cy="2881625"/>
            <a:chOff x="1551963" y="3998589"/>
            <a:chExt cx="914400" cy="2881625"/>
          </a:xfrm>
          <a:effectLst>
            <a:outerShdw blurRad="76200" dir="18900000" sy="23000" kx="-1200000" algn="bl" rotWithShape="0">
              <a:prstClr val="black">
                <a:alpha val="20000"/>
              </a:prstClr>
            </a:outerShdw>
          </a:effectLst>
        </p:grpSpPr>
        <p:sp>
          <p:nvSpPr>
            <p:cNvPr id="40" name="Rectangle 46"/>
            <p:cNvSpPr>
              <a:spLocks noChangeArrowheads="1"/>
            </p:cNvSpPr>
            <p:nvPr/>
          </p:nvSpPr>
          <p:spPr bwMode="auto">
            <a:xfrm>
              <a:off x="1551963" y="5075822"/>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Patient Monitor</a:t>
              </a:r>
            </a:p>
            <a:p>
              <a:endParaRPr lang="en-US" altLang="ko-KR" sz="1100" dirty="0"/>
            </a:p>
            <a:p>
              <a:r>
                <a:rPr lang="en-US" altLang="ko-KR" sz="1100" dirty="0"/>
                <a:t>Anesthesia</a:t>
              </a:r>
            </a:p>
            <a:p>
              <a:r>
                <a:rPr lang="en-US" altLang="ko-KR" sz="1100" dirty="0"/>
                <a:t>Machines</a:t>
              </a:r>
            </a:p>
            <a:p>
              <a:endParaRPr lang="en-US" altLang="ko-KR" sz="1100" dirty="0"/>
            </a:p>
            <a:p>
              <a:r>
                <a:rPr lang="en-US" altLang="ko-KR" sz="1100" dirty="0"/>
                <a:t>OP Table</a:t>
              </a:r>
            </a:p>
            <a:p>
              <a:r>
                <a:rPr lang="en-US" altLang="ko-KR" sz="1100" dirty="0"/>
                <a:t>Surgical Light</a:t>
              </a:r>
            </a:p>
            <a:p>
              <a:endParaRPr lang="en-US" altLang="ko-KR" sz="1100" dirty="0"/>
            </a:p>
            <a:p>
              <a:endParaRPr lang="en-US" altLang="ko-KR" sz="1100" dirty="0"/>
            </a:p>
          </p:txBody>
        </p:sp>
        <p:sp>
          <p:nvSpPr>
            <p:cNvPr id="42" name="Rectangle 46"/>
            <p:cNvSpPr>
              <a:spLocks noChangeArrowheads="1"/>
            </p:cNvSpPr>
            <p:nvPr/>
          </p:nvSpPr>
          <p:spPr bwMode="auto">
            <a:xfrm>
              <a:off x="1551963" y="3998589"/>
              <a:ext cx="914400" cy="914400"/>
            </a:xfrm>
            <a:prstGeom prst="rect">
              <a:avLst/>
            </a:prstGeom>
            <a:gradFill rotWithShape="1">
              <a:gsLst>
                <a:gs pos="0">
                  <a:schemeClr val="bg1"/>
                </a:gs>
                <a:gs pos="100000">
                  <a:srgbClr val="EAEDFC"/>
                </a:gs>
              </a:gsLst>
              <a:lin ang="2700000" scaled="1"/>
            </a:gradFill>
            <a:ln w="19050" algn="ctr">
              <a:solidFill>
                <a:srgbClr val="0070C0">
                  <a:alpha val="60001"/>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Exclusive </a:t>
              </a:r>
            </a:p>
            <a:p>
              <a:r>
                <a:rPr lang="en-US" altLang="ko-KR" sz="1100" dirty="0"/>
                <a:t>Director</a:t>
              </a:r>
            </a:p>
            <a:p>
              <a:r>
                <a:rPr lang="en-US" altLang="ko-KR" sz="1100" dirty="0"/>
                <a:t>Y.C Choi</a:t>
              </a:r>
            </a:p>
            <a:p>
              <a:r>
                <a:rPr lang="en-US" altLang="ko-KR" sz="1100" dirty="0"/>
                <a:t>And 3 others</a:t>
              </a:r>
            </a:p>
            <a:p>
              <a:r>
                <a:rPr lang="en-US" altLang="ko-KR" sz="1100" dirty="0"/>
                <a:t>Total 4person</a:t>
              </a:r>
            </a:p>
          </p:txBody>
        </p:sp>
      </p:grpSp>
      <p:sp>
        <p:nvSpPr>
          <p:cNvPr id="44" name="Rectangle 46"/>
          <p:cNvSpPr>
            <a:spLocks noChangeArrowheads="1"/>
          </p:cNvSpPr>
          <p:nvPr/>
        </p:nvSpPr>
        <p:spPr bwMode="auto">
          <a:xfrm>
            <a:off x="3481894" y="5178957"/>
            <a:ext cx="914400" cy="1804392"/>
          </a:xfrm>
          <a:prstGeom prst="rect">
            <a:avLst/>
          </a:prstGeom>
          <a:gradFill rotWithShape="1">
            <a:gsLst>
              <a:gs pos="0">
                <a:schemeClr val="bg1"/>
              </a:gs>
              <a:gs pos="100000">
                <a:srgbClr val="EAEDFC"/>
              </a:gs>
            </a:gsLst>
            <a:lin ang="2700000" scaled="1"/>
          </a:gradFill>
          <a:ln w="19050" algn="ctr">
            <a:solidFill>
              <a:srgbClr val="FFFF00">
                <a:alpha val="60000"/>
              </a:srgbClr>
            </a:solidFill>
            <a:miter lim="800000"/>
            <a:headEnd/>
            <a:tailEnd/>
          </a:ln>
          <a:effectLst>
            <a:outerShdw dist="17961" dir="2700000" algn="ctr" rotWithShape="0">
              <a:schemeClr val="bg2"/>
            </a:outerShdw>
          </a:effectLst>
        </p:spPr>
        <p:txBody>
          <a:bodyPr wrap="none" lIns="36000" tIns="36000" rIns="0" bIns="0" anchor="t" anchorCtr="0"/>
          <a:lstStyle/>
          <a:p>
            <a:r>
              <a:rPr lang="en-US" altLang="ko-KR" sz="1100" dirty="0"/>
              <a:t>Plasma</a:t>
            </a:r>
          </a:p>
          <a:p>
            <a:r>
              <a:rPr lang="en-US" altLang="ko-KR" sz="1100" dirty="0"/>
              <a:t>Sterilizer(ASP)</a:t>
            </a:r>
          </a:p>
          <a:p>
            <a:endParaRPr lang="en-US" altLang="ko-KR" sz="1100" dirty="0"/>
          </a:p>
          <a:p>
            <a:r>
              <a:rPr lang="en-US" altLang="ko-KR" sz="1100" dirty="0"/>
              <a:t>Steam</a:t>
            </a:r>
          </a:p>
          <a:p>
            <a:r>
              <a:rPr lang="en-US" altLang="ko-KR" sz="1100" dirty="0"/>
              <a:t>Sterilizer</a:t>
            </a:r>
          </a:p>
          <a:p>
            <a:endParaRPr lang="en-US" altLang="ko-KR" sz="1100" dirty="0"/>
          </a:p>
          <a:p>
            <a:r>
              <a:rPr lang="en-US" altLang="ko-KR" sz="1100" dirty="0"/>
              <a:t>Washer</a:t>
            </a:r>
          </a:p>
          <a:p>
            <a:endParaRPr lang="en-US" altLang="ko-KR" sz="1100" dirty="0"/>
          </a:p>
        </p:txBody>
      </p:sp>
      <p:sp>
        <p:nvSpPr>
          <p:cNvPr id="45" name="Line 25"/>
          <p:cNvSpPr>
            <a:spLocks noChangeShapeType="1"/>
          </p:cNvSpPr>
          <p:nvPr/>
        </p:nvSpPr>
        <p:spPr bwMode="auto">
          <a:xfrm>
            <a:off x="1868033" y="2909420"/>
            <a:ext cx="11166042" cy="7924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6" name="Line 12"/>
          <p:cNvSpPr>
            <a:spLocks noChangeShapeType="1"/>
          </p:cNvSpPr>
          <p:nvPr/>
        </p:nvSpPr>
        <p:spPr bwMode="auto">
          <a:xfrm>
            <a:off x="13015350" y="2971857"/>
            <a:ext cx="18725" cy="4115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7" name="Line 12"/>
          <p:cNvSpPr>
            <a:spLocks noChangeShapeType="1"/>
          </p:cNvSpPr>
          <p:nvPr/>
        </p:nvSpPr>
        <p:spPr bwMode="auto">
          <a:xfrm flipH="1">
            <a:off x="7563173" y="2989895"/>
            <a:ext cx="3122" cy="3448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8" name="Line 12"/>
          <p:cNvSpPr>
            <a:spLocks noChangeShapeType="1"/>
          </p:cNvSpPr>
          <p:nvPr/>
        </p:nvSpPr>
        <p:spPr bwMode="auto">
          <a:xfrm flipH="1">
            <a:off x="9377739" y="2988663"/>
            <a:ext cx="3441" cy="39473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9" name="Line 12"/>
          <p:cNvSpPr>
            <a:spLocks noChangeShapeType="1"/>
          </p:cNvSpPr>
          <p:nvPr/>
        </p:nvSpPr>
        <p:spPr bwMode="auto">
          <a:xfrm>
            <a:off x="3939091" y="2951014"/>
            <a:ext cx="20092" cy="432379"/>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0" name="Line 12"/>
          <p:cNvSpPr>
            <a:spLocks noChangeShapeType="1"/>
          </p:cNvSpPr>
          <p:nvPr/>
        </p:nvSpPr>
        <p:spPr bwMode="auto">
          <a:xfrm>
            <a:off x="11140835" y="2988663"/>
            <a:ext cx="5386" cy="364074"/>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1" name="Line 12"/>
          <p:cNvSpPr>
            <a:spLocks noChangeShapeType="1"/>
          </p:cNvSpPr>
          <p:nvPr/>
        </p:nvSpPr>
        <p:spPr bwMode="auto">
          <a:xfrm flipH="1">
            <a:off x="1868032" y="2925546"/>
            <a:ext cx="0" cy="415635"/>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2" name="Line 12"/>
          <p:cNvSpPr>
            <a:spLocks noChangeShapeType="1"/>
          </p:cNvSpPr>
          <p:nvPr/>
        </p:nvSpPr>
        <p:spPr bwMode="auto">
          <a:xfrm>
            <a:off x="5764815" y="2946453"/>
            <a:ext cx="5811" cy="35468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3" name="Line 12"/>
          <p:cNvSpPr>
            <a:spLocks noChangeShapeType="1"/>
          </p:cNvSpPr>
          <p:nvPr/>
        </p:nvSpPr>
        <p:spPr bwMode="auto">
          <a:xfrm>
            <a:off x="9385381" y="3682830"/>
            <a:ext cx="28560" cy="47972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4" name="Line 12"/>
          <p:cNvSpPr>
            <a:spLocks noChangeShapeType="1"/>
          </p:cNvSpPr>
          <p:nvPr/>
        </p:nvSpPr>
        <p:spPr bwMode="auto">
          <a:xfrm>
            <a:off x="11163133" y="3727202"/>
            <a:ext cx="28901" cy="43534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5" name="Line 12"/>
          <p:cNvSpPr>
            <a:spLocks noChangeShapeType="1"/>
          </p:cNvSpPr>
          <p:nvPr/>
        </p:nvSpPr>
        <p:spPr bwMode="auto">
          <a:xfrm>
            <a:off x="7543343" y="3682822"/>
            <a:ext cx="18750" cy="424566"/>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6" name="Line 12"/>
          <p:cNvSpPr>
            <a:spLocks noChangeShapeType="1"/>
          </p:cNvSpPr>
          <p:nvPr/>
        </p:nvSpPr>
        <p:spPr bwMode="auto">
          <a:xfrm>
            <a:off x="5764816" y="3727202"/>
            <a:ext cx="5811" cy="43534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7" name="Line 12"/>
          <p:cNvSpPr>
            <a:spLocks noChangeShapeType="1"/>
          </p:cNvSpPr>
          <p:nvPr/>
        </p:nvSpPr>
        <p:spPr bwMode="auto">
          <a:xfrm>
            <a:off x="3946728" y="3694653"/>
            <a:ext cx="12454" cy="46789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8" name="Line 12"/>
          <p:cNvSpPr>
            <a:spLocks noChangeShapeType="1"/>
          </p:cNvSpPr>
          <p:nvPr/>
        </p:nvSpPr>
        <p:spPr bwMode="auto">
          <a:xfrm>
            <a:off x="1867637" y="3690317"/>
            <a:ext cx="394" cy="3946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9" name="Line 12"/>
          <p:cNvSpPr>
            <a:spLocks noChangeShapeType="1"/>
          </p:cNvSpPr>
          <p:nvPr/>
        </p:nvSpPr>
        <p:spPr bwMode="auto">
          <a:xfrm flipH="1">
            <a:off x="7174043" y="2434460"/>
            <a:ext cx="17359" cy="554203"/>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0" name="Line 12"/>
          <p:cNvSpPr>
            <a:spLocks noChangeShapeType="1"/>
          </p:cNvSpPr>
          <p:nvPr/>
        </p:nvSpPr>
        <p:spPr bwMode="auto">
          <a:xfrm>
            <a:off x="13034073" y="3778125"/>
            <a:ext cx="1" cy="384425"/>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61" name="Line 12"/>
          <p:cNvSpPr>
            <a:spLocks noChangeShapeType="1"/>
          </p:cNvSpPr>
          <p:nvPr/>
        </p:nvSpPr>
        <p:spPr bwMode="auto">
          <a:xfrm flipH="1">
            <a:off x="3505200" y="4953000"/>
            <a:ext cx="1" cy="96537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extLst>
      <p:ext uri="{BB962C8B-B14F-4D97-AF65-F5344CB8AC3E}">
        <p14:creationId xmlns:p14="http://schemas.microsoft.com/office/powerpoint/2010/main" val="18050350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6</a:t>
            </a:fld>
            <a:endParaRPr lang="en-US" altLang="en-US" dirty="0"/>
          </a:p>
        </p:txBody>
      </p:sp>
      <p:sp>
        <p:nvSpPr>
          <p:cNvPr id="6" name="Rectangle 2">
            <a:extLst>
              <a:ext uri="{FF2B5EF4-FFF2-40B4-BE49-F238E27FC236}">
                <a16:creationId xmlns:a16="http://schemas.microsoft.com/office/drawing/2014/main" id="{E37E9D4E-9912-446A-9954-63CD379D4BB6}"/>
              </a:ext>
            </a:extLst>
          </p:cNvPr>
          <p:cNvSpPr txBox="1">
            <a:spLocks noChangeArrowheads="1"/>
          </p:cNvSpPr>
          <p:nvPr/>
        </p:nvSpPr>
        <p:spPr bwMode="auto">
          <a:xfrm>
            <a:off x="480060" y="205740"/>
            <a:ext cx="1387602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500">
                <a:solidFill>
                  <a:schemeClr val="tx2"/>
                </a:solidFill>
                <a:latin typeface="Georgia"/>
                <a:ea typeface="Arial Unicode MS" pitchFamily="-65" charset="0"/>
                <a:cs typeface="Arial Unicode MS" pitchFamily="-65" charset="0"/>
                <a:sym typeface="Arial" charset="0"/>
              </a:defRPr>
            </a:lvl1pPr>
            <a:lvl2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2pPr>
            <a:lvl3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3pPr>
            <a:lvl4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4pPr>
            <a:lvl5pPr algn="l" rtl="0" eaLnBrk="0" fontAlgn="base" hangingPunct="0">
              <a:spcBef>
                <a:spcPct val="0"/>
              </a:spcBef>
              <a:spcAft>
                <a:spcPct val="0"/>
              </a:spcAft>
              <a:defRPr sz="4500">
                <a:solidFill>
                  <a:schemeClr val="tx2"/>
                </a:solidFill>
                <a:latin typeface="Georgia" pitchFamily="-111" charset="0"/>
                <a:ea typeface="Arial Unicode MS" pitchFamily="-65" charset="0"/>
                <a:cs typeface="Arial Unicode MS" pitchFamily="-65" charset="0"/>
                <a:sym typeface="Arial" charset="0"/>
              </a:defRPr>
            </a:lvl5pPr>
            <a:lvl6pPr marL="41148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82296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123444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645920" algn="l" rtl="0" fontAlgn="base">
              <a:spcBef>
                <a:spcPct val="0"/>
              </a:spcBef>
              <a:spcAft>
                <a:spcPct val="0"/>
              </a:spcAft>
              <a:defRPr sz="37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a:lstStyle>
          <a:p>
            <a:pPr algn="ctr" defTabSz="914400"/>
            <a:r>
              <a:rPr lang="en-US" sz="4800" dirty="0">
                <a:latin typeface="Times New Roman" panose="02020603050405020304" pitchFamily="18" charset="0"/>
                <a:cs typeface="Times New Roman" panose="02020603050405020304" pitchFamily="18" charset="0"/>
              </a:rPr>
              <a:t>Organizational changes </a:t>
            </a:r>
          </a:p>
          <a:p>
            <a:pPr algn="ctr" defTabSz="914400"/>
            <a:endParaRPr lang="en-US" kern="0" dirty="0"/>
          </a:p>
        </p:txBody>
      </p:sp>
      <p:graphicFrame>
        <p:nvGraphicFramePr>
          <p:cNvPr id="5" name="Table 4">
            <a:extLst>
              <a:ext uri="{FF2B5EF4-FFF2-40B4-BE49-F238E27FC236}">
                <a16:creationId xmlns:a16="http://schemas.microsoft.com/office/drawing/2014/main" id="{123D0670-35B1-4032-BDB8-E9B372C708C5}"/>
              </a:ext>
            </a:extLst>
          </p:cNvPr>
          <p:cNvGraphicFramePr>
            <a:graphicFrameLocks noGrp="1"/>
          </p:cNvGraphicFramePr>
          <p:nvPr>
            <p:extLst>
              <p:ext uri="{D42A27DB-BD31-4B8C-83A1-F6EECF244321}">
                <p14:modId xmlns:p14="http://schemas.microsoft.com/office/powerpoint/2010/main" val="787202172"/>
              </p:ext>
            </p:extLst>
          </p:nvPr>
        </p:nvGraphicFramePr>
        <p:xfrm>
          <a:off x="480060" y="1951134"/>
          <a:ext cx="13869849" cy="3737418"/>
        </p:xfrm>
        <a:graphic>
          <a:graphicData uri="http://schemas.openxmlformats.org/drawingml/2006/table">
            <a:tbl>
              <a:tblPr firstRow="1" bandRow="1">
                <a:tableStyleId>{5C22544A-7EE6-4342-B048-85BDC9FD1C3A}</a:tableStyleId>
              </a:tblPr>
              <a:tblGrid>
                <a:gridCol w="4623283">
                  <a:extLst>
                    <a:ext uri="{9D8B030D-6E8A-4147-A177-3AD203B41FA5}">
                      <a16:colId xmlns:a16="http://schemas.microsoft.com/office/drawing/2014/main" val="124017726"/>
                    </a:ext>
                  </a:extLst>
                </a:gridCol>
                <a:gridCol w="4759262">
                  <a:extLst>
                    <a:ext uri="{9D8B030D-6E8A-4147-A177-3AD203B41FA5}">
                      <a16:colId xmlns:a16="http://schemas.microsoft.com/office/drawing/2014/main" val="3832443483"/>
                    </a:ext>
                  </a:extLst>
                </a:gridCol>
                <a:gridCol w="4487304">
                  <a:extLst>
                    <a:ext uri="{9D8B030D-6E8A-4147-A177-3AD203B41FA5}">
                      <a16:colId xmlns:a16="http://schemas.microsoft.com/office/drawing/2014/main" val="1687113853"/>
                    </a:ext>
                  </a:extLst>
                </a:gridCol>
              </a:tblGrid>
              <a:tr h="669016">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Please answer the following:</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Yes or No</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tc>
                  <a:txBody>
                    <a:bodyPr/>
                    <a:lstStyle/>
                    <a:p>
                      <a:pPr algn="l" fontAlgn="b"/>
                      <a:r>
                        <a:rPr lang="en-US" sz="2400" b="1" u="none" strike="noStrike" dirty="0">
                          <a:solidFill>
                            <a:schemeClr val="tx2"/>
                          </a:solidFill>
                          <a:effectLst/>
                          <a:latin typeface="Times New Roman" panose="02020603050405020304" pitchFamily="18" charset="0"/>
                          <a:cs typeface="Times New Roman" panose="02020603050405020304" pitchFamily="18" charset="0"/>
                        </a:rPr>
                        <a:t>Comments</a:t>
                      </a:r>
                      <a:endParaRPr lang="en-US" sz="24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nchor="b"/>
                </a:tc>
                <a:extLst>
                  <a:ext uri="{0D108BD9-81ED-4DB2-BD59-A6C34878D82A}">
                    <a16:rowId xmlns:a16="http://schemas.microsoft.com/office/drawing/2014/main" val="2105671812"/>
                  </a:ext>
                </a:extLst>
              </a:tr>
              <a:tr h="722562">
                <a:tc>
                  <a:txBody>
                    <a:bodyPr/>
                    <a:lstStyle/>
                    <a:p>
                      <a:pPr algn="l" fontAlgn="b"/>
                      <a:r>
                        <a:rPr lang="en-US" sz="1800" u="none" strike="noStrike" dirty="0">
                          <a:solidFill>
                            <a:schemeClr val="tx2"/>
                          </a:solidFill>
                          <a:effectLst/>
                          <a:latin typeface="Times New Roman" panose="02020603050405020304" pitchFamily="18" charset="0"/>
                          <a:cs typeface="Times New Roman" panose="02020603050405020304" pitchFamily="18" charset="0"/>
                        </a:rPr>
                        <a:t>Have there been any changes in the org chart since the last review?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Yes </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b="0" i="0" u="none" strike="noStrike" dirty="0">
                          <a:solidFill>
                            <a:srgbClr val="0000FF"/>
                          </a:solidFill>
                          <a:effectLst/>
                          <a:latin typeface="Times New Roman" panose="02020603050405020304" pitchFamily="18" charset="0"/>
                          <a:cs typeface="Times New Roman" panose="02020603050405020304" pitchFamily="18" charset="0"/>
                        </a:rPr>
                        <a:t>One person has been reduced in the sales department and one person has been added in the marketing department.</a:t>
                      </a:r>
                    </a:p>
                  </a:txBody>
                  <a:tcPr marL="10648" marR="10648" marT="10648" marB="0"/>
                </a:tc>
                <a:extLst>
                  <a:ext uri="{0D108BD9-81ED-4DB2-BD59-A6C34878D82A}">
                    <a16:rowId xmlns:a16="http://schemas.microsoft.com/office/drawing/2014/main" val="2185381891"/>
                  </a:ext>
                </a:extLst>
              </a:tr>
              <a:tr h="1117397">
                <a:tc>
                  <a:txBody>
                    <a:bodyPr/>
                    <a:lstStyle/>
                    <a:p>
                      <a:pPr algn="l" fontAlgn="b"/>
                      <a:r>
                        <a:rPr lang="en-US" sz="1800" u="none" strike="noStrike" dirty="0">
                          <a:solidFill>
                            <a:schemeClr val="tx2"/>
                          </a:solidFill>
                          <a:effectLst/>
                          <a:latin typeface="Times New Roman" panose="02020603050405020304" pitchFamily="18" charset="0"/>
                          <a:cs typeface="Times New Roman" panose="02020603050405020304" pitchFamily="18" charset="0"/>
                        </a:rPr>
                        <a:t>Have there been changes in site location; expansion; or facility layout?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1848150823"/>
                  </a:ext>
                </a:extLst>
              </a:tr>
              <a:tr h="1117397">
                <a:tc>
                  <a:txBody>
                    <a:bodyPr/>
                    <a:lstStyle/>
                    <a:p>
                      <a:pPr algn="l" fontAlgn="b"/>
                      <a:r>
                        <a:rPr lang="en-US" sz="1800" u="none" strike="noStrike" dirty="0">
                          <a:solidFill>
                            <a:schemeClr val="tx2"/>
                          </a:solidFill>
                          <a:effectLst/>
                          <a:latin typeface="Times New Roman" panose="02020603050405020304" pitchFamily="18" charset="0"/>
                          <a:cs typeface="Times New Roman" panose="02020603050405020304" pitchFamily="18" charset="0"/>
                        </a:rPr>
                        <a:t>Have there been significant changes that adversely affect EES products, processes, or product release ?</a:t>
                      </a:r>
                      <a:endParaRPr lang="en-US" sz="1800" b="1" i="0" u="none" strike="noStrike" dirty="0">
                        <a:solidFill>
                          <a:schemeClr val="tx2"/>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No.</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tc>
                  <a:txBody>
                    <a:bodyPr/>
                    <a:lstStyle/>
                    <a:p>
                      <a:pPr algn="l" fontAlgn="b"/>
                      <a:r>
                        <a:rPr lang="en-US" sz="1800" u="none" strike="noStrike" dirty="0">
                          <a:solidFill>
                            <a:srgbClr val="0000FF"/>
                          </a:solidFill>
                          <a:effectLst/>
                          <a:latin typeface="Times New Roman" panose="02020603050405020304" pitchFamily="18" charset="0"/>
                          <a:cs typeface="Times New Roman" panose="02020603050405020304" pitchFamily="18" charset="0"/>
                        </a:rPr>
                        <a:t>N/A.</a:t>
                      </a:r>
                      <a:endParaRPr lang="en-US" sz="1800" b="1" i="0" u="none" strike="noStrike" dirty="0">
                        <a:solidFill>
                          <a:srgbClr val="0000FF"/>
                        </a:solidFill>
                        <a:effectLst/>
                        <a:latin typeface="Times New Roman" panose="02020603050405020304" pitchFamily="18" charset="0"/>
                        <a:cs typeface="Times New Roman" panose="02020603050405020304" pitchFamily="18" charset="0"/>
                      </a:endParaRPr>
                    </a:p>
                  </a:txBody>
                  <a:tcPr marL="10648" marR="10648" marT="10648" marB="0"/>
                </a:tc>
                <a:extLst>
                  <a:ext uri="{0D108BD9-81ED-4DB2-BD59-A6C34878D82A}">
                    <a16:rowId xmlns:a16="http://schemas.microsoft.com/office/drawing/2014/main" val="3323824636"/>
                  </a:ext>
                </a:extLst>
              </a:tr>
            </a:tbl>
          </a:graphicData>
        </a:graphic>
      </p:graphicFrame>
    </p:spTree>
    <p:extLst>
      <p:ext uri="{BB962C8B-B14F-4D97-AF65-F5344CB8AC3E}">
        <p14:creationId xmlns:p14="http://schemas.microsoft.com/office/powerpoint/2010/main" val="32619987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BA5162-6863-4A87-BEA1-28433B769C6F}"/>
              </a:ext>
            </a:extLst>
          </p:cNvPr>
          <p:cNvSpPr>
            <a:spLocks noGrp="1"/>
          </p:cNvSpPr>
          <p:nvPr>
            <p:ph type="sldNum" sz="quarter" idx="10"/>
          </p:nvPr>
        </p:nvSpPr>
        <p:spPr/>
        <p:txBody>
          <a:bodyPr/>
          <a:lstStyle/>
          <a:p>
            <a:pPr>
              <a:defRPr/>
            </a:pPr>
            <a:fld id="{96547DBE-3B46-47E3-BFA1-DCAFDE8CB611}" type="slidenum">
              <a:rPr lang="en-US" altLang="en-US" smtClean="0"/>
              <a:t>7</a:t>
            </a:fld>
            <a:endParaRPr lang="en-US" altLang="en-US" dirty="0"/>
          </a:p>
        </p:txBody>
      </p:sp>
      <p:sp>
        <p:nvSpPr>
          <p:cNvPr id="3" name="Rectangle 2">
            <a:extLst>
              <a:ext uri="{FF2B5EF4-FFF2-40B4-BE49-F238E27FC236}">
                <a16:creationId xmlns:a16="http://schemas.microsoft.com/office/drawing/2014/main" id="{1F7E9B23-9072-4A1D-B005-FA828C110461}"/>
              </a:ext>
            </a:extLst>
          </p:cNvPr>
          <p:cNvSpPr/>
          <p:nvPr/>
        </p:nvSpPr>
        <p:spPr>
          <a:xfrm>
            <a:off x="2529303" y="1670555"/>
            <a:ext cx="8985152" cy="2123658"/>
          </a:xfrm>
          <a:prstGeom prst="rect">
            <a:avLst/>
          </a:prstGeom>
        </p:spPr>
        <p:txBody>
          <a:bodyPr wrap="none">
            <a:spAutoFit/>
          </a:bodyPr>
          <a:lstStyle/>
          <a:p>
            <a:pPr algn="ct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Follow-up Items from </a:t>
            </a:r>
            <a:b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br>
            <a:r>
              <a:rPr lang="en-US" sz="6600" b="1" dirty="0">
                <a:ln w="12700" cmpd="sng">
                  <a:solidFill>
                    <a:srgbClr val="F30617"/>
                  </a:solidFill>
                  <a:prstDash val="solid"/>
                </a:ln>
                <a:solidFill>
                  <a:srgbClr val="FFFFFF"/>
                </a:solidFill>
                <a:effectLst>
                  <a:glow rad="63500">
                    <a:srgbClr val="FF0000">
                      <a:alpha val="40000"/>
                    </a:srgbClr>
                  </a:glow>
                  <a:outerShdw blurRad="63500" sx="102000" sy="102000" algn="ctr" rotWithShape="0">
                    <a:prstClr val="black">
                      <a:alpha val="40000"/>
                    </a:prstClr>
                  </a:outerShdw>
                </a:effectLst>
              </a:rPr>
              <a:t>Pervious Review</a:t>
            </a:r>
          </a:p>
        </p:txBody>
      </p:sp>
    </p:spTree>
    <p:extLst>
      <p:ext uri="{BB962C8B-B14F-4D97-AF65-F5344CB8AC3E}">
        <p14:creationId xmlns:p14="http://schemas.microsoft.com/office/powerpoint/2010/main" val="35677057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8</a:t>
            </a:fld>
            <a:endParaRPr lang="en-US" altLang="en-US" dirty="0"/>
          </a:p>
        </p:txBody>
      </p:sp>
      <p:sp>
        <p:nvSpPr>
          <p:cNvPr id="5" name="Rectangle 2">
            <a:extLst>
              <a:ext uri="{FF2B5EF4-FFF2-40B4-BE49-F238E27FC236}">
                <a16:creationId xmlns:a16="http://schemas.microsoft.com/office/drawing/2014/main" id="{58E3A25C-1E6A-43A3-8459-B33D2B7E2F5A}"/>
              </a:ext>
            </a:extLst>
          </p:cNvPr>
          <p:cNvSpPr>
            <a:spLocks noGrp="1" noChangeArrowheads="1"/>
          </p:cNvSpPr>
          <p:nvPr>
            <p:ph type="title"/>
          </p:nvPr>
        </p:nvSpPr>
        <p:spPr>
          <a:xfrm>
            <a:off x="280493" y="143747"/>
            <a:ext cx="14175627" cy="1645920"/>
          </a:xfrm>
          <a:solidFill>
            <a:schemeClr val="accent1"/>
          </a:solidFill>
        </p:spPr>
        <p:txBody>
          <a:bodyPr/>
          <a:lstStyle/>
          <a:p>
            <a:pPr algn="ctr"/>
            <a:r>
              <a:rPr lang="en-US" dirty="0"/>
              <a:t>Follow –up Items from previous quality review</a:t>
            </a:r>
          </a:p>
        </p:txBody>
      </p:sp>
      <p:graphicFrame>
        <p:nvGraphicFramePr>
          <p:cNvPr id="8" name="Table 7">
            <a:extLst>
              <a:ext uri="{FF2B5EF4-FFF2-40B4-BE49-F238E27FC236}">
                <a16:creationId xmlns:a16="http://schemas.microsoft.com/office/drawing/2014/main" id="{236EA8FC-DC8B-4AB0-9B4A-E2D5FF587C4F}"/>
              </a:ext>
            </a:extLst>
          </p:cNvPr>
          <p:cNvGraphicFramePr>
            <a:graphicFrameLocks noGrp="1"/>
          </p:cNvGraphicFramePr>
          <p:nvPr>
            <p:extLst>
              <p:ext uri="{D42A27DB-BD31-4B8C-83A1-F6EECF244321}">
                <p14:modId xmlns:p14="http://schemas.microsoft.com/office/powerpoint/2010/main" val="3486724999"/>
              </p:ext>
            </p:extLst>
          </p:nvPr>
        </p:nvGraphicFramePr>
        <p:xfrm>
          <a:off x="174281" y="1789669"/>
          <a:ext cx="14069414" cy="5982730"/>
        </p:xfrm>
        <a:graphic>
          <a:graphicData uri="http://schemas.openxmlformats.org/drawingml/2006/table">
            <a:tbl>
              <a:tblPr firstRow="1" bandRow="1">
                <a:tableStyleId>{5C22544A-7EE6-4342-B048-85BDC9FD1C3A}</a:tableStyleId>
              </a:tblPr>
              <a:tblGrid>
                <a:gridCol w="3093848">
                  <a:extLst>
                    <a:ext uri="{9D8B030D-6E8A-4147-A177-3AD203B41FA5}">
                      <a16:colId xmlns:a16="http://schemas.microsoft.com/office/drawing/2014/main" val="1234617611"/>
                    </a:ext>
                  </a:extLst>
                </a:gridCol>
                <a:gridCol w="10975566">
                  <a:extLst>
                    <a:ext uri="{9D8B030D-6E8A-4147-A177-3AD203B41FA5}">
                      <a16:colId xmlns:a16="http://schemas.microsoft.com/office/drawing/2014/main" val="1135539692"/>
                    </a:ext>
                  </a:extLst>
                </a:gridCol>
              </a:tblGrid>
              <a:tr h="120086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anose="02020603050405020304" pitchFamily="18" charset="0"/>
                          <a:cs typeface="Times New Roman" panose="02020603050405020304" pitchFamily="18" charset="0"/>
                        </a:rPr>
                        <a:t>The follow-up to the annual business review was completed on 20-08-2019. The email at the time was attached below.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112580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South Korea Team will update process/procedure to capture power supply serial numbers in repair records.</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Kim Kyung Ho</a:t>
                      </a:r>
                    </a:p>
                    <a:p>
                      <a:pPr lvl="0"/>
                      <a:r>
                        <a:rPr lang="en-US" sz="1050" dirty="0">
                          <a:latin typeface="Times New Roman" panose="02020603050405020304" pitchFamily="18" charset="0"/>
                          <a:cs typeface="Times New Roman" panose="02020603050405020304" pitchFamily="18" charset="0"/>
                        </a:rPr>
                        <a:t>Due date: 30-08-2019</a:t>
                      </a:r>
                    </a:p>
                    <a:p>
                      <a:pPr lvl="0"/>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South Korea Team supplied documentation for capturing serial numbers and power supplies. Completed 30-08-2019. </a:t>
                      </a:r>
                      <a:r>
                        <a:rPr lang="en-US" sz="1050" kern="1200" dirty="0">
                          <a:solidFill>
                            <a:srgbClr val="0000FF"/>
                          </a:solidFill>
                          <a:latin typeface="Times New Roman" panose="02020603050405020304" pitchFamily="18" charset="0"/>
                          <a:cs typeface="Times New Roman" panose="02020603050405020304" pitchFamily="18" charset="0"/>
                        </a:rPr>
                        <a:t>Evidence is captured and will be documented in DOC023150 Rev C.</a:t>
                      </a:r>
                    </a:p>
                  </a:txBody>
                  <a:tcPr/>
                </a:tc>
                <a:extLst>
                  <a:ext uri="{0D108BD9-81ED-4DB2-BD59-A6C34878D82A}">
                    <a16:rowId xmlns:a16="http://schemas.microsoft.com/office/drawing/2014/main" val="2467473589"/>
                  </a:ext>
                </a:extLst>
              </a:tr>
              <a:tr h="112580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South Korea team will need to provide five more service records for review that includes: 1 Gen 04, 2 Gen 11 &amp; 2 </a:t>
                      </a:r>
                      <a:r>
                        <a:rPr lang="en-US" sz="1050" dirty="0" err="1">
                          <a:latin typeface="Times New Roman" panose="02020603050405020304" pitchFamily="18" charset="0"/>
                          <a:cs typeface="Times New Roman" panose="02020603050405020304" pitchFamily="18" charset="0"/>
                        </a:rPr>
                        <a:t>Megadyne</a:t>
                      </a:r>
                      <a:r>
                        <a:rPr lang="en-US" sz="1050" dirty="0">
                          <a:latin typeface="Times New Roman" panose="02020603050405020304" pitchFamily="18" charset="0"/>
                          <a:cs typeface="Times New Roman" panose="02020603050405020304" pitchFamily="18" charset="0"/>
                        </a:rPr>
                        <a:t> Power 1000. </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Kim Kyung Ho</a:t>
                      </a:r>
                    </a:p>
                    <a:p>
                      <a:pPr lvl="0"/>
                      <a:r>
                        <a:rPr lang="en-US" sz="1050" dirty="0">
                          <a:latin typeface="Times New Roman" panose="02020603050405020304" pitchFamily="18" charset="0"/>
                          <a:cs typeface="Times New Roman" panose="02020603050405020304" pitchFamily="18" charset="0"/>
                        </a:rPr>
                        <a:t>Due date: 05-08-2019</a:t>
                      </a:r>
                      <a:r>
                        <a:rPr lang="en-US" sz="1050" dirty="0">
                          <a:solidFill>
                            <a:srgbClr val="0000FF"/>
                          </a:solidFill>
                          <a:latin typeface="Times New Roman" panose="02020603050405020304" pitchFamily="18" charset="0"/>
                          <a:cs typeface="Times New Roman" panose="02020603050405020304" pitchFamily="18" charset="0"/>
                        </a:rPr>
                        <a:t> </a:t>
                      </a:r>
                    </a:p>
                    <a:p>
                      <a:pPr lvl="0"/>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South Korea Team supplied documentation for remaining service records for review. Completed 05-08-2019. Evidence is captured and will be documented in DOC023150 Rev C.</a:t>
                      </a:r>
                    </a:p>
                  </a:txBody>
                  <a:tcPr/>
                </a:tc>
                <a:extLst>
                  <a:ext uri="{0D108BD9-81ED-4DB2-BD59-A6C34878D82A}">
                    <a16:rowId xmlns:a16="http://schemas.microsoft.com/office/drawing/2014/main" val="4202177263"/>
                  </a:ext>
                </a:extLst>
              </a:tr>
              <a:tr h="1125807">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South Korea team will need updated records for: 1111225216_Repair_WO#285319  1111504010_Repair_WO#219132 for incomplete Yes/No box</a:t>
                      </a: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Responsible Party: Kim Kyung Ho</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solidFill>
                            <a:srgbClr val="0000FF"/>
                          </a:solidFill>
                          <a:latin typeface="Times New Roman" panose="02020603050405020304" pitchFamily="18" charset="0"/>
                          <a:cs typeface="Times New Roman" panose="02020603050405020304" pitchFamily="18" charset="0"/>
                        </a:rPr>
                        <a:t>Due date: 05-08-2019</a:t>
                      </a:r>
                    </a:p>
                    <a:p>
                      <a:pPr lvl="0"/>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South Korea Team updated documentation for yes/no box of records for review. Completed 05-08-2019. Evidence is captured and will be documented in DOC023150 Rev C.</a:t>
                      </a:r>
                    </a:p>
                  </a:txBody>
                  <a:tcPr/>
                </a:tc>
                <a:extLst>
                  <a:ext uri="{0D108BD9-81ED-4DB2-BD59-A6C34878D82A}">
                    <a16:rowId xmlns:a16="http://schemas.microsoft.com/office/drawing/2014/main" val="2209837860"/>
                  </a:ext>
                </a:extLst>
              </a:tr>
              <a:tr h="1404448">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South Korea Team will need to update record: 1111143128_Repair _WO# 308124 for missing  signature on the functional test  for the supervisor. </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Kim Kyung Ho</a:t>
                      </a:r>
                    </a:p>
                    <a:p>
                      <a:pPr lvl="0"/>
                      <a:r>
                        <a:rPr lang="en-US" sz="1050" dirty="0">
                          <a:latin typeface="Times New Roman" panose="02020603050405020304" pitchFamily="18" charset="0"/>
                          <a:cs typeface="Times New Roman" panose="02020603050405020304" pitchFamily="18" charset="0"/>
                        </a:rPr>
                        <a:t> Due date: </a:t>
                      </a:r>
                      <a:r>
                        <a:rPr lang="en-US" sz="1050" dirty="0">
                          <a:solidFill>
                            <a:srgbClr val="0000FF"/>
                          </a:solidFill>
                          <a:latin typeface="Times New Roman" panose="02020603050405020304" pitchFamily="18" charset="0"/>
                          <a:cs typeface="Times New Roman" panose="02020603050405020304" pitchFamily="18" charset="0"/>
                        </a:rPr>
                        <a:t>05-08-2019</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South Korea Team updated documentation for missing signature of record for review. Completed 05-08-2019. Evidence is captured and will be documented in DOC023150 Rev C.</a:t>
                      </a:r>
                    </a:p>
                  </a:txBody>
                  <a:tcPr/>
                </a:tc>
                <a:extLst>
                  <a:ext uri="{0D108BD9-81ED-4DB2-BD59-A6C34878D82A}">
                    <a16:rowId xmlns:a16="http://schemas.microsoft.com/office/drawing/2014/main" val="1656834130"/>
                  </a:ext>
                </a:extLst>
              </a:tr>
            </a:tbl>
          </a:graphicData>
        </a:graphic>
      </p:graphicFrame>
    </p:spTree>
    <p:extLst>
      <p:ext uri="{BB962C8B-B14F-4D97-AF65-F5344CB8AC3E}">
        <p14:creationId xmlns:p14="http://schemas.microsoft.com/office/powerpoint/2010/main" val="1801945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2A9051F-8B4F-48E7-A0AD-CC7C5DA8F150}"/>
              </a:ext>
            </a:extLst>
          </p:cNvPr>
          <p:cNvSpPr>
            <a:spLocks noGrp="1"/>
          </p:cNvSpPr>
          <p:nvPr>
            <p:ph type="sldNum" sz="quarter" idx="10"/>
          </p:nvPr>
        </p:nvSpPr>
        <p:spPr/>
        <p:txBody>
          <a:bodyPr/>
          <a:lstStyle/>
          <a:p>
            <a:pPr>
              <a:defRPr/>
            </a:pPr>
            <a:fld id="{01554C84-C21A-493B-83DC-F44A226614FD}" type="slidenum">
              <a:rPr lang="en-US" altLang="en-US" smtClean="0"/>
              <a:t>9</a:t>
            </a:fld>
            <a:endParaRPr lang="en-US" altLang="en-US" dirty="0"/>
          </a:p>
        </p:txBody>
      </p:sp>
      <p:sp>
        <p:nvSpPr>
          <p:cNvPr id="5" name="Rectangle 2">
            <a:extLst>
              <a:ext uri="{FF2B5EF4-FFF2-40B4-BE49-F238E27FC236}">
                <a16:creationId xmlns:a16="http://schemas.microsoft.com/office/drawing/2014/main" id="{58E3A25C-1E6A-43A3-8459-B33D2B7E2F5A}"/>
              </a:ext>
            </a:extLst>
          </p:cNvPr>
          <p:cNvSpPr>
            <a:spLocks noGrp="1" noChangeArrowheads="1"/>
          </p:cNvSpPr>
          <p:nvPr>
            <p:ph type="title"/>
          </p:nvPr>
        </p:nvSpPr>
        <p:spPr>
          <a:xfrm>
            <a:off x="280493" y="143747"/>
            <a:ext cx="14175627" cy="1645920"/>
          </a:xfrm>
          <a:solidFill>
            <a:schemeClr val="accent1"/>
          </a:solidFill>
        </p:spPr>
        <p:txBody>
          <a:bodyPr/>
          <a:lstStyle/>
          <a:p>
            <a:pPr algn="ctr"/>
            <a:r>
              <a:rPr lang="en-US" dirty="0"/>
              <a:t>Follow –up Items from previous quality review</a:t>
            </a:r>
          </a:p>
        </p:txBody>
      </p:sp>
      <p:graphicFrame>
        <p:nvGraphicFramePr>
          <p:cNvPr id="8" name="Table 7">
            <a:extLst>
              <a:ext uri="{FF2B5EF4-FFF2-40B4-BE49-F238E27FC236}">
                <a16:creationId xmlns:a16="http://schemas.microsoft.com/office/drawing/2014/main" id="{236EA8FC-DC8B-4AB0-9B4A-E2D5FF587C4F}"/>
              </a:ext>
            </a:extLst>
          </p:cNvPr>
          <p:cNvGraphicFramePr>
            <a:graphicFrameLocks noGrp="1"/>
          </p:cNvGraphicFramePr>
          <p:nvPr>
            <p:extLst>
              <p:ext uri="{D42A27DB-BD31-4B8C-83A1-F6EECF244321}">
                <p14:modId xmlns:p14="http://schemas.microsoft.com/office/powerpoint/2010/main" val="808165130"/>
              </p:ext>
            </p:extLst>
          </p:nvPr>
        </p:nvGraphicFramePr>
        <p:xfrm>
          <a:off x="174281" y="1789668"/>
          <a:ext cx="14069414" cy="5982731"/>
        </p:xfrm>
        <a:graphic>
          <a:graphicData uri="http://schemas.openxmlformats.org/drawingml/2006/table">
            <a:tbl>
              <a:tblPr firstRow="1" bandRow="1">
                <a:tableStyleId>{5C22544A-7EE6-4342-B048-85BDC9FD1C3A}</a:tableStyleId>
              </a:tblPr>
              <a:tblGrid>
                <a:gridCol w="3093848">
                  <a:extLst>
                    <a:ext uri="{9D8B030D-6E8A-4147-A177-3AD203B41FA5}">
                      <a16:colId xmlns:a16="http://schemas.microsoft.com/office/drawing/2014/main" val="1234617611"/>
                    </a:ext>
                  </a:extLst>
                </a:gridCol>
                <a:gridCol w="10975566">
                  <a:extLst>
                    <a:ext uri="{9D8B030D-6E8A-4147-A177-3AD203B41FA5}">
                      <a16:colId xmlns:a16="http://schemas.microsoft.com/office/drawing/2014/main" val="1135539692"/>
                    </a:ext>
                  </a:extLst>
                </a:gridCol>
              </a:tblGrid>
              <a:tr h="120726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anose="02020603050405020304" pitchFamily="18" charset="0"/>
                          <a:cs typeface="Times New Roman" panose="02020603050405020304" pitchFamily="18" charset="0"/>
                        </a:rPr>
                        <a:t>The follow-up to the annual business review was completed on 20-08-2019. The email at the time was attached below.</a:t>
                      </a:r>
                    </a:p>
                  </a:txBody>
                  <a:tcPr marL="109728" marR="109728" marT="54864" marB="54864"/>
                </a:tc>
                <a:tc hMerge="1">
                  <a:txBody>
                    <a:bodyPr/>
                    <a:lstStyle/>
                    <a:p>
                      <a:endParaRPr lang="en-US" dirty="0">
                        <a:solidFill>
                          <a:schemeClr val="tx1"/>
                        </a:solidFill>
                      </a:endParaRPr>
                    </a:p>
                  </a:txBody>
                  <a:tcPr/>
                </a:tc>
                <a:extLst>
                  <a:ext uri="{0D108BD9-81ED-4DB2-BD59-A6C34878D82A}">
                    <a16:rowId xmlns:a16="http://schemas.microsoft.com/office/drawing/2014/main" val="2484993179"/>
                  </a:ext>
                </a:extLst>
              </a:tr>
              <a:tr h="1131808">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South Korea team will need updated management review slide for information related to service and repair activities: </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Kim Kyung Ho</a:t>
                      </a:r>
                      <a:endParaRPr lang="en-US" sz="1050" dirty="0">
                        <a:solidFill>
                          <a:srgbClr val="0000FF"/>
                        </a:solidFill>
                        <a:latin typeface="Times New Roman" panose="02020603050405020304" pitchFamily="18" charset="0"/>
                        <a:cs typeface="Times New Roman" panose="02020603050405020304" pitchFamily="18" charset="0"/>
                      </a:endParaRPr>
                    </a:p>
                    <a:p>
                      <a:pPr lvl="0"/>
                      <a:r>
                        <a:rPr lang="en-US" sz="1050" dirty="0">
                          <a:latin typeface="Times New Roman" panose="02020603050405020304" pitchFamily="18" charset="0"/>
                          <a:cs typeface="Times New Roman" panose="02020603050405020304" pitchFamily="18" charset="0"/>
                        </a:rPr>
                        <a:t>Due date: </a:t>
                      </a:r>
                      <a:r>
                        <a:rPr lang="en-US" sz="1050" dirty="0">
                          <a:solidFill>
                            <a:srgbClr val="0000FF"/>
                          </a:solidFill>
                          <a:latin typeface="Times New Roman" panose="02020603050405020304" pitchFamily="18" charset="0"/>
                          <a:cs typeface="Times New Roman" panose="02020603050405020304" pitchFamily="18" charset="0"/>
                        </a:rPr>
                        <a:t>05-08-2019</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 South Korea Team supplied updated management review slide for activities related to service. Completed 05-08-2019. Evidence is captured and will be documented in DOC023150 Rev C.</a:t>
                      </a:r>
                      <a:endParaRPr lang="en-US" sz="1050" kern="1200" dirty="0">
                        <a:solidFill>
                          <a:srgbClr val="0000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7473589"/>
                  </a:ext>
                </a:extLst>
              </a:tr>
              <a:tr h="1131808">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Cincinnati Team need to provide SB# 18-003 for South Korea team to receive and confirm. </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a:t>
                      </a:r>
                      <a:r>
                        <a:rPr lang="en-US" sz="1050" dirty="0">
                          <a:solidFill>
                            <a:srgbClr val="0000FF"/>
                          </a:solidFill>
                          <a:latin typeface="Times New Roman" panose="02020603050405020304" pitchFamily="18" charset="0"/>
                          <a:cs typeface="Times New Roman" panose="02020603050405020304" pitchFamily="18" charset="0"/>
                        </a:rPr>
                        <a:t>James Swords</a:t>
                      </a:r>
                    </a:p>
                    <a:p>
                      <a:pPr lvl="0"/>
                      <a:r>
                        <a:rPr lang="en-US" sz="1050" dirty="0">
                          <a:latin typeface="Times New Roman" panose="02020603050405020304" pitchFamily="18" charset="0"/>
                          <a:cs typeface="Times New Roman" panose="02020603050405020304" pitchFamily="18" charset="0"/>
                        </a:rPr>
                        <a:t>Due date: </a:t>
                      </a:r>
                      <a:r>
                        <a:rPr lang="en-US" sz="1050" dirty="0">
                          <a:solidFill>
                            <a:srgbClr val="0000FF"/>
                          </a:solidFill>
                          <a:latin typeface="Times New Roman" panose="02020603050405020304" pitchFamily="18" charset="0"/>
                          <a:cs typeface="Times New Roman" panose="02020603050405020304" pitchFamily="18" charset="0"/>
                        </a:rPr>
                        <a:t>05-08-2019</a:t>
                      </a:r>
                    </a:p>
                    <a:p>
                      <a:pPr lvl="0"/>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WTCS Team supplied service bulletin to South Korea team confirmed thru e-mail. Completed 05-08-2019. Evidence is captured and will be documented in DOC023150 Rev C.</a:t>
                      </a:r>
                    </a:p>
                  </a:txBody>
                  <a:tcPr/>
                </a:tc>
                <a:extLst>
                  <a:ext uri="{0D108BD9-81ED-4DB2-BD59-A6C34878D82A}">
                    <a16:rowId xmlns:a16="http://schemas.microsoft.com/office/drawing/2014/main" val="4202177263"/>
                  </a:ext>
                </a:extLst>
              </a:tr>
              <a:tr h="1099921">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Cincinnati Team need to provide e-mail supplied by One MD to start capturing data in global service data base for all repairs. </a:t>
                      </a:r>
                    </a:p>
                  </a:txBody>
                  <a:tcPr/>
                </a:tc>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Responsible Party: </a:t>
                      </a:r>
                      <a:r>
                        <a:rPr lang="en-US" sz="1050" dirty="0">
                          <a:solidFill>
                            <a:srgbClr val="0000FF"/>
                          </a:solidFill>
                          <a:latin typeface="Times New Roman" panose="02020603050405020304" pitchFamily="18" charset="0"/>
                          <a:cs typeface="Times New Roman" panose="02020603050405020304" pitchFamily="18" charset="0"/>
                        </a:rPr>
                        <a:t>James Terry</a:t>
                      </a:r>
                    </a:p>
                    <a:p>
                      <a:pPr lvl="0"/>
                      <a:r>
                        <a:rPr lang="en-US" sz="1050" dirty="0">
                          <a:solidFill>
                            <a:srgbClr val="0000FF"/>
                          </a:solidFill>
                          <a:latin typeface="Times New Roman" panose="02020603050405020304" pitchFamily="18" charset="0"/>
                          <a:cs typeface="Times New Roman" panose="02020603050405020304" pitchFamily="18" charset="0"/>
                        </a:rPr>
                        <a:t>Due date: 01-08-2019</a:t>
                      </a:r>
                    </a:p>
                    <a:p>
                      <a:pPr lvl="0"/>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James Terry supplied to South Korea team a e-mail about capturing data in MDS&amp;R . Completed 01-08-2019. Evidence is captured and will be documented in DOC023150 Rev C.</a:t>
                      </a:r>
                    </a:p>
                  </a:txBody>
                  <a:tcPr/>
                </a:tc>
                <a:extLst>
                  <a:ext uri="{0D108BD9-81ED-4DB2-BD59-A6C34878D82A}">
                    <a16:rowId xmlns:a16="http://schemas.microsoft.com/office/drawing/2014/main" val="2209837860"/>
                  </a:ext>
                </a:extLst>
              </a:tr>
              <a:tr h="1411933">
                <a:tc>
                  <a:txBody>
                    <a:bodyPr/>
                    <a:lstStyle/>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Cincinnati team to follow up business management group to understand better there quality system requirements for internal audits.</a:t>
                      </a:r>
                    </a:p>
                  </a:txBody>
                  <a:tcPr/>
                </a:tc>
                <a:tc>
                  <a:txBody>
                    <a:bodyPr/>
                    <a:lstStyle/>
                    <a:p>
                      <a:pPr lvl="0"/>
                      <a:r>
                        <a:rPr lang="en-US" sz="1050" dirty="0">
                          <a:latin typeface="Times New Roman" panose="02020603050405020304" pitchFamily="18" charset="0"/>
                          <a:cs typeface="Times New Roman" panose="02020603050405020304" pitchFamily="18" charset="0"/>
                        </a:rPr>
                        <a:t>Responsible Party:: Robert Peters</a:t>
                      </a:r>
                      <a:endParaRPr lang="en-US" sz="1050" dirty="0">
                        <a:solidFill>
                          <a:srgbClr val="0000FF"/>
                        </a:solidFill>
                        <a:latin typeface="Times New Roman" panose="02020603050405020304" pitchFamily="18" charset="0"/>
                        <a:cs typeface="Times New Roman" panose="02020603050405020304" pitchFamily="18" charset="0"/>
                      </a:endParaRPr>
                    </a:p>
                    <a:p>
                      <a:pPr lvl="0"/>
                      <a:r>
                        <a:rPr lang="en-US" sz="1050" dirty="0">
                          <a:latin typeface="Times New Roman" panose="02020603050405020304" pitchFamily="18" charset="0"/>
                          <a:cs typeface="Times New Roman" panose="02020603050405020304" pitchFamily="18" charset="0"/>
                        </a:rPr>
                        <a:t>Due date: </a:t>
                      </a:r>
                      <a:r>
                        <a:rPr lang="en-US" sz="1050" dirty="0">
                          <a:solidFill>
                            <a:srgbClr val="0000FF"/>
                          </a:solidFill>
                          <a:latin typeface="Times New Roman" panose="02020603050405020304" pitchFamily="18" charset="0"/>
                          <a:cs typeface="Times New Roman" panose="02020603050405020304" pitchFamily="18" charset="0"/>
                        </a:rPr>
                        <a:t>23-08-2019 </a:t>
                      </a:r>
                    </a:p>
                    <a:p>
                      <a:pPr marL="0" marR="0" lvl="0" indent="0" algn="l" defTabSz="41148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Actions completed on (date): </a:t>
                      </a:r>
                      <a:r>
                        <a:rPr lang="en-US" sz="1050" dirty="0">
                          <a:solidFill>
                            <a:srgbClr val="0000FF"/>
                          </a:solidFill>
                          <a:latin typeface="Times New Roman" panose="02020603050405020304" pitchFamily="18" charset="0"/>
                          <a:cs typeface="Times New Roman" panose="02020603050405020304" pitchFamily="18" charset="0"/>
                        </a:rPr>
                        <a:t>– Robert Peters supplied to South Korea team a e-mail about quality system  requirements for internal audits . Completed 23-08-2019. Evidence is captured and will be documented in DOC023150 Rev C.</a:t>
                      </a:r>
                    </a:p>
                  </a:txBody>
                  <a:tcPr/>
                </a:tc>
                <a:extLst>
                  <a:ext uri="{0D108BD9-81ED-4DB2-BD59-A6C34878D82A}">
                    <a16:rowId xmlns:a16="http://schemas.microsoft.com/office/drawing/2014/main" val="1656834130"/>
                  </a:ext>
                </a:extLst>
              </a:tr>
            </a:tbl>
          </a:graphicData>
        </a:graphic>
      </p:graphicFrame>
    </p:spTree>
    <p:extLst>
      <p:ext uri="{BB962C8B-B14F-4D97-AF65-F5344CB8AC3E}">
        <p14:creationId xmlns:p14="http://schemas.microsoft.com/office/powerpoint/2010/main" val="1004213594"/>
      </p:ext>
    </p:extLst>
  </p:cSld>
  <p:clrMapOvr>
    <a:masterClrMapping/>
  </p:clrMapOvr>
  <p:transition>
    <p:fade/>
  </p:transition>
</p:sld>
</file>

<file path=ppt/theme/theme1.xml><?xml version="1.0" encoding="utf-8"?>
<a:theme xmlns:a="http://schemas.openxmlformats.org/drawingml/2006/main" name="jnj_MedDevicesCo_Template_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JMD_Template_WidescreenMar16.potx" id="{15DF3407-5D9C-4B7D-8785-7F2FB60BDCA5}" vid="{8A74DEDF-0FA8-46C7-8EC3-4CC21F83D41D}"/>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JMD_Template_WidescreenMar16.potx" id="{15DF3407-5D9C-4B7D-8785-7F2FB60BDCA5}" vid="{1083991E-0C1D-478C-86E4-677AE604AF28}"/>
    </a:ext>
  </a:extLst>
</a:theme>
</file>

<file path=ppt/theme/theme5.xml><?xml version="1.0" encoding="utf-8"?>
<a:theme xmlns:a="http://schemas.openxmlformats.org/drawingml/2006/main" name="Title &amp; Bullets">
  <a:themeElements>
    <a:clrScheme name="">
      <a:dk1>
        <a:srgbClr val="777777"/>
      </a:dk1>
      <a:lt1>
        <a:srgbClr val="FFFFFF"/>
      </a:lt1>
      <a:dk2>
        <a:srgbClr val="000000"/>
      </a:dk2>
      <a:lt2>
        <a:srgbClr val="808080"/>
      </a:lt2>
      <a:accent1>
        <a:srgbClr val="C0C0C0"/>
      </a:accent1>
      <a:accent2>
        <a:srgbClr val="333399"/>
      </a:accent2>
      <a:accent3>
        <a:srgbClr val="FFFFFF"/>
      </a:accent3>
      <a:accent4>
        <a:srgbClr val="656565"/>
      </a:accent4>
      <a:accent5>
        <a:srgbClr val="DCDCDC"/>
      </a:accent5>
      <a:accent6>
        <a:srgbClr val="2D2D8A"/>
      </a:accent6>
      <a:hlink>
        <a:srgbClr val="009999"/>
      </a:hlink>
      <a:folHlink>
        <a:srgbClr val="99CC00"/>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MD_Template_WidescreenMar16.potx" id="{15DF3407-5D9C-4B7D-8785-7F2FB60BDCA5}" vid="{A50B575E-8781-41D9-B66B-6454C42FD817}"/>
    </a:ext>
  </a:extLst>
</a:theme>
</file>

<file path=ppt/theme/theme6.xml><?xml version="1.0" encoding="utf-8"?>
<a:theme xmlns:a="http://schemas.openxmlformats.org/drawingml/2006/main" name="JNJ">
  <a:themeElements>
    <a:clrScheme name="JnJ 2014 - Red Hyperlinks">
      <a:dk1>
        <a:sysClr val="windowText" lastClr="000000"/>
      </a:dk1>
      <a:lt1>
        <a:sysClr val="window" lastClr="FFFFFF"/>
      </a:lt1>
      <a:dk2>
        <a:srgbClr val="006690"/>
      </a:dk2>
      <a:lt2>
        <a:srgbClr val="EEECE1"/>
      </a:lt2>
      <a:accent1>
        <a:srgbClr val="CD0920"/>
      </a:accent1>
      <a:accent2>
        <a:srgbClr val="910A29"/>
      </a:accent2>
      <a:accent3>
        <a:srgbClr val="00A5D8"/>
      </a:accent3>
      <a:accent4>
        <a:srgbClr val="777877"/>
      </a:accent4>
      <a:accent5>
        <a:srgbClr val="CECFCD"/>
      </a:accent5>
      <a:accent6>
        <a:srgbClr val="B79860"/>
      </a:accent6>
      <a:hlink>
        <a:srgbClr val="CD0920"/>
      </a:hlink>
      <a:folHlink>
        <a:srgbClr val="CD0920"/>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xfrm>
          <a:off x="0" y="0"/>
          <a:ext cx="1" cy="1"/>
        </a:xfrm>
        <a:custGeom>
          <a:avLst/>
          <a:gdLst/>
          <a:ahLst/>
          <a:cxnLst/>
          <a:rect l="0" t="0" r="0" b="0"/>
          <a:pathLst/>
        </a:custGeom>
        <a:solidFill>
          <a:srgbClr val="C0C0C0"/>
        </a:solidFill>
        <a:ln w="12700" cap="flat" cmpd="sng" algn="ctr">
          <a:solidFill>
            <a:srgbClr val="7777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a:ln>
              <a:noFill/>
            </a:ln>
            <a:solidFill>
              <a:srgbClr val="777777"/>
            </a:solidFill>
            <a:effectLst/>
            <a:latin typeface="Arial" pitchFamily="-110" charset="0"/>
            <a:ea typeface="ヒラギノ角ゴ ProN W3" pitchFamily="-110" charset="-128"/>
            <a:cs typeface="ヒラギノ角ゴ ProN W3" pitchFamily="-110" charset="-128"/>
            <a:sym typeface="Arial" pitchFamily="-110"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NJ" id="{F0DAEFDB-D7AA-47B6-8C1E-B4AD01E4589F}" vid="{87536474-722D-4D94-87F7-3954685AE72D}"/>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176DB3F0F95A439CF7F3B9B8D154E2" ma:contentTypeVersion="10" ma:contentTypeDescription="Create a new document." ma:contentTypeScope="" ma:versionID="574bfd3432f13a7ad746cf1840c05601">
  <xsd:schema xmlns:xsd="http://www.w3.org/2001/XMLSchema" xmlns:xs="http://www.w3.org/2001/XMLSchema" xmlns:p="http://schemas.microsoft.com/office/2006/metadata/properties" xmlns:ns3="19c93194-b0ca-4eed-b15e-1b737d14dd42" targetNamespace="http://schemas.microsoft.com/office/2006/metadata/properties" ma:root="true" ma:fieldsID="6c1a3324d8a9e8456c886153f73209f4" ns3:_="">
    <xsd:import namespace="19c93194-b0ca-4eed-b15e-1b737d14dd4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c93194-b0ca-4eed-b15e-1b737d14dd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9314DC-0F88-4879-889A-E49AF9D26653}">
  <ds:schemaRefs>
    <ds:schemaRef ds:uri="http://schemas.microsoft.com/office/2006/documentManagement/types"/>
    <ds:schemaRef ds:uri="http://purl.org/dc/dcmitype/"/>
    <ds:schemaRef ds:uri="http://schemas.microsoft.com/office/infopath/2007/PartnerControls"/>
    <ds:schemaRef ds:uri="19c93194-b0ca-4eed-b15e-1b737d14dd42"/>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97A5659-8DE6-418E-AE61-BA1F24941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c93194-b0ca-4eed-b15e-1b737d14dd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028013-691A-4422-97CD-72503EE031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946</TotalTime>
  <Words>6975</Words>
  <Application>Microsoft Office PowerPoint</Application>
  <PresentationFormat>Custom</PresentationFormat>
  <Paragraphs>571</Paragraphs>
  <Slides>37</Slides>
  <Notes>16</Notes>
  <HiddenSlides>1</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37</vt:i4>
      </vt:variant>
    </vt:vector>
  </HeadingPairs>
  <TitlesOfParts>
    <vt:vector size="50" baseType="lpstr">
      <vt:lpstr>Arial</vt:lpstr>
      <vt:lpstr>Calibri</vt:lpstr>
      <vt:lpstr>Calibri Light</vt:lpstr>
      <vt:lpstr>Georgia</vt:lpstr>
      <vt:lpstr>HY헤드라인M</vt:lpstr>
      <vt:lpstr>Times New Roman</vt:lpstr>
      <vt:lpstr>jnj_MedDevicesCo_Template_Widescreen</vt:lpstr>
      <vt:lpstr>1_Custom Design</vt:lpstr>
      <vt:lpstr>Custom Design</vt:lpstr>
      <vt:lpstr>1_Office Theme</vt:lpstr>
      <vt:lpstr>Title &amp; Bullets</vt:lpstr>
      <vt:lpstr>JNJ</vt:lpstr>
      <vt:lpstr>2_Office Theme</vt:lpstr>
      <vt:lpstr>PowerPoint Presentation</vt:lpstr>
      <vt:lpstr>Attendees</vt:lpstr>
      <vt:lpstr>Agenda</vt:lpstr>
      <vt:lpstr>PowerPoint Presentation</vt:lpstr>
      <vt:lpstr>PowerPoint Presentation</vt:lpstr>
      <vt:lpstr>PowerPoint Presentation</vt:lpstr>
      <vt:lpstr>PowerPoint Presentation</vt:lpstr>
      <vt:lpstr>Follow –up Items from previous quality review</vt:lpstr>
      <vt:lpstr>Follow –up Items from previous quality review</vt:lpstr>
      <vt:lpstr>PowerPoint Presentation</vt:lpstr>
      <vt:lpstr>Significant Changes in Quality System</vt:lpstr>
      <vt:lpstr>PowerPoint Presentation</vt:lpstr>
      <vt:lpstr>Average Monthly EES Service volume  during last 10 months</vt:lpstr>
      <vt:lpstr>PowerPoint Presentation</vt:lpstr>
      <vt:lpstr>Service Training Results for Newly Trained  and Ongoing Personnel</vt:lpstr>
      <vt:lpstr>Service Training Results for Newly  Trained and Ongoing Personnel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Labeling Townhall</dc:title>
  <dc:creator>Gillespie, Shannon [ETHUS]</dc:creator>
  <cp:lastModifiedBy>Terry, James[ETHUS]</cp:lastModifiedBy>
  <cp:revision>83</cp:revision>
  <dcterms:created xsi:type="dcterms:W3CDTF">2019-06-10T13:59:30Z</dcterms:created>
  <dcterms:modified xsi:type="dcterms:W3CDTF">2020-06-02T10:47:00Z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0x010100BA176DB3F0F95A439CF7F3B9B8D154E2</vt:lpwstr>
  </property>
</Properties>
</file>