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67" roundtripDataSignature="AMtx7mjz22Tq5yvjONwBh+via4FkuKxN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A64A0D-3869-49D1-8384-24518436B079}">
  <a:tblStyle styleId="{F7A64A0D-3869-49D1-8384-24518436B07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A20ABAA0-EC41-49F7-8D00-383928950B81}"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23" Type="http://schemas.openxmlformats.org/officeDocument/2006/relationships/slide" Target="slides/slide16.xml"/><Relationship Id="rId67" Type="http://customschemas.google.com/relationships/presentationmetadata" Target="meta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3" name="Google Shape;153;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afbe773fa_0_694: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2" name="Google Shape;242;g7afbe773fa_0_694: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7afbe773fa_0_705: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1" name="Google Shape;251;g7afbe773fa_0_705: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7afbe773fa_0_76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60" name="Google Shape;260;g7afbe773fa_0_760: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7afbe773fa_0_771: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69" name="Google Shape;269;g7afbe773fa_0_771: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7afbe773fa_0_782: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78" name="Google Shape;278;g7afbe773fa_0_782: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afbe773fa_0_87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87" name="Google Shape;287;g7afbe773fa_0_870: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afbe773fa_0_879: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94" name="Google Shape;294;g7afbe773fa_0_879: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7afbe773fa_0_889: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02" name="Google Shape;302;g7afbe773fa_0_889: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7afbe773fa_0_898: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09" name="Google Shape;309;g7afbe773fa_0_898: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7afbe773fa_0_908: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17" name="Google Shape;317;g7afbe773fa_0_908: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60" name="Google Shape;160;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7afbe773fa_0_918: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25" name="Google Shape;325;g7afbe773fa_0_918: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7afbe773fa_0_928: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33" name="Google Shape;333;g7afbe773fa_0_928: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7afbe773fa_0_938: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41" name="Google Shape;341;g7afbe773fa_0_938: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7afbe773fa_0_948: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49" name="Google Shape;349;g7afbe773fa_0_948: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7afbe773fa_0_961: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60" name="Google Shape;360;g7afbe773fa_0_961: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7afbe773fa_0_974: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71" name="Google Shape;371;g7afbe773fa_0_974: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7afbe773fa_0_986: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81" name="Google Shape;381;g7afbe773fa_0_986: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7afbe773fa_0_996: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89" name="Google Shape;389;g7afbe773fa_0_996: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7afbe773fa_0_1006: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97" name="Google Shape;397;g7afbe773fa_0_1006: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7afbe773fa_0_1016: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05" name="Google Shape;405;g7afbe773fa_0_1016: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71" name="Google Shape;171;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7afbe773fa_0_1028: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15" name="Google Shape;415;g7afbe773fa_0_1028: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7afbe773fa_0_1039: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24" name="Google Shape;424;g7afbe773fa_0_1039: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7afbe773fa_0_105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33" name="Google Shape;433;g7afbe773fa_0_1050: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7afbe773fa_0_1061: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42" name="Google Shape;442;g7afbe773fa_0_1061: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p6: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52" name="Google Shape;452;p6: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p7: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63" name="Google Shape;463;p7: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afbe773fa_0_114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3" name="Google Shape;473;g7afbe773fa_0_1149: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4" name="Google Shape;474;g7afbe773fa_0_1149: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p9: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2400"/>
              <a:buNone/>
            </a:pPr>
            <a:r>
              <a:t/>
            </a:r>
            <a:endParaRPr/>
          </a:p>
        </p:txBody>
      </p:sp>
      <p:sp>
        <p:nvSpPr>
          <p:cNvPr id="486" name="Google Shape;486;p9: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1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p10: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98" name="Google Shape;498;p10: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7afbe773fa_0_115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g7afbe773fa_0_1157: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360"/>
              </a:spcBef>
              <a:spcAft>
                <a:spcPts val="0"/>
              </a:spcAft>
              <a:buClr>
                <a:schemeClr val="dk1"/>
              </a:buClr>
              <a:buSzPts val="1400"/>
              <a:buAutoNum type="arabicPeriod"/>
            </a:pPr>
            <a:r>
              <a:rPr lang="en-US" sz="1400"/>
              <a:t>Farmers and horticulturists can use this application to maximise their profits and land use which will eventually lead to betterment of the nation’s Agriculture Industry’s growth.</a:t>
            </a:r>
            <a:endParaRPr sz="1400"/>
          </a:p>
          <a:p>
            <a:pPr indent="-317500" lvl="0" marL="457200" rtl="0" algn="l">
              <a:lnSpc>
                <a:spcPct val="100000"/>
              </a:lnSpc>
              <a:spcBef>
                <a:spcPts val="0"/>
              </a:spcBef>
              <a:spcAft>
                <a:spcPts val="0"/>
              </a:spcAft>
              <a:buClr>
                <a:schemeClr val="dk1"/>
              </a:buClr>
              <a:buSzPts val="1400"/>
              <a:buAutoNum type="arabicPeriod"/>
            </a:pPr>
            <a:r>
              <a:rPr lang="en-US" sz="1400"/>
              <a:t>Surveyors and Government officials who want these predictions about crops for extensive areas at once. These predictions can also be used to generate revenue estimates and design budgets accordingly.</a:t>
            </a:r>
            <a:endParaRPr sz="1400"/>
          </a:p>
          <a:p>
            <a:pPr indent="-317500" lvl="0" marL="457200" rtl="0" algn="l">
              <a:lnSpc>
                <a:spcPct val="100000"/>
              </a:lnSpc>
              <a:spcBef>
                <a:spcPts val="0"/>
              </a:spcBef>
              <a:spcAft>
                <a:spcPts val="0"/>
              </a:spcAft>
              <a:buClr>
                <a:schemeClr val="dk1"/>
              </a:buClr>
              <a:buSzPts val="1400"/>
              <a:buAutoNum type="arabicPeriod"/>
            </a:pPr>
            <a:r>
              <a:rPr lang="en-US" sz="1400"/>
              <a:t>and lastly the Researchers who need data for future projects.</a:t>
            </a:r>
            <a:endParaRPr/>
          </a:p>
        </p:txBody>
      </p:sp>
      <p:sp>
        <p:nvSpPr>
          <p:cNvPr id="508" name="Google Shape;508;g7afbe773fa_0_1157: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afbe773fa_0_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7afbe773fa_0_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7afbe773fa_0_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7afbe773fa_0_116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g7afbe773fa_0_1167: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20" name="Google Shape;520;g7afbe773fa_0_1167: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1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1" name="Google Shape;531;p11: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32" name="Google Shape;532;p11: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7afbe773fa_0_119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1" name="Google Shape;541;g7afbe773fa_0_1199: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2" name="Google Shape;542;g7afbe773fa_0_1199: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7afbe773fa_0_119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g7afbe773fa_0_1191: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g7afbe773fa_0_1191: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7afbe773fa_0_118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g7afbe773fa_0_1183: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2" name="Google Shape;562;g7afbe773fa_0_1183: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1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1" name="Google Shape;571;p1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72" name="Google Shape;572;p1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1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3" name="Google Shape;583;p1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84" name="Google Shape;584;p1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7afbe773fa_0_122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g7afbe773fa_0_1221: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6" name="Google Shape;596;g7afbe773fa_0_1221: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1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06" name="Google Shape;606;p1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da22719901_0_7: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15" name="Google Shape;615;gda22719901_0_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93" name="Google Shape;193;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da22719901_0_17: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25" name="Google Shape;625;gda22719901_0_1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da22719901_0_2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35" name="Google Shape;635;gda22719901_0_2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da22719901_0_37: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45" name="Google Shape;645;gda22719901_0_3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da22719901_0_46: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55" name="Google Shape;655;gda22719901_0_4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da22719901_0_56: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65" name="Google Shape;665;gda22719901_0_5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16: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76" name="Google Shape;676;p1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17: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85" name="Google Shape;685;p1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18: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94" name="Google Shape;694;p1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7afbe773fa_0_121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03" name="Google Shape;703;g7afbe773fa_0_121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20: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12" name="Google Shape;712;p2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afbe773fa_0_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7afbe773fa_0_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7afbe773fa_0_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67a650f83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d67a650f83_0_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d67a650f83_0_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afbe773fa_0_663: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5" name="Google Shape;225;g7afbe773fa_0_663: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afbe773fa_0_683: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3" name="Google Shape;233;g7afbe773fa_0_683: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g7afbe773fa_0_80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g7afbe773fa_0_80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g7afbe773fa_0_80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6" name="Shape 86"/>
        <p:cNvGrpSpPr/>
        <p:nvPr/>
      </p:nvGrpSpPr>
      <p:grpSpPr>
        <a:xfrm>
          <a:off x="0" y="0"/>
          <a:ext cx="0" cy="0"/>
          <a:chOff x="0" y="0"/>
          <a:chExt cx="0" cy="0"/>
        </a:xfrm>
      </p:grpSpPr>
      <p:sp>
        <p:nvSpPr>
          <p:cNvPr id="87" name="Google Shape;87;g7afbe773fa_0_80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g7afbe773fa_0_80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9" name="Google Shape;89;g7afbe773fa_0_80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g7afbe773fa_0_80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g7afbe773fa_0_80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g7afbe773fa_0_8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7afbe773fa_0_81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g7afbe773fa_0_8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g7afbe773fa_0_8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g7afbe773fa_0_8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g7afbe773fa_0_81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g7afbe773fa_0_81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1" name="Google Shape;101;g7afbe773fa_0_8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g7afbe773fa_0_8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g7afbe773fa_0_8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g7afbe773fa_0_8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g7afbe773fa_0_823"/>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g7afbe773fa_0_823"/>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g7afbe773fa_0_8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g7afbe773fa_0_8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g7afbe773fa_0_8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g7afbe773fa_0_830"/>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g7afbe773fa_0_830"/>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4" name="Google Shape;114;g7afbe773fa_0_830"/>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g7afbe773fa_0_830"/>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6" name="Google Shape;116;g7afbe773fa_0_830"/>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g7afbe773fa_0_8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7afbe773fa_0_8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g7afbe773fa_0_8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g7afbe773fa_0_8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g7afbe773fa_0_83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g7afbe773fa_0_83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g7afbe773fa_0_8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5" name="Shape 125"/>
        <p:cNvGrpSpPr/>
        <p:nvPr/>
      </p:nvGrpSpPr>
      <p:grpSpPr>
        <a:xfrm>
          <a:off x="0" y="0"/>
          <a:ext cx="0" cy="0"/>
          <a:chOff x="0" y="0"/>
          <a:chExt cx="0" cy="0"/>
        </a:xfrm>
      </p:grpSpPr>
      <p:sp>
        <p:nvSpPr>
          <p:cNvPr id="126" name="Google Shape;126;g7afbe773fa_0_84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g7afbe773fa_0_844"/>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28" name="Google Shape;128;g7afbe773fa_0_844"/>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9" name="Google Shape;129;g7afbe773fa_0_84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g7afbe773fa_0_84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g7afbe773fa_0_8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2" name="Shape 132"/>
        <p:cNvGrpSpPr/>
        <p:nvPr/>
      </p:nvGrpSpPr>
      <p:grpSpPr>
        <a:xfrm>
          <a:off x="0" y="0"/>
          <a:ext cx="0" cy="0"/>
          <a:chOff x="0" y="0"/>
          <a:chExt cx="0" cy="0"/>
        </a:xfrm>
      </p:grpSpPr>
      <p:sp>
        <p:nvSpPr>
          <p:cNvPr id="133" name="Google Shape;133;g7afbe773fa_0_85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7afbe773fa_0_851"/>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35" name="Google Shape;135;g7afbe773fa_0_851"/>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6" name="Google Shape;136;g7afbe773fa_0_85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g7afbe773fa_0_85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g7afbe773fa_0_8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9" name="Shape 139"/>
        <p:cNvGrpSpPr/>
        <p:nvPr/>
      </p:nvGrpSpPr>
      <p:grpSpPr>
        <a:xfrm>
          <a:off x="0" y="0"/>
          <a:ext cx="0" cy="0"/>
          <a:chOff x="0" y="0"/>
          <a:chExt cx="0" cy="0"/>
        </a:xfrm>
      </p:grpSpPr>
      <p:sp>
        <p:nvSpPr>
          <p:cNvPr id="140" name="Google Shape;140;g7afbe773fa_0_85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g7afbe773fa_0_858"/>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g7afbe773fa_0_85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g7afbe773fa_0_85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g7afbe773fa_0_85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23"/>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66FF"/>
              </a:buClr>
              <a:buSzPts val="4400"/>
              <a:buFont typeface="Calibri"/>
              <a:buNone/>
              <a:defRPr>
                <a:solidFill>
                  <a:srgbClr val="0066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3"/>
          <p:cNvSpPr txBox="1"/>
          <p:nvPr>
            <p:ph idx="1" type="body"/>
          </p:nvPr>
        </p:nvSpPr>
        <p:spPr>
          <a:xfrm>
            <a:off x="838200" y="1295400"/>
            <a:ext cx="10515600" cy="488156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Char char="•"/>
              <a:defRPr>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Char char="•"/>
              <a:defRPr>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Char char="•"/>
              <a:defRPr>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Char char="•"/>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23"/>
          <p:cNvSpPr/>
          <p:nvPr/>
        </p:nvSpPr>
        <p:spPr>
          <a:xfrm>
            <a:off x="0" y="83820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5" name="Shape 145"/>
        <p:cNvGrpSpPr/>
        <p:nvPr/>
      </p:nvGrpSpPr>
      <p:grpSpPr>
        <a:xfrm>
          <a:off x="0" y="0"/>
          <a:ext cx="0" cy="0"/>
          <a:chOff x="0" y="0"/>
          <a:chExt cx="0" cy="0"/>
        </a:xfrm>
      </p:grpSpPr>
      <p:sp>
        <p:nvSpPr>
          <p:cNvPr id="146" name="Google Shape;146;g7afbe773fa_0_86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g7afbe773fa_0_86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g7afbe773fa_0_86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g7afbe773fa_0_86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g7afbe773fa_0_86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0" name="Google Shape;3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26"/>
          <p:cNvSpPr txBox="1"/>
          <p:nvPr>
            <p:ph type="title"/>
          </p:nvPr>
        </p:nvSpPr>
        <p:spPr>
          <a:xfrm>
            <a:off x="838200" y="118443"/>
            <a:ext cx="10515600" cy="930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28"/>
          <p:cNvSpPr txBox="1"/>
          <p:nvPr>
            <p:ph type="title"/>
          </p:nvPr>
        </p:nvSpPr>
        <p:spPr>
          <a:xfrm>
            <a:off x="838200" y="118443"/>
            <a:ext cx="10515600" cy="930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66FF"/>
              </a:buClr>
              <a:buSzPts val="4400"/>
              <a:buFont typeface="Calibri"/>
              <a:buNone/>
              <a:defRPr>
                <a:solidFill>
                  <a:srgbClr val="0066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theme" Target="../theme/theme3.xml"/><Relationship Id="rId12" Type="http://schemas.openxmlformats.org/officeDocument/2006/relationships/slideLayout" Target="../slideLayouts/slideLayout20.xml"/><Relationship Id="rId1" Type="http://schemas.openxmlformats.org/officeDocument/2006/relationships/image" Target="../media/image1.png"/><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38200" y="118443"/>
            <a:ext cx="10515600" cy="93027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1"/>
          <p:cNvSpPr txBox="1"/>
          <p:nvPr>
            <p:ph idx="1" type="body"/>
          </p:nvPr>
        </p:nvSpPr>
        <p:spPr>
          <a:xfrm>
            <a:off x="838200" y="1295400"/>
            <a:ext cx="10515600" cy="488156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21"/>
          <p:cNvPicPr preferRelativeResize="0"/>
          <p:nvPr/>
        </p:nvPicPr>
        <p:blipFill rotWithShape="1">
          <a:blip r:embed="rId1">
            <a:alphaModFix/>
          </a:blip>
          <a:srcRect b="0" l="0" r="0" t="0"/>
          <a:stretch/>
        </p:blipFill>
        <p:spPr>
          <a:xfrm>
            <a:off x="11140888" y="304800"/>
            <a:ext cx="670112" cy="990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g7afbe773fa_0_79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6" name="Google Shape;76;g7afbe773fa_0_79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g7afbe773fa_0_79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8" name="Google Shape;78;g7afbe773fa_0_79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9" name="Google Shape;79;g7afbe773fa_0_79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0" name="Google Shape;80;g7afbe773fa_0_793"/>
          <p:cNvPicPr preferRelativeResize="0"/>
          <p:nvPr/>
        </p:nvPicPr>
        <p:blipFill rotWithShape="1">
          <a:blip r:embed="rId1">
            <a:alphaModFix/>
          </a:blip>
          <a:srcRect b="0" l="0" r="0" t="0"/>
          <a:stretch/>
        </p:blipFill>
        <p:spPr>
          <a:xfrm>
            <a:off x="11280821" y="86193"/>
            <a:ext cx="483235" cy="833755"/>
          </a:xfrm>
          <a:prstGeom prst="rect">
            <a:avLst/>
          </a:prstGeom>
          <a:noFill/>
          <a:ln>
            <a:noFill/>
          </a:ln>
        </p:spPr>
      </p:pic>
      <p:sp>
        <p:nvSpPr>
          <p:cNvPr id="81" name="Google Shape;81;g7afbe773fa_0_79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
          <p:cNvSpPr/>
          <p:nvPr/>
        </p:nvSpPr>
        <p:spPr>
          <a:xfrm>
            <a:off x="2133600" y="914400"/>
            <a:ext cx="7924800" cy="24314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rebuchet MS"/>
                <a:ea typeface="Trebuchet MS"/>
                <a:cs typeface="Trebuchet MS"/>
                <a:sym typeface="Trebuchet MS"/>
              </a:rPr>
              <a:t>UE18CS390A – Capstone Project Phase –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0000"/>
                </a:solidFill>
                <a:latin typeface="Trebuchet MS"/>
                <a:ea typeface="Trebuchet MS"/>
                <a:cs typeface="Trebuchet MS"/>
                <a:sym typeface="Trebuchet MS"/>
              </a:rPr>
              <a:t>SEMESTER - VI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0000"/>
                </a:solidFill>
                <a:latin typeface="Trebuchet MS"/>
                <a:ea typeface="Trebuchet MS"/>
                <a:cs typeface="Trebuchet MS"/>
                <a:sym typeface="Trebuchet MS"/>
              </a:rPr>
              <a:t>END SEMESTER ASSESSMENT </a:t>
            </a:r>
            <a:endParaRPr b="0" i="0" sz="1400" u="none" cap="none" strike="noStrike">
              <a:solidFill>
                <a:srgbClr val="000000"/>
              </a:solidFill>
              <a:latin typeface="Arial"/>
              <a:ea typeface="Arial"/>
              <a:cs typeface="Arial"/>
              <a:sym typeface="Arial"/>
            </a:endParaRPr>
          </a:p>
        </p:txBody>
      </p:sp>
      <p:sp>
        <p:nvSpPr>
          <p:cNvPr id="156" name="Google Shape;156;p1"/>
          <p:cNvSpPr txBox="1"/>
          <p:nvPr/>
        </p:nvSpPr>
        <p:spPr>
          <a:xfrm>
            <a:off x="1828800" y="3962400"/>
            <a:ext cx="8458200" cy="2509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dk1"/>
              </a:buClr>
              <a:buSzPts val="2000"/>
              <a:buFont typeface="Arial"/>
              <a:buNone/>
            </a:pPr>
            <a:r>
              <a:rPr b="1" i="0" lang="en-US" sz="2200" u="none" cap="none" strike="noStrike">
                <a:solidFill>
                  <a:srgbClr val="0033CC"/>
                </a:solidFill>
                <a:latin typeface="Calibri"/>
                <a:ea typeface="Calibri"/>
                <a:cs typeface="Calibri"/>
                <a:sym typeface="Calibri"/>
              </a:rPr>
              <a:t>Project Title</a:t>
            </a:r>
            <a:r>
              <a:rPr b="0" i="0" lang="en-US" sz="2200" u="none" cap="none" strike="noStrike">
                <a:solidFill>
                  <a:srgbClr val="0033CC"/>
                </a:solidFill>
                <a:latin typeface="Calibri"/>
                <a:ea typeface="Calibri"/>
                <a:cs typeface="Calibri"/>
                <a:sym typeface="Calibri"/>
              </a:rPr>
              <a:t>	: 	PerfectCrop - The right crop for your soil.</a:t>
            </a:r>
            <a:endParaRPr b="0" i="0" sz="2200" u="none" cap="none" strike="noStrike">
              <a:solidFill>
                <a:srgbClr val="0033CC"/>
              </a:solidFill>
              <a:latin typeface="Calibri"/>
              <a:ea typeface="Calibri"/>
              <a:cs typeface="Calibri"/>
              <a:sym typeface="Calibri"/>
            </a:endParaRPr>
          </a:p>
          <a:p>
            <a:pPr indent="-457200" lvl="0" marL="457200" marR="0" rtl="0" algn="l">
              <a:lnSpc>
                <a:spcPct val="100000"/>
              </a:lnSpc>
              <a:spcBef>
                <a:spcPts val="0"/>
              </a:spcBef>
              <a:spcAft>
                <a:spcPts val="0"/>
              </a:spcAft>
              <a:buClr>
                <a:schemeClr val="dk1"/>
              </a:buClr>
              <a:buSzPts val="2000"/>
              <a:buFont typeface="Arial"/>
              <a:buNone/>
            </a:pPr>
            <a:r>
              <a:rPr b="1" i="0" lang="en-US" sz="2200" u="none" cap="none" strike="noStrike">
                <a:solidFill>
                  <a:srgbClr val="0033CC"/>
                </a:solidFill>
                <a:latin typeface="Calibri"/>
                <a:ea typeface="Calibri"/>
                <a:cs typeface="Calibri"/>
                <a:sym typeface="Calibri"/>
              </a:rPr>
              <a:t>Project</a:t>
            </a:r>
            <a:r>
              <a:rPr b="0" i="0" lang="en-US" sz="2200" u="none" cap="none" strike="noStrike">
                <a:solidFill>
                  <a:srgbClr val="0033CC"/>
                </a:solidFill>
                <a:latin typeface="Calibri"/>
                <a:ea typeface="Calibri"/>
                <a:cs typeface="Calibri"/>
                <a:sym typeface="Calibri"/>
              </a:rPr>
              <a:t> </a:t>
            </a:r>
            <a:r>
              <a:rPr b="1" i="0" lang="en-US" sz="2200" u="none" cap="none" strike="noStrike">
                <a:solidFill>
                  <a:srgbClr val="0033CC"/>
                </a:solidFill>
                <a:latin typeface="Calibri"/>
                <a:ea typeface="Calibri"/>
                <a:cs typeface="Calibri"/>
                <a:sym typeface="Calibri"/>
              </a:rPr>
              <a:t>ID 		</a:t>
            </a:r>
            <a:r>
              <a:rPr b="0" i="0" lang="en-US" sz="2200" u="none" cap="none" strike="noStrike">
                <a:solidFill>
                  <a:srgbClr val="0033CC"/>
                </a:solidFill>
                <a:latin typeface="Calibri"/>
                <a:ea typeface="Calibri"/>
                <a:cs typeface="Calibri"/>
                <a:sym typeface="Calibri"/>
              </a:rPr>
              <a:t>: 	PW22RBA01</a:t>
            </a:r>
            <a:endParaRPr b="0" i="0" sz="2200" u="none" cap="none" strike="noStrike">
              <a:solidFill>
                <a:srgbClr val="0033CC"/>
              </a:solidFill>
              <a:latin typeface="Calibri"/>
              <a:ea typeface="Calibri"/>
              <a:cs typeface="Calibri"/>
              <a:sym typeface="Calibri"/>
            </a:endParaRPr>
          </a:p>
          <a:p>
            <a:pPr indent="-457200" lvl="0" marL="457200" marR="0" rtl="0" algn="l">
              <a:lnSpc>
                <a:spcPct val="100000"/>
              </a:lnSpc>
              <a:spcBef>
                <a:spcPts val="0"/>
              </a:spcBef>
              <a:spcAft>
                <a:spcPts val="0"/>
              </a:spcAft>
              <a:buClr>
                <a:schemeClr val="dk1"/>
              </a:buClr>
              <a:buSzPts val="2000"/>
              <a:buFont typeface="Arial"/>
              <a:buNone/>
            </a:pPr>
            <a:r>
              <a:rPr b="1" i="0" lang="en-US" sz="2200" u="none" cap="none" strike="noStrike">
                <a:solidFill>
                  <a:srgbClr val="0033CC"/>
                </a:solidFill>
                <a:latin typeface="Calibri"/>
                <a:ea typeface="Calibri"/>
                <a:cs typeface="Calibri"/>
                <a:sym typeface="Calibri"/>
              </a:rPr>
              <a:t>Project Guide	</a:t>
            </a:r>
            <a:r>
              <a:rPr b="0" i="0" lang="en-US" sz="2200" u="none" cap="none" strike="noStrike">
                <a:solidFill>
                  <a:srgbClr val="0033CC"/>
                </a:solidFill>
                <a:latin typeface="Calibri"/>
                <a:ea typeface="Calibri"/>
                <a:cs typeface="Calibri"/>
                <a:sym typeface="Calibri"/>
              </a:rPr>
              <a:t>: 	Prof. Raghu B A Rao</a:t>
            </a:r>
            <a:endParaRPr b="0" i="0" sz="2200" u="none" cap="none" strike="noStrike">
              <a:solidFill>
                <a:srgbClr val="0033CC"/>
              </a:solidFill>
              <a:latin typeface="Calibri"/>
              <a:ea typeface="Calibri"/>
              <a:cs typeface="Calibri"/>
              <a:sym typeface="Calibri"/>
            </a:endParaRPr>
          </a:p>
          <a:p>
            <a:pPr indent="-457200" lvl="0" marL="457200" marR="0" rtl="0" algn="l">
              <a:lnSpc>
                <a:spcPct val="100000"/>
              </a:lnSpc>
              <a:spcBef>
                <a:spcPts val="0"/>
              </a:spcBef>
              <a:spcAft>
                <a:spcPts val="0"/>
              </a:spcAft>
              <a:buClr>
                <a:schemeClr val="dk1"/>
              </a:buClr>
              <a:buSzPts val="2000"/>
              <a:buFont typeface="Arial"/>
              <a:buNone/>
            </a:pPr>
            <a:r>
              <a:rPr b="1" i="0" lang="en-US" sz="2200" u="none" cap="none" strike="noStrike">
                <a:solidFill>
                  <a:srgbClr val="0033CC"/>
                </a:solidFill>
                <a:latin typeface="Calibri"/>
                <a:ea typeface="Calibri"/>
                <a:cs typeface="Calibri"/>
                <a:sym typeface="Calibri"/>
              </a:rPr>
              <a:t>Project Team </a:t>
            </a:r>
            <a:r>
              <a:rPr b="0" i="0" lang="en-US" sz="2200" u="none" cap="none" strike="noStrike">
                <a:solidFill>
                  <a:srgbClr val="0033CC"/>
                </a:solidFill>
                <a:latin typeface="Calibri"/>
                <a:ea typeface="Calibri"/>
                <a:cs typeface="Calibri"/>
                <a:sym typeface="Calibri"/>
              </a:rPr>
              <a:t>	: 	PES1201800051 Srish Srinivasan</a:t>
            </a:r>
            <a:endParaRPr b="0" i="0" sz="2200" u="none" cap="none" strike="noStrike">
              <a:solidFill>
                <a:srgbClr val="0033CC"/>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rPr b="0" i="0" lang="en-US" sz="2200" u="none" cap="none" strike="noStrike">
                <a:solidFill>
                  <a:srgbClr val="0033CC"/>
                </a:solidFill>
                <a:latin typeface="Calibri"/>
                <a:ea typeface="Calibri"/>
                <a:cs typeface="Calibri"/>
                <a:sym typeface="Calibri"/>
              </a:rPr>
              <a:t>					PES1201800089 Akash Kumar Rao</a:t>
            </a:r>
            <a:endParaRPr b="0" i="0" sz="2200" u="none" cap="none" strike="noStrike">
              <a:solidFill>
                <a:srgbClr val="0033CC"/>
              </a:solidFill>
              <a:latin typeface="Calibri"/>
              <a:ea typeface="Calibri"/>
              <a:cs typeface="Calibri"/>
              <a:sym typeface="Calibri"/>
            </a:endParaRPr>
          </a:p>
          <a:p>
            <a:pPr indent="-57150" lvl="0" marL="1828800" marR="0" rtl="0" algn="l">
              <a:lnSpc>
                <a:spcPct val="100000"/>
              </a:lnSpc>
              <a:spcBef>
                <a:spcPts val="0"/>
              </a:spcBef>
              <a:spcAft>
                <a:spcPts val="0"/>
              </a:spcAft>
              <a:buClr>
                <a:schemeClr val="dk1"/>
              </a:buClr>
              <a:buSzPts val="2000"/>
              <a:buFont typeface="Arial"/>
              <a:buNone/>
            </a:pPr>
            <a:r>
              <a:rPr b="0" i="0" lang="en-US" sz="2200" u="none" cap="none" strike="noStrike">
                <a:solidFill>
                  <a:srgbClr val="0033CC"/>
                </a:solidFill>
                <a:latin typeface="Calibri"/>
                <a:ea typeface="Calibri"/>
                <a:cs typeface="Calibri"/>
                <a:sym typeface="Calibri"/>
              </a:rPr>
              <a:t> 	PES1201800102 Vishruth P Reddy</a:t>
            </a:r>
            <a:endParaRPr b="0" i="0" sz="2200" u="none" cap="none" strike="noStrike">
              <a:solidFill>
                <a:srgbClr val="0033CC"/>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rPr b="0" i="0" lang="en-US" sz="2200" u="none" cap="none" strike="noStrike">
                <a:solidFill>
                  <a:srgbClr val="0033CC"/>
                </a:solidFill>
                <a:latin typeface="Calibri"/>
                <a:ea typeface="Calibri"/>
                <a:cs typeface="Calibri"/>
                <a:sym typeface="Calibri"/>
              </a:rPr>
              <a:t>			 		PES1201800291 Ishan Agarwal</a:t>
            </a:r>
            <a:endParaRPr b="0" i="0" sz="2200" u="none" cap="none" strike="noStrike">
              <a:solidFill>
                <a:srgbClr val="00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7afbe773fa_0_69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 name="Google Shape;245;g7afbe773fa_0_694"/>
          <p:cNvSpPr txBox="1"/>
          <p:nvPr/>
        </p:nvSpPr>
        <p:spPr>
          <a:xfrm>
            <a:off x="3581409" y="91995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pic>
        <p:nvPicPr>
          <p:cNvPr id="246" name="Google Shape;246;g7afbe773fa_0_694"/>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47" name="Google Shape;247;g7afbe773fa_0_694"/>
          <p:cNvSpPr txBox="1"/>
          <p:nvPr/>
        </p:nvSpPr>
        <p:spPr>
          <a:xfrm>
            <a:off x="1178700" y="210292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rgbClr val="0033CC"/>
              </a:solidFill>
              <a:highlight>
                <a:schemeClr val="lt1"/>
              </a:highlight>
              <a:latin typeface="Trebuchet MS"/>
              <a:ea typeface="Trebuchet MS"/>
              <a:cs typeface="Trebuchet MS"/>
              <a:sym typeface="Trebuchet MS"/>
            </a:endParaRPr>
          </a:p>
        </p:txBody>
      </p:sp>
      <p:sp>
        <p:nvSpPr>
          <p:cNvPr id="248" name="Google Shape;248;g7afbe773fa_0_694"/>
          <p:cNvSpPr txBox="1"/>
          <p:nvPr/>
        </p:nvSpPr>
        <p:spPr>
          <a:xfrm>
            <a:off x="1795850" y="1721225"/>
            <a:ext cx="8872200" cy="4556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chemeClr val="dk1"/>
              </a:buClr>
              <a:buSzPts val="1100"/>
              <a:buFont typeface="Arial"/>
              <a:buNone/>
            </a:pPr>
            <a:r>
              <a:rPr b="0" i="0" lang="en-US" sz="2200" u="none" cap="none" strike="noStrike">
                <a:solidFill>
                  <a:srgbClr val="0033CC"/>
                </a:solidFill>
                <a:latin typeface="Calibri"/>
                <a:ea typeface="Calibri"/>
                <a:cs typeface="Calibri"/>
                <a:sym typeface="Calibri"/>
              </a:rPr>
              <a:t> </a:t>
            </a:r>
            <a:r>
              <a:rPr b="0" i="0" lang="en-US" sz="2200" u="none" cap="none" strike="noStrike">
                <a:solidFill>
                  <a:schemeClr val="dk1"/>
                </a:solidFill>
                <a:highlight>
                  <a:schemeClr val="lt1"/>
                </a:highlight>
                <a:latin typeface="Calibri"/>
                <a:ea typeface="Calibri"/>
                <a:cs typeface="Calibri"/>
                <a:sym typeface="Calibri"/>
              </a:rPr>
              <a:t>Paper1:</a:t>
            </a:r>
            <a:r>
              <a:rPr b="1" i="0" lang="en-US" sz="2200" u="none" cap="none" strike="noStrike">
                <a:solidFill>
                  <a:schemeClr val="dk1"/>
                </a:solidFill>
                <a:highlight>
                  <a:schemeClr val="lt1"/>
                </a:highlight>
                <a:latin typeface="Calibri"/>
                <a:ea typeface="Calibri"/>
                <a:cs typeface="Calibri"/>
                <a:sym typeface="Calibri"/>
              </a:rPr>
              <a:t> Random Forest Algorithm for Soil Fertility Prediction and Grading Using Machine Learning by </a:t>
            </a:r>
            <a:r>
              <a:rPr b="0" i="0" lang="en-US" sz="2200" u="none" cap="none" strike="noStrike">
                <a:solidFill>
                  <a:schemeClr val="dk1"/>
                </a:solidFill>
                <a:highlight>
                  <a:schemeClr val="lt1"/>
                </a:highlight>
                <a:latin typeface="Calibri"/>
                <a:ea typeface="Calibri"/>
                <a:cs typeface="Calibri"/>
                <a:sym typeface="Calibri"/>
              </a:rPr>
              <a:t>Keerthan Kumar, T.G., Shubha, C. and Sushma, S.A, 2019.</a:t>
            </a:r>
            <a:endParaRPr b="0" i="0" sz="2200" u="none" cap="none" strike="noStrike">
              <a:solidFill>
                <a:schemeClr val="dk1"/>
              </a:solidFill>
              <a:highlight>
                <a:schemeClr val="lt1"/>
              </a:highlight>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2200" u="none" cap="none" strike="noStrike">
                <a:solidFill>
                  <a:srgbClr val="0033CC"/>
                </a:solidFill>
                <a:latin typeface="Calibri"/>
                <a:ea typeface="Calibri"/>
                <a:cs typeface="Calibri"/>
                <a:sym typeface="Calibri"/>
              </a:rPr>
              <a:t>where </a:t>
            </a:r>
            <a:endParaRPr b="0" i="0" sz="2200" u="none" cap="none" strike="noStrike">
              <a:solidFill>
                <a:srgbClr val="0033CC"/>
              </a:solidFill>
              <a:latin typeface="Calibri"/>
              <a:ea typeface="Calibri"/>
              <a:cs typeface="Calibri"/>
              <a:sym typeface="Calibri"/>
            </a:endParaRPr>
          </a:p>
          <a:p>
            <a:pPr indent="457200" lvl="0" marL="0" marR="0" rtl="0" algn="l">
              <a:lnSpc>
                <a:spcPct val="100000"/>
              </a:lnSpc>
              <a:spcBef>
                <a:spcPts val="0"/>
              </a:spcBef>
              <a:spcAft>
                <a:spcPts val="0"/>
              </a:spcAft>
              <a:buClr>
                <a:schemeClr val="dk1"/>
              </a:buClr>
              <a:buSzPts val="1100"/>
              <a:buFont typeface="Arial"/>
              <a:buNone/>
            </a:pPr>
            <a:r>
              <a:rPr b="0" i="0" lang="en-US" sz="2200" u="none" cap="none" strike="noStrike">
                <a:solidFill>
                  <a:srgbClr val="0033CC"/>
                </a:solidFill>
                <a:latin typeface="Calibri"/>
                <a:ea typeface="Calibri"/>
                <a:cs typeface="Calibri"/>
                <a:sym typeface="Calibri"/>
              </a:rPr>
              <a:t>Xi = vector of independent variables</a:t>
            </a:r>
            <a:endParaRPr b="0" i="0" sz="2200" u="none" cap="none" strike="noStrike">
              <a:solidFill>
                <a:srgbClr val="0033CC"/>
              </a:solidFill>
              <a:latin typeface="Calibri"/>
              <a:ea typeface="Calibri"/>
              <a:cs typeface="Calibri"/>
              <a:sym typeface="Calibri"/>
            </a:endParaRPr>
          </a:p>
          <a:p>
            <a:pPr indent="0" lvl="0" marL="457200" marR="0" rtl="0" algn="l">
              <a:lnSpc>
                <a:spcPct val="100000"/>
              </a:lnSpc>
              <a:spcBef>
                <a:spcPts val="0"/>
              </a:spcBef>
              <a:spcAft>
                <a:spcPts val="0"/>
              </a:spcAft>
              <a:buClr>
                <a:schemeClr val="dk1"/>
              </a:buClr>
              <a:buSzPts val="1100"/>
              <a:buFont typeface="Arial"/>
              <a:buNone/>
            </a:pPr>
            <a:r>
              <a:rPr b="0" i="0" lang="en-US" sz="2200" u="none" cap="none" strike="noStrike">
                <a:solidFill>
                  <a:srgbClr val="0033CC"/>
                </a:solidFill>
                <a:latin typeface="Calibri"/>
                <a:ea typeface="Calibri"/>
                <a:cs typeface="Calibri"/>
                <a:sym typeface="Calibri"/>
              </a:rPr>
              <a:t>h</a:t>
            </a:r>
            <a:r>
              <a:rPr b="0" baseline="-25000" i="0" lang="en-US" sz="2200" u="none" cap="none" strike="noStrike">
                <a:solidFill>
                  <a:srgbClr val="0033CC"/>
                </a:solidFill>
                <a:latin typeface="Calibri"/>
                <a:ea typeface="Calibri"/>
                <a:cs typeface="Calibri"/>
                <a:sym typeface="Calibri"/>
              </a:rPr>
              <a:t>θ</a:t>
            </a:r>
            <a:r>
              <a:rPr b="0" i="0" lang="en-US" sz="2200" u="none" cap="none" strike="noStrike">
                <a:solidFill>
                  <a:srgbClr val="0033CC"/>
                </a:solidFill>
                <a:latin typeface="Calibri"/>
                <a:ea typeface="Calibri"/>
                <a:cs typeface="Calibri"/>
                <a:sym typeface="Calibri"/>
              </a:rPr>
              <a:t> = hypothesis function</a:t>
            </a:r>
            <a:endParaRPr b="0" i="0" sz="2200" u="none" cap="none" strike="noStrike">
              <a:solidFill>
                <a:srgbClr val="0033CC"/>
              </a:solidFill>
              <a:latin typeface="Calibri"/>
              <a:ea typeface="Calibri"/>
              <a:cs typeface="Calibri"/>
              <a:sym typeface="Calibri"/>
            </a:endParaRPr>
          </a:p>
          <a:p>
            <a:pPr indent="0" lvl="0" marL="457200" marR="0" rtl="0" algn="l">
              <a:lnSpc>
                <a:spcPct val="100000"/>
              </a:lnSpc>
              <a:spcBef>
                <a:spcPts val="0"/>
              </a:spcBef>
              <a:spcAft>
                <a:spcPts val="0"/>
              </a:spcAft>
              <a:buClr>
                <a:schemeClr val="dk1"/>
              </a:buClr>
              <a:buSzPts val="1100"/>
              <a:buFont typeface="Arial"/>
              <a:buNone/>
            </a:pPr>
            <a:r>
              <a:rPr b="0" i="0" lang="en-US" sz="2200" u="none" cap="none" strike="noStrike">
                <a:solidFill>
                  <a:srgbClr val="0033CC"/>
                </a:solidFill>
                <a:latin typeface="Calibri"/>
                <a:ea typeface="Calibri"/>
                <a:cs typeface="Calibri"/>
                <a:sym typeface="Calibri"/>
              </a:rPr>
              <a:t>Yi = True value of the response variables</a:t>
            </a:r>
            <a:endParaRPr b="0" i="0" sz="2200" u="none" cap="none" strike="noStrike">
              <a:solidFill>
                <a:srgbClr val="0033CC"/>
              </a:solidFill>
              <a:latin typeface="Calibri"/>
              <a:ea typeface="Calibri"/>
              <a:cs typeface="Calibri"/>
              <a:sym typeface="Calibri"/>
            </a:endParaRPr>
          </a:p>
          <a:p>
            <a:pPr indent="0" lvl="0" marL="457200" marR="0" rtl="0" algn="l">
              <a:lnSpc>
                <a:spcPct val="100000"/>
              </a:lnSpc>
              <a:spcBef>
                <a:spcPts val="0"/>
              </a:spcBef>
              <a:spcAft>
                <a:spcPts val="0"/>
              </a:spcAft>
              <a:buClr>
                <a:schemeClr val="dk1"/>
              </a:buClr>
              <a:buSzPts val="1100"/>
              <a:buFont typeface="Arial"/>
              <a:buNone/>
            </a:pPr>
            <a:r>
              <a:rPr b="0" i="0" lang="en-US" sz="2200" u="none" cap="none" strike="noStrike">
                <a:solidFill>
                  <a:srgbClr val="0033CC"/>
                </a:solidFill>
                <a:latin typeface="Calibri"/>
                <a:ea typeface="Calibri"/>
                <a:cs typeface="Calibri"/>
                <a:sym typeface="Calibri"/>
              </a:rPr>
              <a:t>m = normalizing parameter</a:t>
            </a:r>
            <a:endParaRPr b="0" i="0" sz="2200" u="none" cap="none" strike="noStrike">
              <a:solidFill>
                <a:srgbClr val="0033CC"/>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rPr b="0" i="0" lang="en-US" sz="2200" u="none" cap="none" strike="noStrike">
                <a:solidFill>
                  <a:srgbClr val="0033CC"/>
                </a:solidFill>
                <a:latin typeface="Calibri"/>
                <a:ea typeface="Calibri"/>
                <a:cs typeface="Calibri"/>
                <a:sym typeface="Calibri"/>
              </a:rPr>
              <a:t> The Gradient Descent algorithms was adopted to minimize the cost function. </a:t>
            </a:r>
            <a:endParaRPr b="0" i="0" sz="2200" u="none" cap="none" strike="noStrike">
              <a:solidFill>
                <a:srgbClr val="0033CC"/>
              </a:solidFill>
              <a:latin typeface="Calibri"/>
              <a:ea typeface="Calibri"/>
              <a:cs typeface="Calibri"/>
              <a:sym typeface="Calibri"/>
            </a:endParaRPr>
          </a:p>
          <a:p>
            <a:pPr indent="0" lvl="0" marL="0" marR="0" rtl="0" algn="l">
              <a:lnSpc>
                <a:spcPct val="100000"/>
              </a:lnSpc>
              <a:spcBef>
                <a:spcPts val="1200"/>
              </a:spcBef>
              <a:spcAft>
                <a:spcPts val="0"/>
              </a:spcAft>
              <a:buClr>
                <a:schemeClr val="dk1"/>
              </a:buClr>
              <a:buSzPts val="1100"/>
              <a:buFont typeface="Arial"/>
              <a:buNone/>
            </a:pPr>
            <a:r>
              <a:t/>
            </a:r>
            <a:endParaRPr b="0" i="0" sz="2200" u="none" cap="none" strike="noStrike">
              <a:solidFill>
                <a:srgbClr val="00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200" u="none" cap="none" strike="noStrike">
              <a:solidFill>
                <a:srgbClr val="0033CC"/>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7afbe773fa_0_70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 name="Google Shape;254;g7afbe773fa_0_705"/>
          <p:cNvSpPr txBox="1"/>
          <p:nvPr/>
        </p:nvSpPr>
        <p:spPr>
          <a:xfrm>
            <a:off x="3581409" y="844325"/>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pic>
        <p:nvPicPr>
          <p:cNvPr id="255" name="Google Shape;255;g7afbe773fa_0_705"/>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56" name="Google Shape;256;g7afbe773fa_0_705"/>
          <p:cNvSpPr txBox="1"/>
          <p:nvPr/>
        </p:nvSpPr>
        <p:spPr>
          <a:xfrm>
            <a:off x="1178700" y="210292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rgbClr val="0033CC"/>
              </a:solidFill>
              <a:highlight>
                <a:schemeClr val="lt1"/>
              </a:highlight>
              <a:latin typeface="Trebuchet MS"/>
              <a:ea typeface="Trebuchet MS"/>
              <a:cs typeface="Trebuchet MS"/>
              <a:sym typeface="Trebuchet MS"/>
            </a:endParaRPr>
          </a:p>
        </p:txBody>
      </p:sp>
      <p:sp>
        <p:nvSpPr>
          <p:cNvPr id="257" name="Google Shape;257;g7afbe773fa_0_705"/>
          <p:cNvSpPr txBox="1"/>
          <p:nvPr/>
        </p:nvSpPr>
        <p:spPr>
          <a:xfrm>
            <a:off x="1832025" y="1687725"/>
            <a:ext cx="8835900" cy="437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2400"/>
              <a:buFont typeface="Arial"/>
              <a:buNone/>
            </a:pPr>
            <a:r>
              <a:rPr b="0" i="0" lang="en-US" sz="2200" u="none" cap="none" strike="noStrike">
                <a:solidFill>
                  <a:schemeClr val="dk1"/>
                </a:solidFill>
                <a:highlight>
                  <a:schemeClr val="lt1"/>
                </a:highlight>
                <a:latin typeface="Calibri"/>
                <a:ea typeface="Calibri"/>
                <a:cs typeface="Calibri"/>
                <a:sym typeface="Calibri"/>
              </a:rPr>
              <a:t>Paper1:</a:t>
            </a:r>
            <a:r>
              <a:rPr b="1" i="0" lang="en-US" sz="2200" u="none" cap="none" strike="noStrike">
                <a:solidFill>
                  <a:schemeClr val="dk1"/>
                </a:solidFill>
                <a:highlight>
                  <a:schemeClr val="lt1"/>
                </a:highlight>
                <a:latin typeface="Calibri"/>
                <a:ea typeface="Calibri"/>
                <a:cs typeface="Calibri"/>
                <a:sym typeface="Calibri"/>
              </a:rPr>
              <a:t> Random Forest Algorithm for Soil Fertility Prediction and Grading Using Machine Learning by </a:t>
            </a:r>
            <a:r>
              <a:rPr b="0" i="0" lang="en-US" sz="2200" u="none" cap="none" strike="noStrike">
                <a:solidFill>
                  <a:schemeClr val="dk1"/>
                </a:solidFill>
                <a:highlight>
                  <a:schemeClr val="lt1"/>
                </a:highlight>
                <a:latin typeface="Calibri"/>
                <a:ea typeface="Calibri"/>
                <a:cs typeface="Calibri"/>
                <a:sym typeface="Calibri"/>
              </a:rPr>
              <a:t>Keerthan Kumar, T.G., Shubha, C. and Sushma, S.A, 2019.</a:t>
            </a:r>
            <a:endParaRPr b="0" i="0" sz="2200" u="none" cap="none" strike="noStrike">
              <a:solidFill>
                <a:schemeClr val="dk1"/>
              </a:solidFill>
              <a:highlight>
                <a:schemeClr val="lt1"/>
              </a:highlight>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rPr b="1" i="0" lang="en-US" sz="2200" u="none" cap="none" strike="noStrike">
                <a:solidFill>
                  <a:srgbClr val="0033CC"/>
                </a:solidFill>
                <a:latin typeface="Calibri"/>
                <a:ea typeface="Calibri"/>
                <a:cs typeface="Calibri"/>
                <a:sym typeface="Calibri"/>
              </a:rPr>
              <a:t>Module-2: Crop Recommendation</a:t>
            </a:r>
            <a:endParaRPr b="1" i="0" sz="2200" u="none" cap="none" strike="noStrike">
              <a:solidFill>
                <a:srgbClr val="0033CC"/>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rPr b="0" i="0" lang="en-US" sz="2200" u="none" cap="none" strike="noStrike">
                <a:solidFill>
                  <a:srgbClr val="0033CC"/>
                </a:solidFill>
                <a:latin typeface="Calibri"/>
                <a:ea typeface="Calibri"/>
                <a:cs typeface="Calibri"/>
                <a:sym typeface="Calibri"/>
              </a:rPr>
              <a:t>Machine learning algorithms such as Support Vector Machines, Random Forest Classification and Decision Tree were applied and based on the Root Mean Square Error value the most best model was chosen. This model will then be subjected to evaluation where the accuracy of the model would be determined by passing real time data. </a:t>
            </a:r>
            <a:endParaRPr b="0" i="0" sz="2200" u="none" cap="none" strike="noStrike">
              <a:solidFill>
                <a:srgbClr val="0033CC"/>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t/>
            </a:r>
            <a:endParaRPr b="0" i="0" sz="2200" u="none" cap="none" strike="noStrike">
              <a:solidFill>
                <a:srgbClr val="00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200" u="none" cap="none" strike="noStrike">
              <a:solidFill>
                <a:srgbClr val="0033CC"/>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7afbe773fa_0_76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3" name="Google Shape;263;g7afbe773fa_0_760"/>
          <p:cNvSpPr txBox="1"/>
          <p:nvPr/>
        </p:nvSpPr>
        <p:spPr>
          <a:xfrm>
            <a:off x="3567534" y="85375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pic>
        <p:nvPicPr>
          <p:cNvPr id="264" name="Google Shape;264;g7afbe773fa_0_760"/>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65" name="Google Shape;265;g7afbe773fa_0_760"/>
          <p:cNvSpPr txBox="1"/>
          <p:nvPr/>
        </p:nvSpPr>
        <p:spPr>
          <a:xfrm>
            <a:off x="1178700" y="210292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rgbClr val="0033CC"/>
              </a:solidFill>
              <a:highlight>
                <a:schemeClr val="lt1"/>
              </a:highlight>
              <a:latin typeface="Trebuchet MS"/>
              <a:ea typeface="Trebuchet MS"/>
              <a:cs typeface="Trebuchet MS"/>
              <a:sym typeface="Trebuchet MS"/>
            </a:endParaRPr>
          </a:p>
        </p:txBody>
      </p:sp>
      <p:sp>
        <p:nvSpPr>
          <p:cNvPr id="266" name="Google Shape;266;g7afbe773fa_0_760"/>
          <p:cNvSpPr txBox="1"/>
          <p:nvPr/>
        </p:nvSpPr>
        <p:spPr>
          <a:xfrm>
            <a:off x="1832025" y="1808275"/>
            <a:ext cx="8835900" cy="354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2400"/>
              <a:buFont typeface="Arial"/>
              <a:buNone/>
            </a:pPr>
            <a:r>
              <a:rPr b="0" i="0" lang="en-US" sz="2200" u="none" cap="none" strike="noStrike">
                <a:solidFill>
                  <a:schemeClr val="dk1"/>
                </a:solidFill>
                <a:highlight>
                  <a:schemeClr val="lt1"/>
                </a:highlight>
                <a:latin typeface="Calibri"/>
                <a:ea typeface="Calibri"/>
                <a:cs typeface="Calibri"/>
                <a:sym typeface="Calibri"/>
              </a:rPr>
              <a:t>Paper1:</a:t>
            </a:r>
            <a:r>
              <a:rPr b="1" i="0" lang="en-US" sz="2200" u="none" cap="none" strike="noStrike">
                <a:solidFill>
                  <a:schemeClr val="dk1"/>
                </a:solidFill>
                <a:highlight>
                  <a:schemeClr val="lt1"/>
                </a:highlight>
                <a:latin typeface="Calibri"/>
                <a:ea typeface="Calibri"/>
                <a:cs typeface="Calibri"/>
                <a:sym typeface="Calibri"/>
              </a:rPr>
              <a:t> Random Forest Algorithm for Soil Fertility Prediction and Grading Using Machine Learning by </a:t>
            </a:r>
            <a:r>
              <a:rPr b="0" i="0" lang="en-US" sz="2200" u="none" cap="none" strike="noStrike">
                <a:solidFill>
                  <a:schemeClr val="dk1"/>
                </a:solidFill>
                <a:highlight>
                  <a:schemeClr val="lt1"/>
                </a:highlight>
                <a:latin typeface="Calibri"/>
                <a:ea typeface="Calibri"/>
                <a:cs typeface="Calibri"/>
                <a:sym typeface="Calibri"/>
              </a:rPr>
              <a:t>Keerthan Kumar, T.G., Shubha, C. and Sushma, S.A, 2019.</a:t>
            </a:r>
            <a:endParaRPr b="0" i="0" sz="2200" u="none" cap="none" strike="noStrike">
              <a:solidFill>
                <a:srgbClr val="0033CC"/>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rPr b="1" i="0" lang="en-US" sz="2200" u="none" cap="none" strike="noStrike">
                <a:solidFill>
                  <a:srgbClr val="0033CC"/>
                </a:solidFill>
                <a:latin typeface="Calibri"/>
                <a:ea typeface="Calibri"/>
                <a:cs typeface="Calibri"/>
                <a:sym typeface="Calibri"/>
              </a:rPr>
              <a:t>Conclusions from [1] are</a:t>
            </a:r>
            <a:endParaRPr b="1" i="0" sz="2200" u="none" cap="none" strike="noStrike">
              <a:solidFill>
                <a:srgbClr val="0033CC"/>
              </a:solidFill>
              <a:latin typeface="Calibri"/>
              <a:ea typeface="Calibri"/>
              <a:cs typeface="Calibri"/>
              <a:sym typeface="Calibri"/>
            </a:endParaRPr>
          </a:p>
          <a:p>
            <a:pPr indent="-368300" lvl="0" marL="457200" marR="0" rtl="0" algn="l">
              <a:lnSpc>
                <a:spcPct val="100000"/>
              </a:lnSpc>
              <a:spcBef>
                <a:spcPts val="1200"/>
              </a:spcBef>
              <a:spcAft>
                <a:spcPts val="0"/>
              </a:spcAft>
              <a:buClr>
                <a:srgbClr val="0033CC"/>
              </a:buClr>
              <a:buSzPts val="2200"/>
              <a:buFont typeface="Calibri"/>
              <a:buChar char="●"/>
            </a:pPr>
            <a:r>
              <a:rPr b="0" i="0" lang="en-US" sz="2200" u="none" cap="none" strike="noStrike">
                <a:solidFill>
                  <a:srgbClr val="0033CC"/>
                </a:solidFill>
                <a:latin typeface="Calibri"/>
                <a:ea typeface="Calibri"/>
                <a:cs typeface="Calibri"/>
                <a:sym typeface="Calibri"/>
              </a:rPr>
              <a:t>In soil grading, Linear Regression was found to be the most efficient algorithm with a very less Root Mean Square Error value.</a:t>
            </a:r>
            <a:endParaRPr b="0" i="0" sz="2200" u="none" cap="none" strike="noStrike">
              <a:solidFill>
                <a:srgbClr val="0033CC"/>
              </a:solidFill>
              <a:latin typeface="Calibri"/>
              <a:ea typeface="Calibri"/>
              <a:cs typeface="Calibri"/>
              <a:sym typeface="Calibri"/>
            </a:endParaRPr>
          </a:p>
          <a:p>
            <a:pPr indent="-368300" lvl="0" marL="457200" marR="0" rtl="0" algn="l">
              <a:lnSpc>
                <a:spcPct val="100000"/>
              </a:lnSpc>
              <a:spcBef>
                <a:spcPts val="0"/>
              </a:spcBef>
              <a:spcAft>
                <a:spcPts val="0"/>
              </a:spcAft>
              <a:buClr>
                <a:srgbClr val="0033CC"/>
              </a:buClr>
              <a:buSzPts val="2200"/>
              <a:buFont typeface="Calibri"/>
              <a:buChar char="●"/>
            </a:pPr>
            <a:r>
              <a:rPr b="0" i="0" lang="en-US" sz="2200" u="none" cap="none" strike="noStrike">
                <a:solidFill>
                  <a:srgbClr val="0033CC"/>
                </a:solidFill>
                <a:latin typeface="Calibri"/>
                <a:ea typeface="Calibri"/>
                <a:cs typeface="Calibri"/>
                <a:sym typeface="Calibri"/>
              </a:rPr>
              <a:t>In the case of crop recommendation, the Random Forest Classifier proved to perform better compared to Support Vector Machine and Gaussian Naive Bayes.</a:t>
            </a:r>
            <a:endParaRPr b="0" i="0" sz="2200" u="none" cap="none" strike="noStrike">
              <a:solidFill>
                <a:srgbClr val="0033CC"/>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7afbe773fa_0_77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2" name="Google Shape;272;g7afbe773fa_0_771"/>
          <p:cNvSpPr txBox="1"/>
          <p:nvPr/>
        </p:nvSpPr>
        <p:spPr>
          <a:xfrm>
            <a:off x="3567609" y="85375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pic>
        <p:nvPicPr>
          <p:cNvPr id="273" name="Google Shape;273;g7afbe773fa_0_771"/>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74" name="Google Shape;274;g7afbe773fa_0_771"/>
          <p:cNvSpPr txBox="1"/>
          <p:nvPr/>
        </p:nvSpPr>
        <p:spPr>
          <a:xfrm>
            <a:off x="1178700" y="210292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rgbClr val="0033CC"/>
              </a:solidFill>
              <a:highlight>
                <a:schemeClr val="lt1"/>
              </a:highlight>
              <a:latin typeface="Trebuchet MS"/>
              <a:ea typeface="Trebuchet MS"/>
              <a:cs typeface="Trebuchet MS"/>
              <a:sym typeface="Trebuchet MS"/>
            </a:endParaRPr>
          </a:p>
        </p:txBody>
      </p:sp>
      <p:sp>
        <p:nvSpPr>
          <p:cNvPr id="275" name="Google Shape;275;g7afbe773fa_0_771"/>
          <p:cNvSpPr txBox="1"/>
          <p:nvPr/>
        </p:nvSpPr>
        <p:spPr>
          <a:xfrm>
            <a:off x="1819950" y="1808275"/>
            <a:ext cx="88482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2400"/>
              <a:buFont typeface="Arial"/>
              <a:buNone/>
            </a:pPr>
            <a:r>
              <a:rPr b="0" i="0" lang="en-US" sz="2200" u="none" cap="none" strike="noStrike">
                <a:solidFill>
                  <a:schemeClr val="dk1"/>
                </a:solidFill>
                <a:highlight>
                  <a:schemeClr val="lt1"/>
                </a:highlight>
                <a:latin typeface="Calibri"/>
                <a:ea typeface="Calibri"/>
                <a:cs typeface="Calibri"/>
                <a:sym typeface="Calibri"/>
              </a:rPr>
              <a:t>Paper1:</a:t>
            </a:r>
            <a:r>
              <a:rPr b="1" i="0" lang="en-US" sz="2200" u="none" cap="none" strike="noStrike">
                <a:solidFill>
                  <a:schemeClr val="dk1"/>
                </a:solidFill>
                <a:highlight>
                  <a:schemeClr val="lt1"/>
                </a:highlight>
                <a:latin typeface="Calibri"/>
                <a:ea typeface="Calibri"/>
                <a:cs typeface="Calibri"/>
                <a:sym typeface="Calibri"/>
              </a:rPr>
              <a:t> Random Forest Algorithm for Soil Fertility Prediction and Grading Using Machine Learning by </a:t>
            </a:r>
            <a:r>
              <a:rPr b="0" i="0" lang="en-US" sz="2200" u="none" cap="none" strike="noStrike">
                <a:solidFill>
                  <a:schemeClr val="dk1"/>
                </a:solidFill>
                <a:highlight>
                  <a:schemeClr val="lt1"/>
                </a:highlight>
                <a:latin typeface="Calibri"/>
                <a:ea typeface="Calibri"/>
                <a:cs typeface="Calibri"/>
                <a:sym typeface="Calibri"/>
              </a:rPr>
              <a:t>Keerthan Kumar, T.G., Shubha, C. and Sushma, S.A, 2019.</a:t>
            </a:r>
            <a:endParaRPr b="0" i="0" sz="2200" u="none" cap="none" strike="noStrike">
              <a:solidFill>
                <a:schemeClr val="dk1"/>
              </a:solidFill>
              <a:highlight>
                <a:schemeClr val="lt1"/>
              </a:highlight>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rPr b="0" i="0" lang="en-US" sz="2200" u="none" cap="none" strike="noStrike">
                <a:solidFill>
                  <a:srgbClr val="0033CC"/>
                </a:solidFill>
                <a:latin typeface="Calibri"/>
                <a:ea typeface="Calibri"/>
                <a:cs typeface="Calibri"/>
                <a:sym typeface="Calibri"/>
              </a:rPr>
              <a:t>Learnings from [1] are</a:t>
            </a:r>
            <a:endParaRPr b="0" i="0" sz="2200" u="none" cap="none" strike="noStrike">
              <a:solidFill>
                <a:srgbClr val="0033CC"/>
              </a:solidFill>
              <a:latin typeface="Calibri"/>
              <a:ea typeface="Calibri"/>
              <a:cs typeface="Calibri"/>
              <a:sym typeface="Calibri"/>
            </a:endParaRPr>
          </a:p>
          <a:p>
            <a:pPr indent="-368300" lvl="0" marL="457200" marR="0" rtl="0" algn="l">
              <a:lnSpc>
                <a:spcPct val="100000"/>
              </a:lnSpc>
              <a:spcBef>
                <a:spcPts val="1200"/>
              </a:spcBef>
              <a:spcAft>
                <a:spcPts val="0"/>
              </a:spcAft>
              <a:buClr>
                <a:srgbClr val="0033CC"/>
              </a:buClr>
              <a:buSzPts val="2200"/>
              <a:buFont typeface="Calibri"/>
              <a:buChar char="●"/>
            </a:pPr>
            <a:r>
              <a:rPr b="0" i="0" lang="en-US" sz="2200" u="none" cap="none" strike="noStrike">
                <a:solidFill>
                  <a:srgbClr val="0033CC"/>
                </a:solidFill>
                <a:latin typeface="Calibri"/>
                <a:ea typeface="Calibri"/>
                <a:cs typeface="Calibri"/>
                <a:sym typeface="Calibri"/>
              </a:rPr>
              <a:t>The Random Forest Algorithm is based on ensemble learning and proved to be a very effective algorithm for classification.</a:t>
            </a:r>
            <a:endParaRPr b="0" i="0" sz="2200" u="none" cap="none" strike="noStrike">
              <a:solidFill>
                <a:srgbClr val="0033CC"/>
              </a:solidFill>
              <a:latin typeface="Calibri"/>
              <a:ea typeface="Calibri"/>
              <a:cs typeface="Calibri"/>
              <a:sym typeface="Calibri"/>
            </a:endParaRPr>
          </a:p>
          <a:p>
            <a:pPr indent="-368300" lvl="0" marL="457200" marR="0" rtl="0" algn="l">
              <a:lnSpc>
                <a:spcPct val="100000"/>
              </a:lnSpc>
              <a:spcBef>
                <a:spcPts val="0"/>
              </a:spcBef>
              <a:spcAft>
                <a:spcPts val="0"/>
              </a:spcAft>
              <a:buClr>
                <a:srgbClr val="0033CC"/>
              </a:buClr>
              <a:buSzPts val="2200"/>
              <a:buFont typeface="Calibri"/>
              <a:buChar char="●"/>
            </a:pPr>
            <a:r>
              <a:rPr b="0" i="0" lang="en-US" sz="2200" u="none" cap="none" strike="noStrike">
                <a:solidFill>
                  <a:srgbClr val="0033CC"/>
                </a:solidFill>
                <a:latin typeface="Calibri"/>
                <a:ea typeface="Calibri"/>
                <a:cs typeface="Calibri"/>
                <a:sym typeface="Calibri"/>
              </a:rPr>
              <a:t>The basic idea is to build multiple decision trees from randomly selected subsets of the data. And then when a new data instance comes in, it is put through all these decision trees and a majority vote is taken in order to give the instance its final classification.</a:t>
            </a:r>
            <a:endParaRPr b="0" i="0" sz="2200" u="none" cap="none" strike="noStrike">
              <a:solidFill>
                <a:srgbClr val="0033CC"/>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7afbe773fa_0_782"/>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 name="Google Shape;281;g7afbe773fa_0_782"/>
          <p:cNvSpPr txBox="1"/>
          <p:nvPr/>
        </p:nvSpPr>
        <p:spPr>
          <a:xfrm>
            <a:off x="3581409" y="868675"/>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pic>
        <p:nvPicPr>
          <p:cNvPr id="282" name="Google Shape;282;g7afbe773fa_0_782"/>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83" name="Google Shape;283;g7afbe773fa_0_782"/>
          <p:cNvSpPr txBox="1"/>
          <p:nvPr/>
        </p:nvSpPr>
        <p:spPr>
          <a:xfrm>
            <a:off x="1178700" y="210292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rgbClr val="0033CC"/>
              </a:solidFill>
              <a:highlight>
                <a:schemeClr val="lt1"/>
              </a:highlight>
              <a:latin typeface="Trebuchet MS"/>
              <a:ea typeface="Trebuchet MS"/>
              <a:cs typeface="Trebuchet MS"/>
              <a:sym typeface="Trebuchet MS"/>
            </a:endParaRPr>
          </a:p>
        </p:txBody>
      </p:sp>
      <p:sp>
        <p:nvSpPr>
          <p:cNvPr id="284" name="Google Shape;284;g7afbe773fa_0_782"/>
          <p:cNvSpPr txBox="1"/>
          <p:nvPr/>
        </p:nvSpPr>
        <p:spPr>
          <a:xfrm>
            <a:off x="1819950" y="1808275"/>
            <a:ext cx="8848200" cy="338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2400"/>
              <a:buFont typeface="Arial"/>
              <a:buNone/>
            </a:pPr>
            <a:r>
              <a:rPr b="0" i="0" lang="en-US" sz="2200" u="none" cap="none" strike="noStrike">
                <a:solidFill>
                  <a:schemeClr val="dk1"/>
                </a:solidFill>
                <a:highlight>
                  <a:schemeClr val="lt1"/>
                </a:highlight>
                <a:latin typeface="Calibri"/>
                <a:ea typeface="Calibri"/>
                <a:cs typeface="Calibri"/>
                <a:sym typeface="Calibri"/>
              </a:rPr>
              <a:t>Paper1:</a:t>
            </a:r>
            <a:r>
              <a:rPr b="1" i="0" lang="en-US" sz="2200" u="none" cap="none" strike="noStrike">
                <a:solidFill>
                  <a:schemeClr val="dk1"/>
                </a:solidFill>
                <a:highlight>
                  <a:schemeClr val="lt1"/>
                </a:highlight>
                <a:latin typeface="Calibri"/>
                <a:ea typeface="Calibri"/>
                <a:cs typeface="Calibri"/>
                <a:sym typeface="Calibri"/>
              </a:rPr>
              <a:t> Random Forest Algorithm for Soil Fertility Prediction and Grading Using Machine Learning by </a:t>
            </a:r>
            <a:r>
              <a:rPr b="0" i="0" lang="en-US" sz="2200" u="none" cap="none" strike="noStrike">
                <a:solidFill>
                  <a:schemeClr val="dk1"/>
                </a:solidFill>
                <a:highlight>
                  <a:schemeClr val="lt1"/>
                </a:highlight>
                <a:latin typeface="Calibri"/>
                <a:ea typeface="Calibri"/>
                <a:cs typeface="Calibri"/>
                <a:sym typeface="Calibri"/>
              </a:rPr>
              <a:t>Keerthan Kumar, T.G., Shubha, C. and Sushma, S.A, 2019.</a:t>
            </a:r>
            <a:endParaRPr b="0" i="0" sz="2200" u="none" cap="none" strike="noStrike">
              <a:solidFill>
                <a:schemeClr val="dk1"/>
              </a:solidFill>
              <a:highlight>
                <a:schemeClr val="lt1"/>
              </a:highlight>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t/>
            </a:r>
            <a:endParaRPr b="0" i="0" sz="2200" u="none" cap="none" strike="noStrike">
              <a:solidFill>
                <a:schemeClr val="dk1"/>
              </a:solidFill>
              <a:highlight>
                <a:schemeClr val="lt1"/>
              </a:highlight>
              <a:latin typeface="Calibri"/>
              <a:ea typeface="Calibri"/>
              <a:cs typeface="Calibri"/>
              <a:sym typeface="Calibri"/>
            </a:endParaRPr>
          </a:p>
          <a:p>
            <a:pPr indent="-368300" lvl="0" marL="457200" marR="0" rtl="0" algn="l">
              <a:lnSpc>
                <a:spcPct val="100000"/>
              </a:lnSpc>
              <a:spcBef>
                <a:spcPts val="0"/>
              </a:spcBef>
              <a:spcAft>
                <a:spcPts val="0"/>
              </a:spcAft>
              <a:buClr>
                <a:srgbClr val="0033CC"/>
              </a:buClr>
              <a:buSzPts val="2200"/>
              <a:buFont typeface="Calibri"/>
              <a:buChar char="●"/>
            </a:pPr>
            <a:r>
              <a:rPr b="0" i="0" lang="en-US" sz="2200" u="none" cap="none" strike="noStrike">
                <a:solidFill>
                  <a:srgbClr val="0033CC"/>
                </a:solidFill>
                <a:latin typeface="Calibri"/>
                <a:ea typeface="Calibri"/>
                <a:cs typeface="Calibri"/>
                <a:sym typeface="Calibri"/>
              </a:rPr>
              <a:t>Each tree as individual entities might not be ideal, but overall as a group they can perform really well.</a:t>
            </a:r>
            <a:endParaRPr b="0" i="0" sz="2200" u="none" cap="none" strike="noStrike">
              <a:solidFill>
                <a:srgbClr val="0033CC"/>
              </a:solidFill>
              <a:latin typeface="Calibri"/>
              <a:ea typeface="Calibri"/>
              <a:cs typeface="Calibri"/>
              <a:sym typeface="Calibri"/>
            </a:endParaRPr>
          </a:p>
          <a:p>
            <a:pPr indent="-368300" lvl="0" marL="457200" marR="0" rtl="0" algn="l">
              <a:lnSpc>
                <a:spcPct val="100000"/>
              </a:lnSpc>
              <a:spcBef>
                <a:spcPts val="0"/>
              </a:spcBef>
              <a:spcAft>
                <a:spcPts val="0"/>
              </a:spcAft>
              <a:buClr>
                <a:srgbClr val="0033CC"/>
              </a:buClr>
              <a:buSzPts val="2200"/>
              <a:buFont typeface="Calibri"/>
              <a:buChar char="●"/>
            </a:pPr>
            <a:r>
              <a:rPr b="0" i="0" lang="en-US" sz="2200" u="none" cap="none" strike="noStrike">
                <a:solidFill>
                  <a:srgbClr val="0033CC"/>
                </a:solidFill>
                <a:latin typeface="Calibri"/>
                <a:ea typeface="Calibri"/>
                <a:cs typeface="Calibri"/>
                <a:sym typeface="Calibri"/>
              </a:rPr>
              <a:t>Since there are a large number of trees, the existence of any errors or uncertainties associated with any of the trees are taken care off by this algorithm.   </a:t>
            </a:r>
            <a:endParaRPr b="0" i="0" sz="2200" u="none" cap="none" strike="noStrike">
              <a:solidFill>
                <a:srgbClr val="0033CC"/>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7afbe773fa_0_870"/>
          <p:cNvSpPr txBox="1"/>
          <p:nvPr/>
        </p:nvSpPr>
        <p:spPr>
          <a:xfrm>
            <a:off x="3581409" y="92605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sp>
        <p:nvSpPr>
          <p:cNvPr id="290" name="Google Shape;290;g7afbe773fa_0_870"/>
          <p:cNvSpPr txBox="1"/>
          <p:nvPr/>
        </p:nvSpPr>
        <p:spPr>
          <a:xfrm>
            <a:off x="1178700" y="210292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rgbClr val="0033CC"/>
              </a:solidFill>
              <a:highlight>
                <a:schemeClr val="lt1"/>
              </a:highlight>
              <a:latin typeface="Trebuchet MS"/>
              <a:ea typeface="Trebuchet MS"/>
              <a:cs typeface="Trebuchet MS"/>
              <a:sym typeface="Trebuchet MS"/>
            </a:endParaRPr>
          </a:p>
        </p:txBody>
      </p:sp>
      <p:sp>
        <p:nvSpPr>
          <p:cNvPr id="291" name="Google Shape;291;g7afbe773fa_0_870"/>
          <p:cNvSpPr txBox="1"/>
          <p:nvPr/>
        </p:nvSpPr>
        <p:spPr>
          <a:xfrm>
            <a:off x="1819850" y="1681950"/>
            <a:ext cx="9106800" cy="4830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US" sz="2200" u="none" cap="none" strike="noStrike">
                <a:solidFill>
                  <a:srgbClr val="000000"/>
                </a:solidFill>
                <a:highlight>
                  <a:schemeClr val="lt1"/>
                </a:highlight>
                <a:latin typeface="Calibri"/>
                <a:ea typeface="Calibri"/>
                <a:cs typeface="Calibri"/>
                <a:sym typeface="Calibri"/>
              </a:rPr>
              <a:t>Paper 2: </a:t>
            </a:r>
            <a:r>
              <a:rPr b="0" i="0" lang="en-US" sz="2200" u="none" cap="none" strike="noStrike">
                <a:solidFill>
                  <a:schemeClr val="dk1"/>
                </a:solidFill>
                <a:highlight>
                  <a:schemeClr val="lt1"/>
                </a:highlight>
                <a:latin typeface="Calibri"/>
                <a:ea typeface="Calibri"/>
                <a:cs typeface="Calibri"/>
                <a:sym typeface="Calibri"/>
              </a:rPr>
              <a:t>Kumar, R., Singh, M.P., Kumar, P. and Singh, J.P., 2015, May. </a:t>
            </a:r>
            <a:r>
              <a:rPr b="1" i="0" lang="en-US" sz="2200" u="none" cap="none" strike="noStrike">
                <a:solidFill>
                  <a:schemeClr val="dk1"/>
                </a:solidFill>
                <a:highlight>
                  <a:schemeClr val="lt1"/>
                </a:highlight>
                <a:latin typeface="Calibri"/>
                <a:ea typeface="Calibri"/>
                <a:cs typeface="Calibri"/>
                <a:sym typeface="Calibri"/>
              </a:rPr>
              <a:t>Crop Selection Method to maximize crop yield rate using machine learning technique</a:t>
            </a:r>
            <a:r>
              <a:rPr b="0" i="0" lang="en-US" sz="2200" u="none" cap="none" strike="noStrike">
                <a:solidFill>
                  <a:schemeClr val="dk1"/>
                </a:solidFill>
                <a:highlight>
                  <a:schemeClr val="lt1"/>
                </a:highlight>
                <a:latin typeface="Calibri"/>
                <a:ea typeface="Calibri"/>
                <a:cs typeface="Calibri"/>
                <a:sym typeface="Calibri"/>
              </a:rPr>
              <a:t>. In 2015 international conference on smart technologies and management for computing, communication, controls, energy and materials (ICSTM) (pp. 138-145). IEEE.</a:t>
            </a:r>
            <a:endParaRPr b="0" i="0" sz="2200" u="none" cap="none" strike="noStrike">
              <a:solidFill>
                <a:schemeClr val="dk1"/>
              </a:solidFill>
              <a:highlight>
                <a:schemeClr val="lt1"/>
              </a:highlight>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rPr b="0" i="0" lang="en-US" sz="2200" u="none" cap="none" strike="noStrike">
                <a:solidFill>
                  <a:srgbClr val="0033CC"/>
                </a:solidFill>
                <a:latin typeface="Calibri"/>
                <a:ea typeface="Calibri"/>
                <a:cs typeface="Calibri"/>
                <a:sym typeface="Calibri"/>
              </a:rPr>
              <a:t>The authors introduce an algorithm they call ‘</a:t>
            </a:r>
            <a:r>
              <a:rPr b="1" i="0" lang="en-US" sz="2200" u="none" cap="none" strike="noStrike">
                <a:solidFill>
                  <a:srgbClr val="0033CC"/>
                </a:solidFill>
                <a:latin typeface="Calibri"/>
                <a:ea typeface="Calibri"/>
                <a:cs typeface="Calibri"/>
                <a:sym typeface="Calibri"/>
              </a:rPr>
              <a:t>CSM- Crop Selection Method</a:t>
            </a:r>
            <a:r>
              <a:rPr b="0" i="0" lang="en-US" sz="2200" u="none" cap="none" strike="noStrike">
                <a:solidFill>
                  <a:srgbClr val="0033CC"/>
                </a:solidFill>
                <a:latin typeface="Calibri"/>
                <a:ea typeface="Calibri"/>
                <a:cs typeface="Calibri"/>
                <a:sym typeface="Calibri"/>
              </a:rPr>
              <a:t>’</a:t>
            </a:r>
            <a:endParaRPr b="0" i="0" sz="2200" u="none" cap="none" strike="noStrike">
              <a:solidFill>
                <a:srgbClr val="0033CC"/>
              </a:solidFill>
              <a:latin typeface="Calibri"/>
              <a:ea typeface="Calibri"/>
              <a:cs typeface="Calibri"/>
              <a:sym typeface="Calibri"/>
            </a:endParaRPr>
          </a:p>
          <a:p>
            <a:pPr indent="0" lvl="0" marL="0" marR="0" rtl="0" algn="l">
              <a:lnSpc>
                <a:spcPct val="100000"/>
              </a:lnSpc>
              <a:spcBef>
                <a:spcPts val="1200"/>
              </a:spcBef>
              <a:spcAft>
                <a:spcPts val="0"/>
              </a:spcAft>
              <a:buClr>
                <a:schemeClr val="dk1"/>
              </a:buClr>
              <a:buSzPts val="1100"/>
              <a:buFont typeface="Arial"/>
              <a:buNone/>
            </a:pPr>
            <a:r>
              <a:rPr b="0" i="0" lang="en-US" sz="2200" u="none" cap="none" strike="noStrike">
                <a:solidFill>
                  <a:srgbClr val="0033CC"/>
                </a:solidFill>
                <a:latin typeface="Calibri"/>
                <a:ea typeface="Calibri"/>
                <a:cs typeface="Calibri"/>
                <a:sym typeface="Calibri"/>
              </a:rPr>
              <a:t>It Uses:</a:t>
            </a:r>
            <a:endParaRPr b="0" i="0" sz="2200" u="none" cap="none" strike="noStrike">
              <a:solidFill>
                <a:srgbClr val="0033CC"/>
              </a:solidFill>
              <a:latin typeface="Calibri"/>
              <a:ea typeface="Calibri"/>
              <a:cs typeface="Calibri"/>
              <a:sym typeface="Calibri"/>
            </a:endParaRPr>
          </a:p>
          <a:p>
            <a:pPr indent="-368300" lvl="0" marL="457200" marR="0" rtl="0" algn="l">
              <a:lnSpc>
                <a:spcPct val="100000"/>
              </a:lnSpc>
              <a:spcBef>
                <a:spcPts val="1200"/>
              </a:spcBef>
              <a:spcAft>
                <a:spcPts val="0"/>
              </a:spcAft>
              <a:buClr>
                <a:srgbClr val="0033CC"/>
              </a:buClr>
              <a:buSzPts val="2200"/>
              <a:buFont typeface="Calibri"/>
              <a:buChar char="●"/>
            </a:pPr>
            <a:r>
              <a:rPr b="0" i="0" lang="en-US" sz="2200" u="none" cap="none" strike="noStrike">
                <a:solidFill>
                  <a:srgbClr val="0033CC"/>
                </a:solidFill>
                <a:latin typeface="Calibri"/>
                <a:ea typeface="Calibri"/>
                <a:cs typeface="Calibri"/>
                <a:sym typeface="Calibri"/>
              </a:rPr>
              <a:t>Summer rainfall depth of every year</a:t>
            </a:r>
            <a:endParaRPr b="0" i="0" sz="2200" u="none" cap="none" strike="noStrike">
              <a:solidFill>
                <a:srgbClr val="0033CC"/>
              </a:solidFill>
              <a:latin typeface="Calibri"/>
              <a:ea typeface="Calibri"/>
              <a:cs typeface="Calibri"/>
              <a:sym typeface="Calibri"/>
            </a:endParaRPr>
          </a:p>
          <a:p>
            <a:pPr indent="-368300" lvl="0" marL="457200" marR="0" rtl="0" algn="l">
              <a:lnSpc>
                <a:spcPct val="100000"/>
              </a:lnSpc>
              <a:spcBef>
                <a:spcPts val="0"/>
              </a:spcBef>
              <a:spcAft>
                <a:spcPts val="0"/>
              </a:spcAft>
              <a:buClr>
                <a:srgbClr val="0033CC"/>
              </a:buClr>
              <a:buSzPts val="2200"/>
              <a:buFont typeface="Calibri"/>
              <a:buChar char="●"/>
            </a:pPr>
            <a:r>
              <a:rPr b="0" i="0" lang="en-US" sz="2200" u="none" cap="none" strike="noStrike">
                <a:solidFill>
                  <a:srgbClr val="0033CC"/>
                </a:solidFill>
                <a:latin typeface="Calibri"/>
                <a:ea typeface="Calibri"/>
                <a:cs typeface="Calibri"/>
                <a:sym typeface="Calibri"/>
              </a:rPr>
              <a:t>Past data of crop yield rate</a:t>
            </a:r>
            <a:endParaRPr b="0" i="0" sz="2200" u="none" cap="none" strike="noStrike">
              <a:solidFill>
                <a:srgbClr val="0033CC"/>
              </a:solidFill>
              <a:latin typeface="Calibri"/>
              <a:ea typeface="Calibri"/>
              <a:cs typeface="Calibri"/>
              <a:sym typeface="Calibri"/>
            </a:endParaRPr>
          </a:p>
          <a:p>
            <a:pPr indent="0" lvl="0" marL="0" marR="0" rtl="0" algn="l">
              <a:lnSpc>
                <a:spcPct val="100000"/>
              </a:lnSpc>
              <a:spcBef>
                <a:spcPts val="1200"/>
              </a:spcBef>
              <a:spcAft>
                <a:spcPts val="0"/>
              </a:spcAft>
              <a:buClr>
                <a:schemeClr val="dk1"/>
              </a:buClr>
              <a:buSzPts val="1100"/>
              <a:buFont typeface="Arial"/>
              <a:buNone/>
            </a:pPr>
            <a:r>
              <a:rPr b="0" i="0" lang="en-US" sz="2200" u="none" cap="none" strike="noStrike">
                <a:solidFill>
                  <a:srgbClr val="0033CC"/>
                </a:solidFill>
                <a:latin typeface="Calibri"/>
                <a:ea typeface="Calibri"/>
                <a:cs typeface="Calibri"/>
                <a:sym typeface="Calibri"/>
              </a:rPr>
              <a:t>CSM algorithm works on prediction of crop yield rate based on favorable condition in advance and gives a </a:t>
            </a:r>
            <a:r>
              <a:rPr b="1" i="0" lang="en-US" sz="2200" u="none" cap="none" strike="noStrike">
                <a:solidFill>
                  <a:srgbClr val="0033CC"/>
                </a:solidFill>
                <a:latin typeface="Calibri"/>
                <a:ea typeface="Calibri"/>
                <a:cs typeface="Calibri"/>
                <a:sym typeface="Calibri"/>
              </a:rPr>
              <a:t>sequence</a:t>
            </a:r>
            <a:r>
              <a:rPr b="0" i="0" lang="en-US" sz="2200" u="none" cap="none" strike="noStrike">
                <a:solidFill>
                  <a:srgbClr val="0033CC"/>
                </a:solidFill>
                <a:latin typeface="Calibri"/>
                <a:ea typeface="Calibri"/>
                <a:cs typeface="Calibri"/>
                <a:sym typeface="Calibri"/>
              </a:rPr>
              <a:t> of crops with </a:t>
            </a:r>
            <a:r>
              <a:rPr b="1" i="0" lang="en-US" sz="2200" u="none" cap="none" strike="noStrike">
                <a:solidFill>
                  <a:srgbClr val="0033CC"/>
                </a:solidFill>
                <a:latin typeface="Calibri"/>
                <a:ea typeface="Calibri"/>
                <a:cs typeface="Calibri"/>
                <a:sym typeface="Calibri"/>
              </a:rPr>
              <a:t>highest net yield rate</a:t>
            </a:r>
            <a:endParaRPr b="0" i="0" sz="2200" u="none" cap="none" strike="noStrike">
              <a:solidFill>
                <a:schemeClr val="dk1"/>
              </a:solidFill>
              <a:highlight>
                <a:schemeClr val="lt1"/>
              </a:highlight>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7afbe773fa_0_879"/>
          <p:cNvSpPr txBox="1"/>
          <p:nvPr/>
        </p:nvSpPr>
        <p:spPr>
          <a:xfrm>
            <a:off x="3581409" y="92605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sp>
        <p:nvSpPr>
          <p:cNvPr id="297" name="Google Shape;297;g7afbe773fa_0_879"/>
          <p:cNvSpPr txBox="1"/>
          <p:nvPr/>
        </p:nvSpPr>
        <p:spPr>
          <a:xfrm>
            <a:off x="1178700" y="210292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rgbClr val="0033CC"/>
              </a:solidFill>
              <a:highlight>
                <a:schemeClr val="lt1"/>
              </a:highlight>
              <a:latin typeface="Trebuchet MS"/>
              <a:ea typeface="Trebuchet MS"/>
              <a:cs typeface="Trebuchet MS"/>
              <a:sym typeface="Trebuchet MS"/>
            </a:endParaRPr>
          </a:p>
        </p:txBody>
      </p:sp>
      <p:sp>
        <p:nvSpPr>
          <p:cNvPr id="298" name="Google Shape;298;g7afbe773fa_0_879"/>
          <p:cNvSpPr txBox="1"/>
          <p:nvPr/>
        </p:nvSpPr>
        <p:spPr>
          <a:xfrm>
            <a:off x="1795875" y="1719525"/>
            <a:ext cx="8848200" cy="91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chemeClr val="dk1"/>
              </a:buClr>
              <a:buSzPts val="1100"/>
              <a:buFont typeface="Arial"/>
              <a:buNone/>
            </a:pPr>
            <a:r>
              <a:rPr b="0" i="0" lang="en-US" sz="2200" u="none" cap="none" strike="noStrike">
                <a:solidFill>
                  <a:srgbClr val="000000"/>
                </a:solidFill>
                <a:highlight>
                  <a:schemeClr val="lt1"/>
                </a:highlight>
                <a:latin typeface="Calibri"/>
                <a:ea typeface="Calibri"/>
                <a:cs typeface="Calibri"/>
                <a:sym typeface="Calibri"/>
              </a:rPr>
              <a:t>Paper 2: </a:t>
            </a:r>
            <a:r>
              <a:rPr b="1" i="0" lang="en-US" sz="2200" u="none" cap="none" strike="noStrike">
                <a:solidFill>
                  <a:srgbClr val="000000"/>
                </a:solidFill>
                <a:highlight>
                  <a:schemeClr val="lt1"/>
                </a:highlight>
                <a:latin typeface="Calibri"/>
                <a:ea typeface="Calibri"/>
                <a:cs typeface="Calibri"/>
                <a:sym typeface="Calibri"/>
              </a:rPr>
              <a:t>Crop Selection Method to maximize crop yield rate using machine learning technique, </a:t>
            </a:r>
            <a:r>
              <a:rPr b="0" i="0" lang="en-US" sz="2200" u="none" cap="none" strike="noStrike">
                <a:solidFill>
                  <a:schemeClr val="dk1"/>
                </a:solidFill>
                <a:highlight>
                  <a:schemeClr val="lt1"/>
                </a:highlight>
                <a:latin typeface="Calibri"/>
                <a:ea typeface="Calibri"/>
                <a:cs typeface="Calibri"/>
                <a:sym typeface="Calibri"/>
              </a:rPr>
              <a:t>Kumar, R., Singh, M.P., Kumar, P. and Singh, J.P., 2015.</a:t>
            </a:r>
            <a:endParaRPr b="0" i="0" sz="2200" u="none" cap="none" strike="noStrike">
              <a:solidFill>
                <a:schemeClr val="dk1"/>
              </a:solidFill>
              <a:highlight>
                <a:schemeClr val="lt1"/>
              </a:highlight>
              <a:latin typeface="Calibri"/>
              <a:ea typeface="Calibri"/>
              <a:cs typeface="Calibri"/>
              <a:sym typeface="Calibri"/>
            </a:endParaRPr>
          </a:p>
        </p:txBody>
      </p:sp>
      <p:pic>
        <p:nvPicPr>
          <p:cNvPr id="299" name="Google Shape;299;g7afbe773fa_0_879"/>
          <p:cNvPicPr preferRelativeResize="0"/>
          <p:nvPr/>
        </p:nvPicPr>
        <p:blipFill rotWithShape="1">
          <a:blip r:embed="rId3">
            <a:alphaModFix/>
          </a:blip>
          <a:srcRect b="4386" l="-2092" r="0" t="8215"/>
          <a:stretch/>
        </p:blipFill>
        <p:spPr>
          <a:xfrm>
            <a:off x="261175" y="2963900"/>
            <a:ext cx="11669649" cy="3146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7afbe773fa_0_889"/>
          <p:cNvSpPr txBox="1"/>
          <p:nvPr/>
        </p:nvSpPr>
        <p:spPr>
          <a:xfrm>
            <a:off x="3581409" y="8658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sp>
        <p:nvSpPr>
          <p:cNvPr id="305" name="Google Shape;305;g7afbe773fa_0_889"/>
          <p:cNvSpPr txBox="1"/>
          <p:nvPr/>
        </p:nvSpPr>
        <p:spPr>
          <a:xfrm>
            <a:off x="1178700" y="210292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rgbClr val="0033CC"/>
              </a:solidFill>
              <a:highlight>
                <a:schemeClr val="lt1"/>
              </a:highlight>
              <a:latin typeface="Trebuchet MS"/>
              <a:ea typeface="Trebuchet MS"/>
              <a:cs typeface="Trebuchet MS"/>
              <a:sym typeface="Trebuchet MS"/>
            </a:endParaRPr>
          </a:p>
        </p:txBody>
      </p:sp>
      <p:sp>
        <p:nvSpPr>
          <p:cNvPr id="306" name="Google Shape;306;g7afbe773fa_0_889"/>
          <p:cNvSpPr txBox="1"/>
          <p:nvPr/>
        </p:nvSpPr>
        <p:spPr>
          <a:xfrm>
            <a:off x="1819950" y="1912375"/>
            <a:ext cx="8848200" cy="4288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100"/>
              <a:buFont typeface="Arial"/>
              <a:buNone/>
            </a:pPr>
            <a:r>
              <a:rPr b="0" i="0" lang="en-US" sz="2200" u="none" cap="none" strike="noStrike">
                <a:solidFill>
                  <a:srgbClr val="000000"/>
                </a:solidFill>
                <a:highlight>
                  <a:schemeClr val="lt1"/>
                </a:highlight>
                <a:latin typeface="Calibri"/>
                <a:ea typeface="Calibri"/>
                <a:cs typeface="Calibri"/>
                <a:sym typeface="Calibri"/>
              </a:rPr>
              <a:t>Paper 2: </a:t>
            </a:r>
            <a:r>
              <a:rPr b="1" i="0" lang="en-US" sz="2200" u="none" cap="none" strike="noStrike">
                <a:solidFill>
                  <a:srgbClr val="000000"/>
                </a:solidFill>
                <a:highlight>
                  <a:schemeClr val="lt1"/>
                </a:highlight>
                <a:latin typeface="Calibri"/>
                <a:ea typeface="Calibri"/>
                <a:cs typeface="Calibri"/>
                <a:sym typeface="Calibri"/>
              </a:rPr>
              <a:t>Crop Selection Method to maximize crop yield rate using machine learning technique, </a:t>
            </a:r>
            <a:r>
              <a:rPr b="0" i="0" lang="en-US" sz="2200" u="none" cap="none" strike="noStrike">
                <a:solidFill>
                  <a:schemeClr val="dk1"/>
                </a:solidFill>
                <a:highlight>
                  <a:schemeClr val="lt1"/>
                </a:highlight>
                <a:latin typeface="Calibri"/>
                <a:ea typeface="Calibri"/>
                <a:cs typeface="Calibri"/>
                <a:sym typeface="Calibri"/>
              </a:rPr>
              <a:t>Kumar, R., Singh, M.P., Kumar, P. and Singh, J.P., 2015.</a:t>
            </a:r>
            <a:endParaRPr b="0" i="0" sz="2200" u="none" cap="none" strike="noStrike">
              <a:solidFill>
                <a:schemeClr val="dk1"/>
              </a:solidFill>
              <a:highlight>
                <a:schemeClr val="lt1"/>
              </a:highlight>
              <a:latin typeface="Calibri"/>
              <a:ea typeface="Calibri"/>
              <a:cs typeface="Calibri"/>
              <a:sym typeface="Calibri"/>
            </a:endParaRPr>
          </a:p>
          <a:p>
            <a:pPr indent="0" lvl="0" marL="0" marR="0" rtl="0" algn="l">
              <a:lnSpc>
                <a:spcPct val="100000"/>
              </a:lnSpc>
              <a:spcBef>
                <a:spcPts val="1200"/>
              </a:spcBef>
              <a:spcAft>
                <a:spcPts val="0"/>
              </a:spcAft>
              <a:buClr>
                <a:schemeClr val="dk1"/>
              </a:buClr>
              <a:buSzPts val="1100"/>
              <a:buFont typeface="Arial"/>
              <a:buNone/>
            </a:pPr>
            <a:r>
              <a:rPr b="1" i="0" lang="en-US" sz="2200" u="none" cap="none" strike="noStrike">
                <a:solidFill>
                  <a:srgbClr val="0033CC"/>
                </a:solidFill>
                <a:latin typeface="Calibri"/>
                <a:ea typeface="Calibri"/>
                <a:cs typeface="Calibri"/>
                <a:sym typeface="Calibri"/>
              </a:rPr>
              <a:t>Input</a:t>
            </a:r>
            <a:endParaRPr b="1" i="0" sz="2200" u="none" cap="none" strike="noStrike">
              <a:solidFill>
                <a:srgbClr val="0033CC"/>
              </a:solidFill>
              <a:latin typeface="Calibri"/>
              <a:ea typeface="Calibri"/>
              <a:cs typeface="Calibri"/>
              <a:sym typeface="Calibri"/>
            </a:endParaRPr>
          </a:p>
          <a:p>
            <a:pPr indent="-368300" lvl="0" marL="457200" marR="0" rtl="0" algn="l">
              <a:lnSpc>
                <a:spcPct val="100000"/>
              </a:lnSpc>
              <a:spcBef>
                <a:spcPts val="1200"/>
              </a:spcBef>
              <a:spcAft>
                <a:spcPts val="0"/>
              </a:spcAft>
              <a:buClr>
                <a:srgbClr val="0033CC"/>
              </a:buClr>
              <a:buSzPts val="2200"/>
              <a:buFont typeface="Calibri"/>
              <a:buChar char="●"/>
            </a:pPr>
            <a:r>
              <a:rPr b="0" i="0" lang="en-US" sz="2200" u="none" cap="none" strike="noStrike">
                <a:solidFill>
                  <a:srgbClr val="0033CC"/>
                </a:solidFill>
                <a:latin typeface="Calibri"/>
                <a:ea typeface="Calibri"/>
                <a:cs typeface="Calibri"/>
                <a:sym typeface="Calibri"/>
              </a:rPr>
              <a:t>crop</a:t>
            </a:r>
            <a:endParaRPr b="0" i="0" sz="2200" u="none" cap="none" strike="noStrike">
              <a:solidFill>
                <a:srgbClr val="0033CC"/>
              </a:solidFill>
              <a:latin typeface="Calibri"/>
              <a:ea typeface="Calibri"/>
              <a:cs typeface="Calibri"/>
              <a:sym typeface="Calibri"/>
            </a:endParaRPr>
          </a:p>
          <a:p>
            <a:pPr indent="-368300" lvl="0" marL="457200" marR="0" rtl="0" algn="l">
              <a:lnSpc>
                <a:spcPct val="100000"/>
              </a:lnSpc>
              <a:spcBef>
                <a:spcPts val="0"/>
              </a:spcBef>
              <a:spcAft>
                <a:spcPts val="0"/>
              </a:spcAft>
              <a:buClr>
                <a:srgbClr val="0033CC"/>
              </a:buClr>
              <a:buSzPts val="2200"/>
              <a:buFont typeface="Calibri"/>
              <a:buChar char="●"/>
            </a:pPr>
            <a:r>
              <a:rPr b="0" i="0" lang="en-US" sz="2200" u="none" cap="none" strike="noStrike">
                <a:solidFill>
                  <a:srgbClr val="0033CC"/>
                </a:solidFill>
                <a:latin typeface="Calibri"/>
                <a:ea typeface="Calibri"/>
                <a:cs typeface="Calibri"/>
                <a:sym typeface="Calibri"/>
              </a:rPr>
              <a:t>their sowing time</a:t>
            </a:r>
            <a:endParaRPr b="0" i="0" sz="2200" u="none" cap="none" strike="noStrike">
              <a:solidFill>
                <a:srgbClr val="0033CC"/>
              </a:solidFill>
              <a:latin typeface="Calibri"/>
              <a:ea typeface="Calibri"/>
              <a:cs typeface="Calibri"/>
              <a:sym typeface="Calibri"/>
            </a:endParaRPr>
          </a:p>
          <a:p>
            <a:pPr indent="-368300" lvl="0" marL="457200" marR="0" rtl="0" algn="l">
              <a:lnSpc>
                <a:spcPct val="100000"/>
              </a:lnSpc>
              <a:spcBef>
                <a:spcPts val="0"/>
              </a:spcBef>
              <a:spcAft>
                <a:spcPts val="0"/>
              </a:spcAft>
              <a:buClr>
                <a:srgbClr val="0033CC"/>
              </a:buClr>
              <a:buSzPts val="2200"/>
              <a:buFont typeface="Calibri"/>
              <a:buChar char="●"/>
            </a:pPr>
            <a:r>
              <a:rPr b="0" i="0" lang="en-US" sz="2200" u="none" cap="none" strike="noStrike">
                <a:solidFill>
                  <a:srgbClr val="0033CC"/>
                </a:solidFill>
                <a:latin typeface="Calibri"/>
                <a:ea typeface="Calibri"/>
                <a:cs typeface="Calibri"/>
                <a:sym typeface="Calibri"/>
              </a:rPr>
              <a:t>plantation days</a:t>
            </a:r>
            <a:endParaRPr b="0" i="0" sz="2200" u="none" cap="none" strike="noStrike">
              <a:solidFill>
                <a:srgbClr val="0033CC"/>
              </a:solidFill>
              <a:latin typeface="Calibri"/>
              <a:ea typeface="Calibri"/>
              <a:cs typeface="Calibri"/>
              <a:sym typeface="Calibri"/>
            </a:endParaRPr>
          </a:p>
          <a:p>
            <a:pPr indent="-368300" lvl="0" marL="457200" marR="0" rtl="0" algn="l">
              <a:lnSpc>
                <a:spcPct val="100000"/>
              </a:lnSpc>
              <a:spcBef>
                <a:spcPts val="0"/>
              </a:spcBef>
              <a:spcAft>
                <a:spcPts val="0"/>
              </a:spcAft>
              <a:buClr>
                <a:srgbClr val="0033CC"/>
              </a:buClr>
              <a:buSzPts val="2200"/>
              <a:buFont typeface="Calibri"/>
              <a:buChar char="●"/>
            </a:pPr>
            <a:r>
              <a:rPr b="0" i="0" lang="en-US" sz="2200" u="none" cap="none" strike="noStrike">
                <a:solidFill>
                  <a:srgbClr val="0033CC"/>
                </a:solidFill>
                <a:latin typeface="Calibri"/>
                <a:ea typeface="Calibri"/>
                <a:cs typeface="Calibri"/>
                <a:sym typeface="Calibri"/>
              </a:rPr>
              <a:t>predicted yield rate for the season</a:t>
            </a:r>
            <a:endParaRPr b="0" i="0" sz="2200" u="none" cap="none" strike="noStrike">
              <a:solidFill>
                <a:srgbClr val="0033CC"/>
              </a:solidFill>
              <a:latin typeface="Calibri"/>
              <a:ea typeface="Calibri"/>
              <a:cs typeface="Calibri"/>
              <a:sym typeface="Calibri"/>
            </a:endParaRPr>
          </a:p>
          <a:p>
            <a:pPr indent="0" lvl="0" marL="0" marR="0" rtl="0" algn="l">
              <a:lnSpc>
                <a:spcPct val="100000"/>
              </a:lnSpc>
              <a:spcBef>
                <a:spcPts val="1200"/>
              </a:spcBef>
              <a:spcAft>
                <a:spcPts val="0"/>
              </a:spcAft>
              <a:buClr>
                <a:schemeClr val="dk1"/>
              </a:buClr>
              <a:buSzPts val="1100"/>
              <a:buFont typeface="Arial"/>
              <a:buNone/>
            </a:pPr>
            <a:r>
              <a:rPr b="1" i="0" lang="en-US" sz="2200" u="none" cap="none" strike="noStrike">
                <a:solidFill>
                  <a:srgbClr val="0033CC"/>
                </a:solidFill>
                <a:latin typeface="Calibri"/>
                <a:ea typeface="Calibri"/>
                <a:cs typeface="Calibri"/>
                <a:sym typeface="Calibri"/>
              </a:rPr>
              <a:t>Output</a:t>
            </a:r>
            <a:endParaRPr b="1" i="0" sz="2200" u="none" cap="none" strike="noStrike">
              <a:solidFill>
                <a:srgbClr val="0033CC"/>
              </a:solidFill>
              <a:latin typeface="Calibri"/>
              <a:ea typeface="Calibri"/>
              <a:cs typeface="Calibri"/>
              <a:sym typeface="Calibri"/>
            </a:endParaRPr>
          </a:p>
          <a:p>
            <a:pPr indent="-368300" lvl="0" marL="457200" marR="0" rtl="0" algn="l">
              <a:lnSpc>
                <a:spcPct val="100000"/>
              </a:lnSpc>
              <a:spcBef>
                <a:spcPts val="1200"/>
              </a:spcBef>
              <a:spcAft>
                <a:spcPts val="0"/>
              </a:spcAft>
              <a:buClr>
                <a:srgbClr val="0033CC"/>
              </a:buClr>
              <a:buSzPts val="2200"/>
              <a:buFont typeface="Calibri"/>
              <a:buChar char="●"/>
            </a:pPr>
            <a:r>
              <a:rPr b="0" i="0" lang="en-US" sz="2200" u="none" cap="none" strike="noStrike">
                <a:solidFill>
                  <a:srgbClr val="0033CC"/>
                </a:solidFill>
                <a:latin typeface="Calibri"/>
                <a:ea typeface="Calibri"/>
                <a:cs typeface="Calibri"/>
                <a:sym typeface="Calibri"/>
              </a:rPr>
              <a:t>Sequence of crops whose production per day are maximum over season.</a:t>
            </a:r>
            <a:endParaRPr b="0" i="0" sz="2200" u="none" cap="none" strike="noStrike">
              <a:solidFill>
                <a:srgbClr val="0033CC"/>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7afbe773fa_0_89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2" name="Google Shape;312;g7afbe773fa_0_898"/>
          <p:cNvSpPr txBox="1"/>
          <p:nvPr/>
        </p:nvSpPr>
        <p:spPr>
          <a:xfrm>
            <a:off x="3581409" y="91995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a:t>
            </a:r>
            <a:r>
              <a:rPr b="1" i="0" lang="en-US" sz="4000" u="none" cap="none" strike="noStrike">
                <a:solidFill>
                  <a:srgbClr val="0066FF"/>
                </a:solidFill>
                <a:latin typeface="Calibri"/>
                <a:ea typeface="Calibri"/>
                <a:cs typeface="Calibri"/>
                <a:sym typeface="Calibri"/>
              </a:rPr>
              <a:t>t</a:t>
            </a:r>
            <a:r>
              <a:rPr b="1" i="0" lang="en-US" sz="4000" u="none" cap="none" strike="noStrike">
                <a:solidFill>
                  <a:srgbClr val="0066FF"/>
                </a:solidFill>
                <a:latin typeface="Calibri"/>
                <a:ea typeface="Calibri"/>
                <a:cs typeface="Calibri"/>
                <a:sym typeface="Calibri"/>
              </a:rPr>
              <a: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pic>
        <p:nvPicPr>
          <p:cNvPr id="313" name="Google Shape;313;g7afbe773fa_0_898"/>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14" name="Google Shape;314;g7afbe773fa_0_898"/>
          <p:cNvSpPr txBox="1"/>
          <p:nvPr/>
        </p:nvSpPr>
        <p:spPr>
          <a:xfrm>
            <a:off x="1819950" y="1696225"/>
            <a:ext cx="8848200" cy="392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2400"/>
              <a:buFont typeface="Arial"/>
              <a:buNone/>
            </a:pPr>
            <a:r>
              <a:rPr b="0" i="0" lang="en-US" sz="2200" u="none" cap="none" strike="noStrike">
                <a:solidFill>
                  <a:srgbClr val="000000"/>
                </a:solidFill>
                <a:highlight>
                  <a:schemeClr val="lt1"/>
                </a:highlight>
                <a:latin typeface="Calibri"/>
                <a:ea typeface="Calibri"/>
                <a:cs typeface="Calibri"/>
                <a:sym typeface="Calibri"/>
              </a:rPr>
              <a:t>Paper 3:</a:t>
            </a:r>
            <a:r>
              <a:rPr b="1" i="0" lang="en-US" sz="2200" u="none" cap="none" strike="noStrike">
                <a:solidFill>
                  <a:srgbClr val="000000"/>
                </a:solidFill>
                <a:highlight>
                  <a:schemeClr val="lt1"/>
                </a:highlight>
                <a:latin typeface="Calibri"/>
                <a:ea typeface="Calibri"/>
                <a:cs typeface="Calibri"/>
                <a:sym typeface="Calibri"/>
              </a:rPr>
              <a:t> </a:t>
            </a:r>
            <a:r>
              <a:rPr b="0" i="0" lang="en-US" sz="2200" u="none" cap="none" strike="noStrike">
                <a:solidFill>
                  <a:schemeClr val="dk1"/>
                </a:solidFill>
                <a:highlight>
                  <a:schemeClr val="lt1"/>
                </a:highlight>
                <a:latin typeface="Calibri"/>
                <a:ea typeface="Calibri"/>
                <a:cs typeface="Calibri"/>
                <a:sym typeface="Calibri"/>
              </a:rPr>
              <a:t>Palanivel, K. and Surianarayanan, C., 2019. </a:t>
            </a:r>
            <a:r>
              <a:rPr b="1" i="0" lang="en-US" sz="2200" u="none" cap="none" strike="noStrike">
                <a:solidFill>
                  <a:schemeClr val="dk1"/>
                </a:solidFill>
                <a:highlight>
                  <a:schemeClr val="lt1"/>
                </a:highlight>
                <a:latin typeface="Calibri"/>
                <a:ea typeface="Calibri"/>
                <a:cs typeface="Calibri"/>
                <a:sym typeface="Calibri"/>
              </a:rPr>
              <a:t>An approach for prediction of crop yield using machine learning and big data techniques</a:t>
            </a:r>
            <a:r>
              <a:rPr b="0" i="0" lang="en-US" sz="2200" u="none" cap="none" strike="noStrike">
                <a:solidFill>
                  <a:schemeClr val="dk1"/>
                </a:solidFill>
                <a:highlight>
                  <a:schemeClr val="lt1"/>
                </a:highlight>
                <a:latin typeface="Calibri"/>
                <a:ea typeface="Calibri"/>
                <a:cs typeface="Calibri"/>
                <a:sym typeface="Calibri"/>
              </a:rPr>
              <a:t>. International Journal of Computer Engineering and Technology, 10(3), pp.110-118.</a:t>
            </a:r>
            <a:endParaRPr b="0" i="0" sz="2200" u="none" cap="none" strike="noStrike">
              <a:solidFill>
                <a:srgbClr val="000000"/>
              </a:solidFill>
              <a:highlight>
                <a:schemeClr val="lt1"/>
              </a:highlight>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t/>
            </a:r>
            <a:endParaRPr b="0" i="0" sz="2200" u="none" cap="none" strike="noStrike">
              <a:solidFill>
                <a:srgbClr val="000000"/>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b="0" i="0" lang="en-US" sz="2200" u="none" cap="none" strike="noStrike">
                <a:solidFill>
                  <a:srgbClr val="0033CC"/>
                </a:solidFill>
                <a:highlight>
                  <a:srgbClr val="FFFFFF"/>
                </a:highlight>
                <a:latin typeface="Calibri"/>
                <a:ea typeface="Calibri"/>
                <a:cs typeface="Calibri"/>
                <a:sym typeface="Calibri"/>
              </a:rPr>
              <a:t>In this paper, the authors have given a detailed description on how various machine learning models are used to predict different crop yields. Since the productivity of the crops is significantly influenced by weather and non-weather parameters, early prediction of yield would facilitate the farmers to make precautionary actions to improve productivity.</a:t>
            </a:r>
            <a:endParaRPr b="0" i="0" sz="2200" u="none" cap="none" strike="noStrike">
              <a:solidFill>
                <a:srgbClr val="0033CC"/>
              </a:solidFill>
              <a:highlight>
                <a:schemeClr val="lt1"/>
              </a:highlight>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7afbe773fa_0_90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0" name="Google Shape;320;g7afbe773fa_0_908"/>
          <p:cNvSpPr txBox="1"/>
          <p:nvPr/>
        </p:nvSpPr>
        <p:spPr>
          <a:xfrm>
            <a:off x="3581409" y="91995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pic>
        <p:nvPicPr>
          <p:cNvPr id="321" name="Google Shape;321;g7afbe773fa_0_908"/>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22" name="Google Shape;322;g7afbe773fa_0_908"/>
          <p:cNvSpPr txBox="1"/>
          <p:nvPr/>
        </p:nvSpPr>
        <p:spPr>
          <a:xfrm>
            <a:off x="1819950" y="1696225"/>
            <a:ext cx="8848200" cy="314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2400"/>
              <a:buFont typeface="Arial"/>
              <a:buNone/>
            </a:pPr>
            <a:r>
              <a:rPr b="0" i="0" lang="en-US" sz="2200" u="none" cap="none" strike="noStrike">
                <a:solidFill>
                  <a:srgbClr val="000000"/>
                </a:solidFill>
                <a:highlight>
                  <a:schemeClr val="lt1"/>
                </a:highlight>
                <a:latin typeface="Calibri"/>
                <a:ea typeface="Calibri"/>
                <a:cs typeface="Calibri"/>
                <a:sym typeface="Calibri"/>
              </a:rPr>
              <a:t>Paper 3:</a:t>
            </a:r>
            <a:r>
              <a:rPr b="1" i="0" lang="en-US" sz="2200" u="none" cap="none" strike="noStrike">
                <a:solidFill>
                  <a:srgbClr val="000000"/>
                </a:solidFill>
                <a:highlight>
                  <a:schemeClr val="lt1"/>
                </a:highlight>
                <a:latin typeface="Calibri"/>
                <a:ea typeface="Calibri"/>
                <a:cs typeface="Calibri"/>
                <a:sym typeface="Calibri"/>
              </a:rPr>
              <a:t> </a:t>
            </a:r>
            <a:r>
              <a:rPr b="1" i="0" lang="en-US" sz="2200" u="none" cap="none" strike="noStrike">
                <a:solidFill>
                  <a:schemeClr val="dk1"/>
                </a:solidFill>
                <a:highlight>
                  <a:schemeClr val="lt1"/>
                </a:highlight>
                <a:latin typeface="Calibri"/>
                <a:ea typeface="Calibri"/>
                <a:cs typeface="Calibri"/>
                <a:sym typeface="Calibri"/>
              </a:rPr>
              <a:t>An approach for prediction of crop yield using machine learning and big data techniques</a:t>
            </a:r>
            <a:r>
              <a:rPr b="1" i="0" lang="en-US" sz="2200" u="none" cap="none" strike="noStrike">
                <a:solidFill>
                  <a:srgbClr val="000000"/>
                </a:solidFill>
                <a:highlight>
                  <a:schemeClr val="lt1"/>
                </a:highlight>
                <a:latin typeface="Calibri"/>
                <a:ea typeface="Calibri"/>
                <a:cs typeface="Calibri"/>
                <a:sym typeface="Calibri"/>
              </a:rPr>
              <a:t>, </a:t>
            </a:r>
            <a:r>
              <a:rPr b="0" i="0" lang="en-US" sz="2200" u="none" cap="none" strike="noStrike">
                <a:solidFill>
                  <a:srgbClr val="000000"/>
                </a:solidFill>
                <a:highlight>
                  <a:schemeClr val="lt1"/>
                </a:highlight>
                <a:latin typeface="Calibri"/>
                <a:ea typeface="Calibri"/>
                <a:cs typeface="Calibri"/>
                <a:sym typeface="Calibri"/>
              </a:rPr>
              <a:t>Palanivel, K. and Surianarayanan, C., 2019.</a:t>
            </a:r>
            <a:endParaRPr b="1" i="0" sz="2200" u="none" cap="none" strike="noStrike">
              <a:solidFill>
                <a:srgbClr val="000000"/>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0" i="0" sz="2200" u="none" cap="none" strike="noStrike">
              <a:solidFill>
                <a:srgbClr val="0033CC"/>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b="0" i="0" lang="en-US" sz="2200" u="none" cap="none" strike="noStrike">
                <a:solidFill>
                  <a:srgbClr val="0033CC"/>
                </a:solidFill>
                <a:highlight>
                  <a:srgbClr val="FFFFFF"/>
                </a:highlight>
                <a:latin typeface="Calibri"/>
                <a:ea typeface="Calibri"/>
                <a:cs typeface="Calibri"/>
                <a:sym typeface="Calibri"/>
              </a:rPr>
              <a:t>Meteorological conditions, such as precipitation, temperature, soil conditions, topography and socio-economic factors are responsible for about 30% growth of the crops. Hence, early prediction is possible through collection of previous experience of the farmers, weather conditions and other influencing factors.</a:t>
            </a:r>
            <a:endParaRPr b="0" i="0" sz="2200" u="none" cap="none" strike="noStrike">
              <a:solidFill>
                <a:srgbClr val="0033CC"/>
              </a:solidFill>
              <a:highlight>
                <a:schemeClr val="lt1"/>
              </a:highlight>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
          <p:cNvSpPr txBox="1"/>
          <p:nvPr/>
        </p:nvSpPr>
        <p:spPr>
          <a:xfrm>
            <a:off x="1638300" y="2514600"/>
            <a:ext cx="8915400" cy="4572000"/>
          </a:xfrm>
          <a:prstGeom prst="rect">
            <a:avLst/>
          </a:prstGeom>
          <a:noFill/>
          <a:ln>
            <a:noFill/>
          </a:ln>
        </p:spPr>
        <p:txBody>
          <a:bodyPr anchorCtr="0" anchor="t" bIns="45700" lIns="91425" spcFirstLastPara="1" rIns="91425" wrap="square" tIns="45700">
            <a:noAutofit/>
          </a:bodyPr>
          <a:lstStyle/>
          <a:p>
            <a:pPr indent="-190500" lvl="0" marL="685791"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33CC"/>
              </a:solidFill>
              <a:latin typeface="Trebuchet MS"/>
              <a:ea typeface="Trebuchet MS"/>
              <a:cs typeface="Trebuchet MS"/>
              <a:sym typeface="Trebuchet MS"/>
            </a:endParaRPr>
          </a:p>
        </p:txBody>
      </p:sp>
      <p:sp>
        <p:nvSpPr>
          <p:cNvPr id="163" name="Google Shape;163;p2"/>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Outline</a:t>
            </a:r>
            <a:endParaRPr b="1"/>
          </a:p>
        </p:txBody>
      </p:sp>
      <p:sp>
        <p:nvSpPr>
          <p:cNvPr id="164" name="Google Shape;164;p2"/>
          <p:cNvSpPr txBox="1"/>
          <p:nvPr>
            <p:ph idx="1" type="body"/>
          </p:nvPr>
        </p:nvSpPr>
        <p:spPr>
          <a:xfrm>
            <a:off x="838200" y="1295400"/>
            <a:ext cx="10515600" cy="4881563"/>
          </a:xfrm>
          <a:prstGeom prst="rect">
            <a:avLst/>
          </a:prstGeom>
          <a:noFill/>
          <a:ln>
            <a:noFill/>
          </a:ln>
        </p:spPr>
        <p:txBody>
          <a:bodyPr anchorCtr="0" anchor="t" bIns="45700" lIns="91425" spcFirstLastPara="1" rIns="91425" wrap="square" tIns="45700">
            <a:normAutofit fontScale="92500" lnSpcReduction="10000"/>
          </a:bodyPr>
          <a:lstStyle/>
          <a:p>
            <a:pPr indent="-342900" lvl="0" marL="685791" rtl="0" algn="just">
              <a:lnSpc>
                <a:spcPct val="90000"/>
              </a:lnSpc>
              <a:spcBef>
                <a:spcPts val="0"/>
              </a:spcBef>
              <a:spcAft>
                <a:spcPts val="0"/>
              </a:spcAft>
              <a:buClr>
                <a:schemeClr val="dk1"/>
              </a:buClr>
              <a:buSzPct val="100000"/>
              <a:buFont typeface="Arial"/>
              <a:buChar char="•"/>
            </a:pPr>
            <a:r>
              <a:rPr lang="en-US" sz="2800">
                <a:latin typeface="Trebuchet MS"/>
                <a:ea typeface="Trebuchet MS"/>
                <a:cs typeface="Trebuchet MS"/>
                <a:sym typeface="Trebuchet MS"/>
              </a:rPr>
              <a:t>Problem Statement</a:t>
            </a:r>
            <a:endParaRPr/>
          </a:p>
          <a:p>
            <a:pPr indent="-342900" lvl="0" marL="685791" rtl="0" algn="just">
              <a:lnSpc>
                <a:spcPct val="90000"/>
              </a:lnSpc>
              <a:spcBef>
                <a:spcPts val="518"/>
              </a:spcBef>
              <a:spcAft>
                <a:spcPts val="0"/>
              </a:spcAft>
              <a:buClr>
                <a:schemeClr val="dk1"/>
              </a:buClr>
              <a:buSzPct val="100000"/>
              <a:buFont typeface="Arial"/>
              <a:buChar char="•"/>
            </a:pPr>
            <a:r>
              <a:rPr lang="en-US" sz="2800">
                <a:latin typeface="Trebuchet MS"/>
                <a:ea typeface="Trebuchet MS"/>
                <a:cs typeface="Trebuchet MS"/>
                <a:sym typeface="Trebuchet MS"/>
              </a:rPr>
              <a:t>Abstract and Scope</a:t>
            </a:r>
            <a:endParaRPr/>
          </a:p>
          <a:p>
            <a:pPr indent="-342900" lvl="0" marL="685791" rtl="0" algn="just">
              <a:lnSpc>
                <a:spcPct val="90000"/>
              </a:lnSpc>
              <a:spcBef>
                <a:spcPts val="518"/>
              </a:spcBef>
              <a:spcAft>
                <a:spcPts val="0"/>
              </a:spcAft>
              <a:buClr>
                <a:schemeClr val="dk1"/>
              </a:buClr>
              <a:buSzPct val="100000"/>
              <a:buFont typeface="Arial"/>
              <a:buChar char="•"/>
            </a:pPr>
            <a:r>
              <a:rPr lang="en-US" sz="2800">
                <a:latin typeface="Trebuchet MS"/>
                <a:ea typeface="Trebuchet MS"/>
                <a:cs typeface="Trebuchet MS"/>
                <a:sym typeface="Trebuchet MS"/>
              </a:rPr>
              <a:t>Literature Survey</a:t>
            </a:r>
            <a:endParaRPr/>
          </a:p>
          <a:p>
            <a:pPr indent="-342900" lvl="0" marL="685791" rtl="0" algn="just">
              <a:lnSpc>
                <a:spcPct val="90000"/>
              </a:lnSpc>
              <a:spcBef>
                <a:spcPts val="518"/>
              </a:spcBef>
              <a:spcAft>
                <a:spcPts val="0"/>
              </a:spcAft>
              <a:buClr>
                <a:schemeClr val="dk1"/>
              </a:buClr>
              <a:buSzPct val="100000"/>
              <a:buFont typeface="Arial"/>
              <a:buChar char="•"/>
            </a:pPr>
            <a:r>
              <a:rPr lang="en-US" sz="2800">
                <a:latin typeface="Trebuchet MS"/>
                <a:ea typeface="Trebuchet MS"/>
                <a:cs typeface="Trebuchet MS"/>
                <a:sym typeface="Trebuchet MS"/>
              </a:rPr>
              <a:t>Suggestions from Review – 3</a:t>
            </a:r>
            <a:endParaRPr/>
          </a:p>
          <a:p>
            <a:pPr indent="-342900" lvl="0" marL="685791" rtl="0" algn="just">
              <a:lnSpc>
                <a:spcPct val="90000"/>
              </a:lnSpc>
              <a:spcBef>
                <a:spcPts val="518"/>
              </a:spcBef>
              <a:spcAft>
                <a:spcPts val="0"/>
              </a:spcAft>
              <a:buClr>
                <a:schemeClr val="dk1"/>
              </a:buClr>
              <a:buSzPct val="100000"/>
              <a:buFont typeface="Arial"/>
              <a:buChar char="•"/>
            </a:pPr>
            <a:r>
              <a:rPr lang="en-US" sz="2800">
                <a:latin typeface="Trebuchet MS"/>
                <a:ea typeface="Trebuchet MS"/>
                <a:cs typeface="Trebuchet MS"/>
                <a:sym typeface="Trebuchet MS"/>
              </a:rPr>
              <a:t>Design Approach </a:t>
            </a:r>
            <a:endParaRPr/>
          </a:p>
          <a:p>
            <a:pPr indent="-342900" lvl="0" marL="685791" rtl="0" algn="just">
              <a:lnSpc>
                <a:spcPct val="90000"/>
              </a:lnSpc>
              <a:spcBef>
                <a:spcPts val="518"/>
              </a:spcBef>
              <a:spcAft>
                <a:spcPts val="0"/>
              </a:spcAft>
              <a:buClr>
                <a:schemeClr val="dk1"/>
              </a:buClr>
              <a:buSzPct val="100000"/>
              <a:buFont typeface="Arial"/>
              <a:buChar char="•"/>
            </a:pPr>
            <a:r>
              <a:rPr lang="en-US" sz="2800">
                <a:latin typeface="Trebuchet MS"/>
                <a:ea typeface="Trebuchet MS"/>
                <a:cs typeface="Trebuchet MS"/>
                <a:sym typeface="Trebuchet MS"/>
              </a:rPr>
              <a:t>Design Constraints, Assumptions &amp; Dependencies</a:t>
            </a:r>
            <a:endParaRPr/>
          </a:p>
          <a:p>
            <a:pPr indent="-342900" lvl="0" marL="685791" rtl="0" algn="just">
              <a:lnSpc>
                <a:spcPct val="90000"/>
              </a:lnSpc>
              <a:spcBef>
                <a:spcPts val="518"/>
              </a:spcBef>
              <a:spcAft>
                <a:spcPts val="0"/>
              </a:spcAft>
              <a:buClr>
                <a:schemeClr val="dk1"/>
              </a:buClr>
              <a:buSzPct val="100000"/>
              <a:buFont typeface="Arial"/>
              <a:buChar char="•"/>
            </a:pPr>
            <a:r>
              <a:rPr lang="en-US" sz="2800">
                <a:latin typeface="Trebuchet MS"/>
                <a:ea typeface="Trebuchet MS"/>
                <a:cs typeface="Trebuchet MS"/>
                <a:sym typeface="Trebuchet MS"/>
              </a:rPr>
              <a:t>Proposed Methodology / Approach</a:t>
            </a:r>
            <a:endParaRPr/>
          </a:p>
          <a:p>
            <a:pPr indent="-342900" lvl="0" marL="685791" rtl="0" algn="just">
              <a:lnSpc>
                <a:spcPct val="90000"/>
              </a:lnSpc>
              <a:spcBef>
                <a:spcPts val="518"/>
              </a:spcBef>
              <a:spcAft>
                <a:spcPts val="0"/>
              </a:spcAft>
              <a:buClr>
                <a:schemeClr val="dk1"/>
              </a:buClr>
              <a:buSzPct val="100000"/>
              <a:buFont typeface="Arial"/>
              <a:buChar char="•"/>
            </a:pPr>
            <a:r>
              <a:rPr lang="en-US" sz="2800">
                <a:latin typeface="Trebuchet MS"/>
                <a:ea typeface="Trebuchet MS"/>
                <a:cs typeface="Trebuchet MS"/>
                <a:sym typeface="Trebuchet MS"/>
              </a:rPr>
              <a:t>Architecture</a:t>
            </a:r>
            <a:endParaRPr/>
          </a:p>
          <a:p>
            <a:pPr indent="-342900" lvl="0" marL="685791" rtl="0" algn="just">
              <a:lnSpc>
                <a:spcPct val="90000"/>
              </a:lnSpc>
              <a:spcBef>
                <a:spcPts val="518"/>
              </a:spcBef>
              <a:spcAft>
                <a:spcPts val="0"/>
              </a:spcAft>
              <a:buClr>
                <a:schemeClr val="dk1"/>
              </a:buClr>
              <a:buSzPct val="100000"/>
              <a:buFont typeface="Arial"/>
              <a:buChar char="•"/>
            </a:pPr>
            <a:r>
              <a:rPr lang="en-US" sz="2800">
                <a:latin typeface="Trebuchet MS"/>
                <a:ea typeface="Trebuchet MS"/>
                <a:cs typeface="Trebuchet MS"/>
                <a:sym typeface="Trebuchet MS"/>
              </a:rPr>
              <a:t>Design Description</a:t>
            </a:r>
            <a:endParaRPr/>
          </a:p>
          <a:p>
            <a:pPr indent="-342900" lvl="0" marL="685791" rtl="0" algn="just">
              <a:lnSpc>
                <a:spcPct val="90000"/>
              </a:lnSpc>
              <a:spcBef>
                <a:spcPts val="518"/>
              </a:spcBef>
              <a:spcAft>
                <a:spcPts val="0"/>
              </a:spcAft>
              <a:buClr>
                <a:schemeClr val="dk1"/>
              </a:buClr>
              <a:buSzPct val="100000"/>
              <a:buFont typeface="Arial"/>
              <a:buChar char="•"/>
            </a:pPr>
            <a:r>
              <a:rPr lang="en-US" sz="2800">
                <a:latin typeface="Trebuchet MS"/>
                <a:ea typeface="Trebuchet MS"/>
                <a:cs typeface="Trebuchet MS"/>
                <a:sym typeface="Trebuchet MS"/>
              </a:rPr>
              <a:t>Technologies Used</a:t>
            </a:r>
            <a:endParaRPr/>
          </a:p>
          <a:p>
            <a:pPr indent="-342900" lvl="0" marL="685791" rtl="0" algn="just">
              <a:lnSpc>
                <a:spcPct val="90000"/>
              </a:lnSpc>
              <a:spcBef>
                <a:spcPts val="518"/>
              </a:spcBef>
              <a:spcAft>
                <a:spcPts val="0"/>
              </a:spcAft>
              <a:buClr>
                <a:schemeClr val="dk1"/>
              </a:buClr>
              <a:buSzPct val="100000"/>
              <a:buFont typeface="Arial"/>
              <a:buChar char="•"/>
            </a:pPr>
            <a:r>
              <a:rPr lang="en-US" sz="2800">
                <a:latin typeface="Trebuchet MS"/>
                <a:ea typeface="Trebuchet MS"/>
                <a:cs typeface="Trebuchet MS"/>
                <a:sym typeface="Trebuchet MS"/>
              </a:rPr>
              <a:t>Project Progress</a:t>
            </a:r>
            <a:endParaRPr/>
          </a:p>
          <a:p>
            <a:pPr indent="-342900" lvl="0" marL="685791" rtl="0" algn="just">
              <a:lnSpc>
                <a:spcPct val="90000"/>
              </a:lnSpc>
              <a:spcBef>
                <a:spcPts val="518"/>
              </a:spcBef>
              <a:spcAft>
                <a:spcPts val="0"/>
              </a:spcAft>
              <a:buClr>
                <a:schemeClr val="dk1"/>
              </a:buClr>
              <a:buSzPct val="100000"/>
              <a:buFont typeface="Arial"/>
              <a:buChar char="•"/>
            </a:pPr>
            <a:r>
              <a:rPr lang="en-US" sz="2800">
                <a:latin typeface="Trebuchet MS"/>
                <a:ea typeface="Trebuchet MS"/>
                <a:cs typeface="Trebuchet MS"/>
                <a:sym typeface="Trebuchet MS"/>
              </a:rPr>
              <a:t>References</a:t>
            </a:r>
            <a:endParaRPr sz="2800">
              <a:latin typeface="Trebuchet MS"/>
              <a:ea typeface="Trebuchet MS"/>
              <a:cs typeface="Trebuchet MS"/>
              <a:sym typeface="Trebuchet MS"/>
            </a:endParaRPr>
          </a:p>
        </p:txBody>
      </p:sp>
      <p:sp>
        <p:nvSpPr>
          <p:cNvPr id="165" name="Google Shape;165;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166" name="Google Shape;166;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167" name="Google Shape;16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7afbe773fa_0_91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8" name="Google Shape;328;g7afbe773fa_0_918"/>
          <p:cNvSpPr txBox="1"/>
          <p:nvPr/>
        </p:nvSpPr>
        <p:spPr>
          <a:xfrm>
            <a:off x="3581409" y="91995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pic>
        <p:nvPicPr>
          <p:cNvPr id="329" name="Google Shape;329;g7afbe773fa_0_918"/>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30" name="Google Shape;330;g7afbe773fa_0_918"/>
          <p:cNvSpPr txBox="1"/>
          <p:nvPr/>
        </p:nvSpPr>
        <p:spPr>
          <a:xfrm>
            <a:off x="1807900" y="1696225"/>
            <a:ext cx="8860200" cy="2859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US" sz="2200" u="none" cap="none" strike="noStrike">
                <a:solidFill>
                  <a:schemeClr val="dk1"/>
                </a:solidFill>
                <a:highlight>
                  <a:schemeClr val="lt1"/>
                </a:highlight>
                <a:latin typeface="Calibri"/>
                <a:ea typeface="Calibri"/>
                <a:cs typeface="Calibri"/>
                <a:sym typeface="Calibri"/>
              </a:rPr>
              <a:t>Paper 3:</a:t>
            </a:r>
            <a:r>
              <a:rPr b="1" i="0" lang="en-US" sz="2200" u="none" cap="none" strike="noStrike">
                <a:solidFill>
                  <a:schemeClr val="dk1"/>
                </a:solidFill>
                <a:highlight>
                  <a:schemeClr val="lt1"/>
                </a:highlight>
                <a:latin typeface="Calibri"/>
                <a:ea typeface="Calibri"/>
                <a:cs typeface="Calibri"/>
                <a:sym typeface="Calibri"/>
              </a:rPr>
              <a:t> An approach for prediction of crop yield using machine learning and big data techniques, </a:t>
            </a:r>
            <a:r>
              <a:rPr b="0" i="0" lang="en-US" sz="2200" u="none" cap="none" strike="noStrike">
                <a:solidFill>
                  <a:schemeClr val="dk1"/>
                </a:solidFill>
                <a:highlight>
                  <a:schemeClr val="lt1"/>
                </a:highlight>
                <a:latin typeface="Calibri"/>
                <a:ea typeface="Calibri"/>
                <a:cs typeface="Calibri"/>
                <a:sym typeface="Calibri"/>
              </a:rPr>
              <a:t>Palanivel, K. and Surianarayanan, C., 2019.</a:t>
            </a:r>
            <a:endParaRPr b="0" i="0" sz="2200" u="none" cap="none" strike="noStrike">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0" i="0" sz="2200" u="none" cap="none" strike="noStrike">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b="0" i="0" lang="en-US" sz="2200" u="none" cap="none" strike="noStrike">
                <a:solidFill>
                  <a:srgbClr val="0033CC"/>
                </a:solidFill>
                <a:highlight>
                  <a:srgbClr val="FFFFFF"/>
                </a:highlight>
                <a:latin typeface="Calibri"/>
                <a:ea typeface="Calibri"/>
                <a:cs typeface="Calibri"/>
                <a:sym typeface="Calibri"/>
              </a:rPr>
              <a:t>The paper shows that:</a:t>
            </a:r>
            <a:endParaRPr b="0" i="0" sz="2200" u="none" cap="none" strike="noStrike">
              <a:solidFill>
                <a:srgbClr val="0033CC"/>
              </a:solidFill>
              <a:highlight>
                <a:srgbClr val="FFFFFF"/>
              </a:highlight>
              <a:latin typeface="Calibri"/>
              <a:ea typeface="Calibri"/>
              <a:cs typeface="Calibri"/>
              <a:sym typeface="Calibri"/>
            </a:endParaRPr>
          </a:p>
          <a:p>
            <a:pPr indent="-368300" lvl="0" marL="457200" marR="0" rtl="0" algn="l">
              <a:lnSpc>
                <a:spcPct val="115000"/>
              </a:lnSpc>
              <a:spcBef>
                <a:spcPts val="0"/>
              </a:spcBef>
              <a:spcAft>
                <a:spcPts val="0"/>
              </a:spcAft>
              <a:buClr>
                <a:srgbClr val="0033CC"/>
              </a:buClr>
              <a:buSzPts val="2200"/>
              <a:buFont typeface="Calibri"/>
              <a:buChar char="●"/>
            </a:pPr>
            <a:r>
              <a:rPr b="0" i="0" lang="en-US" sz="2200" u="none" cap="none" strike="noStrike">
                <a:solidFill>
                  <a:srgbClr val="0033CC"/>
                </a:solidFill>
                <a:highlight>
                  <a:srgbClr val="FFFFFF"/>
                </a:highlight>
                <a:latin typeface="Calibri"/>
                <a:ea typeface="Calibri"/>
                <a:cs typeface="Calibri"/>
                <a:sym typeface="Calibri"/>
              </a:rPr>
              <a:t>Tea crop yield is best predicted using multiple linear regression.</a:t>
            </a:r>
            <a:endParaRPr b="0" i="0" sz="2200" u="none" cap="none" strike="noStrike">
              <a:solidFill>
                <a:srgbClr val="0033CC"/>
              </a:solidFill>
              <a:highlight>
                <a:srgbClr val="FFFFFF"/>
              </a:highlight>
              <a:latin typeface="Calibri"/>
              <a:ea typeface="Calibri"/>
              <a:cs typeface="Calibri"/>
              <a:sym typeface="Calibri"/>
            </a:endParaRPr>
          </a:p>
          <a:p>
            <a:pPr indent="-368300" lvl="0" marL="457200" marR="0" rtl="0" algn="l">
              <a:lnSpc>
                <a:spcPct val="115000"/>
              </a:lnSpc>
              <a:spcBef>
                <a:spcPts val="0"/>
              </a:spcBef>
              <a:spcAft>
                <a:spcPts val="0"/>
              </a:spcAft>
              <a:buClr>
                <a:srgbClr val="0033CC"/>
              </a:buClr>
              <a:buSzPts val="2200"/>
              <a:buFont typeface="Calibri"/>
              <a:buChar char="●"/>
            </a:pPr>
            <a:r>
              <a:rPr b="0" i="0" lang="en-US" sz="2200" u="none" cap="none" strike="noStrike">
                <a:solidFill>
                  <a:srgbClr val="0033CC"/>
                </a:solidFill>
                <a:highlight>
                  <a:srgbClr val="FFFFFF"/>
                </a:highlight>
                <a:latin typeface="Calibri"/>
                <a:ea typeface="Calibri"/>
                <a:cs typeface="Calibri"/>
                <a:sym typeface="Calibri"/>
              </a:rPr>
              <a:t>Maize and wheat yield is predicted using ANN due to the presence of non-linear and inaccurate data.</a:t>
            </a:r>
            <a:endParaRPr b="0" i="0" sz="2200" u="none" cap="none" strike="noStrike">
              <a:solidFill>
                <a:srgbClr val="0033CC"/>
              </a:solidFill>
              <a:highlight>
                <a:schemeClr val="lt1"/>
              </a:highlight>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7afbe773fa_0_92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6" name="Google Shape;336;g7afbe773fa_0_928"/>
          <p:cNvSpPr txBox="1"/>
          <p:nvPr/>
        </p:nvSpPr>
        <p:spPr>
          <a:xfrm>
            <a:off x="3581409" y="91995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pic>
        <p:nvPicPr>
          <p:cNvPr id="337" name="Google Shape;337;g7afbe773fa_0_928"/>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38" name="Google Shape;338;g7afbe773fa_0_928"/>
          <p:cNvSpPr txBox="1"/>
          <p:nvPr/>
        </p:nvSpPr>
        <p:spPr>
          <a:xfrm>
            <a:off x="1807900" y="1696225"/>
            <a:ext cx="8860200" cy="36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US" sz="2200" u="none" cap="none" strike="noStrike">
                <a:solidFill>
                  <a:schemeClr val="dk1"/>
                </a:solidFill>
                <a:highlight>
                  <a:schemeClr val="lt1"/>
                </a:highlight>
                <a:latin typeface="Calibri"/>
                <a:ea typeface="Calibri"/>
                <a:cs typeface="Calibri"/>
                <a:sym typeface="Calibri"/>
              </a:rPr>
              <a:t>Paper 3:</a:t>
            </a:r>
            <a:r>
              <a:rPr b="1" i="0" lang="en-US" sz="2200" u="none" cap="none" strike="noStrike">
                <a:solidFill>
                  <a:schemeClr val="dk1"/>
                </a:solidFill>
                <a:highlight>
                  <a:schemeClr val="lt1"/>
                </a:highlight>
                <a:latin typeface="Calibri"/>
                <a:ea typeface="Calibri"/>
                <a:cs typeface="Calibri"/>
                <a:sym typeface="Calibri"/>
              </a:rPr>
              <a:t> An approach for prediction of crop yield using machine learning and big data techniques, </a:t>
            </a:r>
            <a:r>
              <a:rPr b="0" i="0" lang="en-US" sz="2200" u="none" cap="none" strike="noStrike">
                <a:solidFill>
                  <a:schemeClr val="dk1"/>
                </a:solidFill>
                <a:highlight>
                  <a:schemeClr val="lt1"/>
                </a:highlight>
                <a:latin typeface="Calibri"/>
                <a:ea typeface="Calibri"/>
                <a:cs typeface="Calibri"/>
                <a:sym typeface="Calibri"/>
              </a:rPr>
              <a:t>Palanivel, K. and Surianarayanan, C., 2019.</a:t>
            </a:r>
            <a:endParaRPr b="0" i="0" sz="2200" u="none" cap="none" strike="noStrike">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t/>
            </a:r>
            <a:endParaRPr b="0" i="0" sz="2200" u="none" cap="none" strike="noStrike">
              <a:solidFill>
                <a:srgbClr val="0033CC"/>
              </a:solidFill>
              <a:highlight>
                <a:srgbClr val="FFFFFF"/>
              </a:highlight>
              <a:latin typeface="Calibri"/>
              <a:ea typeface="Calibri"/>
              <a:cs typeface="Calibri"/>
              <a:sym typeface="Calibri"/>
            </a:endParaRPr>
          </a:p>
          <a:p>
            <a:pPr indent="-368300" lvl="0" marL="457200" marR="0" rtl="0" algn="l">
              <a:lnSpc>
                <a:spcPct val="115000"/>
              </a:lnSpc>
              <a:spcBef>
                <a:spcPts val="0"/>
              </a:spcBef>
              <a:spcAft>
                <a:spcPts val="0"/>
              </a:spcAft>
              <a:buClr>
                <a:srgbClr val="0033CC"/>
              </a:buClr>
              <a:buSzPts val="2200"/>
              <a:buFont typeface="Calibri"/>
              <a:buChar char="●"/>
            </a:pPr>
            <a:r>
              <a:rPr b="0" i="0" lang="en-US" sz="2200" u="none" cap="none" strike="noStrike">
                <a:solidFill>
                  <a:srgbClr val="0033CC"/>
                </a:solidFill>
                <a:highlight>
                  <a:srgbClr val="FFFFFF"/>
                </a:highlight>
                <a:latin typeface="Calibri"/>
                <a:ea typeface="Calibri"/>
                <a:cs typeface="Calibri"/>
                <a:sym typeface="Calibri"/>
              </a:rPr>
              <a:t>SVM is used to distinguish between weed and crop due to its less vulnerability to overfitting issues. This model best predicts the paddy yield as only a few parameters are necessary for the prediction.</a:t>
            </a:r>
            <a:endParaRPr b="0" i="0" sz="2200" u="none" cap="none" strike="noStrike">
              <a:solidFill>
                <a:srgbClr val="0033CC"/>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t/>
            </a:r>
            <a:endParaRPr b="0" i="0" sz="2200" u="none" cap="none" strike="noStrike">
              <a:solidFill>
                <a:srgbClr val="0033CC"/>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b="0" i="0" lang="en-US" sz="2200" u="none" cap="none" strike="noStrike">
                <a:solidFill>
                  <a:srgbClr val="0033CC"/>
                </a:solidFill>
                <a:highlight>
                  <a:srgbClr val="FFFFFF"/>
                </a:highlight>
                <a:latin typeface="Calibri"/>
                <a:ea typeface="Calibri"/>
                <a:cs typeface="Calibri"/>
                <a:sym typeface="Calibri"/>
              </a:rPr>
              <a:t>Although different machine learning models are used to predict various crop yields, the selection of the model is based on certain performance metrics.</a:t>
            </a:r>
            <a:endParaRPr b="0" i="0" sz="2200" u="none" cap="none" strike="noStrike">
              <a:solidFill>
                <a:srgbClr val="0033CC"/>
              </a:solidFill>
              <a:highlight>
                <a:schemeClr val="lt1"/>
              </a:highlight>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7afbe773fa_0_93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4" name="Google Shape;344;g7afbe773fa_0_938"/>
          <p:cNvSpPr txBox="1"/>
          <p:nvPr/>
        </p:nvSpPr>
        <p:spPr>
          <a:xfrm>
            <a:off x="3581409" y="85375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pic>
        <p:nvPicPr>
          <p:cNvPr id="345" name="Google Shape;345;g7afbe773fa_0_938"/>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46" name="Google Shape;346;g7afbe773fa_0_938"/>
          <p:cNvSpPr txBox="1"/>
          <p:nvPr/>
        </p:nvSpPr>
        <p:spPr>
          <a:xfrm>
            <a:off x="1807900" y="1696225"/>
            <a:ext cx="8860200" cy="2859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US" sz="2200" u="none" cap="none" strike="noStrike">
                <a:solidFill>
                  <a:schemeClr val="dk1"/>
                </a:solidFill>
                <a:highlight>
                  <a:schemeClr val="lt1"/>
                </a:highlight>
                <a:latin typeface="Calibri"/>
                <a:ea typeface="Calibri"/>
                <a:cs typeface="Calibri"/>
                <a:sym typeface="Calibri"/>
              </a:rPr>
              <a:t>Paper 3:</a:t>
            </a:r>
            <a:r>
              <a:rPr b="1" i="0" lang="en-US" sz="2200" u="none" cap="none" strike="noStrike">
                <a:solidFill>
                  <a:schemeClr val="dk1"/>
                </a:solidFill>
                <a:highlight>
                  <a:schemeClr val="lt1"/>
                </a:highlight>
                <a:latin typeface="Calibri"/>
                <a:ea typeface="Calibri"/>
                <a:cs typeface="Calibri"/>
                <a:sym typeface="Calibri"/>
              </a:rPr>
              <a:t> An approach for prediction of crop yield using machine learning and big data techniques, </a:t>
            </a:r>
            <a:r>
              <a:rPr b="0" i="0" lang="en-US" sz="2200" u="none" cap="none" strike="noStrike">
                <a:solidFill>
                  <a:schemeClr val="dk1"/>
                </a:solidFill>
                <a:highlight>
                  <a:schemeClr val="lt1"/>
                </a:highlight>
                <a:latin typeface="Calibri"/>
                <a:ea typeface="Calibri"/>
                <a:cs typeface="Calibri"/>
                <a:sym typeface="Calibri"/>
              </a:rPr>
              <a:t>Palanivel, K. and Surianarayanan, C., 2019.</a:t>
            </a:r>
            <a:endParaRPr b="0" i="0" sz="2200" u="none" cap="none" strike="noStrike">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0" i="0" sz="2200" u="none" cap="none" strike="noStrike">
              <a:solidFill>
                <a:srgbClr val="0033CC"/>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b="0" i="0" lang="en-US" sz="2200" u="none" cap="none" strike="noStrike">
                <a:solidFill>
                  <a:srgbClr val="0033CC"/>
                </a:solidFill>
                <a:highlight>
                  <a:srgbClr val="FFFFFF"/>
                </a:highlight>
                <a:latin typeface="Calibri"/>
                <a:ea typeface="Calibri"/>
                <a:cs typeface="Calibri"/>
                <a:sym typeface="Calibri"/>
              </a:rPr>
              <a:t>This accuracy is validated by various methods like Mean Squared Error (MSE), Root Mean Squared Error (RMSE) and Mean Absolute Error (MAE).</a:t>
            </a:r>
            <a:endParaRPr b="0" i="0" sz="2200" u="none" cap="none" strike="noStrike">
              <a:solidFill>
                <a:srgbClr val="0033CC"/>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b="0" i="0" lang="en-US" sz="2200" u="none" cap="none" strike="noStrike">
                <a:solidFill>
                  <a:srgbClr val="0033CC"/>
                </a:solidFill>
                <a:highlight>
                  <a:srgbClr val="FFFFFF"/>
                </a:highlight>
                <a:latin typeface="Calibri"/>
                <a:ea typeface="Calibri"/>
                <a:cs typeface="Calibri"/>
                <a:sym typeface="Calibri"/>
              </a:rPr>
              <a:t>The following metrics are used to calculate the accuracy of the machine learning models:</a:t>
            </a:r>
            <a:endParaRPr b="0" i="0" sz="2200" u="none" cap="none" strike="noStrike">
              <a:solidFill>
                <a:srgbClr val="0033CC"/>
              </a:solidFill>
              <a:highlight>
                <a:srgbClr val="FFFFFF"/>
              </a:highlight>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7afbe773fa_0_94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2" name="Google Shape;352;g7afbe773fa_0_948"/>
          <p:cNvSpPr txBox="1"/>
          <p:nvPr/>
        </p:nvSpPr>
        <p:spPr>
          <a:xfrm>
            <a:off x="3581409" y="8658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pic>
        <p:nvPicPr>
          <p:cNvPr id="353" name="Google Shape;353;g7afbe773fa_0_948"/>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54" name="Google Shape;354;g7afbe773fa_0_948"/>
          <p:cNvSpPr txBox="1"/>
          <p:nvPr/>
        </p:nvSpPr>
        <p:spPr>
          <a:xfrm>
            <a:off x="1807900" y="1696225"/>
            <a:ext cx="8860200" cy="91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US" sz="2200" u="none" cap="none" strike="noStrike">
                <a:solidFill>
                  <a:schemeClr val="dk1"/>
                </a:solidFill>
                <a:highlight>
                  <a:schemeClr val="lt1"/>
                </a:highlight>
                <a:latin typeface="Calibri"/>
                <a:ea typeface="Calibri"/>
                <a:cs typeface="Calibri"/>
                <a:sym typeface="Calibri"/>
              </a:rPr>
              <a:t>Paper 3:</a:t>
            </a:r>
            <a:r>
              <a:rPr b="1" i="0" lang="en-US" sz="2200" u="none" cap="none" strike="noStrike">
                <a:solidFill>
                  <a:schemeClr val="dk1"/>
                </a:solidFill>
                <a:highlight>
                  <a:schemeClr val="lt1"/>
                </a:highlight>
                <a:latin typeface="Calibri"/>
                <a:ea typeface="Calibri"/>
                <a:cs typeface="Calibri"/>
                <a:sym typeface="Calibri"/>
              </a:rPr>
              <a:t> An approach for prediction of crop yield using machine learning and big data techniques, </a:t>
            </a:r>
            <a:r>
              <a:rPr b="0" i="0" lang="en-US" sz="2200" u="none" cap="none" strike="noStrike">
                <a:solidFill>
                  <a:schemeClr val="dk1"/>
                </a:solidFill>
                <a:highlight>
                  <a:schemeClr val="lt1"/>
                </a:highlight>
                <a:latin typeface="Calibri"/>
                <a:ea typeface="Calibri"/>
                <a:cs typeface="Calibri"/>
                <a:sym typeface="Calibri"/>
              </a:rPr>
              <a:t>Palanivel, K. and Surianarayanan, C., 2019.</a:t>
            </a:r>
            <a:endParaRPr b="0" i="0" sz="2200" u="none" cap="none" strike="noStrike">
              <a:solidFill>
                <a:srgbClr val="0033CC"/>
              </a:solidFill>
              <a:highlight>
                <a:srgbClr val="FFFFFF"/>
              </a:highlight>
              <a:latin typeface="Calibri"/>
              <a:ea typeface="Calibri"/>
              <a:cs typeface="Calibri"/>
              <a:sym typeface="Calibri"/>
            </a:endParaRPr>
          </a:p>
        </p:txBody>
      </p:sp>
      <p:pic>
        <p:nvPicPr>
          <p:cNvPr id="355" name="Google Shape;355;g7afbe773fa_0_948"/>
          <p:cNvPicPr preferRelativeResize="0"/>
          <p:nvPr/>
        </p:nvPicPr>
        <p:blipFill rotWithShape="1">
          <a:blip r:embed="rId4">
            <a:alphaModFix/>
          </a:blip>
          <a:srcRect b="0" l="0" r="0" t="38732"/>
          <a:stretch/>
        </p:blipFill>
        <p:spPr>
          <a:xfrm>
            <a:off x="1807900" y="3167875"/>
            <a:ext cx="3848100" cy="951200"/>
          </a:xfrm>
          <a:prstGeom prst="rect">
            <a:avLst/>
          </a:prstGeom>
          <a:noFill/>
          <a:ln>
            <a:noFill/>
          </a:ln>
        </p:spPr>
      </p:pic>
      <p:pic>
        <p:nvPicPr>
          <p:cNvPr id="356" name="Google Shape;356;g7afbe773fa_0_948"/>
          <p:cNvPicPr preferRelativeResize="0"/>
          <p:nvPr/>
        </p:nvPicPr>
        <p:blipFill rotWithShape="1">
          <a:blip r:embed="rId5">
            <a:alphaModFix/>
          </a:blip>
          <a:srcRect b="0" l="0" r="0" t="0"/>
          <a:stretch/>
        </p:blipFill>
        <p:spPr>
          <a:xfrm>
            <a:off x="1807900" y="4439325"/>
            <a:ext cx="3190875" cy="1009650"/>
          </a:xfrm>
          <a:prstGeom prst="rect">
            <a:avLst/>
          </a:prstGeom>
          <a:noFill/>
          <a:ln>
            <a:noFill/>
          </a:ln>
        </p:spPr>
      </p:pic>
      <p:pic>
        <p:nvPicPr>
          <p:cNvPr id="357" name="Google Shape;357;g7afbe773fa_0_948"/>
          <p:cNvPicPr preferRelativeResize="0"/>
          <p:nvPr/>
        </p:nvPicPr>
        <p:blipFill rotWithShape="1">
          <a:blip r:embed="rId6">
            <a:alphaModFix/>
          </a:blip>
          <a:srcRect b="0" l="0" r="0" t="0"/>
          <a:stretch/>
        </p:blipFill>
        <p:spPr>
          <a:xfrm>
            <a:off x="6399350" y="3290412"/>
            <a:ext cx="2581275" cy="828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7afbe773fa_0_96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3" name="Google Shape;363;g7afbe773fa_0_961"/>
          <p:cNvSpPr txBox="1"/>
          <p:nvPr/>
        </p:nvSpPr>
        <p:spPr>
          <a:xfrm>
            <a:off x="3581409" y="91995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pic>
        <p:nvPicPr>
          <p:cNvPr id="364" name="Google Shape;364;g7afbe773fa_0_961"/>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65" name="Google Shape;365;g7afbe773fa_0_961"/>
          <p:cNvSpPr txBox="1"/>
          <p:nvPr/>
        </p:nvSpPr>
        <p:spPr>
          <a:xfrm>
            <a:off x="701225" y="1696225"/>
            <a:ext cx="104904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t/>
            </a:r>
            <a:endParaRPr b="0" i="0" sz="2200" u="none" cap="none" strike="noStrike">
              <a:solidFill>
                <a:srgbClr val="0033CC"/>
              </a:solidFill>
              <a:highlight>
                <a:schemeClr val="lt1"/>
              </a:highlight>
              <a:latin typeface="Trebuchet MS"/>
              <a:ea typeface="Trebuchet MS"/>
              <a:cs typeface="Trebuchet MS"/>
              <a:sym typeface="Trebuchet MS"/>
            </a:endParaRPr>
          </a:p>
        </p:txBody>
      </p:sp>
      <p:graphicFrame>
        <p:nvGraphicFramePr>
          <p:cNvPr id="366" name="Google Shape;366;g7afbe773fa_0_961"/>
          <p:cNvGraphicFramePr/>
          <p:nvPr/>
        </p:nvGraphicFramePr>
        <p:xfrm>
          <a:off x="4683425" y="2915400"/>
          <a:ext cx="3000000" cy="3000000"/>
        </p:xfrm>
        <a:graphic>
          <a:graphicData uri="http://schemas.openxmlformats.org/drawingml/2006/table">
            <a:tbl>
              <a:tblPr>
                <a:noFill/>
                <a:tableStyleId>{F7A64A0D-3869-49D1-8384-24518436B079}</a:tableStyleId>
              </a:tblPr>
              <a:tblGrid>
                <a:gridCol w="1727400"/>
              </a:tblGrid>
              <a:tr h="792450">
                <a:tc>
                  <a:txBody>
                    <a:bodyPr/>
                    <a:lstStyle/>
                    <a:p>
                      <a:pPr indent="0" lvl="0" marL="0" marR="0" rtl="0" algn="l">
                        <a:lnSpc>
                          <a:spcPct val="100000"/>
                        </a:lnSpc>
                        <a:spcBef>
                          <a:spcPts val="0"/>
                        </a:spcBef>
                        <a:spcAft>
                          <a:spcPts val="0"/>
                        </a:spcAft>
                        <a:buClr>
                          <a:srgbClr val="000000"/>
                        </a:buClr>
                        <a:buSzPts val="2200"/>
                        <a:buFont typeface="Arial"/>
                        <a:buNone/>
                      </a:pPr>
                      <a:r>
                        <a:rPr b="1" lang="en-US" sz="2200" u="none" cap="none" strike="noStrike">
                          <a:solidFill>
                            <a:srgbClr val="0033CC"/>
                          </a:solidFill>
                          <a:latin typeface="Calibri"/>
                          <a:ea typeface="Calibri"/>
                          <a:cs typeface="Calibri"/>
                          <a:sym typeface="Calibri"/>
                        </a:rPr>
                        <a:t>Weather Inputs</a:t>
                      </a:r>
                      <a:endParaRPr b="1" sz="2200" u="none" cap="none" strike="noStrike">
                        <a:solidFill>
                          <a:srgbClr val="0033CC"/>
                        </a:solidFill>
                        <a:latin typeface="Calibri"/>
                        <a:ea typeface="Calibri"/>
                        <a:cs typeface="Calibri"/>
                        <a:sym typeface="Calibri"/>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0033CC"/>
                          </a:solidFill>
                          <a:latin typeface="Calibri"/>
                          <a:ea typeface="Calibri"/>
                          <a:cs typeface="Calibri"/>
                          <a:sym typeface="Calibri"/>
                        </a:rPr>
                        <a:t>Rainfall</a:t>
                      </a:r>
                      <a:endParaRPr sz="2200" u="none" cap="none" strike="noStrike">
                        <a:solidFill>
                          <a:srgbClr val="0033CC"/>
                        </a:solidFill>
                        <a:latin typeface="Calibri"/>
                        <a:ea typeface="Calibri"/>
                        <a:cs typeface="Calibri"/>
                        <a:sym typeface="Calibri"/>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0033CC"/>
                          </a:solidFill>
                          <a:latin typeface="Calibri"/>
                          <a:ea typeface="Calibri"/>
                          <a:cs typeface="Calibri"/>
                          <a:sym typeface="Calibri"/>
                        </a:rPr>
                        <a:t>Temperature</a:t>
                      </a:r>
                      <a:endParaRPr sz="2200" u="none" cap="none" strike="noStrike">
                        <a:solidFill>
                          <a:srgbClr val="0033CC"/>
                        </a:solidFill>
                        <a:latin typeface="Calibri"/>
                        <a:ea typeface="Calibri"/>
                        <a:cs typeface="Calibri"/>
                        <a:sym typeface="Calibri"/>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0033CC"/>
                          </a:solidFill>
                          <a:latin typeface="Calibri"/>
                          <a:ea typeface="Calibri"/>
                          <a:cs typeface="Calibri"/>
                          <a:sym typeface="Calibri"/>
                        </a:rPr>
                        <a:t>Humidity</a:t>
                      </a:r>
                      <a:endParaRPr sz="2200" u="none" cap="none" strike="noStrike">
                        <a:solidFill>
                          <a:srgbClr val="0033CC"/>
                        </a:solidFill>
                        <a:latin typeface="Calibri"/>
                        <a:ea typeface="Calibri"/>
                        <a:cs typeface="Calibri"/>
                        <a:sym typeface="Calibri"/>
                      </a:endParaRPr>
                    </a:p>
                  </a:txBody>
                  <a:tcPr marT="91425" marB="91425" marR="91425" marL="91425"/>
                </a:tc>
              </a:tr>
            </a:tbl>
          </a:graphicData>
        </a:graphic>
      </p:graphicFrame>
      <p:graphicFrame>
        <p:nvGraphicFramePr>
          <p:cNvPr id="367" name="Google Shape;367;g7afbe773fa_0_961"/>
          <p:cNvGraphicFramePr/>
          <p:nvPr/>
        </p:nvGraphicFramePr>
        <p:xfrm>
          <a:off x="7565350" y="2915400"/>
          <a:ext cx="3000000" cy="3000000"/>
        </p:xfrm>
        <a:graphic>
          <a:graphicData uri="http://schemas.openxmlformats.org/drawingml/2006/table">
            <a:tbl>
              <a:tblPr>
                <a:noFill/>
                <a:tableStyleId>{F7A64A0D-3869-49D1-8384-24518436B079}</a:tableStyleId>
              </a:tblPr>
              <a:tblGrid>
                <a:gridCol w="3414950"/>
              </a:tblGrid>
              <a:tr h="396200">
                <a:tc>
                  <a:txBody>
                    <a:bodyPr/>
                    <a:lstStyle/>
                    <a:p>
                      <a:pPr indent="0" lvl="0" marL="0" marR="0" rtl="0" algn="l">
                        <a:lnSpc>
                          <a:spcPct val="100000"/>
                        </a:lnSpc>
                        <a:spcBef>
                          <a:spcPts val="0"/>
                        </a:spcBef>
                        <a:spcAft>
                          <a:spcPts val="0"/>
                        </a:spcAft>
                        <a:buClr>
                          <a:srgbClr val="000000"/>
                        </a:buClr>
                        <a:buSzPts val="2200"/>
                        <a:buFont typeface="Arial"/>
                        <a:buNone/>
                      </a:pPr>
                      <a:r>
                        <a:rPr b="1" lang="en-US" sz="2200" u="none" cap="none" strike="noStrike">
                          <a:solidFill>
                            <a:srgbClr val="0033CC"/>
                          </a:solidFill>
                          <a:latin typeface="Calibri"/>
                          <a:ea typeface="Calibri"/>
                          <a:cs typeface="Calibri"/>
                          <a:sym typeface="Calibri"/>
                        </a:rPr>
                        <a:t>Non-weather Inputs</a:t>
                      </a:r>
                      <a:endParaRPr b="1" sz="2200" u="none" cap="none" strike="noStrike">
                        <a:solidFill>
                          <a:srgbClr val="0033CC"/>
                        </a:solidFill>
                        <a:latin typeface="Calibri"/>
                        <a:ea typeface="Calibri"/>
                        <a:cs typeface="Calibri"/>
                        <a:sym typeface="Calibri"/>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0033CC"/>
                          </a:solidFill>
                          <a:latin typeface="Calibri"/>
                          <a:ea typeface="Calibri"/>
                          <a:cs typeface="Calibri"/>
                          <a:sym typeface="Calibri"/>
                        </a:rPr>
                        <a:t>Soil Moisture</a:t>
                      </a:r>
                      <a:endParaRPr sz="2200" u="none" cap="none" strike="noStrike">
                        <a:solidFill>
                          <a:srgbClr val="0033CC"/>
                        </a:solidFill>
                        <a:latin typeface="Calibri"/>
                        <a:ea typeface="Calibri"/>
                        <a:cs typeface="Calibri"/>
                        <a:sym typeface="Calibri"/>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0033CC"/>
                          </a:solidFill>
                          <a:latin typeface="Calibri"/>
                          <a:ea typeface="Calibri"/>
                          <a:cs typeface="Calibri"/>
                          <a:sym typeface="Calibri"/>
                        </a:rPr>
                        <a:t>pH</a:t>
                      </a:r>
                      <a:endParaRPr sz="2200" u="none" cap="none" strike="noStrike">
                        <a:solidFill>
                          <a:srgbClr val="0033CC"/>
                        </a:solidFill>
                        <a:latin typeface="Calibri"/>
                        <a:ea typeface="Calibri"/>
                        <a:cs typeface="Calibri"/>
                        <a:sym typeface="Calibri"/>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0033CC"/>
                          </a:solidFill>
                          <a:latin typeface="Calibri"/>
                          <a:ea typeface="Calibri"/>
                          <a:cs typeface="Calibri"/>
                          <a:sym typeface="Calibri"/>
                        </a:rPr>
                        <a:t>Salts in soil like N, P, K, C, Ca, Mg, S etc</a:t>
                      </a:r>
                      <a:endParaRPr sz="2200" u="none" cap="none" strike="noStrike">
                        <a:solidFill>
                          <a:srgbClr val="0033CC"/>
                        </a:solidFill>
                        <a:latin typeface="Calibri"/>
                        <a:ea typeface="Calibri"/>
                        <a:cs typeface="Calibri"/>
                        <a:sym typeface="Calibri"/>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0033CC"/>
                          </a:solidFill>
                          <a:latin typeface="Calibri"/>
                          <a:ea typeface="Calibri"/>
                          <a:cs typeface="Calibri"/>
                          <a:sym typeface="Calibri"/>
                        </a:rPr>
                        <a:t>Crop type</a:t>
                      </a:r>
                      <a:endParaRPr sz="2200" u="none" cap="none" strike="noStrike">
                        <a:solidFill>
                          <a:srgbClr val="0033CC"/>
                        </a:solidFill>
                        <a:latin typeface="Calibri"/>
                        <a:ea typeface="Calibri"/>
                        <a:cs typeface="Calibri"/>
                        <a:sym typeface="Calibri"/>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0033CC"/>
                          </a:solidFill>
                          <a:latin typeface="Calibri"/>
                          <a:ea typeface="Calibri"/>
                          <a:cs typeface="Calibri"/>
                          <a:sym typeface="Calibri"/>
                        </a:rPr>
                        <a:t>Seed variety</a:t>
                      </a:r>
                      <a:endParaRPr sz="2200" u="none" cap="none" strike="noStrike">
                        <a:solidFill>
                          <a:srgbClr val="0033CC"/>
                        </a:solidFill>
                        <a:latin typeface="Calibri"/>
                        <a:ea typeface="Calibri"/>
                        <a:cs typeface="Calibri"/>
                        <a:sym typeface="Calibri"/>
                      </a:endParaRPr>
                    </a:p>
                  </a:txBody>
                  <a:tcPr marT="91425" marB="91425" marR="91425" marL="91425"/>
                </a:tc>
              </a:tr>
            </a:tbl>
          </a:graphicData>
        </a:graphic>
      </p:graphicFrame>
      <p:sp>
        <p:nvSpPr>
          <p:cNvPr id="368" name="Google Shape;368;g7afbe773fa_0_961"/>
          <p:cNvSpPr txBox="1"/>
          <p:nvPr/>
        </p:nvSpPr>
        <p:spPr>
          <a:xfrm>
            <a:off x="1832100" y="1696225"/>
            <a:ext cx="8835900" cy="153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highlight>
                  <a:schemeClr val="lt1"/>
                </a:highlight>
                <a:latin typeface="Calibri"/>
                <a:ea typeface="Calibri"/>
                <a:cs typeface="Calibri"/>
                <a:sym typeface="Calibri"/>
              </a:rPr>
              <a:t>Paper 3:</a:t>
            </a:r>
            <a:r>
              <a:rPr b="1" i="0" lang="en-US" sz="2200" u="none" cap="none" strike="noStrike">
                <a:solidFill>
                  <a:schemeClr val="dk1"/>
                </a:solidFill>
                <a:highlight>
                  <a:schemeClr val="lt1"/>
                </a:highlight>
                <a:latin typeface="Calibri"/>
                <a:ea typeface="Calibri"/>
                <a:cs typeface="Calibri"/>
                <a:sym typeface="Calibri"/>
              </a:rPr>
              <a:t> An approach for prediction of crop yield using machine learning and big data techniques, </a:t>
            </a:r>
            <a:r>
              <a:rPr b="0" i="0" lang="en-US" sz="2200" u="none" cap="none" strike="noStrike">
                <a:solidFill>
                  <a:schemeClr val="dk1"/>
                </a:solidFill>
                <a:highlight>
                  <a:schemeClr val="lt1"/>
                </a:highlight>
                <a:latin typeface="Calibri"/>
                <a:ea typeface="Calibri"/>
                <a:cs typeface="Calibri"/>
                <a:sym typeface="Calibri"/>
              </a:rPr>
              <a:t>Palanivel, K. and Surianarayanan, C., 2019.</a:t>
            </a:r>
            <a:endParaRPr b="0" i="0" sz="2200" u="none" cap="none" strike="noStrike">
              <a:solidFill>
                <a:schemeClr val="dk1"/>
              </a:solidFill>
              <a:highlight>
                <a:schemeClr val="lt1"/>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33CC"/>
                </a:solidFill>
                <a:latin typeface="Calibri"/>
                <a:ea typeface="Calibri"/>
                <a:cs typeface="Calibri"/>
                <a:sym typeface="Calibri"/>
              </a:rPr>
              <a:t>Inputs to the models </a:t>
            </a:r>
            <a:endParaRPr b="0" i="0" sz="2200" u="none" cap="none" strike="noStrike">
              <a:solidFill>
                <a:srgbClr val="00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33CC"/>
                </a:solidFill>
                <a:latin typeface="Calibri"/>
                <a:ea typeface="Calibri"/>
                <a:cs typeface="Calibri"/>
                <a:sym typeface="Calibri"/>
              </a:rPr>
              <a:t>for prediction are:</a:t>
            </a:r>
            <a:endParaRPr b="0" i="0" sz="2200" u="none" cap="none" strike="noStrike">
              <a:solidFill>
                <a:srgbClr val="0033CC"/>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7afbe773fa_0_97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 name="Google Shape;374;g7afbe773fa_0_974"/>
          <p:cNvSpPr txBox="1"/>
          <p:nvPr/>
        </p:nvSpPr>
        <p:spPr>
          <a:xfrm>
            <a:off x="3581409" y="91995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pic>
        <p:nvPicPr>
          <p:cNvPr id="375" name="Google Shape;375;g7afbe773fa_0_974"/>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76" name="Google Shape;376;g7afbe773fa_0_974"/>
          <p:cNvSpPr txBox="1"/>
          <p:nvPr/>
        </p:nvSpPr>
        <p:spPr>
          <a:xfrm>
            <a:off x="701225" y="1696225"/>
            <a:ext cx="104904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t/>
            </a:r>
            <a:endParaRPr b="0" i="0" sz="2200" u="none" cap="none" strike="noStrike">
              <a:solidFill>
                <a:srgbClr val="0033CC"/>
              </a:solidFill>
              <a:highlight>
                <a:schemeClr val="lt1"/>
              </a:highlight>
              <a:latin typeface="Trebuchet MS"/>
              <a:ea typeface="Trebuchet MS"/>
              <a:cs typeface="Trebuchet MS"/>
              <a:sym typeface="Trebuchet MS"/>
            </a:endParaRPr>
          </a:p>
        </p:txBody>
      </p:sp>
      <p:sp>
        <p:nvSpPr>
          <p:cNvPr id="377" name="Google Shape;377;g7afbe773fa_0_974"/>
          <p:cNvSpPr txBox="1"/>
          <p:nvPr/>
        </p:nvSpPr>
        <p:spPr>
          <a:xfrm>
            <a:off x="1832100" y="1696225"/>
            <a:ext cx="88359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highlight>
                  <a:schemeClr val="lt1"/>
                </a:highlight>
                <a:latin typeface="Calibri"/>
                <a:ea typeface="Calibri"/>
                <a:cs typeface="Calibri"/>
                <a:sym typeface="Calibri"/>
              </a:rPr>
              <a:t>Paper 3:</a:t>
            </a:r>
            <a:r>
              <a:rPr b="1" i="0" lang="en-US" sz="2200" u="none" cap="none" strike="noStrike">
                <a:solidFill>
                  <a:schemeClr val="dk1"/>
                </a:solidFill>
                <a:highlight>
                  <a:schemeClr val="lt1"/>
                </a:highlight>
                <a:latin typeface="Calibri"/>
                <a:ea typeface="Calibri"/>
                <a:cs typeface="Calibri"/>
                <a:sym typeface="Calibri"/>
              </a:rPr>
              <a:t> An approach for prediction of crop yield using machine learning and big data techniques, </a:t>
            </a:r>
            <a:r>
              <a:rPr b="0" i="0" lang="en-US" sz="2200" u="none" cap="none" strike="noStrike">
                <a:solidFill>
                  <a:schemeClr val="dk1"/>
                </a:solidFill>
                <a:highlight>
                  <a:schemeClr val="lt1"/>
                </a:highlight>
                <a:latin typeface="Calibri"/>
                <a:ea typeface="Calibri"/>
                <a:cs typeface="Calibri"/>
                <a:sym typeface="Calibri"/>
              </a:rPr>
              <a:t>Palanivel, K. and Surianarayanan, C., 2019.</a:t>
            </a:r>
            <a:endParaRPr b="0" i="0" sz="2200" u="none" cap="none" strike="noStrike">
              <a:solidFill>
                <a:srgbClr val="0033CC"/>
              </a:solidFill>
              <a:latin typeface="Calibri"/>
              <a:ea typeface="Calibri"/>
              <a:cs typeface="Calibri"/>
              <a:sym typeface="Calibri"/>
            </a:endParaRPr>
          </a:p>
        </p:txBody>
      </p:sp>
      <p:sp>
        <p:nvSpPr>
          <p:cNvPr id="378" name="Google Shape;378;g7afbe773fa_0_974"/>
          <p:cNvSpPr txBox="1"/>
          <p:nvPr/>
        </p:nvSpPr>
        <p:spPr>
          <a:xfrm>
            <a:off x="1832100" y="3049525"/>
            <a:ext cx="8835900" cy="1179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US" sz="2200" u="none" cap="none" strike="noStrike">
                <a:solidFill>
                  <a:srgbClr val="0033CC"/>
                </a:solidFill>
                <a:highlight>
                  <a:srgbClr val="FFFFFF"/>
                </a:highlight>
                <a:latin typeface="Calibri"/>
                <a:ea typeface="Calibri"/>
                <a:cs typeface="Calibri"/>
                <a:sym typeface="Calibri"/>
              </a:rPr>
              <a:t>Output of the analysis is the crop yield for the provided surrounding conditions.</a:t>
            </a:r>
            <a:endParaRPr b="0" i="0" sz="2200" u="none" cap="none" strike="noStrike">
              <a:solidFill>
                <a:srgbClr val="0033CC"/>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7afbe773fa_0_98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4" name="Google Shape;384;g7afbe773fa_0_986"/>
          <p:cNvSpPr txBox="1"/>
          <p:nvPr/>
        </p:nvSpPr>
        <p:spPr>
          <a:xfrm>
            <a:off x="3581409" y="91995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pic>
        <p:nvPicPr>
          <p:cNvPr id="385" name="Google Shape;385;g7afbe773fa_0_986"/>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86" name="Google Shape;386;g7afbe773fa_0_986"/>
          <p:cNvSpPr txBox="1"/>
          <p:nvPr/>
        </p:nvSpPr>
        <p:spPr>
          <a:xfrm>
            <a:off x="1819950" y="1772575"/>
            <a:ext cx="8848200" cy="387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2200"/>
              <a:buFont typeface="Arial"/>
              <a:buNone/>
            </a:pPr>
            <a:r>
              <a:rPr b="0" i="0" lang="en-US" sz="2200" u="none" cap="none" strike="noStrike">
                <a:solidFill>
                  <a:srgbClr val="000000"/>
                </a:solidFill>
                <a:highlight>
                  <a:schemeClr val="lt1"/>
                </a:highlight>
                <a:latin typeface="Calibri"/>
                <a:ea typeface="Calibri"/>
                <a:cs typeface="Calibri"/>
                <a:sym typeface="Calibri"/>
              </a:rPr>
              <a:t>Paper 4: </a:t>
            </a:r>
            <a:r>
              <a:rPr b="0" i="0" lang="en-US" sz="2200" u="none" cap="none" strike="noStrike">
                <a:solidFill>
                  <a:schemeClr val="dk1"/>
                </a:solidFill>
                <a:highlight>
                  <a:schemeClr val="lt1"/>
                </a:highlight>
                <a:latin typeface="Calibri"/>
                <a:ea typeface="Calibri"/>
                <a:cs typeface="Calibri"/>
                <a:sym typeface="Calibri"/>
              </a:rPr>
              <a:t>Patil, A., Kokate, S., Patil, P., Panpatil, V. and Sapkal, R., 2020. </a:t>
            </a:r>
            <a:r>
              <a:rPr b="1" i="0" lang="en-US" sz="2200" u="none" cap="none" strike="noStrike">
                <a:solidFill>
                  <a:schemeClr val="dk1"/>
                </a:solidFill>
                <a:highlight>
                  <a:schemeClr val="lt1"/>
                </a:highlight>
                <a:latin typeface="Calibri"/>
                <a:ea typeface="Calibri"/>
                <a:cs typeface="Calibri"/>
                <a:sym typeface="Calibri"/>
              </a:rPr>
              <a:t>Crop Prediction using Machine Learning Algorithms</a:t>
            </a:r>
            <a:r>
              <a:rPr b="0" i="0" lang="en-US" sz="2200" u="none" cap="none" strike="noStrike">
                <a:solidFill>
                  <a:schemeClr val="dk1"/>
                </a:solidFill>
                <a:highlight>
                  <a:schemeClr val="lt1"/>
                </a:highlight>
                <a:latin typeface="Calibri"/>
                <a:ea typeface="Calibri"/>
                <a:cs typeface="Calibri"/>
                <a:sym typeface="Calibri"/>
              </a:rPr>
              <a:t>. International Journal of Advancements in Engineering &amp; Technology, 1(1), pp.1-8.</a:t>
            </a:r>
            <a:endParaRPr b="0" i="0" sz="2300" u="none" cap="none" strike="noStrike">
              <a:solidFill>
                <a:schemeClr val="accent2"/>
              </a:solidFill>
              <a:highlight>
                <a:schemeClr val="lt1"/>
              </a:highlight>
              <a:latin typeface="Trebuchet MS"/>
              <a:ea typeface="Trebuchet MS"/>
              <a:cs typeface="Trebuchet MS"/>
              <a:sym typeface="Trebuchet MS"/>
            </a:endParaRPr>
          </a:p>
          <a:p>
            <a:pPr indent="0" lvl="0" marL="0" marR="0" rtl="0" algn="l">
              <a:lnSpc>
                <a:spcPct val="115000"/>
              </a:lnSpc>
              <a:spcBef>
                <a:spcPts val="0"/>
              </a:spcBef>
              <a:spcAft>
                <a:spcPts val="0"/>
              </a:spcAft>
              <a:buClr>
                <a:srgbClr val="000000"/>
              </a:buClr>
              <a:buSzPts val="2200"/>
              <a:buFont typeface="Arial"/>
              <a:buNone/>
            </a:pPr>
            <a:r>
              <a:t/>
            </a:r>
            <a:endParaRPr b="0" i="0" sz="2200" u="none" cap="none" strike="noStrike">
              <a:solidFill>
                <a:srgbClr val="0033CC"/>
              </a:solidFill>
              <a:highlight>
                <a:schemeClr val="lt1"/>
              </a:highlight>
              <a:latin typeface="Trebuchet MS"/>
              <a:ea typeface="Trebuchet MS"/>
              <a:cs typeface="Trebuchet MS"/>
              <a:sym typeface="Trebuchet MS"/>
            </a:endParaRPr>
          </a:p>
          <a:p>
            <a:pPr indent="0" lvl="0" marL="0" marR="0" rtl="0" algn="l">
              <a:lnSpc>
                <a:spcPct val="115000"/>
              </a:lnSpc>
              <a:spcBef>
                <a:spcPts val="0"/>
              </a:spcBef>
              <a:spcAft>
                <a:spcPts val="0"/>
              </a:spcAft>
              <a:buClr>
                <a:schemeClr val="dk1"/>
              </a:buClr>
              <a:buSzPts val="1100"/>
              <a:buFont typeface="Arial"/>
              <a:buNone/>
            </a:pPr>
            <a:r>
              <a:rPr b="0" i="0" lang="en-US" sz="2200" u="none" cap="none" strike="noStrike">
                <a:solidFill>
                  <a:srgbClr val="0033CC"/>
                </a:solidFill>
                <a:highlight>
                  <a:schemeClr val="lt1"/>
                </a:highlight>
                <a:latin typeface="Calibri"/>
                <a:ea typeface="Calibri"/>
                <a:cs typeface="Calibri"/>
                <a:sym typeface="Calibri"/>
              </a:rPr>
              <a:t>In this paper, the authors have taken into account the different ML algorithms which are used in crop prediction over various other studies and have tried to add more attributes to the system in order to improve the results . They have compared the prediction of the ideal crop from using different models to get a better understanding of how to use ML techniques in the future.</a:t>
            </a:r>
            <a:endParaRPr b="0" i="0" sz="2200" u="none" cap="none" strike="noStrike">
              <a:solidFill>
                <a:srgbClr val="0033CC"/>
              </a:solidFill>
              <a:highlight>
                <a:schemeClr val="lt1"/>
              </a:highlight>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7afbe773fa_0_99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2" name="Google Shape;392;g7afbe773fa_0_996"/>
          <p:cNvSpPr txBox="1"/>
          <p:nvPr/>
        </p:nvSpPr>
        <p:spPr>
          <a:xfrm>
            <a:off x="3581409" y="91995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pic>
        <p:nvPicPr>
          <p:cNvPr id="393" name="Google Shape;393;g7afbe773fa_0_996"/>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94" name="Google Shape;394;g7afbe773fa_0_996"/>
          <p:cNvSpPr txBox="1"/>
          <p:nvPr/>
        </p:nvSpPr>
        <p:spPr>
          <a:xfrm>
            <a:off x="1807900" y="1772575"/>
            <a:ext cx="8860200" cy="324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chemeClr val="dk1"/>
                </a:solidFill>
                <a:highlight>
                  <a:schemeClr val="lt1"/>
                </a:highlight>
                <a:latin typeface="Calibri"/>
                <a:ea typeface="Calibri"/>
                <a:cs typeface="Calibri"/>
                <a:sym typeface="Calibri"/>
              </a:rPr>
              <a:t>Paper 4: </a:t>
            </a:r>
            <a:r>
              <a:rPr b="1" i="0" lang="en-US" sz="2200" u="none" cap="none" strike="noStrike">
                <a:solidFill>
                  <a:schemeClr val="dk1"/>
                </a:solidFill>
                <a:highlight>
                  <a:schemeClr val="lt1"/>
                </a:highlight>
                <a:latin typeface="Calibri"/>
                <a:ea typeface="Calibri"/>
                <a:cs typeface="Calibri"/>
                <a:sym typeface="Calibri"/>
              </a:rPr>
              <a:t>Crop Prediction using Machine Learning Algorithms, </a:t>
            </a:r>
            <a:r>
              <a:rPr b="0" i="0" lang="en-US" sz="2200" u="none" cap="none" strike="noStrike">
                <a:solidFill>
                  <a:schemeClr val="dk1"/>
                </a:solidFill>
                <a:highlight>
                  <a:schemeClr val="lt1"/>
                </a:highlight>
                <a:latin typeface="Calibri"/>
                <a:ea typeface="Calibri"/>
                <a:cs typeface="Calibri"/>
                <a:sym typeface="Calibri"/>
              </a:rPr>
              <a:t>Patil, A., Kokate, S., Patil, P., Panpatil, V. and Sapkal, R., 2020.</a:t>
            </a:r>
            <a:endParaRPr b="0" i="0" sz="2200" u="none" cap="none" strike="noStrike">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t/>
            </a:r>
            <a:endParaRPr b="0" i="0" sz="2200" u="none" cap="none" strike="noStrike">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33CC"/>
                </a:solidFill>
                <a:highlight>
                  <a:schemeClr val="lt1"/>
                </a:highlight>
                <a:latin typeface="Calibri"/>
                <a:ea typeface="Calibri"/>
                <a:cs typeface="Calibri"/>
                <a:sym typeface="Calibri"/>
              </a:rPr>
              <a:t>The method of crop prediction identified by the authors based on previous work done ,the crop selection method distributes crops into</a:t>
            </a:r>
            <a:endParaRPr b="0" i="0" sz="2200" u="none" cap="none" strike="noStrike">
              <a:solidFill>
                <a:srgbClr val="0033CC"/>
              </a:solidFill>
              <a:highlight>
                <a:schemeClr val="lt1"/>
              </a:highlight>
              <a:latin typeface="Calibri"/>
              <a:ea typeface="Calibri"/>
              <a:cs typeface="Calibri"/>
              <a:sym typeface="Calibri"/>
            </a:endParaRPr>
          </a:p>
          <a:p>
            <a:pPr indent="-368300" lvl="0" marL="457200" marR="0" rtl="0" algn="l">
              <a:lnSpc>
                <a:spcPct val="115000"/>
              </a:lnSpc>
              <a:spcBef>
                <a:spcPts val="0"/>
              </a:spcBef>
              <a:spcAft>
                <a:spcPts val="0"/>
              </a:spcAft>
              <a:buClr>
                <a:srgbClr val="0033CC"/>
              </a:buClr>
              <a:buSzPts val="2200"/>
              <a:buFont typeface="Calibri"/>
              <a:buChar char="●"/>
            </a:pPr>
            <a:r>
              <a:rPr b="0" i="0" lang="en-US" sz="2200" u="none" cap="none" strike="noStrike">
                <a:solidFill>
                  <a:srgbClr val="0033CC"/>
                </a:solidFill>
                <a:highlight>
                  <a:schemeClr val="lt1"/>
                </a:highlight>
                <a:latin typeface="Calibri"/>
                <a:ea typeface="Calibri"/>
                <a:cs typeface="Calibri"/>
                <a:sym typeface="Calibri"/>
              </a:rPr>
              <a:t>Seasonal</a:t>
            </a:r>
            <a:endParaRPr b="0" i="0" sz="2200" u="none" cap="none" strike="noStrike">
              <a:solidFill>
                <a:srgbClr val="0033CC"/>
              </a:solidFill>
              <a:highlight>
                <a:schemeClr val="lt1"/>
              </a:highlight>
              <a:latin typeface="Calibri"/>
              <a:ea typeface="Calibri"/>
              <a:cs typeface="Calibri"/>
              <a:sym typeface="Calibri"/>
            </a:endParaRPr>
          </a:p>
          <a:p>
            <a:pPr indent="-368300" lvl="0" marL="457200" marR="0" rtl="0" algn="l">
              <a:lnSpc>
                <a:spcPct val="115000"/>
              </a:lnSpc>
              <a:spcBef>
                <a:spcPts val="0"/>
              </a:spcBef>
              <a:spcAft>
                <a:spcPts val="0"/>
              </a:spcAft>
              <a:buClr>
                <a:srgbClr val="0033CC"/>
              </a:buClr>
              <a:buSzPts val="2200"/>
              <a:buFont typeface="Calibri"/>
              <a:buChar char="●"/>
            </a:pPr>
            <a:r>
              <a:rPr b="0" i="0" lang="en-US" sz="2200" u="none" cap="none" strike="noStrike">
                <a:solidFill>
                  <a:srgbClr val="0033CC"/>
                </a:solidFill>
                <a:highlight>
                  <a:schemeClr val="lt1"/>
                </a:highlight>
                <a:latin typeface="Calibri"/>
                <a:ea typeface="Calibri"/>
                <a:cs typeface="Calibri"/>
                <a:sym typeface="Calibri"/>
              </a:rPr>
              <a:t>Whole Year</a:t>
            </a:r>
            <a:endParaRPr b="0" i="0" sz="2200" u="none" cap="none" strike="noStrike">
              <a:solidFill>
                <a:srgbClr val="0033CC"/>
              </a:solidFill>
              <a:highlight>
                <a:schemeClr val="lt1"/>
              </a:highlight>
              <a:latin typeface="Calibri"/>
              <a:ea typeface="Calibri"/>
              <a:cs typeface="Calibri"/>
              <a:sym typeface="Calibri"/>
            </a:endParaRPr>
          </a:p>
          <a:p>
            <a:pPr indent="-368300" lvl="0" marL="457200" marR="0" rtl="0" algn="l">
              <a:lnSpc>
                <a:spcPct val="115000"/>
              </a:lnSpc>
              <a:spcBef>
                <a:spcPts val="0"/>
              </a:spcBef>
              <a:spcAft>
                <a:spcPts val="0"/>
              </a:spcAft>
              <a:buClr>
                <a:srgbClr val="0033CC"/>
              </a:buClr>
              <a:buSzPts val="2200"/>
              <a:buFont typeface="Calibri"/>
              <a:buChar char="●"/>
            </a:pPr>
            <a:r>
              <a:rPr b="0" i="0" lang="en-US" sz="2200" u="none" cap="none" strike="noStrike">
                <a:solidFill>
                  <a:srgbClr val="0033CC"/>
                </a:solidFill>
                <a:highlight>
                  <a:schemeClr val="lt1"/>
                </a:highlight>
                <a:latin typeface="Calibri"/>
                <a:ea typeface="Calibri"/>
                <a:cs typeface="Calibri"/>
                <a:sym typeface="Calibri"/>
              </a:rPr>
              <a:t>Short plantation period </a:t>
            </a:r>
            <a:endParaRPr b="0" i="0" sz="2200" u="none" cap="none" strike="noStrike">
              <a:solidFill>
                <a:srgbClr val="0033CC"/>
              </a:solidFill>
              <a:highlight>
                <a:schemeClr val="lt1"/>
              </a:highlight>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7afbe773fa_0_100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0" name="Google Shape;400;g7afbe773fa_0_1006"/>
          <p:cNvSpPr txBox="1"/>
          <p:nvPr/>
        </p:nvSpPr>
        <p:spPr>
          <a:xfrm>
            <a:off x="3581409" y="91995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pic>
        <p:nvPicPr>
          <p:cNvPr id="401" name="Google Shape;401;g7afbe773fa_0_1006"/>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402" name="Google Shape;402;g7afbe773fa_0_1006"/>
          <p:cNvSpPr txBox="1"/>
          <p:nvPr/>
        </p:nvSpPr>
        <p:spPr>
          <a:xfrm>
            <a:off x="1819850" y="1748125"/>
            <a:ext cx="8848200" cy="36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chemeClr val="dk1"/>
                </a:solidFill>
                <a:highlight>
                  <a:schemeClr val="lt1"/>
                </a:highlight>
                <a:latin typeface="Calibri"/>
                <a:ea typeface="Calibri"/>
                <a:cs typeface="Calibri"/>
                <a:sym typeface="Calibri"/>
              </a:rPr>
              <a:t>Paper 4: </a:t>
            </a:r>
            <a:r>
              <a:rPr b="1" i="0" lang="en-US" sz="2200" u="none" cap="none" strike="noStrike">
                <a:solidFill>
                  <a:schemeClr val="dk1"/>
                </a:solidFill>
                <a:highlight>
                  <a:schemeClr val="lt1"/>
                </a:highlight>
                <a:latin typeface="Calibri"/>
                <a:ea typeface="Calibri"/>
                <a:cs typeface="Calibri"/>
                <a:sym typeface="Calibri"/>
              </a:rPr>
              <a:t>Crop Prediction using Machine Learning Algorithms, </a:t>
            </a:r>
            <a:r>
              <a:rPr b="0" i="0" lang="en-US" sz="2200" u="none" cap="none" strike="noStrike">
                <a:solidFill>
                  <a:schemeClr val="dk1"/>
                </a:solidFill>
                <a:highlight>
                  <a:schemeClr val="lt1"/>
                </a:highlight>
                <a:latin typeface="Calibri"/>
                <a:ea typeface="Calibri"/>
                <a:cs typeface="Calibri"/>
                <a:sym typeface="Calibri"/>
              </a:rPr>
              <a:t>Patil, A., Kokate, S., Patil, P., Panpatil, V. and Sapkal, R., 2020.</a:t>
            </a:r>
            <a:endParaRPr b="0" i="0" sz="2200" u="none" cap="none" strike="noStrike">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t/>
            </a:r>
            <a:endParaRPr b="0" i="0" sz="2200" u="none" cap="none" strike="noStrike">
              <a:solidFill>
                <a:srgbClr val="0033CC"/>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33CC"/>
                </a:solidFill>
                <a:highlight>
                  <a:schemeClr val="lt1"/>
                </a:highlight>
                <a:latin typeface="Calibri"/>
                <a:ea typeface="Calibri"/>
                <a:cs typeface="Calibri"/>
                <a:sym typeface="Calibri"/>
              </a:rPr>
              <a:t>The data of these were then taken over a particular region(as agriculture depends on the type of place) and then a suitable crop is selected to be planted.The previous work the authors surveyed made use of ML algorithms with one attribute and thus they made a system to add more attributes to it so that along with crop ,the time of the year and the weather prediction is also taken into account.This is shown in their work flowchart below   </a:t>
            </a:r>
            <a:endParaRPr b="0" i="0" sz="2200" u="none" cap="none" strike="noStrike">
              <a:solidFill>
                <a:srgbClr val="0033CC"/>
              </a:solidFill>
              <a:highlight>
                <a:schemeClr val="lt1"/>
              </a:highlight>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7afbe773fa_0_101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8" name="Google Shape;408;g7afbe773fa_0_1016"/>
          <p:cNvSpPr txBox="1"/>
          <p:nvPr/>
        </p:nvSpPr>
        <p:spPr>
          <a:xfrm>
            <a:off x="3581409" y="8682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pic>
        <p:nvPicPr>
          <p:cNvPr id="409" name="Google Shape;409;g7afbe773fa_0_1016"/>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410" name="Google Shape;410;g7afbe773fa_0_1016"/>
          <p:cNvSpPr txBox="1"/>
          <p:nvPr/>
        </p:nvSpPr>
        <p:spPr>
          <a:xfrm>
            <a:off x="733475" y="1772575"/>
            <a:ext cx="103788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300"/>
              <a:buFont typeface="Arial"/>
              <a:buNone/>
            </a:pPr>
            <a:r>
              <a:rPr b="0" i="0" lang="en-US" sz="2300" u="none" cap="none" strike="noStrike">
                <a:solidFill>
                  <a:srgbClr val="0033CC"/>
                </a:solidFill>
                <a:highlight>
                  <a:schemeClr val="lt1"/>
                </a:highlight>
                <a:latin typeface="Trebuchet MS"/>
                <a:ea typeface="Trebuchet MS"/>
                <a:cs typeface="Trebuchet MS"/>
                <a:sym typeface="Trebuchet MS"/>
              </a:rPr>
              <a:t> </a:t>
            </a:r>
            <a:endParaRPr b="0" i="0" sz="2300" u="none" cap="none" strike="noStrike">
              <a:solidFill>
                <a:srgbClr val="0033CC"/>
              </a:solidFill>
              <a:highlight>
                <a:schemeClr val="lt1"/>
              </a:highlight>
              <a:latin typeface="Trebuchet MS"/>
              <a:ea typeface="Trebuchet MS"/>
              <a:cs typeface="Trebuchet MS"/>
              <a:sym typeface="Trebuchet MS"/>
            </a:endParaRPr>
          </a:p>
        </p:txBody>
      </p:sp>
      <p:pic>
        <p:nvPicPr>
          <p:cNvPr id="411" name="Google Shape;411;g7afbe773fa_0_1016"/>
          <p:cNvPicPr preferRelativeResize="0"/>
          <p:nvPr/>
        </p:nvPicPr>
        <p:blipFill rotWithShape="1">
          <a:blip r:embed="rId4">
            <a:alphaModFix/>
          </a:blip>
          <a:srcRect b="1972" l="0" r="0" t="3167"/>
          <a:stretch/>
        </p:blipFill>
        <p:spPr>
          <a:xfrm>
            <a:off x="1807900" y="2567225"/>
            <a:ext cx="8860199" cy="3789125"/>
          </a:xfrm>
          <a:prstGeom prst="rect">
            <a:avLst/>
          </a:prstGeom>
          <a:noFill/>
          <a:ln>
            <a:noFill/>
          </a:ln>
        </p:spPr>
      </p:pic>
      <p:sp>
        <p:nvSpPr>
          <p:cNvPr id="412" name="Google Shape;412;g7afbe773fa_0_1016"/>
          <p:cNvSpPr txBox="1"/>
          <p:nvPr/>
        </p:nvSpPr>
        <p:spPr>
          <a:xfrm>
            <a:off x="1807900" y="1772575"/>
            <a:ext cx="8860200" cy="91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chemeClr val="dk1"/>
                </a:solidFill>
                <a:highlight>
                  <a:schemeClr val="lt1"/>
                </a:highlight>
                <a:latin typeface="Calibri"/>
                <a:ea typeface="Calibri"/>
                <a:cs typeface="Calibri"/>
                <a:sym typeface="Calibri"/>
              </a:rPr>
              <a:t>Paper 4: </a:t>
            </a:r>
            <a:r>
              <a:rPr b="1" i="0" lang="en-US" sz="2200" u="none" cap="none" strike="noStrike">
                <a:solidFill>
                  <a:schemeClr val="dk1"/>
                </a:solidFill>
                <a:highlight>
                  <a:schemeClr val="lt1"/>
                </a:highlight>
                <a:latin typeface="Calibri"/>
                <a:ea typeface="Calibri"/>
                <a:cs typeface="Calibri"/>
                <a:sym typeface="Calibri"/>
              </a:rPr>
              <a:t>Crop Prediction using Machine Learning Algorithms, </a:t>
            </a:r>
            <a:r>
              <a:rPr b="0" i="0" lang="en-US" sz="2200" u="none" cap="none" strike="noStrike">
                <a:solidFill>
                  <a:schemeClr val="dk1"/>
                </a:solidFill>
                <a:highlight>
                  <a:schemeClr val="lt1"/>
                </a:highlight>
                <a:latin typeface="Calibri"/>
                <a:ea typeface="Calibri"/>
                <a:cs typeface="Calibri"/>
                <a:sym typeface="Calibri"/>
              </a:rPr>
              <a:t>Patil, A., Kokate, S., Patil, P., Panpatil, V. and Sapkal, R., 2020.</a:t>
            </a:r>
            <a:endParaRPr b="0" i="0" sz="2200" u="none" cap="none" strike="noStrike">
              <a:solidFill>
                <a:schemeClr val="dk1"/>
              </a:solidFill>
              <a:highlight>
                <a:schemeClr val="lt1"/>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Abstract</a:t>
            </a:r>
            <a:endParaRPr b="1"/>
          </a:p>
        </p:txBody>
      </p:sp>
      <p:sp>
        <p:nvSpPr>
          <p:cNvPr id="174" name="Google Shape;174;p3"/>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900" lvl="0" marL="685791"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
        <p:nvSpPr>
          <p:cNvPr id="175" name="Google Shape;175;p3"/>
          <p:cNvSpPr txBox="1"/>
          <p:nvPr>
            <p:ph idx="1" type="body"/>
          </p:nvPr>
        </p:nvSpPr>
        <p:spPr>
          <a:xfrm>
            <a:off x="838200" y="1295400"/>
            <a:ext cx="9912900" cy="48816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300"/>
              </a:spcBef>
              <a:spcAft>
                <a:spcPts val="0"/>
              </a:spcAft>
              <a:buSzPts val="2800"/>
              <a:buNone/>
            </a:pPr>
            <a:r>
              <a:rPr lang="en-US" sz="2000">
                <a:solidFill>
                  <a:srgbClr val="0033CC"/>
                </a:solidFill>
              </a:rPr>
              <a:t>Our project comes under the domain of </a:t>
            </a:r>
            <a:r>
              <a:rPr b="1" lang="en-US" sz="2000">
                <a:solidFill>
                  <a:srgbClr val="0033CC"/>
                </a:solidFill>
              </a:rPr>
              <a:t>Precision Agriculture</a:t>
            </a:r>
            <a:r>
              <a:rPr lang="en-US" sz="2000">
                <a:solidFill>
                  <a:srgbClr val="0033CC"/>
                </a:solidFill>
              </a:rPr>
              <a:t>. It helps farmers make </a:t>
            </a:r>
            <a:r>
              <a:rPr b="1" lang="en-US" sz="2000">
                <a:solidFill>
                  <a:srgbClr val="0033CC"/>
                </a:solidFill>
              </a:rPr>
              <a:t>informed decisions</a:t>
            </a:r>
            <a:r>
              <a:rPr lang="en-US" sz="2000">
                <a:solidFill>
                  <a:srgbClr val="0033CC"/>
                </a:solidFill>
              </a:rPr>
              <a:t> with regards to the kind of crop they must invest in to get good returns. The aim of this project is to build a </a:t>
            </a:r>
            <a:r>
              <a:rPr b="1" lang="en-US" sz="2000">
                <a:solidFill>
                  <a:srgbClr val="0033CC"/>
                </a:solidFill>
              </a:rPr>
              <a:t>predictive model</a:t>
            </a:r>
            <a:r>
              <a:rPr lang="en-US" sz="2000">
                <a:solidFill>
                  <a:srgbClr val="0033CC"/>
                </a:solidFill>
              </a:rPr>
              <a:t> to </a:t>
            </a:r>
            <a:r>
              <a:rPr b="1" lang="en-US" sz="2000">
                <a:solidFill>
                  <a:srgbClr val="0033CC"/>
                </a:solidFill>
              </a:rPr>
              <a:t>recommend the most suitable crop</a:t>
            </a:r>
            <a:r>
              <a:rPr lang="en-US" sz="2000">
                <a:solidFill>
                  <a:srgbClr val="0033CC"/>
                </a:solidFill>
              </a:rPr>
              <a:t> to grow based on the various parameters that influence the fertility of the soil.</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76" name="Google Shape;176;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177" name="Google Shape;17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178" name="Google Shape;17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7afbe773fa_0_102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8" name="Google Shape;418;g7afbe773fa_0_1028"/>
          <p:cNvSpPr txBox="1"/>
          <p:nvPr/>
        </p:nvSpPr>
        <p:spPr>
          <a:xfrm>
            <a:off x="3581409" y="8682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pic>
        <p:nvPicPr>
          <p:cNvPr id="419" name="Google Shape;419;g7afbe773fa_0_1028"/>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420" name="Google Shape;420;g7afbe773fa_0_1028"/>
          <p:cNvSpPr txBox="1"/>
          <p:nvPr/>
        </p:nvSpPr>
        <p:spPr>
          <a:xfrm>
            <a:off x="733475" y="1772575"/>
            <a:ext cx="103788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300"/>
              <a:buFont typeface="Arial"/>
              <a:buNone/>
            </a:pPr>
            <a:r>
              <a:rPr b="0" i="0" lang="en-US" sz="2300" u="none" cap="none" strike="noStrike">
                <a:solidFill>
                  <a:srgbClr val="0033CC"/>
                </a:solidFill>
                <a:highlight>
                  <a:schemeClr val="lt1"/>
                </a:highlight>
                <a:latin typeface="Trebuchet MS"/>
                <a:ea typeface="Trebuchet MS"/>
                <a:cs typeface="Trebuchet MS"/>
                <a:sym typeface="Trebuchet MS"/>
              </a:rPr>
              <a:t> </a:t>
            </a:r>
            <a:endParaRPr b="0" i="0" sz="2300" u="none" cap="none" strike="noStrike">
              <a:solidFill>
                <a:srgbClr val="0033CC"/>
              </a:solidFill>
              <a:highlight>
                <a:schemeClr val="lt1"/>
              </a:highlight>
              <a:latin typeface="Trebuchet MS"/>
              <a:ea typeface="Trebuchet MS"/>
              <a:cs typeface="Trebuchet MS"/>
              <a:sym typeface="Trebuchet MS"/>
            </a:endParaRPr>
          </a:p>
        </p:txBody>
      </p:sp>
      <p:sp>
        <p:nvSpPr>
          <p:cNvPr id="421" name="Google Shape;421;g7afbe773fa_0_1028"/>
          <p:cNvSpPr txBox="1"/>
          <p:nvPr/>
        </p:nvSpPr>
        <p:spPr>
          <a:xfrm>
            <a:off x="1788000" y="1717000"/>
            <a:ext cx="8880000" cy="2859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US" sz="2200" u="none" cap="none" strike="noStrike">
                <a:solidFill>
                  <a:schemeClr val="dk1"/>
                </a:solidFill>
                <a:highlight>
                  <a:schemeClr val="lt1"/>
                </a:highlight>
                <a:latin typeface="Calibri"/>
                <a:ea typeface="Calibri"/>
                <a:cs typeface="Calibri"/>
                <a:sym typeface="Calibri"/>
              </a:rPr>
              <a:t>Paper 4: </a:t>
            </a:r>
            <a:r>
              <a:rPr b="1" i="0" lang="en-US" sz="2200" u="none" cap="none" strike="noStrike">
                <a:solidFill>
                  <a:schemeClr val="dk1"/>
                </a:solidFill>
                <a:highlight>
                  <a:schemeClr val="lt1"/>
                </a:highlight>
                <a:latin typeface="Calibri"/>
                <a:ea typeface="Calibri"/>
                <a:cs typeface="Calibri"/>
                <a:sym typeface="Calibri"/>
              </a:rPr>
              <a:t>Crop Prediction using Machine Learning Algorithms, </a:t>
            </a:r>
            <a:r>
              <a:rPr b="0" i="0" lang="en-US" sz="2200" u="none" cap="none" strike="noStrike">
                <a:solidFill>
                  <a:schemeClr val="dk1"/>
                </a:solidFill>
                <a:highlight>
                  <a:schemeClr val="lt1"/>
                </a:highlight>
                <a:latin typeface="Calibri"/>
                <a:ea typeface="Calibri"/>
                <a:cs typeface="Calibri"/>
                <a:sym typeface="Calibri"/>
              </a:rPr>
              <a:t>Patil, A., Kokate, S., Patil, P., Panpatil, V. and Sapkal, R., 2020.</a:t>
            </a:r>
            <a:endParaRPr b="0" i="0" sz="2200" u="none" cap="none" strike="noStrike">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t/>
            </a:r>
            <a:endParaRPr b="0" i="0" sz="2200" u="none" cap="none" strike="noStrike">
              <a:solidFill>
                <a:srgbClr val="0033CC"/>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33CC"/>
                </a:solidFill>
                <a:highlight>
                  <a:schemeClr val="lt1"/>
                </a:highlight>
                <a:latin typeface="Calibri"/>
                <a:ea typeface="Calibri"/>
                <a:cs typeface="Calibri"/>
                <a:sym typeface="Calibri"/>
              </a:rPr>
              <a:t>The data must include:</a:t>
            </a:r>
            <a:endParaRPr b="0" i="0" sz="2200" u="none" cap="none" strike="noStrike">
              <a:solidFill>
                <a:srgbClr val="0033CC"/>
              </a:solidFill>
              <a:highlight>
                <a:schemeClr val="lt1"/>
              </a:highlight>
              <a:latin typeface="Calibri"/>
              <a:ea typeface="Calibri"/>
              <a:cs typeface="Calibri"/>
              <a:sym typeface="Calibri"/>
            </a:endParaRPr>
          </a:p>
          <a:p>
            <a:pPr indent="-368300" lvl="0" marL="457200" marR="0" rtl="0" algn="l">
              <a:lnSpc>
                <a:spcPct val="115000"/>
              </a:lnSpc>
              <a:spcBef>
                <a:spcPts val="0"/>
              </a:spcBef>
              <a:spcAft>
                <a:spcPts val="0"/>
              </a:spcAft>
              <a:buClr>
                <a:srgbClr val="0033CC"/>
              </a:buClr>
              <a:buSzPts val="2200"/>
              <a:buFont typeface="Calibri"/>
              <a:buChar char="●"/>
            </a:pPr>
            <a:r>
              <a:rPr b="0" i="0" lang="en-US" sz="2200" u="none" cap="none" strike="noStrike">
                <a:solidFill>
                  <a:srgbClr val="0033CC"/>
                </a:solidFill>
                <a:highlight>
                  <a:schemeClr val="lt1"/>
                </a:highlight>
                <a:latin typeface="Calibri"/>
                <a:ea typeface="Calibri"/>
                <a:cs typeface="Calibri"/>
                <a:sym typeface="Calibri"/>
              </a:rPr>
              <a:t>Soil Parameters like soil type, soil pH value</a:t>
            </a:r>
            <a:endParaRPr b="0" i="0" sz="2200" u="none" cap="none" strike="noStrike">
              <a:solidFill>
                <a:srgbClr val="0033CC"/>
              </a:solidFill>
              <a:highlight>
                <a:schemeClr val="lt1"/>
              </a:highlight>
              <a:latin typeface="Calibri"/>
              <a:ea typeface="Calibri"/>
              <a:cs typeface="Calibri"/>
              <a:sym typeface="Calibri"/>
            </a:endParaRPr>
          </a:p>
          <a:p>
            <a:pPr indent="-368300" lvl="0" marL="457200" marR="0" rtl="0" algn="l">
              <a:lnSpc>
                <a:spcPct val="115000"/>
              </a:lnSpc>
              <a:spcBef>
                <a:spcPts val="0"/>
              </a:spcBef>
              <a:spcAft>
                <a:spcPts val="0"/>
              </a:spcAft>
              <a:buClr>
                <a:srgbClr val="0033CC"/>
              </a:buClr>
              <a:buSzPts val="2200"/>
              <a:buFont typeface="Calibri"/>
              <a:buChar char="●"/>
            </a:pPr>
            <a:r>
              <a:rPr b="0" i="0" lang="en-US" sz="2200" u="none" cap="none" strike="noStrike">
                <a:solidFill>
                  <a:srgbClr val="0033CC"/>
                </a:solidFill>
                <a:highlight>
                  <a:schemeClr val="lt1"/>
                </a:highlight>
                <a:latin typeface="Calibri"/>
                <a:ea typeface="Calibri"/>
                <a:cs typeface="Calibri"/>
                <a:sym typeface="Calibri"/>
              </a:rPr>
              <a:t>Climatic Parameters like humidity, temperature, wind, rainfall</a:t>
            </a:r>
            <a:endParaRPr b="0" i="0" sz="2200" u="none" cap="none" strike="noStrike">
              <a:solidFill>
                <a:srgbClr val="0033CC"/>
              </a:solidFill>
              <a:highlight>
                <a:schemeClr val="lt1"/>
              </a:highlight>
              <a:latin typeface="Calibri"/>
              <a:ea typeface="Calibri"/>
              <a:cs typeface="Calibri"/>
              <a:sym typeface="Calibri"/>
            </a:endParaRPr>
          </a:p>
          <a:p>
            <a:pPr indent="-368300" lvl="0" marL="457200" marR="0" rtl="0" algn="l">
              <a:lnSpc>
                <a:spcPct val="115000"/>
              </a:lnSpc>
              <a:spcBef>
                <a:spcPts val="0"/>
              </a:spcBef>
              <a:spcAft>
                <a:spcPts val="0"/>
              </a:spcAft>
              <a:buClr>
                <a:srgbClr val="0033CC"/>
              </a:buClr>
              <a:buSzPts val="2200"/>
              <a:buFont typeface="Calibri"/>
              <a:buChar char="●"/>
            </a:pPr>
            <a:r>
              <a:rPr b="0" i="0" lang="en-US" sz="2200" u="none" cap="none" strike="noStrike">
                <a:solidFill>
                  <a:srgbClr val="0033CC"/>
                </a:solidFill>
                <a:highlight>
                  <a:schemeClr val="lt1"/>
                </a:highlight>
                <a:latin typeface="Calibri"/>
                <a:ea typeface="Calibri"/>
                <a:cs typeface="Calibri"/>
                <a:sym typeface="Calibri"/>
              </a:rPr>
              <a:t>Production cost of cultivation</a:t>
            </a:r>
            <a:endParaRPr b="0" i="0" sz="2200" u="none" cap="none" strike="noStrike">
              <a:solidFill>
                <a:srgbClr val="0033CC"/>
              </a:solidFill>
              <a:highlight>
                <a:schemeClr val="lt1"/>
              </a:highlight>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7afbe773fa_0_103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7" name="Google Shape;427;g7afbe773fa_0_1039"/>
          <p:cNvSpPr txBox="1"/>
          <p:nvPr/>
        </p:nvSpPr>
        <p:spPr>
          <a:xfrm>
            <a:off x="3581409" y="91995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pic>
        <p:nvPicPr>
          <p:cNvPr id="428" name="Google Shape;428;g7afbe773fa_0_1039"/>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429" name="Google Shape;429;g7afbe773fa_0_1039"/>
          <p:cNvSpPr txBox="1"/>
          <p:nvPr/>
        </p:nvSpPr>
        <p:spPr>
          <a:xfrm>
            <a:off x="733475" y="1772575"/>
            <a:ext cx="103788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300"/>
              <a:buFont typeface="Arial"/>
              <a:buNone/>
            </a:pPr>
            <a:r>
              <a:rPr b="0" i="0" lang="en-US" sz="2300" u="none" cap="none" strike="noStrike">
                <a:solidFill>
                  <a:srgbClr val="0033CC"/>
                </a:solidFill>
                <a:highlight>
                  <a:schemeClr val="lt1"/>
                </a:highlight>
                <a:latin typeface="Trebuchet MS"/>
                <a:ea typeface="Trebuchet MS"/>
                <a:cs typeface="Trebuchet MS"/>
                <a:sym typeface="Trebuchet MS"/>
              </a:rPr>
              <a:t> </a:t>
            </a:r>
            <a:endParaRPr b="0" i="0" sz="2300" u="none" cap="none" strike="noStrike">
              <a:solidFill>
                <a:srgbClr val="0033CC"/>
              </a:solidFill>
              <a:highlight>
                <a:schemeClr val="lt1"/>
              </a:highlight>
              <a:latin typeface="Trebuchet MS"/>
              <a:ea typeface="Trebuchet MS"/>
              <a:cs typeface="Trebuchet MS"/>
              <a:sym typeface="Trebuchet MS"/>
            </a:endParaRPr>
          </a:p>
        </p:txBody>
      </p:sp>
      <p:sp>
        <p:nvSpPr>
          <p:cNvPr id="430" name="Google Shape;430;g7afbe773fa_0_1039"/>
          <p:cNvSpPr txBox="1"/>
          <p:nvPr/>
        </p:nvSpPr>
        <p:spPr>
          <a:xfrm>
            <a:off x="1788050" y="1717000"/>
            <a:ext cx="8880000" cy="36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chemeClr val="dk1"/>
                </a:solidFill>
                <a:highlight>
                  <a:schemeClr val="lt1"/>
                </a:highlight>
                <a:latin typeface="Calibri"/>
                <a:ea typeface="Calibri"/>
                <a:cs typeface="Calibri"/>
                <a:sym typeface="Calibri"/>
              </a:rPr>
              <a:t>Paper 4: </a:t>
            </a:r>
            <a:r>
              <a:rPr b="1" i="0" lang="en-US" sz="2200" u="none" cap="none" strike="noStrike">
                <a:solidFill>
                  <a:schemeClr val="dk1"/>
                </a:solidFill>
                <a:highlight>
                  <a:schemeClr val="lt1"/>
                </a:highlight>
                <a:latin typeface="Calibri"/>
                <a:ea typeface="Calibri"/>
                <a:cs typeface="Calibri"/>
                <a:sym typeface="Calibri"/>
              </a:rPr>
              <a:t>Crop Prediction using Machine Learning Algorithms, </a:t>
            </a:r>
            <a:r>
              <a:rPr b="0" i="0" lang="en-US" sz="2200" u="none" cap="none" strike="noStrike">
                <a:solidFill>
                  <a:schemeClr val="dk1"/>
                </a:solidFill>
                <a:highlight>
                  <a:schemeClr val="lt1"/>
                </a:highlight>
                <a:latin typeface="Calibri"/>
                <a:ea typeface="Calibri"/>
                <a:cs typeface="Calibri"/>
                <a:sym typeface="Calibri"/>
              </a:rPr>
              <a:t>Patil, A., Kokate, S., Patil, P., Panpatil, V. and Sapkal, R., 2020.</a:t>
            </a:r>
            <a:endParaRPr b="0" i="0" sz="2200" u="none" cap="none" strike="noStrike">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t/>
            </a:r>
            <a:endParaRPr b="0" i="0" sz="2200" u="none" cap="none" strike="noStrike">
              <a:solidFill>
                <a:srgbClr val="0033CC"/>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33CC"/>
                </a:solidFill>
                <a:highlight>
                  <a:schemeClr val="lt1"/>
                </a:highlight>
                <a:latin typeface="Calibri"/>
                <a:ea typeface="Calibri"/>
                <a:cs typeface="Calibri"/>
                <a:sym typeface="Calibri"/>
              </a:rPr>
              <a:t>Previous year yield details for that region.</a:t>
            </a:r>
            <a:endParaRPr b="0" i="0" sz="2200" u="none" cap="none" strike="noStrike">
              <a:solidFill>
                <a:srgbClr val="0033CC"/>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33CC"/>
                </a:solidFill>
                <a:highlight>
                  <a:schemeClr val="lt1"/>
                </a:highlight>
                <a:latin typeface="Calibri"/>
                <a:ea typeface="Calibri"/>
                <a:cs typeface="Calibri"/>
                <a:sym typeface="Calibri"/>
              </a:rPr>
              <a:t>The data is preprocessed and fed into  KNN , Decision tree and Naive Bayes classifier and the results from both of these are compared.</a:t>
            </a:r>
            <a:endParaRPr b="0" i="0" sz="2200" u="none" cap="none" strike="noStrike">
              <a:solidFill>
                <a:srgbClr val="0033CC"/>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33CC"/>
                </a:solidFill>
                <a:highlight>
                  <a:schemeClr val="lt1"/>
                </a:highlight>
                <a:latin typeface="Calibri"/>
                <a:ea typeface="Calibri"/>
                <a:cs typeface="Calibri"/>
                <a:sym typeface="Calibri"/>
              </a:rPr>
              <a:t>The selection attributes of the Decision tree being Gini index,entropy and information gain.</a:t>
            </a:r>
            <a:endParaRPr b="0" i="0" sz="2200" u="none" cap="none" strike="noStrike">
              <a:solidFill>
                <a:srgbClr val="0033CC"/>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0" i="0" sz="2200" u="none" cap="none" strike="noStrike">
              <a:solidFill>
                <a:srgbClr val="0033CC"/>
              </a:solidFill>
              <a:highlight>
                <a:schemeClr val="lt1"/>
              </a:highlight>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7afbe773fa_0_105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6" name="Google Shape;436;g7afbe773fa_0_1050"/>
          <p:cNvSpPr txBox="1"/>
          <p:nvPr/>
        </p:nvSpPr>
        <p:spPr>
          <a:xfrm>
            <a:off x="3581409" y="8635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pic>
        <p:nvPicPr>
          <p:cNvPr id="437" name="Google Shape;437;g7afbe773fa_0_1050"/>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438" name="Google Shape;438;g7afbe773fa_0_1050"/>
          <p:cNvSpPr txBox="1"/>
          <p:nvPr/>
        </p:nvSpPr>
        <p:spPr>
          <a:xfrm>
            <a:off x="733475" y="1772575"/>
            <a:ext cx="103788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300"/>
              <a:buFont typeface="Arial"/>
              <a:buNone/>
            </a:pPr>
            <a:r>
              <a:rPr b="0" i="0" lang="en-US" sz="2300" u="none" cap="none" strike="noStrike">
                <a:solidFill>
                  <a:srgbClr val="0033CC"/>
                </a:solidFill>
                <a:highlight>
                  <a:schemeClr val="lt1"/>
                </a:highlight>
                <a:latin typeface="Trebuchet MS"/>
                <a:ea typeface="Trebuchet MS"/>
                <a:cs typeface="Trebuchet MS"/>
                <a:sym typeface="Trebuchet MS"/>
              </a:rPr>
              <a:t> </a:t>
            </a:r>
            <a:endParaRPr b="0" i="0" sz="2300" u="none" cap="none" strike="noStrike">
              <a:solidFill>
                <a:srgbClr val="0033CC"/>
              </a:solidFill>
              <a:highlight>
                <a:schemeClr val="lt1"/>
              </a:highlight>
              <a:latin typeface="Trebuchet MS"/>
              <a:ea typeface="Trebuchet MS"/>
              <a:cs typeface="Trebuchet MS"/>
              <a:sym typeface="Trebuchet MS"/>
            </a:endParaRPr>
          </a:p>
        </p:txBody>
      </p:sp>
      <p:sp>
        <p:nvSpPr>
          <p:cNvPr id="439" name="Google Shape;439;g7afbe773fa_0_1050"/>
          <p:cNvSpPr txBox="1"/>
          <p:nvPr/>
        </p:nvSpPr>
        <p:spPr>
          <a:xfrm>
            <a:off x="1819950" y="1873700"/>
            <a:ext cx="8848200" cy="441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US" sz="2200" u="none" cap="none" strike="noStrike">
                <a:solidFill>
                  <a:schemeClr val="dk1"/>
                </a:solidFill>
                <a:highlight>
                  <a:schemeClr val="lt1"/>
                </a:highlight>
                <a:latin typeface="Calibri"/>
                <a:ea typeface="Calibri"/>
                <a:cs typeface="Calibri"/>
                <a:sym typeface="Calibri"/>
              </a:rPr>
              <a:t>Paper 4: </a:t>
            </a:r>
            <a:r>
              <a:rPr b="1" i="0" lang="en-US" sz="2200" u="none" cap="none" strike="noStrike">
                <a:solidFill>
                  <a:schemeClr val="dk1"/>
                </a:solidFill>
                <a:highlight>
                  <a:schemeClr val="lt1"/>
                </a:highlight>
                <a:latin typeface="Calibri"/>
                <a:ea typeface="Calibri"/>
                <a:cs typeface="Calibri"/>
                <a:sym typeface="Calibri"/>
              </a:rPr>
              <a:t>Crop Prediction using Machine Learning Algorithms, </a:t>
            </a:r>
            <a:r>
              <a:rPr b="0" i="0" lang="en-US" sz="2200" u="none" cap="none" strike="noStrike">
                <a:solidFill>
                  <a:schemeClr val="dk1"/>
                </a:solidFill>
                <a:highlight>
                  <a:schemeClr val="lt1"/>
                </a:highlight>
                <a:latin typeface="Calibri"/>
                <a:ea typeface="Calibri"/>
                <a:cs typeface="Calibri"/>
                <a:sym typeface="Calibri"/>
              </a:rPr>
              <a:t>Patil, A., Kokate, S., Patil, P., Panpatil, V. and Sapkal, R., 2020.</a:t>
            </a:r>
            <a:endParaRPr b="0" i="0" sz="2200" u="none" cap="none" strike="noStrike">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t/>
            </a:r>
            <a:endParaRPr b="0" i="0" sz="2200" u="none" cap="none" strike="noStrike">
              <a:solidFill>
                <a:srgbClr val="0033CC"/>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33CC"/>
                </a:solidFill>
                <a:highlight>
                  <a:schemeClr val="lt1"/>
                </a:highlight>
                <a:latin typeface="Calibri"/>
                <a:ea typeface="Calibri"/>
                <a:cs typeface="Calibri"/>
                <a:sym typeface="Calibri"/>
              </a:rPr>
              <a:t>After studying the results from the three models , the conclusion obtained is that Decision tree shows poor performance when dataset is having more variations but naïve bayes provides better result than decision tree for such datasets.The combination classification algorithm like naïve bayes and decision tree classifier are better performing than use of single classifier model.</a:t>
            </a:r>
            <a:endParaRPr b="0" i="0" sz="2200" u="none" cap="none" strike="noStrike">
              <a:solidFill>
                <a:srgbClr val="0033CC"/>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33CC"/>
                </a:solidFill>
                <a:highlight>
                  <a:schemeClr val="lt1"/>
                </a:highlight>
                <a:latin typeface="Calibri"/>
                <a:ea typeface="Calibri"/>
                <a:cs typeface="Calibri"/>
                <a:sym typeface="Calibri"/>
              </a:rPr>
              <a:t>Thus we can make use of this study and also cross check the findings when using different models.</a:t>
            </a:r>
            <a:endParaRPr b="0" i="0" sz="2200" u="none" cap="none" strike="noStrike">
              <a:solidFill>
                <a:srgbClr val="0033CC"/>
              </a:solidFill>
              <a:highlight>
                <a:schemeClr val="lt1"/>
              </a:highlight>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7afbe773fa_0_106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5" name="Google Shape;445;g7afbe773fa_0_1061"/>
          <p:cNvSpPr txBox="1"/>
          <p:nvPr/>
        </p:nvSpPr>
        <p:spPr>
          <a:xfrm>
            <a:off x="3581409" y="894100"/>
            <a:ext cx="7100400" cy="461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Literature Survey Comparison</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pic>
        <p:nvPicPr>
          <p:cNvPr id="446" name="Google Shape;446;g7afbe773fa_0_1061"/>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447" name="Google Shape;447;g7afbe773fa_0_1061"/>
          <p:cNvSpPr txBox="1"/>
          <p:nvPr/>
        </p:nvSpPr>
        <p:spPr>
          <a:xfrm>
            <a:off x="733475" y="1772575"/>
            <a:ext cx="103788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300"/>
              <a:buFont typeface="Arial"/>
              <a:buNone/>
            </a:pPr>
            <a:r>
              <a:rPr b="0" i="0" lang="en-US" sz="2300" u="none" cap="none" strike="noStrike">
                <a:solidFill>
                  <a:srgbClr val="0033CC"/>
                </a:solidFill>
                <a:highlight>
                  <a:schemeClr val="lt1"/>
                </a:highlight>
                <a:latin typeface="Trebuchet MS"/>
                <a:ea typeface="Trebuchet MS"/>
                <a:cs typeface="Trebuchet MS"/>
                <a:sym typeface="Trebuchet MS"/>
              </a:rPr>
              <a:t> </a:t>
            </a:r>
            <a:endParaRPr b="0" i="0" sz="2300" u="none" cap="none" strike="noStrike">
              <a:solidFill>
                <a:srgbClr val="0033CC"/>
              </a:solidFill>
              <a:highlight>
                <a:schemeClr val="lt1"/>
              </a:highlight>
              <a:latin typeface="Trebuchet MS"/>
              <a:ea typeface="Trebuchet MS"/>
              <a:cs typeface="Trebuchet MS"/>
              <a:sym typeface="Trebuchet MS"/>
            </a:endParaRPr>
          </a:p>
        </p:txBody>
      </p:sp>
      <p:graphicFrame>
        <p:nvGraphicFramePr>
          <p:cNvPr id="448" name="Google Shape;448;g7afbe773fa_0_1061"/>
          <p:cNvGraphicFramePr/>
          <p:nvPr/>
        </p:nvGraphicFramePr>
        <p:xfrm>
          <a:off x="1838350" y="1843100"/>
          <a:ext cx="3000000" cy="3000000"/>
        </p:xfrm>
        <a:graphic>
          <a:graphicData uri="http://schemas.openxmlformats.org/drawingml/2006/table">
            <a:tbl>
              <a:tblPr>
                <a:noFill/>
                <a:tableStyleId>{F7A64A0D-3869-49D1-8384-24518436B079}</a:tableStyleId>
              </a:tblPr>
              <a:tblGrid>
                <a:gridCol w="4414850"/>
                <a:gridCol w="4414850"/>
              </a:tblGrid>
              <a:tr h="2338525">
                <a:tc>
                  <a:txBody>
                    <a:bodyPr/>
                    <a:lstStyle/>
                    <a:p>
                      <a:pPr indent="0" lvl="0" marL="0" marR="0" rtl="0" algn="l">
                        <a:lnSpc>
                          <a:spcPct val="115000"/>
                        </a:lnSpc>
                        <a:spcBef>
                          <a:spcPts val="0"/>
                        </a:spcBef>
                        <a:spcAft>
                          <a:spcPts val="0"/>
                        </a:spcAft>
                        <a:buClr>
                          <a:srgbClr val="000000"/>
                        </a:buClr>
                        <a:buSzPts val="1550"/>
                        <a:buFont typeface="Arial"/>
                        <a:buNone/>
                      </a:pPr>
                      <a:r>
                        <a:rPr b="1" lang="en-US" sz="1550" u="none" cap="none" strike="noStrike">
                          <a:solidFill>
                            <a:schemeClr val="dk1"/>
                          </a:solidFill>
                          <a:highlight>
                            <a:schemeClr val="lt1"/>
                          </a:highlight>
                          <a:latin typeface="Calibri"/>
                          <a:ea typeface="Calibri"/>
                          <a:cs typeface="Calibri"/>
                          <a:sym typeface="Calibri"/>
                        </a:rPr>
                        <a:t>Paper1</a:t>
                      </a:r>
                      <a:r>
                        <a:rPr lang="en-US" sz="1550" u="none" cap="none" strike="noStrike">
                          <a:solidFill>
                            <a:schemeClr val="dk1"/>
                          </a:solidFill>
                          <a:highlight>
                            <a:schemeClr val="lt1"/>
                          </a:highlight>
                          <a:latin typeface="Calibri"/>
                          <a:ea typeface="Calibri"/>
                          <a:cs typeface="Calibri"/>
                          <a:sym typeface="Calibri"/>
                        </a:rPr>
                        <a:t>:</a:t>
                      </a:r>
                      <a:r>
                        <a:rPr b="1" lang="en-US" sz="1550" u="none" cap="none" strike="noStrike">
                          <a:solidFill>
                            <a:schemeClr val="dk1"/>
                          </a:solidFill>
                          <a:highlight>
                            <a:schemeClr val="lt1"/>
                          </a:highlight>
                          <a:latin typeface="Calibri"/>
                          <a:ea typeface="Calibri"/>
                          <a:cs typeface="Calibri"/>
                          <a:sym typeface="Calibri"/>
                        </a:rPr>
                        <a:t> Random Forest Algorithm for Soil Fertility Prediction and Grading Using Machine Learning by </a:t>
                      </a:r>
                      <a:r>
                        <a:rPr lang="en-US" sz="1550" u="none" cap="none" strike="noStrike">
                          <a:solidFill>
                            <a:schemeClr val="dk1"/>
                          </a:solidFill>
                          <a:highlight>
                            <a:schemeClr val="lt1"/>
                          </a:highlight>
                          <a:latin typeface="Calibri"/>
                          <a:ea typeface="Calibri"/>
                          <a:cs typeface="Calibri"/>
                          <a:sym typeface="Calibri"/>
                        </a:rPr>
                        <a:t>Keerthan Kumar, T.G., Shubha, C. and Sushma, S.A, 2019.</a:t>
                      </a:r>
                      <a:endParaRPr sz="1550" u="none" cap="none" strike="noStrike">
                        <a:solidFill>
                          <a:schemeClr val="dk1"/>
                        </a:solidFill>
                        <a:highlight>
                          <a:schemeClr val="lt1"/>
                        </a:highlight>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550"/>
                        <a:buFont typeface="Arial"/>
                        <a:buNone/>
                      </a:pPr>
                      <a:r>
                        <a:rPr b="1" lang="en-US" sz="1550" u="none" cap="none" strike="noStrike">
                          <a:solidFill>
                            <a:schemeClr val="dk1"/>
                          </a:solidFill>
                          <a:highlight>
                            <a:schemeClr val="lt1"/>
                          </a:highlight>
                          <a:latin typeface="Calibri"/>
                          <a:ea typeface="Calibri"/>
                          <a:cs typeface="Calibri"/>
                          <a:sym typeface="Calibri"/>
                        </a:rPr>
                        <a:t>Algorithm used</a:t>
                      </a:r>
                      <a:r>
                        <a:rPr lang="en-US" sz="1550" u="none" cap="none" strike="noStrike">
                          <a:solidFill>
                            <a:schemeClr val="dk1"/>
                          </a:solidFill>
                          <a:highlight>
                            <a:schemeClr val="lt1"/>
                          </a:highlight>
                          <a:latin typeface="Calibri"/>
                          <a:ea typeface="Calibri"/>
                          <a:cs typeface="Calibri"/>
                          <a:sym typeface="Calibri"/>
                        </a:rPr>
                        <a:t>: Multivariate Linear Regression, Random Forest Classifier</a:t>
                      </a:r>
                      <a:endParaRPr sz="1550" u="none" cap="none" strike="noStrike">
                        <a:solidFill>
                          <a:schemeClr val="dk1"/>
                        </a:solidFill>
                        <a:highlight>
                          <a:schemeClr val="lt1"/>
                        </a:highlight>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t/>
                      </a:r>
                      <a:endParaRPr sz="1550" u="none" cap="none" strike="noStrike">
                        <a:solidFill>
                          <a:schemeClr val="dk1"/>
                        </a:solidFill>
                        <a:highlight>
                          <a:schemeClr val="lt1"/>
                        </a:highlight>
                        <a:latin typeface="Calibri"/>
                        <a:ea typeface="Calibri"/>
                        <a:cs typeface="Calibri"/>
                        <a:sym typeface="Calibri"/>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600"/>
                        <a:buFont typeface="Arial"/>
                        <a:buNone/>
                      </a:pPr>
                      <a:r>
                        <a:rPr b="1" lang="en-US" sz="1600" u="none" cap="none" strike="noStrike">
                          <a:solidFill>
                            <a:schemeClr val="dk1"/>
                          </a:solidFill>
                          <a:highlight>
                            <a:schemeClr val="lt1"/>
                          </a:highlight>
                          <a:latin typeface="Calibri"/>
                          <a:ea typeface="Calibri"/>
                          <a:cs typeface="Calibri"/>
                          <a:sym typeface="Calibri"/>
                        </a:rPr>
                        <a:t>Paper 2</a:t>
                      </a:r>
                      <a:r>
                        <a:rPr lang="en-US" sz="1600" u="none" cap="none" strike="noStrike">
                          <a:solidFill>
                            <a:schemeClr val="dk1"/>
                          </a:solidFill>
                          <a:highlight>
                            <a:schemeClr val="lt1"/>
                          </a:highlight>
                          <a:latin typeface="Calibri"/>
                          <a:ea typeface="Calibri"/>
                          <a:cs typeface="Calibri"/>
                          <a:sym typeface="Calibri"/>
                        </a:rPr>
                        <a:t>: </a:t>
                      </a:r>
                      <a:r>
                        <a:rPr b="1" lang="en-US" sz="1600" u="none" cap="none" strike="noStrike">
                          <a:solidFill>
                            <a:schemeClr val="dk1"/>
                          </a:solidFill>
                          <a:highlight>
                            <a:schemeClr val="lt1"/>
                          </a:highlight>
                          <a:latin typeface="Calibri"/>
                          <a:ea typeface="Calibri"/>
                          <a:cs typeface="Calibri"/>
                          <a:sym typeface="Calibri"/>
                        </a:rPr>
                        <a:t>Crop Selection Method to maximize crop yield rate using machine learning technique, </a:t>
                      </a:r>
                      <a:r>
                        <a:rPr lang="en-US" sz="1600" u="none" cap="none" strike="noStrike">
                          <a:solidFill>
                            <a:schemeClr val="dk1"/>
                          </a:solidFill>
                          <a:highlight>
                            <a:schemeClr val="lt1"/>
                          </a:highlight>
                          <a:latin typeface="Calibri"/>
                          <a:ea typeface="Calibri"/>
                          <a:cs typeface="Calibri"/>
                          <a:sym typeface="Calibri"/>
                        </a:rPr>
                        <a:t>Kumar, R., Singh, M.P., Kumar, P. and Singh, J.P., 2015</a:t>
                      </a:r>
                      <a:endParaRPr sz="1600" u="none" cap="none" strike="noStrike">
                        <a:solidFill>
                          <a:schemeClr val="dk1"/>
                        </a:solidFill>
                        <a:highlight>
                          <a:schemeClr val="lt1"/>
                        </a:highlight>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600"/>
                        <a:buFont typeface="Arial"/>
                        <a:buNone/>
                      </a:pPr>
                      <a:r>
                        <a:rPr b="1" lang="en-US" sz="1600" u="none" cap="none" strike="noStrike">
                          <a:solidFill>
                            <a:schemeClr val="dk1"/>
                          </a:solidFill>
                          <a:highlight>
                            <a:schemeClr val="lt1"/>
                          </a:highlight>
                          <a:latin typeface="Calibri"/>
                          <a:ea typeface="Calibri"/>
                          <a:cs typeface="Calibri"/>
                          <a:sym typeface="Calibri"/>
                        </a:rPr>
                        <a:t>Algorithms used</a:t>
                      </a:r>
                      <a:r>
                        <a:rPr lang="en-US" sz="1600" u="none" cap="none" strike="noStrike">
                          <a:solidFill>
                            <a:schemeClr val="dk1"/>
                          </a:solidFill>
                          <a:highlight>
                            <a:schemeClr val="lt1"/>
                          </a:highlight>
                          <a:latin typeface="Calibri"/>
                          <a:ea typeface="Calibri"/>
                          <a:cs typeface="Calibri"/>
                          <a:sym typeface="Calibri"/>
                        </a:rPr>
                        <a:t>: </a:t>
                      </a:r>
                      <a:r>
                        <a:rPr lang="en-US" sz="1550" u="none" cap="none" strike="noStrike">
                          <a:latin typeface="Calibri"/>
                          <a:ea typeface="Calibri"/>
                          <a:cs typeface="Calibri"/>
                          <a:sym typeface="Calibri"/>
                        </a:rPr>
                        <a:t>ANN, SVM, KNN, Decision Trees, Random Forest, Gradient Boosted Decision Tree (GBDT), Regularized Greedy Forest (RGF).</a:t>
                      </a:r>
                      <a:endParaRPr sz="1600" u="none" cap="none" strike="noStrike">
                        <a:solidFill>
                          <a:schemeClr val="dk1"/>
                        </a:solidFill>
                        <a:highlight>
                          <a:schemeClr val="lt1"/>
                        </a:highlight>
                        <a:latin typeface="Calibri"/>
                        <a:ea typeface="Calibri"/>
                        <a:cs typeface="Calibri"/>
                        <a:sym typeface="Calibri"/>
                      </a:endParaRPr>
                    </a:p>
                  </a:txBody>
                  <a:tcPr marT="91425" marB="91425" marR="91425" marL="91425"/>
                </a:tc>
              </a:tr>
              <a:tr h="211987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1"/>
                          </a:solidFill>
                          <a:highlight>
                            <a:schemeClr val="lt1"/>
                          </a:highlight>
                          <a:latin typeface="Calibri"/>
                          <a:ea typeface="Calibri"/>
                          <a:cs typeface="Calibri"/>
                          <a:sym typeface="Calibri"/>
                        </a:rPr>
                        <a:t>Paper 3</a:t>
                      </a:r>
                      <a:r>
                        <a:rPr lang="en-US" sz="1600" u="none" cap="none" strike="noStrike">
                          <a:solidFill>
                            <a:schemeClr val="dk1"/>
                          </a:solidFill>
                          <a:highlight>
                            <a:schemeClr val="lt1"/>
                          </a:highlight>
                          <a:latin typeface="Calibri"/>
                          <a:ea typeface="Calibri"/>
                          <a:cs typeface="Calibri"/>
                          <a:sym typeface="Calibri"/>
                        </a:rPr>
                        <a:t>:</a:t>
                      </a:r>
                      <a:r>
                        <a:rPr b="1" lang="en-US" sz="1600" u="none" cap="none" strike="noStrike">
                          <a:solidFill>
                            <a:schemeClr val="dk1"/>
                          </a:solidFill>
                          <a:highlight>
                            <a:schemeClr val="lt1"/>
                          </a:highlight>
                          <a:latin typeface="Calibri"/>
                          <a:ea typeface="Calibri"/>
                          <a:cs typeface="Calibri"/>
                          <a:sym typeface="Calibri"/>
                        </a:rPr>
                        <a:t> AN APPROACH FOR PREDICTION OF CROP YIELD USING MACHINE LEARNING AND BIG DATA TECHNIQUES, </a:t>
                      </a:r>
                      <a:r>
                        <a:rPr lang="en-US" sz="1600" u="none" cap="none" strike="noStrike">
                          <a:solidFill>
                            <a:schemeClr val="dk1"/>
                          </a:solidFill>
                          <a:highlight>
                            <a:schemeClr val="lt1"/>
                          </a:highlight>
                          <a:latin typeface="Calibri"/>
                          <a:ea typeface="Calibri"/>
                          <a:cs typeface="Calibri"/>
                          <a:sym typeface="Calibri"/>
                        </a:rPr>
                        <a:t>Palanivel, K. and Surianarayanan, C., 2019.</a:t>
                      </a:r>
                      <a:endParaRPr sz="1600" u="none" cap="none" strike="noStrike">
                        <a:solidFill>
                          <a:schemeClr val="dk1"/>
                        </a:solidFill>
                        <a:highlight>
                          <a:schemeClr val="lt1"/>
                        </a:highlight>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rPr b="1" lang="en-US" sz="1550" u="none" cap="none" strike="noStrike">
                          <a:solidFill>
                            <a:schemeClr val="dk1"/>
                          </a:solidFill>
                          <a:highlight>
                            <a:schemeClr val="lt1"/>
                          </a:highlight>
                          <a:latin typeface="Calibri"/>
                          <a:ea typeface="Calibri"/>
                          <a:cs typeface="Calibri"/>
                          <a:sym typeface="Calibri"/>
                        </a:rPr>
                        <a:t>Algorithm used</a:t>
                      </a:r>
                      <a:r>
                        <a:rPr lang="en-US" sz="1550" u="none" cap="none" strike="noStrike">
                          <a:solidFill>
                            <a:schemeClr val="dk1"/>
                          </a:solidFill>
                          <a:highlight>
                            <a:schemeClr val="lt1"/>
                          </a:highlight>
                          <a:latin typeface="Calibri"/>
                          <a:ea typeface="Calibri"/>
                          <a:cs typeface="Calibri"/>
                          <a:sym typeface="Calibri"/>
                        </a:rPr>
                        <a:t>: </a:t>
                      </a:r>
                      <a:r>
                        <a:rPr lang="en-US" sz="1550" u="none" cap="none" strike="noStrike">
                          <a:highlight>
                            <a:schemeClr val="lt1"/>
                          </a:highlight>
                          <a:latin typeface="Calibri"/>
                          <a:ea typeface="Calibri"/>
                          <a:cs typeface="Calibri"/>
                          <a:sym typeface="Calibri"/>
                        </a:rPr>
                        <a:t>Multiple Linear Regression, ANN, SVM</a:t>
                      </a:r>
                      <a:r>
                        <a:rPr lang="en-US" sz="2200" u="none" cap="none" strike="noStrike">
                          <a:solidFill>
                            <a:srgbClr val="0033CC"/>
                          </a:solidFill>
                          <a:highlight>
                            <a:schemeClr val="lt1"/>
                          </a:highlight>
                          <a:latin typeface="Calibri"/>
                          <a:ea typeface="Calibri"/>
                          <a:cs typeface="Calibri"/>
                          <a:sym typeface="Calibri"/>
                        </a:rPr>
                        <a:t>.</a:t>
                      </a:r>
                      <a:endParaRPr sz="1600" u="none" cap="none" strike="noStrike">
                        <a:solidFill>
                          <a:schemeClr val="dk1"/>
                        </a:solidFill>
                        <a:highlight>
                          <a:schemeClr val="lt1"/>
                        </a:highlight>
                        <a:latin typeface="Calibri"/>
                        <a:ea typeface="Calibri"/>
                        <a:cs typeface="Calibri"/>
                        <a:sym typeface="Calibri"/>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600"/>
                        <a:buFont typeface="Arial"/>
                        <a:buNone/>
                      </a:pPr>
                      <a:r>
                        <a:rPr b="1" lang="en-US" sz="1600" u="none" cap="none" strike="noStrike">
                          <a:solidFill>
                            <a:schemeClr val="dk1"/>
                          </a:solidFill>
                          <a:highlight>
                            <a:schemeClr val="lt1"/>
                          </a:highlight>
                          <a:latin typeface="Calibri"/>
                          <a:ea typeface="Calibri"/>
                          <a:cs typeface="Calibri"/>
                          <a:sym typeface="Calibri"/>
                        </a:rPr>
                        <a:t>Paper 4</a:t>
                      </a:r>
                      <a:r>
                        <a:rPr lang="en-US" sz="1600" u="none" cap="none" strike="noStrike">
                          <a:solidFill>
                            <a:schemeClr val="dk1"/>
                          </a:solidFill>
                          <a:highlight>
                            <a:schemeClr val="lt1"/>
                          </a:highlight>
                          <a:latin typeface="Calibri"/>
                          <a:ea typeface="Calibri"/>
                          <a:cs typeface="Calibri"/>
                          <a:sym typeface="Calibri"/>
                        </a:rPr>
                        <a:t>: </a:t>
                      </a:r>
                      <a:r>
                        <a:rPr b="1" lang="en-US" sz="1600" u="none" cap="none" strike="noStrike">
                          <a:solidFill>
                            <a:schemeClr val="dk1"/>
                          </a:solidFill>
                          <a:highlight>
                            <a:schemeClr val="lt1"/>
                          </a:highlight>
                          <a:latin typeface="Calibri"/>
                          <a:ea typeface="Calibri"/>
                          <a:cs typeface="Calibri"/>
                          <a:sym typeface="Calibri"/>
                        </a:rPr>
                        <a:t>Crop Prediction using Machine Learning Algorithms, </a:t>
                      </a:r>
                      <a:r>
                        <a:rPr lang="en-US" sz="1600" u="none" cap="none" strike="noStrike">
                          <a:solidFill>
                            <a:schemeClr val="dk1"/>
                          </a:solidFill>
                          <a:highlight>
                            <a:schemeClr val="lt1"/>
                          </a:highlight>
                          <a:latin typeface="Calibri"/>
                          <a:ea typeface="Calibri"/>
                          <a:cs typeface="Calibri"/>
                          <a:sym typeface="Calibri"/>
                        </a:rPr>
                        <a:t>Patil, A., Kokate, S., Patil, P., Panpatil, V. and Sapkal, R., 2020.</a:t>
                      </a:r>
                      <a:endParaRPr sz="1600" u="none" cap="none" strike="noStrike">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600"/>
                        <a:buFont typeface="Arial"/>
                        <a:buNone/>
                      </a:pPr>
                      <a:r>
                        <a:t/>
                      </a:r>
                      <a:endParaRPr sz="1600" u="none" cap="none" strike="noStrike">
                        <a:solidFill>
                          <a:schemeClr val="dk1"/>
                        </a:solidFill>
                        <a:highlight>
                          <a:schemeClr val="lt1"/>
                        </a:highlight>
                        <a:latin typeface="Calibri"/>
                        <a:ea typeface="Calibri"/>
                        <a:cs typeface="Calibri"/>
                        <a:sym typeface="Calibri"/>
                      </a:endParaRPr>
                    </a:p>
                    <a:p>
                      <a:pPr indent="0" lvl="0" marL="0" marR="0" rtl="0" algn="l">
                        <a:lnSpc>
                          <a:spcPct val="150000"/>
                        </a:lnSpc>
                        <a:spcBef>
                          <a:spcPts val="0"/>
                        </a:spcBef>
                        <a:spcAft>
                          <a:spcPts val="0"/>
                        </a:spcAft>
                        <a:buClr>
                          <a:schemeClr val="dk1"/>
                        </a:buClr>
                        <a:buSzPts val="1100"/>
                        <a:buFont typeface="Arial"/>
                        <a:buNone/>
                      </a:pPr>
                      <a:r>
                        <a:rPr b="1" lang="en-US" sz="1600" u="none" cap="none" strike="noStrike">
                          <a:solidFill>
                            <a:schemeClr val="dk1"/>
                          </a:solidFill>
                          <a:highlight>
                            <a:schemeClr val="lt1"/>
                          </a:highlight>
                          <a:latin typeface="Calibri"/>
                          <a:ea typeface="Calibri"/>
                          <a:cs typeface="Calibri"/>
                          <a:sym typeface="Calibri"/>
                        </a:rPr>
                        <a:t>Algorithms used: </a:t>
                      </a:r>
                      <a:r>
                        <a:rPr lang="en-US" sz="1550" u="none" cap="none" strike="noStrike">
                          <a:highlight>
                            <a:schemeClr val="lt1"/>
                          </a:highlight>
                          <a:latin typeface="Calibri"/>
                          <a:ea typeface="Calibri"/>
                          <a:cs typeface="Calibri"/>
                          <a:sym typeface="Calibri"/>
                        </a:rPr>
                        <a:t>KNN , Decision tree and Naive Bayes classifier.</a:t>
                      </a:r>
                      <a:endParaRPr sz="1600" u="none" cap="none" strike="noStrike"/>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Suggestions from Review - 3</a:t>
            </a:r>
            <a:endParaRPr/>
          </a:p>
        </p:txBody>
      </p:sp>
      <p:sp>
        <p:nvSpPr>
          <p:cNvPr id="455" name="Google Shape;455;p6"/>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900" lvl="0" marL="685791"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
        <p:nvSpPr>
          <p:cNvPr id="456" name="Google Shape;456;p6"/>
          <p:cNvSpPr txBox="1"/>
          <p:nvPr>
            <p:ph idx="1" type="body"/>
          </p:nvPr>
        </p:nvSpPr>
        <p:spPr>
          <a:xfrm>
            <a:off x="838200" y="1295400"/>
            <a:ext cx="9129300" cy="4881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800"/>
              <a:buNone/>
            </a:pPr>
            <a:r>
              <a:rPr lang="en-US" sz="2000">
                <a:solidFill>
                  <a:srgbClr val="0033CC"/>
                </a:solidFill>
              </a:rPr>
              <a:t>The panel members suggested us to go ahead and start off with the implementation of our project upon receiving the data.</a:t>
            </a:r>
            <a:endParaRPr/>
          </a:p>
        </p:txBody>
      </p:sp>
      <p:sp>
        <p:nvSpPr>
          <p:cNvPr id="457" name="Google Shape;45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458" name="Google Shape;45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459" name="Google Shape;45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
          <p:cNvSpPr txBox="1"/>
          <p:nvPr>
            <p:ph type="title"/>
          </p:nvPr>
        </p:nvSpPr>
        <p:spPr>
          <a:xfrm>
            <a:off x="838200" y="132575"/>
            <a:ext cx="10322700" cy="672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66FF"/>
              </a:buClr>
              <a:buSzPct val="100000"/>
              <a:buFont typeface="Calibri"/>
              <a:buNone/>
            </a:pPr>
            <a:r>
              <a:rPr b="1" lang="en-US" sz="4000"/>
              <a:t>Design Constraints, Assumptions &amp; Dependencies</a:t>
            </a:r>
            <a:endParaRPr/>
          </a:p>
        </p:txBody>
      </p:sp>
      <p:sp>
        <p:nvSpPr>
          <p:cNvPr id="466" name="Google Shape;466;p7"/>
          <p:cNvSpPr txBox="1"/>
          <p:nvPr>
            <p:ph idx="1" type="body"/>
          </p:nvPr>
        </p:nvSpPr>
        <p:spPr>
          <a:xfrm>
            <a:off x="838200" y="1295400"/>
            <a:ext cx="10515600" cy="4881563"/>
          </a:xfrm>
          <a:prstGeom prst="rect">
            <a:avLst/>
          </a:prstGeom>
          <a:noFill/>
          <a:ln>
            <a:noFill/>
          </a:ln>
        </p:spPr>
        <p:txBody>
          <a:bodyPr anchorCtr="0" anchor="t" bIns="45700" lIns="91425" spcFirstLastPara="1" rIns="91425" wrap="square" tIns="45700">
            <a:normAutofit/>
          </a:bodyPr>
          <a:lstStyle/>
          <a:p>
            <a:pPr indent="-355600" lvl="0" marL="457200" rtl="0" algn="just">
              <a:lnSpc>
                <a:spcPct val="100000"/>
              </a:lnSpc>
              <a:spcBef>
                <a:spcPts val="480"/>
              </a:spcBef>
              <a:spcAft>
                <a:spcPts val="0"/>
              </a:spcAft>
              <a:buClr>
                <a:srgbClr val="0033CC"/>
              </a:buClr>
              <a:buSzPts val="2000"/>
              <a:buFont typeface="Calibri"/>
              <a:buChar char="●"/>
            </a:pPr>
            <a:r>
              <a:rPr lang="en-US" sz="2000">
                <a:solidFill>
                  <a:srgbClr val="0033CC"/>
                </a:solidFill>
              </a:rPr>
              <a:t>Our current model factors in all the soil and atmospheric details of the entire country and predicts the output of the crop. After going through literature surveys related to our line of work, we have found out that </a:t>
            </a:r>
            <a:r>
              <a:rPr b="1" lang="en-US" sz="2000">
                <a:solidFill>
                  <a:srgbClr val="0033CC"/>
                </a:solidFill>
              </a:rPr>
              <a:t>focusing on a smaller area</a:t>
            </a:r>
            <a:r>
              <a:rPr lang="en-US" sz="2000">
                <a:solidFill>
                  <a:srgbClr val="0033CC"/>
                </a:solidFill>
              </a:rPr>
              <a:t> of interest leads to </a:t>
            </a:r>
            <a:r>
              <a:rPr b="1" lang="en-US" sz="2000">
                <a:solidFill>
                  <a:srgbClr val="0033CC"/>
                </a:solidFill>
              </a:rPr>
              <a:t>more accurate results</a:t>
            </a:r>
            <a:r>
              <a:rPr lang="en-US" sz="2000">
                <a:solidFill>
                  <a:srgbClr val="0033CC"/>
                </a:solidFill>
              </a:rPr>
              <a:t>.</a:t>
            </a:r>
            <a:endParaRPr sz="2000">
              <a:solidFill>
                <a:srgbClr val="0033CC"/>
              </a:solidFill>
            </a:endParaRPr>
          </a:p>
          <a:p>
            <a:pPr indent="0" lvl="0" marL="457200" rtl="0" algn="just">
              <a:lnSpc>
                <a:spcPct val="100000"/>
              </a:lnSpc>
              <a:spcBef>
                <a:spcPts val="480"/>
              </a:spcBef>
              <a:spcAft>
                <a:spcPts val="0"/>
              </a:spcAft>
              <a:buClr>
                <a:schemeClr val="dk1"/>
              </a:buClr>
              <a:buSzPts val="2400"/>
              <a:buFont typeface="Arial"/>
              <a:buNone/>
            </a:pPr>
            <a:r>
              <a:t/>
            </a:r>
            <a:endParaRPr sz="2000">
              <a:solidFill>
                <a:srgbClr val="0033CC"/>
              </a:solidFill>
            </a:endParaRPr>
          </a:p>
          <a:p>
            <a:pPr indent="-355600" lvl="0" marL="457200" rtl="0" algn="just">
              <a:lnSpc>
                <a:spcPct val="100000"/>
              </a:lnSpc>
              <a:spcBef>
                <a:spcPts val="480"/>
              </a:spcBef>
              <a:spcAft>
                <a:spcPts val="0"/>
              </a:spcAft>
              <a:buClr>
                <a:srgbClr val="0033CC"/>
              </a:buClr>
              <a:buSzPts val="2000"/>
              <a:buFont typeface="Calibri"/>
              <a:buChar char="●"/>
            </a:pPr>
            <a:r>
              <a:rPr lang="en-US" sz="2000">
                <a:solidFill>
                  <a:srgbClr val="0033CC"/>
                </a:solidFill>
              </a:rPr>
              <a:t>Since the values are to be manually entered by the users, they must make sure that they enter it correctly or else the model will lead to wrong predictions and will result in low produce.</a:t>
            </a:r>
            <a:endParaRPr sz="2000">
              <a:solidFill>
                <a:srgbClr val="0033CC"/>
              </a:solidFill>
            </a:endParaRPr>
          </a:p>
          <a:p>
            <a:pPr indent="0" lvl="0" marL="0" rtl="0" algn="just">
              <a:lnSpc>
                <a:spcPct val="100000"/>
              </a:lnSpc>
              <a:spcBef>
                <a:spcPts val="480"/>
              </a:spcBef>
              <a:spcAft>
                <a:spcPts val="0"/>
              </a:spcAft>
              <a:buClr>
                <a:schemeClr val="dk1"/>
              </a:buClr>
              <a:buSzPts val="1100"/>
              <a:buFont typeface="Arial"/>
              <a:buNone/>
            </a:pPr>
            <a:r>
              <a:t/>
            </a:r>
            <a:endParaRPr sz="2000">
              <a:solidFill>
                <a:srgbClr val="0033CC"/>
              </a:solidFill>
            </a:endParaRPr>
          </a:p>
          <a:p>
            <a:pPr indent="-355600" lvl="0" marL="457200" rtl="0" algn="just">
              <a:lnSpc>
                <a:spcPct val="100000"/>
              </a:lnSpc>
              <a:spcBef>
                <a:spcPts val="480"/>
              </a:spcBef>
              <a:spcAft>
                <a:spcPts val="0"/>
              </a:spcAft>
              <a:buClr>
                <a:srgbClr val="0033CC"/>
              </a:buClr>
              <a:buSzPts val="2000"/>
              <a:buFont typeface="Calibri"/>
              <a:buChar char="●"/>
            </a:pPr>
            <a:r>
              <a:rPr lang="en-US" sz="2000">
                <a:solidFill>
                  <a:srgbClr val="0033CC"/>
                </a:solidFill>
              </a:rPr>
              <a:t>Another assumption is that </a:t>
            </a:r>
            <a:r>
              <a:rPr b="1" lang="en-US" sz="2000">
                <a:solidFill>
                  <a:srgbClr val="0033CC"/>
                </a:solidFill>
              </a:rPr>
              <a:t>N, P, K</a:t>
            </a:r>
            <a:r>
              <a:rPr lang="en-US" sz="2000">
                <a:solidFill>
                  <a:srgbClr val="0033CC"/>
                </a:solidFill>
              </a:rPr>
              <a:t> and other soil nutrients </a:t>
            </a:r>
            <a:r>
              <a:rPr b="1" lang="en-US" sz="2000">
                <a:solidFill>
                  <a:srgbClr val="0033CC"/>
                </a:solidFill>
              </a:rPr>
              <a:t>values are available</a:t>
            </a:r>
            <a:r>
              <a:rPr lang="en-US" sz="2000">
                <a:solidFill>
                  <a:srgbClr val="0033CC"/>
                </a:solidFill>
              </a:rPr>
              <a:t> for the smooth working of the model.</a:t>
            </a:r>
            <a:endParaRPr/>
          </a:p>
        </p:txBody>
      </p:sp>
      <p:sp>
        <p:nvSpPr>
          <p:cNvPr id="467" name="Google Shape;467;p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68" name="Google Shape;46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469" name="Google Shape;46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470" name="Google Shape;47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7afbe773fa_0_1149"/>
          <p:cNvSpPr txBox="1"/>
          <p:nvPr>
            <p:ph type="title"/>
          </p:nvPr>
        </p:nvSpPr>
        <p:spPr>
          <a:xfrm>
            <a:off x="838200" y="120525"/>
            <a:ext cx="10395000" cy="63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66FF"/>
              </a:buClr>
              <a:buSzPct val="100000"/>
              <a:buFont typeface="Calibri"/>
              <a:buNone/>
            </a:pPr>
            <a:r>
              <a:rPr b="1" lang="en-US" sz="4000"/>
              <a:t>Design Constraints, Assumptions &amp; Dependencies</a:t>
            </a:r>
            <a:endParaRPr/>
          </a:p>
        </p:txBody>
      </p:sp>
      <p:sp>
        <p:nvSpPr>
          <p:cNvPr id="477" name="Google Shape;477;g7afbe773fa_0_1149"/>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8" lvl="0" marL="685791"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
        <p:nvSpPr>
          <p:cNvPr id="478" name="Google Shape;478;g7afbe773fa_0_1149"/>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480"/>
              </a:spcBef>
              <a:spcAft>
                <a:spcPts val="0"/>
              </a:spcAft>
              <a:buSzPts val="2800"/>
              <a:buNone/>
            </a:pPr>
            <a:r>
              <a:rPr lang="en-US" sz="2000">
                <a:solidFill>
                  <a:srgbClr val="0033CC"/>
                </a:solidFill>
              </a:rPr>
              <a:t>Other necessary dependencies are:</a:t>
            </a:r>
            <a:endParaRPr sz="2000">
              <a:solidFill>
                <a:srgbClr val="0033CC"/>
              </a:solidFill>
            </a:endParaRPr>
          </a:p>
          <a:p>
            <a:pPr indent="-355600" lvl="0" marL="457200" rtl="0" algn="just">
              <a:lnSpc>
                <a:spcPct val="150000"/>
              </a:lnSpc>
              <a:spcBef>
                <a:spcPts val="300"/>
              </a:spcBef>
              <a:spcAft>
                <a:spcPts val="0"/>
              </a:spcAft>
              <a:buClr>
                <a:srgbClr val="0033CC"/>
              </a:buClr>
              <a:buSzPts val="2000"/>
              <a:buFont typeface="Calibri"/>
              <a:buAutoNum type="arabicPeriod"/>
            </a:pPr>
            <a:r>
              <a:rPr lang="en-US" sz="2000">
                <a:solidFill>
                  <a:srgbClr val="0033CC"/>
                </a:solidFill>
              </a:rPr>
              <a:t>Good quality network connection to use the web application</a:t>
            </a:r>
            <a:endParaRPr sz="2000">
              <a:solidFill>
                <a:srgbClr val="0033CC"/>
              </a:solidFill>
            </a:endParaRPr>
          </a:p>
          <a:p>
            <a:pPr indent="-355600" lvl="0" marL="457200" rtl="0" algn="just">
              <a:lnSpc>
                <a:spcPct val="150000"/>
              </a:lnSpc>
              <a:spcBef>
                <a:spcPts val="300"/>
              </a:spcBef>
              <a:spcAft>
                <a:spcPts val="0"/>
              </a:spcAft>
              <a:buClr>
                <a:srgbClr val="0033CC"/>
              </a:buClr>
              <a:buSzPts val="2000"/>
              <a:buFont typeface="Calibri"/>
              <a:buAutoNum type="arabicPeriod"/>
            </a:pPr>
            <a:r>
              <a:rPr lang="en-US" sz="2000">
                <a:solidFill>
                  <a:srgbClr val="0033CC"/>
                </a:solidFill>
              </a:rPr>
              <a:t>Good quality network connection to install the mobile application </a:t>
            </a:r>
            <a:endParaRPr sz="2000">
              <a:solidFill>
                <a:srgbClr val="0033CC"/>
              </a:solidFill>
            </a:endParaRPr>
          </a:p>
          <a:p>
            <a:pPr indent="-355600" lvl="0" marL="457200" rtl="0" algn="just">
              <a:lnSpc>
                <a:spcPct val="150000"/>
              </a:lnSpc>
              <a:spcBef>
                <a:spcPts val="300"/>
              </a:spcBef>
              <a:spcAft>
                <a:spcPts val="0"/>
              </a:spcAft>
              <a:buClr>
                <a:srgbClr val="0033CC"/>
              </a:buClr>
              <a:buSzPts val="2000"/>
              <a:buFont typeface="Calibri"/>
              <a:buAutoNum type="arabicPeriod"/>
            </a:pPr>
            <a:r>
              <a:rPr lang="en-US" sz="2000">
                <a:solidFill>
                  <a:srgbClr val="0033CC"/>
                </a:solidFill>
              </a:rPr>
              <a:t>After the installation is complete, network connection is not required to make use of the application.</a:t>
            </a:r>
            <a:endParaRPr sz="2000">
              <a:solidFill>
                <a:srgbClr val="0033CC"/>
              </a:solidFill>
            </a:endParaRPr>
          </a:p>
          <a:p>
            <a:pPr indent="-355600" lvl="0" marL="457200" rtl="0" algn="just">
              <a:lnSpc>
                <a:spcPct val="150000"/>
              </a:lnSpc>
              <a:spcBef>
                <a:spcPts val="0"/>
              </a:spcBef>
              <a:spcAft>
                <a:spcPts val="0"/>
              </a:spcAft>
              <a:buClr>
                <a:srgbClr val="0033CC"/>
              </a:buClr>
              <a:buSzPts val="2000"/>
              <a:buFont typeface="Calibri"/>
              <a:buAutoNum type="arabicPeriod"/>
            </a:pPr>
            <a:r>
              <a:rPr lang="en-US" sz="2000">
                <a:solidFill>
                  <a:srgbClr val="0033CC"/>
                </a:solidFill>
              </a:rPr>
              <a:t>A minimum of 4 GB of RAM is a must for the smooth functioning of the application.</a:t>
            </a:r>
            <a:endParaRPr sz="2000">
              <a:solidFill>
                <a:srgbClr val="0033CC"/>
              </a:solidFill>
            </a:endParaRPr>
          </a:p>
          <a:p>
            <a:pPr indent="-355600" lvl="0" marL="457200" rtl="0" algn="just">
              <a:lnSpc>
                <a:spcPct val="150000"/>
              </a:lnSpc>
              <a:spcBef>
                <a:spcPts val="0"/>
              </a:spcBef>
              <a:spcAft>
                <a:spcPts val="0"/>
              </a:spcAft>
              <a:buClr>
                <a:srgbClr val="0033CC"/>
              </a:buClr>
              <a:buSzPts val="2000"/>
              <a:buFont typeface="Calibri"/>
              <a:buAutoNum type="arabicPeriod"/>
            </a:pPr>
            <a:r>
              <a:rPr lang="en-US" sz="2000">
                <a:solidFill>
                  <a:srgbClr val="0033CC"/>
                </a:solidFill>
              </a:rPr>
              <a:t>The mobile must have Android as its operating system.</a:t>
            </a:r>
            <a:endParaRPr sz="2000">
              <a:solidFill>
                <a:srgbClr val="0033CC"/>
              </a:solidFill>
            </a:endParaRPr>
          </a:p>
        </p:txBody>
      </p:sp>
      <p:sp>
        <p:nvSpPr>
          <p:cNvPr id="479" name="Google Shape;479;g7afbe773fa_0_1149"/>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80" name="Google Shape;480;g7afbe773fa_0_11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481" name="Google Shape;481;g7afbe773fa_0_11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482" name="Google Shape;482;g7afbe773fa_0_11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9"/>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Proposed Methodology / Approach</a:t>
            </a:r>
            <a:endParaRPr/>
          </a:p>
        </p:txBody>
      </p:sp>
      <p:sp>
        <p:nvSpPr>
          <p:cNvPr id="489" name="Google Shape;489;p9"/>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900" lvl="0" marL="685791"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
        <p:nvSpPr>
          <p:cNvPr id="490" name="Google Shape;490;p9"/>
          <p:cNvSpPr txBox="1"/>
          <p:nvPr>
            <p:ph idx="1" type="body"/>
          </p:nvPr>
        </p:nvSpPr>
        <p:spPr>
          <a:xfrm>
            <a:off x="838200" y="1295400"/>
            <a:ext cx="10515600" cy="4881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Font typeface="Arial"/>
              <a:buNone/>
            </a:pPr>
            <a:r>
              <a:rPr lang="en-US" sz="2200">
                <a:solidFill>
                  <a:srgbClr val="0033CC"/>
                </a:solidFill>
              </a:rPr>
              <a:t>We are following the </a:t>
            </a:r>
            <a:r>
              <a:rPr b="1" lang="en-US" sz="2200">
                <a:solidFill>
                  <a:srgbClr val="0033CC"/>
                </a:solidFill>
              </a:rPr>
              <a:t>waterfall model</a:t>
            </a:r>
            <a:r>
              <a:rPr lang="en-US" sz="2200">
                <a:solidFill>
                  <a:srgbClr val="0033CC"/>
                </a:solidFill>
              </a:rPr>
              <a:t> approach as:</a:t>
            </a:r>
            <a:endParaRPr sz="2200">
              <a:solidFill>
                <a:srgbClr val="0033CC"/>
              </a:solidFill>
            </a:endParaRPr>
          </a:p>
          <a:p>
            <a:pPr indent="0" lvl="0" marL="0" rtl="0" algn="l">
              <a:lnSpc>
                <a:spcPct val="100000"/>
              </a:lnSpc>
              <a:spcBef>
                <a:spcPts val="0"/>
              </a:spcBef>
              <a:spcAft>
                <a:spcPts val="0"/>
              </a:spcAft>
              <a:buClr>
                <a:schemeClr val="dk1"/>
              </a:buClr>
              <a:buSzPts val="2400"/>
              <a:buFont typeface="Arial"/>
              <a:buNone/>
            </a:pPr>
            <a:r>
              <a:t/>
            </a:r>
            <a:endParaRPr sz="2200">
              <a:solidFill>
                <a:srgbClr val="0033CC"/>
              </a:solidFill>
            </a:endParaRPr>
          </a:p>
          <a:p>
            <a:pPr indent="-368300" lvl="0" marL="457200" rtl="0" algn="l">
              <a:lnSpc>
                <a:spcPct val="100000"/>
              </a:lnSpc>
              <a:spcBef>
                <a:spcPts val="0"/>
              </a:spcBef>
              <a:spcAft>
                <a:spcPts val="0"/>
              </a:spcAft>
              <a:buClr>
                <a:srgbClr val="0033CC"/>
              </a:buClr>
              <a:buSzPts val="2200"/>
              <a:buFont typeface="Calibri"/>
              <a:buChar char="●"/>
            </a:pPr>
            <a:r>
              <a:rPr lang="en-US" sz="2200">
                <a:solidFill>
                  <a:srgbClr val="0033CC"/>
                </a:solidFill>
              </a:rPr>
              <a:t>Requirements are fixed and will in all probability remain the same</a:t>
            </a:r>
            <a:endParaRPr sz="2200">
              <a:solidFill>
                <a:srgbClr val="0033CC"/>
              </a:solidFill>
            </a:endParaRPr>
          </a:p>
          <a:p>
            <a:pPr indent="-368300" lvl="0" marL="457200" rtl="0" algn="l">
              <a:lnSpc>
                <a:spcPct val="100000"/>
              </a:lnSpc>
              <a:spcBef>
                <a:spcPts val="0"/>
              </a:spcBef>
              <a:spcAft>
                <a:spcPts val="0"/>
              </a:spcAft>
              <a:buClr>
                <a:srgbClr val="0033CC"/>
              </a:buClr>
              <a:buSzPts val="2200"/>
              <a:buFont typeface="Calibri"/>
              <a:buChar char="●"/>
            </a:pPr>
            <a:r>
              <a:rPr lang="en-US" sz="2200">
                <a:solidFill>
                  <a:srgbClr val="0033CC"/>
                </a:solidFill>
              </a:rPr>
              <a:t>No ambiguity in the requirements</a:t>
            </a:r>
            <a:endParaRPr sz="2200">
              <a:solidFill>
                <a:srgbClr val="0033CC"/>
              </a:solidFill>
            </a:endParaRPr>
          </a:p>
          <a:p>
            <a:pPr indent="-368300" lvl="0" marL="457200" rtl="0" algn="l">
              <a:lnSpc>
                <a:spcPct val="100000"/>
              </a:lnSpc>
              <a:spcBef>
                <a:spcPts val="0"/>
              </a:spcBef>
              <a:spcAft>
                <a:spcPts val="0"/>
              </a:spcAft>
              <a:buClr>
                <a:srgbClr val="0033CC"/>
              </a:buClr>
              <a:buSzPts val="2200"/>
              <a:buFont typeface="Calibri"/>
              <a:buChar char="●"/>
            </a:pPr>
            <a:r>
              <a:rPr lang="en-US" sz="2200">
                <a:solidFill>
                  <a:srgbClr val="0033CC"/>
                </a:solidFill>
              </a:rPr>
              <a:t>The technology to be used is well understood</a:t>
            </a:r>
            <a:endParaRPr sz="2200">
              <a:solidFill>
                <a:srgbClr val="0033CC"/>
              </a:solidFill>
            </a:endParaRPr>
          </a:p>
          <a:p>
            <a:pPr indent="-368300" lvl="0" marL="457200" rtl="0" algn="l">
              <a:lnSpc>
                <a:spcPct val="100000"/>
              </a:lnSpc>
              <a:spcBef>
                <a:spcPts val="0"/>
              </a:spcBef>
              <a:spcAft>
                <a:spcPts val="0"/>
              </a:spcAft>
              <a:buClr>
                <a:srgbClr val="0033CC"/>
              </a:buClr>
              <a:buSzPts val="2200"/>
              <a:buFont typeface="Calibri"/>
              <a:buChar char="●"/>
            </a:pPr>
            <a:r>
              <a:rPr lang="en-US" sz="2200">
                <a:solidFill>
                  <a:srgbClr val="0033CC"/>
                </a:solidFill>
              </a:rPr>
              <a:t>It is a short project with a duration of 6 months</a:t>
            </a:r>
            <a:endParaRPr sz="2200">
              <a:solidFill>
                <a:srgbClr val="0033CC"/>
              </a:solidFill>
            </a:endParaRPr>
          </a:p>
          <a:p>
            <a:pPr indent="0" lvl="0" marL="0" rtl="0" algn="l">
              <a:lnSpc>
                <a:spcPct val="100000"/>
              </a:lnSpc>
              <a:spcBef>
                <a:spcPts val="0"/>
              </a:spcBef>
              <a:spcAft>
                <a:spcPts val="0"/>
              </a:spcAft>
              <a:buSzPts val="2800"/>
              <a:buNone/>
            </a:pPr>
            <a:r>
              <a:t/>
            </a:r>
            <a:endParaRPr sz="2200">
              <a:solidFill>
                <a:srgbClr val="0033CC"/>
              </a:solidFill>
            </a:endParaRPr>
          </a:p>
          <a:p>
            <a:pPr indent="0" lvl="0" marL="0" rtl="0" algn="l">
              <a:lnSpc>
                <a:spcPct val="100000"/>
              </a:lnSpc>
              <a:spcBef>
                <a:spcPts val="360"/>
              </a:spcBef>
              <a:spcAft>
                <a:spcPts val="0"/>
              </a:spcAft>
              <a:buClr>
                <a:schemeClr val="dk1"/>
              </a:buClr>
              <a:buSzPts val="2400"/>
              <a:buFont typeface="Arial"/>
              <a:buNone/>
            </a:pPr>
            <a:r>
              <a:rPr lang="en-US" sz="2200">
                <a:solidFill>
                  <a:srgbClr val="0033CC"/>
                </a:solidFill>
              </a:rPr>
              <a:t>If any need arises in the future to add an additional component to the current project, then we will be switching to an incremental approach and in turn will be following the waterfall model for each of these increments.</a:t>
            </a:r>
            <a:endParaRPr sz="2200">
              <a:solidFill>
                <a:srgbClr val="0033CC"/>
              </a:solidFill>
            </a:endParaRPr>
          </a:p>
          <a:p>
            <a:pPr indent="0" lvl="0" marL="0" rtl="0" algn="l">
              <a:lnSpc>
                <a:spcPct val="100000"/>
              </a:lnSpc>
              <a:spcBef>
                <a:spcPts val="0"/>
              </a:spcBef>
              <a:spcAft>
                <a:spcPts val="0"/>
              </a:spcAft>
              <a:buSzPts val="2800"/>
              <a:buNone/>
            </a:pPr>
            <a:r>
              <a:t/>
            </a:r>
            <a:endParaRPr sz="2200">
              <a:solidFill>
                <a:srgbClr val="0033CC"/>
              </a:solidFill>
            </a:endParaRPr>
          </a:p>
        </p:txBody>
      </p:sp>
      <p:sp>
        <p:nvSpPr>
          <p:cNvPr id="491" name="Google Shape;491;p9"/>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92" name="Google Shape;49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493" name="Google Shape;49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494" name="Google Shape;49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10"/>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Architecture (if applicable)</a:t>
            </a:r>
            <a:endParaRPr/>
          </a:p>
        </p:txBody>
      </p:sp>
      <p:pic>
        <p:nvPicPr>
          <p:cNvPr id="501" name="Google Shape;501;p10"/>
          <p:cNvPicPr preferRelativeResize="0"/>
          <p:nvPr/>
        </p:nvPicPr>
        <p:blipFill rotWithShape="1">
          <a:blip r:embed="rId3">
            <a:alphaModFix/>
          </a:blip>
          <a:srcRect b="0" l="0" r="0" t="0"/>
          <a:stretch/>
        </p:blipFill>
        <p:spPr>
          <a:xfrm>
            <a:off x="377288" y="2893900"/>
            <a:ext cx="11437425" cy="2173250"/>
          </a:xfrm>
          <a:prstGeom prst="rect">
            <a:avLst/>
          </a:prstGeom>
          <a:noFill/>
          <a:ln>
            <a:noFill/>
          </a:ln>
        </p:spPr>
      </p:pic>
      <p:sp>
        <p:nvSpPr>
          <p:cNvPr id="502" name="Google Shape;50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503" name="Google Shape;50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504" name="Google Shape;50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g7afbe773fa_0_1157"/>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Architecture (if applicable)</a:t>
            </a:r>
            <a:endParaRPr/>
          </a:p>
        </p:txBody>
      </p:sp>
      <p:sp>
        <p:nvSpPr>
          <p:cNvPr id="511" name="Google Shape;511;g7afbe773fa_0_1157"/>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8" lvl="0" marL="685791"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
        <p:nvSpPr>
          <p:cNvPr id="512" name="Google Shape;512;g7afbe773fa_0_1157"/>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480"/>
              </a:spcBef>
              <a:spcAft>
                <a:spcPts val="0"/>
              </a:spcAft>
              <a:buClr>
                <a:schemeClr val="dk1"/>
              </a:buClr>
              <a:buSzPts val="2400"/>
              <a:buFont typeface="Arial"/>
              <a:buNone/>
            </a:pPr>
            <a:r>
              <a:rPr lang="en-US" sz="2200">
                <a:solidFill>
                  <a:srgbClr val="0033CC"/>
                </a:solidFill>
              </a:rPr>
              <a:t>The following </a:t>
            </a:r>
            <a:r>
              <a:rPr b="1" lang="en-US" sz="2200">
                <a:solidFill>
                  <a:srgbClr val="0033CC"/>
                </a:solidFill>
              </a:rPr>
              <a:t>user groups</a:t>
            </a:r>
            <a:r>
              <a:rPr lang="en-US" sz="2200">
                <a:solidFill>
                  <a:srgbClr val="0033CC"/>
                </a:solidFill>
              </a:rPr>
              <a:t> can make use of our application:</a:t>
            </a:r>
            <a:endParaRPr sz="2200">
              <a:solidFill>
                <a:srgbClr val="0033CC"/>
              </a:solidFill>
            </a:endParaRPr>
          </a:p>
          <a:p>
            <a:pPr indent="0" lvl="0" marL="0" rtl="0" algn="just">
              <a:lnSpc>
                <a:spcPct val="100000"/>
              </a:lnSpc>
              <a:spcBef>
                <a:spcPts val="480"/>
              </a:spcBef>
              <a:spcAft>
                <a:spcPts val="0"/>
              </a:spcAft>
              <a:buClr>
                <a:schemeClr val="dk1"/>
              </a:buClr>
              <a:buSzPts val="2400"/>
              <a:buFont typeface="Arial"/>
              <a:buNone/>
            </a:pPr>
            <a:r>
              <a:t/>
            </a:r>
            <a:endParaRPr sz="2200">
              <a:solidFill>
                <a:srgbClr val="0033CC"/>
              </a:solidFill>
            </a:endParaRPr>
          </a:p>
          <a:p>
            <a:pPr indent="-368300" lvl="0" marL="457200" rtl="0" algn="just">
              <a:lnSpc>
                <a:spcPct val="150000"/>
              </a:lnSpc>
              <a:spcBef>
                <a:spcPts val="480"/>
              </a:spcBef>
              <a:spcAft>
                <a:spcPts val="0"/>
              </a:spcAft>
              <a:buClr>
                <a:srgbClr val="0033CC"/>
              </a:buClr>
              <a:buSzPts val="2200"/>
              <a:buFont typeface="Calibri"/>
              <a:buAutoNum type="arabicPeriod"/>
            </a:pPr>
            <a:r>
              <a:rPr b="1" lang="en-US" sz="2200">
                <a:solidFill>
                  <a:srgbClr val="0033CC"/>
                </a:solidFill>
              </a:rPr>
              <a:t>Farmers and Horticulturists</a:t>
            </a:r>
            <a:r>
              <a:rPr lang="en-US" sz="2200">
                <a:solidFill>
                  <a:srgbClr val="0033CC"/>
                </a:solidFill>
              </a:rPr>
              <a:t>.</a:t>
            </a:r>
            <a:endParaRPr sz="2200">
              <a:solidFill>
                <a:srgbClr val="0033CC"/>
              </a:solidFill>
            </a:endParaRPr>
          </a:p>
          <a:p>
            <a:pPr indent="-368300" lvl="0" marL="457200" rtl="0" algn="just">
              <a:lnSpc>
                <a:spcPct val="150000"/>
              </a:lnSpc>
              <a:spcBef>
                <a:spcPts val="0"/>
              </a:spcBef>
              <a:spcAft>
                <a:spcPts val="0"/>
              </a:spcAft>
              <a:buClr>
                <a:srgbClr val="0033CC"/>
              </a:buClr>
              <a:buSzPts val="2200"/>
              <a:buFont typeface="Calibri"/>
              <a:buAutoNum type="arabicPeriod"/>
            </a:pPr>
            <a:r>
              <a:rPr b="1" lang="en-US" sz="2200">
                <a:solidFill>
                  <a:srgbClr val="0033CC"/>
                </a:solidFill>
              </a:rPr>
              <a:t>Surveyors</a:t>
            </a:r>
            <a:r>
              <a:rPr lang="en-US" sz="2200">
                <a:solidFill>
                  <a:srgbClr val="0033CC"/>
                </a:solidFill>
              </a:rPr>
              <a:t> and</a:t>
            </a:r>
            <a:r>
              <a:rPr b="1" lang="en-US" sz="2200">
                <a:solidFill>
                  <a:srgbClr val="0033CC"/>
                </a:solidFill>
              </a:rPr>
              <a:t> Government officials</a:t>
            </a:r>
            <a:endParaRPr sz="2200">
              <a:solidFill>
                <a:srgbClr val="0033CC"/>
              </a:solidFill>
            </a:endParaRPr>
          </a:p>
          <a:p>
            <a:pPr indent="-368300" lvl="0" marL="457200" rtl="0" algn="just">
              <a:lnSpc>
                <a:spcPct val="150000"/>
              </a:lnSpc>
              <a:spcBef>
                <a:spcPts val="0"/>
              </a:spcBef>
              <a:spcAft>
                <a:spcPts val="0"/>
              </a:spcAft>
              <a:buClr>
                <a:srgbClr val="0033CC"/>
              </a:buClr>
              <a:buSzPts val="2200"/>
              <a:buFont typeface="Calibri"/>
              <a:buAutoNum type="arabicPeriod"/>
            </a:pPr>
            <a:r>
              <a:rPr b="1" lang="en-US" sz="2200">
                <a:solidFill>
                  <a:srgbClr val="0033CC"/>
                </a:solidFill>
              </a:rPr>
              <a:t>Researchers</a:t>
            </a:r>
            <a:r>
              <a:rPr lang="en-US" sz="2200">
                <a:solidFill>
                  <a:srgbClr val="0033CC"/>
                </a:solidFill>
              </a:rPr>
              <a:t>.</a:t>
            </a:r>
            <a:endParaRPr/>
          </a:p>
        </p:txBody>
      </p:sp>
      <p:sp>
        <p:nvSpPr>
          <p:cNvPr id="513" name="Google Shape;513;g7afbe773fa_0_115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14" name="Google Shape;514;g7afbe773fa_0_11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515" name="Google Shape;515;g7afbe773fa_0_11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516" name="Google Shape;516;g7afbe773fa_0_11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7afbe773fa_0_0"/>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Scope</a:t>
            </a:r>
            <a:endParaRPr b="1"/>
          </a:p>
        </p:txBody>
      </p:sp>
      <p:sp>
        <p:nvSpPr>
          <p:cNvPr id="185" name="Google Shape;185;g7afbe773fa_0_0"/>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8" lvl="0" marL="685791"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
        <p:nvSpPr>
          <p:cNvPr id="186" name="Google Shape;186;g7afbe773fa_0_0"/>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rmAutofit/>
          </a:bodyPr>
          <a:lstStyle/>
          <a:p>
            <a:pPr indent="-355600" lvl="0" marL="457200" rtl="0" algn="just">
              <a:lnSpc>
                <a:spcPct val="100000"/>
              </a:lnSpc>
              <a:spcBef>
                <a:spcPts val="300"/>
              </a:spcBef>
              <a:spcAft>
                <a:spcPts val="0"/>
              </a:spcAft>
              <a:buClr>
                <a:srgbClr val="0033CC"/>
              </a:buClr>
              <a:buSzPts val="2000"/>
              <a:buFont typeface="Calibri"/>
              <a:buChar char="●"/>
            </a:pPr>
            <a:r>
              <a:rPr lang="en-US" sz="2000">
                <a:solidFill>
                  <a:srgbClr val="0033CC"/>
                </a:solidFill>
              </a:rPr>
              <a:t>This project enables the farmers to grow the most suitable crop by factoring in various soil characteristics like </a:t>
            </a:r>
            <a:r>
              <a:rPr b="1" lang="en-US" sz="2000">
                <a:solidFill>
                  <a:srgbClr val="0033CC"/>
                </a:solidFill>
              </a:rPr>
              <a:t>N (Nitrogen), P (Phosphorus), K (Potassium) contents, pH and atmospheric conditions like temperature, humidity and rainfall</a:t>
            </a:r>
            <a:r>
              <a:rPr lang="en-US" sz="2000">
                <a:solidFill>
                  <a:srgbClr val="0033CC"/>
                </a:solidFill>
              </a:rPr>
              <a:t>. This results in greater yield of crop and therefore, stabilizing their financial status. In this project, the focus is on </a:t>
            </a:r>
            <a:r>
              <a:rPr b="1" lang="en-US" sz="2000">
                <a:solidFill>
                  <a:srgbClr val="0033CC"/>
                </a:solidFill>
              </a:rPr>
              <a:t>analyzing the existing data</a:t>
            </a:r>
            <a:r>
              <a:rPr lang="en-US" sz="2000">
                <a:solidFill>
                  <a:srgbClr val="0033CC"/>
                </a:solidFill>
              </a:rPr>
              <a:t> and employing suitable models in order to give the best recommendations possible to the farmers.</a:t>
            </a:r>
            <a:endParaRPr sz="2000">
              <a:solidFill>
                <a:srgbClr val="0033CC"/>
              </a:solidFill>
            </a:endParaRPr>
          </a:p>
          <a:p>
            <a:pPr indent="-355600" lvl="0" marL="457200" rtl="0" algn="just">
              <a:lnSpc>
                <a:spcPct val="100000"/>
              </a:lnSpc>
              <a:spcBef>
                <a:spcPts val="0"/>
              </a:spcBef>
              <a:spcAft>
                <a:spcPts val="0"/>
              </a:spcAft>
              <a:buClr>
                <a:srgbClr val="0033CC"/>
              </a:buClr>
              <a:buSzPts val="2000"/>
              <a:buFont typeface="Calibri"/>
              <a:buChar char="●"/>
            </a:pPr>
            <a:r>
              <a:rPr lang="en-US" sz="2000">
                <a:solidFill>
                  <a:srgbClr val="0033CC"/>
                </a:solidFill>
              </a:rPr>
              <a:t>Among the 4 data sources we have, one of them is only </a:t>
            </a:r>
            <a:r>
              <a:rPr b="1" lang="en-US" sz="2000">
                <a:solidFill>
                  <a:srgbClr val="0033CC"/>
                </a:solidFill>
              </a:rPr>
              <a:t>limited to 22 crops</a:t>
            </a:r>
            <a:r>
              <a:rPr lang="en-US" sz="2000">
                <a:solidFill>
                  <a:srgbClr val="0033CC"/>
                </a:solidFill>
              </a:rPr>
              <a:t> but </a:t>
            </a:r>
            <a:r>
              <a:rPr b="1" lang="en-US" sz="2000">
                <a:solidFill>
                  <a:srgbClr val="0033CC"/>
                </a:solidFill>
              </a:rPr>
              <a:t>covers the entire country</a:t>
            </a:r>
            <a:r>
              <a:rPr lang="en-US" sz="2000">
                <a:solidFill>
                  <a:srgbClr val="0033CC"/>
                </a:solidFill>
              </a:rPr>
              <a:t>. The second source is </a:t>
            </a:r>
            <a:r>
              <a:rPr b="1" lang="en-US" sz="2000">
                <a:solidFill>
                  <a:srgbClr val="0033CC"/>
                </a:solidFill>
              </a:rPr>
              <a:t>area specific</a:t>
            </a:r>
            <a:r>
              <a:rPr lang="en-US" sz="2000">
                <a:solidFill>
                  <a:srgbClr val="0033CC"/>
                </a:solidFill>
              </a:rPr>
              <a:t>, that is, it has the </a:t>
            </a:r>
            <a:r>
              <a:rPr b="1" lang="en-US" sz="2000">
                <a:solidFill>
                  <a:srgbClr val="0033CC"/>
                </a:solidFill>
              </a:rPr>
              <a:t>soil details for 13 </a:t>
            </a:r>
            <a:r>
              <a:rPr b="1" lang="en-US" sz="2000">
                <a:solidFill>
                  <a:srgbClr val="0033CC"/>
                </a:solidFill>
              </a:rPr>
              <a:t>districts</a:t>
            </a:r>
            <a:r>
              <a:rPr b="1" lang="en-US" sz="2000">
                <a:solidFill>
                  <a:srgbClr val="0033CC"/>
                </a:solidFill>
              </a:rPr>
              <a:t> in the state of Andhra Pradesh</a:t>
            </a:r>
            <a:r>
              <a:rPr lang="en-US" sz="2000">
                <a:solidFill>
                  <a:srgbClr val="0033CC"/>
                </a:solidFill>
              </a:rPr>
              <a:t> consisting of all the nutrient levels and the associated crops grown. The third source of data has all the soil details of </a:t>
            </a:r>
            <a:r>
              <a:rPr b="1" lang="en-US" sz="2000">
                <a:solidFill>
                  <a:srgbClr val="0033CC"/>
                </a:solidFill>
              </a:rPr>
              <a:t>Karnataka</a:t>
            </a:r>
            <a:r>
              <a:rPr lang="en-US" sz="2000">
                <a:solidFill>
                  <a:srgbClr val="0033CC"/>
                </a:solidFill>
              </a:rPr>
              <a:t> and the 4th dataset is limited to Mayyil village of </a:t>
            </a:r>
            <a:r>
              <a:rPr b="1" lang="en-US" sz="2000">
                <a:solidFill>
                  <a:srgbClr val="0033CC"/>
                </a:solidFill>
              </a:rPr>
              <a:t>Kerala</a:t>
            </a:r>
            <a:r>
              <a:rPr lang="en-US" sz="2000">
                <a:solidFill>
                  <a:srgbClr val="0033CC"/>
                </a:solidFill>
              </a:rPr>
              <a:t>.</a:t>
            </a:r>
            <a:endParaRPr/>
          </a:p>
        </p:txBody>
      </p:sp>
      <p:sp>
        <p:nvSpPr>
          <p:cNvPr id="187" name="Google Shape;187;g7afbe773fa_0_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188" name="Google Shape;188;g7afbe773fa_0_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189" name="Google Shape;189;g7afbe773fa_0_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g7afbe773fa_0_1167"/>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Architecture (if applicable)</a:t>
            </a:r>
            <a:endParaRPr/>
          </a:p>
        </p:txBody>
      </p:sp>
      <p:sp>
        <p:nvSpPr>
          <p:cNvPr id="523" name="Google Shape;523;g7afbe773fa_0_1167"/>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8" lvl="0" marL="685791"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
        <p:nvSpPr>
          <p:cNvPr id="524" name="Google Shape;524;g7afbe773fa_0_1167"/>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480"/>
              </a:spcBef>
              <a:spcAft>
                <a:spcPts val="0"/>
              </a:spcAft>
              <a:buSzPts val="2800"/>
              <a:buNone/>
            </a:pPr>
            <a:r>
              <a:rPr lang="en-US" sz="2300">
                <a:solidFill>
                  <a:srgbClr val="0033CC"/>
                </a:solidFill>
              </a:rPr>
              <a:t>The </a:t>
            </a:r>
            <a:r>
              <a:rPr b="1" lang="en-US" sz="2300">
                <a:solidFill>
                  <a:srgbClr val="0033CC"/>
                </a:solidFill>
              </a:rPr>
              <a:t>application components</a:t>
            </a:r>
            <a:r>
              <a:rPr lang="en-US" sz="2300">
                <a:solidFill>
                  <a:srgbClr val="0033CC"/>
                </a:solidFill>
              </a:rPr>
              <a:t> of our project are:</a:t>
            </a:r>
            <a:endParaRPr sz="2300">
              <a:solidFill>
                <a:srgbClr val="0033CC"/>
              </a:solidFill>
            </a:endParaRPr>
          </a:p>
          <a:p>
            <a:pPr indent="-374650" lvl="0" marL="914400" rtl="0" algn="just">
              <a:lnSpc>
                <a:spcPct val="115000"/>
              </a:lnSpc>
              <a:spcBef>
                <a:spcPts val="480"/>
              </a:spcBef>
              <a:spcAft>
                <a:spcPts val="0"/>
              </a:spcAft>
              <a:buClr>
                <a:srgbClr val="0033CC"/>
              </a:buClr>
              <a:buSzPts val="2300"/>
              <a:buFont typeface="Calibri"/>
              <a:buAutoNum type="arabicPeriod"/>
            </a:pPr>
            <a:r>
              <a:rPr lang="en-US" sz="2300">
                <a:solidFill>
                  <a:srgbClr val="0033CC"/>
                </a:solidFill>
              </a:rPr>
              <a:t>Web application</a:t>
            </a:r>
            <a:endParaRPr sz="2300">
              <a:solidFill>
                <a:srgbClr val="0033CC"/>
              </a:solidFill>
            </a:endParaRPr>
          </a:p>
          <a:p>
            <a:pPr indent="-374650" lvl="0" marL="914400" rtl="0" algn="just">
              <a:lnSpc>
                <a:spcPct val="115000"/>
              </a:lnSpc>
              <a:spcBef>
                <a:spcPts val="480"/>
              </a:spcBef>
              <a:spcAft>
                <a:spcPts val="0"/>
              </a:spcAft>
              <a:buClr>
                <a:srgbClr val="0033CC"/>
              </a:buClr>
              <a:buSzPts val="2300"/>
              <a:buFont typeface="Calibri"/>
              <a:buAutoNum type="arabicPeriod"/>
            </a:pPr>
            <a:r>
              <a:rPr lang="en-US" sz="2300">
                <a:solidFill>
                  <a:srgbClr val="0033CC"/>
                </a:solidFill>
              </a:rPr>
              <a:t>Mobile application</a:t>
            </a:r>
            <a:endParaRPr sz="2300">
              <a:solidFill>
                <a:srgbClr val="0033CC"/>
              </a:solidFill>
            </a:endParaRPr>
          </a:p>
          <a:p>
            <a:pPr indent="0" lvl="0" marL="0" rtl="0" algn="just">
              <a:lnSpc>
                <a:spcPct val="115000"/>
              </a:lnSpc>
              <a:spcBef>
                <a:spcPts val="480"/>
              </a:spcBef>
              <a:spcAft>
                <a:spcPts val="0"/>
              </a:spcAft>
              <a:buClr>
                <a:schemeClr val="dk1"/>
              </a:buClr>
              <a:buSzPts val="1100"/>
              <a:buFont typeface="Arial"/>
              <a:buNone/>
            </a:pPr>
            <a:r>
              <a:t/>
            </a:r>
            <a:endParaRPr sz="2300">
              <a:solidFill>
                <a:srgbClr val="0033CC"/>
              </a:solidFill>
            </a:endParaRPr>
          </a:p>
          <a:p>
            <a:pPr indent="0" lvl="0" marL="0" rtl="0" algn="just">
              <a:lnSpc>
                <a:spcPct val="115000"/>
              </a:lnSpc>
              <a:spcBef>
                <a:spcPts val="480"/>
              </a:spcBef>
              <a:spcAft>
                <a:spcPts val="0"/>
              </a:spcAft>
              <a:buSzPts val="2800"/>
              <a:buNone/>
            </a:pPr>
            <a:r>
              <a:rPr lang="en-US" sz="2300">
                <a:solidFill>
                  <a:srgbClr val="0033CC"/>
                </a:solidFill>
              </a:rPr>
              <a:t>The </a:t>
            </a:r>
            <a:r>
              <a:rPr b="1" lang="en-US" sz="2300">
                <a:solidFill>
                  <a:srgbClr val="0033CC"/>
                </a:solidFill>
              </a:rPr>
              <a:t>data components</a:t>
            </a:r>
            <a:r>
              <a:rPr lang="en-US" sz="2300">
                <a:solidFill>
                  <a:srgbClr val="0033CC"/>
                </a:solidFill>
              </a:rPr>
              <a:t> of our project are:</a:t>
            </a:r>
            <a:endParaRPr sz="2300">
              <a:solidFill>
                <a:srgbClr val="0033CC"/>
              </a:solidFill>
            </a:endParaRPr>
          </a:p>
          <a:p>
            <a:pPr indent="-374650" lvl="0" marL="914400" rtl="0" algn="just">
              <a:lnSpc>
                <a:spcPct val="115000"/>
              </a:lnSpc>
              <a:spcBef>
                <a:spcPts val="480"/>
              </a:spcBef>
              <a:spcAft>
                <a:spcPts val="0"/>
              </a:spcAft>
              <a:buClr>
                <a:srgbClr val="0033CC"/>
              </a:buClr>
              <a:buSzPts val="2300"/>
              <a:buFont typeface="Calibri"/>
              <a:buAutoNum type="arabicPeriod"/>
            </a:pPr>
            <a:r>
              <a:rPr b="1" lang="en-US" sz="2300">
                <a:solidFill>
                  <a:srgbClr val="0033CC"/>
                </a:solidFill>
              </a:rPr>
              <a:t>AP Primary Sector Farmerwise Soil Health Data of 13 districts</a:t>
            </a:r>
            <a:r>
              <a:rPr b="1" lang="en-US" sz="2300">
                <a:solidFill>
                  <a:srgbClr val="0033CC"/>
                </a:solidFill>
              </a:rPr>
              <a:t> </a:t>
            </a:r>
            <a:endParaRPr b="1" sz="2300">
              <a:solidFill>
                <a:srgbClr val="0033CC"/>
              </a:solidFill>
            </a:endParaRPr>
          </a:p>
          <a:p>
            <a:pPr indent="-374650" lvl="0" marL="914400" rtl="0" algn="just">
              <a:lnSpc>
                <a:spcPct val="115000"/>
              </a:lnSpc>
              <a:spcBef>
                <a:spcPts val="480"/>
              </a:spcBef>
              <a:spcAft>
                <a:spcPts val="0"/>
              </a:spcAft>
              <a:buClr>
                <a:srgbClr val="0033CC"/>
              </a:buClr>
              <a:buSzPts val="2300"/>
              <a:buFont typeface="Calibri"/>
              <a:buAutoNum type="arabicPeriod"/>
            </a:pPr>
            <a:r>
              <a:rPr lang="en-US" sz="2300">
                <a:solidFill>
                  <a:srgbClr val="0033CC"/>
                </a:solidFill>
              </a:rPr>
              <a:t>User input</a:t>
            </a:r>
            <a:endParaRPr sz="2200">
              <a:solidFill>
                <a:srgbClr val="0033CC"/>
              </a:solidFill>
            </a:endParaRPr>
          </a:p>
        </p:txBody>
      </p:sp>
      <p:sp>
        <p:nvSpPr>
          <p:cNvPr id="525" name="Google Shape;525;g7afbe773fa_0_116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26" name="Google Shape;526;g7afbe773fa_0_11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527" name="Google Shape;527;g7afbe773fa_0_11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528" name="Google Shape;528;g7afbe773fa_0_11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11"/>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Design Description: </a:t>
            </a:r>
            <a:r>
              <a:rPr b="1" lang="en-US" sz="4000">
                <a:solidFill>
                  <a:schemeClr val="dk1"/>
                </a:solidFill>
                <a:latin typeface="Trebuchet MS"/>
                <a:ea typeface="Trebuchet MS"/>
                <a:cs typeface="Trebuchet MS"/>
                <a:sym typeface="Trebuchet MS"/>
              </a:rPr>
              <a:t>Master class diagram</a:t>
            </a:r>
            <a:endParaRPr b="1" sz="6000">
              <a:solidFill>
                <a:schemeClr val="dk1"/>
              </a:solidFill>
            </a:endParaRPr>
          </a:p>
        </p:txBody>
      </p:sp>
      <p:pic>
        <p:nvPicPr>
          <p:cNvPr id="535" name="Google Shape;535;p11"/>
          <p:cNvPicPr preferRelativeResize="0"/>
          <p:nvPr/>
        </p:nvPicPr>
        <p:blipFill rotWithShape="1">
          <a:blip r:embed="rId3">
            <a:alphaModFix/>
          </a:blip>
          <a:srcRect b="4152" l="3876" r="1773" t="2510"/>
          <a:stretch/>
        </p:blipFill>
        <p:spPr>
          <a:xfrm>
            <a:off x="838200" y="928076"/>
            <a:ext cx="7815424" cy="5544251"/>
          </a:xfrm>
          <a:prstGeom prst="rect">
            <a:avLst/>
          </a:prstGeom>
          <a:noFill/>
          <a:ln>
            <a:noFill/>
          </a:ln>
        </p:spPr>
      </p:pic>
      <p:sp>
        <p:nvSpPr>
          <p:cNvPr id="536" name="Google Shape;53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537" name="Google Shape;53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538" name="Google Shape;53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7afbe773fa_0_1199"/>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Design Description: </a:t>
            </a:r>
            <a:r>
              <a:rPr b="1" lang="en-US" sz="4000">
                <a:solidFill>
                  <a:schemeClr val="dk1"/>
                </a:solidFill>
                <a:latin typeface="Trebuchet MS"/>
                <a:ea typeface="Trebuchet MS"/>
                <a:cs typeface="Trebuchet MS"/>
                <a:sym typeface="Trebuchet MS"/>
              </a:rPr>
              <a:t>ER Diagram</a:t>
            </a:r>
            <a:endParaRPr b="1" sz="4000">
              <a:solidFill>
                <a:schemeClr val="dk1"/>
              </a:solidFill>
            </a:endParaRPr>
          </a:p>
        </p:txBody>
      </p:sp>
      <p:pic>
        <p:nvPicPr>
          <p:cNvPr id="545" name="Google Shape;545;g7afbe773fa_0_1199"/>
          <p:cNvPicPr preferRelativeResize="0"/>
          <p:nvPr/>
        </p:nvPicPr>
        <p:blipFill rotWithShape="1">
          <a:blip r:embed="rId3">
            <a:alphaModFix/>
          </a:blip>
          <a:srcRect b="0" l="0" r="0" t="0"/>
          <a:stretch/>
        </p:blipFill>
        <p:spPr>
          <a:xfrm>
            <a:off x="917375" y="973026"/>
            <a:ext cx="8911675" cy="5426975"/>
          </a:xfrm>
          <a:prstGeom prst="rect">
            <a:avLst/>
          </a:prstGeom>
          <a:noFill/>
          <a:ln>
            <a:noFill/>
          </a:ln>
        </p:spPr>
      </p:pic>
      <p:sp>
        <p:nvSpPr>
          <p:cNvPr id="546" name="Google Shape;546;g7afbe773fa_0_119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547" name="Google Shape;547;g7afbe773fa_0_119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548" name="Google Shape;548;g7afbe773fa_0_119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g7afbe773fa_0_1191"/>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Design Description: </a:t>
            </a:r>
            <a:r>
              <a:rPr b="1" lang="en-US" sz="4000">
                <a:solidFill>
                  <a:schemeClr val="dk1"/>
                </a:solidFill>
                <a:latin typeface="Trebuchet MS"/>
                <a:ea typeface="Trebuchet MS"/>
                <a:cs typeface="Trebuchet MS"/>
                <a:sym typeface="Trebuchet MS"/>
              </a:rPr>
              <a:t>User Interface Diagram</a:t>
            </a:r>
            <a:endParaRPr b="1" sz="4000">
              <a:solidFill>
                <a:schemeClr val="dk1"/>
              </a:solidFill>
            </a:endParaRPr>
          </a:p>
        </p:txBody>
      </p:sp>
      <p:pic>
        <p:nvPicPr>
          <p:cNvPr id="555" name="Google Shape;555;g7afbe773fa_0_1191"/>
          <p:cNvPicPr preferRelativeResize="0"/>
          <p:nvPr/>
        </p:nvPicPr>
        <p:blipFill rotWithShape="1">
          <a:blip r:embed="rId3">
            <a:alphaModFix/>
          </a:blip>
          <a:srcRect b="0" l="0" r="0" t="0"/>
          <a:stretch/>
        </p:blipFill>
        <p:spPr>
          <a:xfrm>
            <a:off x="925277" y="1976223"/>
            <a:ext cx="9793875" cy="3459550"/>
          </a:xfrm>
          <a:prstGeom prst="rect">
            <a:avLst/>
          </a:prstGeom>
          <a:noFill/>
          <a:ln>
            <a:noFill/>
          </a:ln>
        </p:spPr>
      </p:pic>
      <p:sp>
        <p:nvSpPr>
          <p:cNvPr id="556" name="Google Shape;556;g7afbe773fa_0_11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557" name="Google Shape;557;g7afbe773fa_0_11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558" name="Google Shape;558;g7afbe773fa_0_11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g7afbe773fa_0_1183"/>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Design Description: </a:t>
            </a:r>
            <a:r>
              <a:rPr b="1" lang="en-US" sz="4000">
                <a:solidFill>
                  <a:schemeClr val="dk1"/>
                </a:solidFill>
                <a:latin typeface="Trebuchet MS"/>
                <a:ea typeface="Trebuchet MS"/>
                <a:cs typeface="Trebuchet MS"/>
                <a:sym typeface="Trebuchet MS"/>
              </a:rPr>
              <a:t>External Interfaces</a:t>
            </a:r>
            <a:endParaRPr b="1" sz="4000">
              <a:solidFill>
                <a:schemeClr val="dk1"/>
              </a:solidFill>
            </a:endParaRPr>
          </a:p>
        </p:txBody>
      </p:sp>
      <p:sp>
        <p:nvSpPr>
          <p:cNvPr id="565" name="Google Shape;565;g7afbe773fa_0_1183"/>
          <p:cNvSpPr txBox="1"/>
          <p:nvPr/>
        </p:nvSpPr>
        <p:spPr>
          <a:xfrm>
            <a:off x="916000" y="1494525"/>
            <a:ext cx="3000000" cy="1723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480"/>
              </a:spcBef>
              <a:spcAft>
                <a:spcPts val="0"/>
              </a:spcAft>
              <a:buClr>
                <a:srgbClr val="000000"/>
              </a:buClr>
              <a:buSzPts val="2400"/>
              <a:buFont typeface="Arial"/>
              <a:buNone/>
            </a:pPr>
            <a:r>
              <a:rPr b="0" i="0" lang="en-US" sz="2400" u="none" cap="none" strike="noStrike">
                <a:solidFill>
                  <a:srgbClr val="0033CC"/>
                </a:solidFill>
                <a:latin typeface="Calibri"/>
                <a:ea typeface="Calibri"/>
                <a:cs typeface="Calibri"/>
                <a:sym typeface="Calibri"/>
              </a:rPr>
              <a:t>Data obtained from:</a:t>
            </a:r>
            <a:endParaRPr b="0" i="0" sz="2400" u="none" cap="none" strike="noStrike">
              <a:solidFill>
                <a:srgbClr val="0033CC"/>
              </a:solidFill>
              <a:latin typeface="Calibri"/>
              <a:ea typeface="Calibri"/>
              <a:cs typeface="Calibri"/>
              <a:sym typeface="Calibri"/>
            </a:endParaRPr>
          </a:p>
          <a:p>
            <a:pPr indent="-381000" lvl="0" marL="457200" marR="0" rtl="0" algn="just">
              <a:lnSpc>
                <a:spcPct val="100000"/>
              </a:lnSpc>
              <a:spcBef>
                <a:spcPts val="480"/>
              </a:spcBef>
              <a:spcAft>
                <a:spcPts val="0"/>
              </a:spcAft>
              <a:buClr>
                <a:srgbClr val="0033CC"/>
              </a:buClr>
              <a:buSzPts val="2400"/>
              <a:buFont typeface="Calibri"/>
              <a:buChar char="●"/>
            </a:pPr>
            <a:r>
              <a:rPr b="0" i="0" lang="en-US" sz="2400" u="none" cap="none" strike="noStrike">
                <a:solidFill>
                  <a:srgbClr val="0033CC"/>
                </a:solidFill>
                <a:latin typeface="Calibri"/>
                <a:ea typeface="Calibri"/>
                <a:cs typeface="Calibri"/>
                <a:sym typeface="Calibri"/>
              </a:rPr>
              <a:t>data.gov.in</a:t>
            </a:r>
            <a:endParaRPr b="0" i="0" sz="2400" u="none" cap="none" strike="noStrike">
              <a:solidFill>
                <a:srgbClr val="0033CC"/>
              </a:solidFill>
              <a:latin typeface="Calibri"/>
              <a:ea typeface="Calibri"/>
              <a:cs typeface="Calibri"/>
              <a:sym typeface="Calibri"/>
            </a:endParaRPr>
          </a:p>
          <a:p>
            <a:pPr indent="-381000" lvl="0" marL="457200" marR="0" rtl="0" algn="just">
              <a:lnSpc>
                <a:spcPct val="100000"/>
              </a:lnSpc>
              <a:spcBef>
                <a:spcPts val="0"/>
              </a:spcBef>
              <a:spcAft>
                <a:spcPts val="0"/>
              </a:spcAft>
              <a:buClr>
                <a:srgbClr val="0033CC"/>
              </a:buClr>
              <a:buSzPts val="2400"/>
              <a:buFont typeface="Calibri"/>
              <a:buChar char="●"/>
            </a:pPr>
            <a:r>
              <a:rPr b="0" i="0" lang="en-US" sz="2400" u="none" cap="none" strike="noStrike">
                <a:solidFill>
                  <a:srgbClr val="0033CC"/>
                </a:solidFill>
                <a:latin typeface="Calibri"/>
                <a:ea typeface="Calibri"/>
                <a:cs typeface="Calibri"/>
                <a:sym typeface="Calibri"/>
              </a:rPr>
              <a:t>ISRO</a:t>
            </a:r>
            <a:endParaRPr b="0" i="0" sz="2400" u="none" cap="none" strike="noStrike">
              <a:solidFill>
                <a:srgbClr val="0033CC"/>
              </a:solidFill>
              <a:latin typeface="Calibri"/>
              <a:ea typeface="Calibri"/>
              <a:cs typeface="Calibri"/>
              <a:sym typeface="Calibri"/>
            </a:endParaRPr>
          </a:p>
          <a:p>
            <a:pPr indent="-381000" lvl="0" marL="457200" marR="0" rtl="0" algn="just">
              <a:lnSpc>
                <a:spcPct val="100000"/>
              </a:lnSpc>
              <a:spcBef>
                <a:spcPts val="0"/>
              </a:spcBef>
              <a:spcAft>
                <a:spcPts val="0"/>
              </a:spcAft>
              <a:buClr>
                <a:srgbClr val="0033CC"/>
              </a:buClr>
              <a:buSzPts val="2400"/>
              <a:buFont typeface="Calibri"/>
              <a:buChar char="●"/>
            </a:pPr>
            <a:r>
              <a:rPr b="0" i="0" lang="en-US" sz="2400" u="none" cap="none" strike="noStrike">
                <a:solidFill>
                  <a:srgbClr val="0033CC"/>
                </a:solidFill>
                <a:latin typeface="Calibri"/>
                <a:ea typeface="Calibri"/>
                <a:cs typeface="Calibri"/>
                <a:sym typeface="Calibri"/>
              </a:rPr>
              <a:t>Kaggle</a:t>
            </a:r>
            <a:endParaRPr b="0" i="0" sz="1400" u="none" cap="none" strike="noStrike">
              <a:solidFill>
                <a:srgbClr val="000000"/>
              </a:solidFill>
              <a:latin typeface="Arial"/>
              <a:ea typeface="Arial"/>
              <a:cs typeface="Arial"/>
              <a:sym typeface="Arial"/>
            </a:endParaRPr>
          </a:p>
        </p:txBody>
      </p:sp>
      <p:sp>
        <p:nvSpPr>
          <p:cNvPr id="566" name="Google Shape;566;g7afbe773fa_0_11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567" name="Google Shape;567;g7afbe773fa_0_11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568" name="Google Shape;568;g7afbe773fa_0_11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12"/>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Technologies Used</a:t>
            </a:r>
            <a:endParaRPr/>
          </a:p>
        </p:txBody>
      </p:sp>
      <p:sp>
        <p:nvSpPr>
          <p:cNvPr id="575" name="Google Shape;575;p12"/>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900" lvl="0" marL="685791"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
        <p:nvSpPr>
          <p:cNvPr id="576" name="Google Shape;576;p12"/>
          <p:cNvSpPr txBox="1"/>
          <p:nvPr>
            <p:ph idx="1" type="body"/>
          </p:nvPr>
        </p:nvSpPr>
        <p:spPr>
          <a:xfrm>
            <a:off x="838200" y="1295400"/>
            <a:ext cx="10515600" cy="4881563"/>
          </a:xfrm>
          <a:prstGeom prst="rect">
            <a:avLst/>
          </a:prstGeom>
          <a:noFill/>
          <a:ln>
            <a:noFill/>
          </a:ln>
        </p:spPr>
        <p:txBody>
          <a:bodyPr anchorCtr="0" anchor="t" bIns="45700" lIns="91425" spcFirstLastPara="1" rIns="91425" wrap="square" tIns="45700">
            <a:normAutofit/>
          </a:bodyPr>
          <a:lstStyle/>
          <a:p>
            <a:pPr indent="-361950" lvl="0" marL="457200" rtl="0" algn="just">
              <a:lnSpc>
                <a:spcPct val="150000"/>
              </a:lnSpc>
              <a:spcBef>
                <a:spcPts val="1200"/>
              </a:spcBef>
              <a:spcAft>
                <a:spcPts val="0"/>
              </a:spcAft>
              <a:buClr>
                <a:srgbClr val="0033CC"/>
              </a:buClr>
              <a:buSzPts val="2100"/>
              <a:buFont typeface="Calibri"/>
              <a:buChar char="●"/>
            </a:pPr>
            <a:r>
              <a:rPr lang="en-US" sz="2100">
                <a:solidFill>
                  <a:srgbClr val="0033CC"/>
                </a:solidFill>
              </a:rPr>
              <a:t>Currently, we have implemented 4 machine learning algorithms namely </a:t>
            </a:r>
            <a:r>
              <a:rPr b="1" lang="en-US" sz="2100">
                <a:solidFill>
                  <a:srgbClr val="0033CC"/>
                </a:solidFill>
              </a:rPr>
              <a:t>Decision Trees, K-Nearest Neighbors, Naïve Bayes Classifier and Random Forest Classifier</a:t>
            </a:r>
            <a:r>
              <a:rPr lang="en-US" sz="2100">
                <a:solidFill>
                  <a:srgbClr val="0033CC"/>
                </a:solidFill>
              </a:rPr>
              <a:t>. Among these models, the </a:t>
            </a:r>
            <a:r>
              <a:rPr b="1" lang="en-US" sz="2100">
                <a:solidFill>
                  <a:srgbClr val="0033CC"/>
                </a:solidFill>
              </a:rPr>
              <a:t>Naïve Bayes Classifier</a:t>
            </a:r>
            <a:r>
              <a:rPr lang="en-US" sz="2100">
                <a:solidFill>
                  <a:srgbClr val="0033CC"/>
                </a:solidFill>
              </a:rPr>
              <a:t> gave the maximum accuracy of </a:t>
            </a:r>
            <a:r>
              <a:rPr b="1" lang="en-US" sz="2100">
                <a:solidFill>
                  <a:srgbClr val="0033CC"/>
                </a:solidFill>
              </a:rPr>
              <a:t>99.47%</a:t>
            </a:r>
            <a:r>
              <a:rPr lang="en-US" sz="2100">
                <a:solidFill>
                  <a:srgbClr val="0033CC"/>
                </a:solidFill>
              </a:rPr>
              <a:t>. </a:t>
            </a:r>
            <a:endParaRPr sz="2100">
              <a:solidFill>
                <a:srgbClr val="0033CC"/>
              </a:solidFill>
            </a:endParaRPr>
          </a:p>
          <a:p>
            <a:pPr indent="-361950" lvl="0" marL="457200" rtl="0" algn="just">
              <a:lnSpc>
                <a:spcPct val="150000"/>
              </a:lnSpc>
              <a:spcBef>
                <a:spcPts val="0"/>
              </a:spcBef>
              <a:spcAft>
                <a:spcPts val="0"/>
              </a:spcAft>
              <a:buClr>
                <a:srgbClr val="0033CC"/>
              </a:buClr>
              <a:buSzPts val="2100"/>
              <a:buFont typeface="Calibri"/>
              <a:buChar char="●"/>
            </a:pPr>
            <a:r>
              <a:rPr lang="en-US" sz="2100">
                <a:solidFill>
                  <a:srgbClr val="0033CC"/>
                </a:solidFill>
              </a:rPr>
              <a:t>We will make an attempt to implement some of the </a:t>
            </a:r>
            <a:r>
              <a:rPr b="1" lang="en-US" sz="2100">
                <a:solidFill>
                  <a:srgbClr val="0033CC"/>
                </a:solidFill>
              </a:rPr>
              <a:t>ensemble machine learning algorithms such as AdaBoost and XGBoost</a:t>
            </a:r>
            <a:r>
              <a:rPr lang="en-US" sz="2100">
                <a:solidFill>
                  <a:srgbClr val="0033CC"/>
                </a:solidFill>
              </a:rPr>
              <a:t> and also an </a:t>
            </a:r>
            <a:r>
              <a:rPr b="1" lang="en-US" sz="2100">
                <a:solidFill>
                  <a:srgbClr val="0033CC"/>
                </a:solidFill>
              </a:rPr>
              <a:t>Artificial Neural Networks</a:t>
            </a:r>
            <a:r>
              <a:rPr lang="en-US" sz="2100">
                <a:solidFill>
                  <a:srgbClr val="0033CC"/>
                </a:solidFill>
              </a:rPr>
              <a:t> model in order to achieve the recommendation of crops with a good accuracy score.</a:t>
            </a:r>
            <a:endParaRPr/>
          </a:p>
        </p:txBody>
      </p:sp>
      <p:sp>
        <p:nvSpPr>
          <p:cNvPr id="577" name="Google Shape;577;p12"/>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78" name="Google Shape;57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579" name="Google Shape;57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580" name="Google Shape;58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14"/>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Project Progress</a:t>
            </a:r>
            <a:endParaRPr/>
          </a:p>
        </p:txBody>
      </p:sp>
      <p:sp>
        <p:nvSpPr>
          <p:cNvPr id="587" name="Google Shape;587;p14"/>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900" lvl="0" marL="685791"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
        <p:nvSpPr>
          <p:cNvPr id="588" name="Google Shape;588;p14"/>
          <p:cNvSpPr txBox="1"/>
          <p:nvPr>
            <p:ph idx="1" type="body"/>
          </p:nvPr>
        </p:nvSpPr>
        <p:spPr>
          <a:xfrm>
            <a:off x="838200" y="1295400"/>
            <a:ext cx="10515600" cy="4881563"/>
          </a:xfrm>
          <a:prstGeom prst="rect">
            <a:avLst/>
          </a:prstGeom>
          <a:noFill/>
          <a:ln>
            <a:noFill/>
          </a:ln>
        </p:spPr>
        <p:txBody>
          <a:bodyPr anchorCtr="0" anchor="t" bIns="45700" lIns="91425" spcFirstLastPara="1" rIns="91425" wrap="square" tIns="45700">
            <a:normAutofit/>
          </a:bodyPr>
          <a:lstStyle/>
          <a:p>
            <a:pPr indent="-368300" lvl="0" marL="457200" rtl="0" algn="just">
              <a:lnSpc>
                <a:spcPct val="150000"/>
              </a:lnSpc>
              <a:spcBef>
                <a:spcPts val="1200"/>
              </a:spcBef>
              <a:spcAft>
                <a:spcPts val="0"/>
              </a:spcAft>
              <a:buClr>
                <a:srgbClr val="0033CC"/>
              </a:buClr>
              <a:buSzPts val="2200"/>
              <a:buFont typeface="Calibri"/>
              <a:buChar char="●"/>
            </a:pPr>
            <a:r>
              <a:rPr lang="en-US" sz="2200">
                <a:solidFill>
                  <a:srgbClr val="0033CC"/>
                </a:solidFill>
              </a:rPr>
              <a:t>Through the literature survey that we conducted, we learnt about the various machine learning algorithms that have been employed to recommend the most suited crop given the required soil and atmospheric properties of a specific location.</a:t>
            </a:r>
            <a:endParaRPr sz="2200">
              <a:solidFill>
                <a:srgbClr val="0033CC"/>
              </a:solidFill>
            </a:endParaRPr>
          </a:p>
          <a:p>
            <a:pPr indent="-368300" lvl="0" marL="457200" rtl="0" algn="just">
              <a:lnSpc>
                <a:spcPct val="150000"/>
              </a:lnSpc>
              <a:spcBef>
                <a:spcPts val="0"/>
              </a:spcBef>
              <a:spcAft>
                <a:spcPts val="0"/>
              </a:spcAft>
              <a:buClr>
                <a:srgbClr val="0033CC"/>
              </a:buClr>
              <a:buSzPts val="2200"/>
              <a:buFont typeface="Calibri"/>
              <a:buChar char="●"/>
            </a:pPr>
            <a:r>
              <a:rPr lang="en-US" sz="2200">
                <a:solidFill>
                  <a:srgbClr val="0033CC"/>
                </a:solidFill>
              </a:rPr>
              <a:t>We have also implemented 4 machine learning algorithms namely Decision Trees, K-Nearest Neighbors, Naïve Bayes Classifier and Random Forest Classifier.  Among these models, the Naïve Bayes Classifier gave the maximum accuracy of 99.47 %.</a:t>
            </a:r>
            <a:endParaRPr/>
          </a:p>
        </p:txBody>
      </p:sp>
      <p:sp>
        <p:nvSpPr>
          <p:cNvPr id="589" name="Google Shape;589;p14"/>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90" name="Google Shape;59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591" name="Google Shape;59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592" name="Google Shape;59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g7afbe773fa_0_1221"/>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Project Progress</a:t>
            </a:r>
            <a:endParaRPr/>
          </a:p>
        </p:txBody>
      </p:sp>
      <p:sp>
        <p:nvSpPr>
          <p:cNvPr id="599" name="Google Shape;599;g7afbe773fa_0_1221"/>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8" lvl="0" marL="685791"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
        <p:nvSpPr>
          <p:cNvPr id="600" name="Google Shape;600;g7afbe773fa_0_1221"/>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rmAutofit/>
          </a:bodyPr>
          <a:lstStyle/>
          <a:p>
            <a:pPr indent="-374650" lvl="0" marL="457200" rtl="0" algn="just">
              <a:lnSpc>
                <a:spcPct val="100000"/>
              </a:lnSpc>
              <a:spcBef>
                <a:spcPts val="0"/>
              </a:spcBef>
              <a:spcAft>
                <a:spcPts val="0"/>
              </a:spcAft>
              <a:buClr>
                <a:srgbClr val="0033CC"/>
              </a:buClr>
              <a:buSzPts val="2300"/>
              <a:buFont typeface="Calibri"/>
              <a:buChar char="●"/>
            </a:pPr>
            <a:r>
              <a:rPr lang="en-US" sz="2300">
                <a:solidFill>
                  <a:srgbClr val="0033CC"/>
                </a:solidFill>
              </a:rPr>
              <a:t>We have completed about 35% of the project. </a:t>
            </a:r>
            <a:endParaRPr sz="2300">
              <a:solidFill>
                <a:srgbClr val="0033CC"/>
              </a:solidFill>
            </a:endParaRPr>
          </a:p>
          <a:p>
            <a:pPr indent="0" lvl="0" marL="0" rtl="0" algn="just">
              <a:lnSpc>
                <a:spcPct val="100000"/>
              </a:lnSpc>
              <a:spcBef>
                <a:spcPts val="0"/>
              </a:spcBef>
              <a:spcAft>
                <a:spcPts val="0"/>
              </a:spcAft>
              <a:buClr>
                <a:schemeClr val="dk1"/>
              </a:buClr>
              <a:buSzPts val="2400"/>
              <a:buFont typeface="Arial"/>
              <a:buNone/>
            </a:pPr>
            <a:r>
              <a:t/>
            </a:r>
            <a:endParaRPr sz="2300">
              <a:solidFill>
                <a:srgbClr val="0033CC"/>
              </a:solidFill>
            </a:endParaRPr>
          </a:p>
          <a:p>
            <a:pPr indent="-374650" lvl="0" marL="457200" rtl="0" algn="just">
              <a:lnSpc>
                <a:spcPct val="100000"/>
              </a:lnSpc>
              <a:spcBef>
                <a:spcPts val="0"/>
              </a:spcBef>
              <a:spcAft>
                <a:spcPts val="0"/>
              </a:spcAft>
              <a:buClr>
                <a:srgbClr val="0033CC"/>
              </a:buClr>
              <a:buSzPts val="2300"/>
              <a:buFont typeface="Calibri"/>
              <a:buChar char="●"/>
            </a:pPr>
            <a:r>
              <a:rPr lang="en-US" sz="2300">
                <a:solidFill>
                  <a:srgbClr val="0033CC"/>
                </a:solidFill>
              </a:rPr>
              <a:t>In phase-2 of this project, we will make an attempt to implement the ensemble machine learning algorithms such as AdaBoost and XGBoost and also an Artificial Neural Networks model in order to achieve the recommendation of crops with a good accuracy score.</a:t>
            </a:r>
            <a:endParaRPr sz="2300">
              <a:solidFill>
                <a:srgbClr val="0033CC"/>
              </a:solidFill>
            </a:endParaRPr>
          </a:p>
          <a:p>
            <a:pPr indent="0" lvl="0" marL="0" rtl="0" algn="just">
              <a:lnSpc>
                <a:spcPct val="100000"/>
              </a:lnSpc>
              <a:spcBef>
                <a:spcPts val="0"/>
              </a:spcBef>
              <a:spcAft>
                <a:spcPts val="0"/>
              </a:spcAft>
              <a:buClr>
                <a:schemeClr val="dk1"/>
              </a:buClr>
              <a:buSzPts val="1100"/>
              <a:buFont typeface="Arial"/>
              <a:buNone/>
            </a:pPr>
            <a:r>
              <a:t/>
            </a:r>
            <a:endParaRPr sz="2300">
              <a:solidFill>
                <a:srgbClr val="0033CC"/>
              </a:solidFill>
            </a:endParaRPr>
          </a:p>
          <a:p>
            <a:pPr indent="-374650" lvl="0" marL="457200" rtl="0" algn="just">
              <a:lnSpc>
                <a:spcPct val="100000"/>
              </a:lnSpc>
              <a:spcBef>
                <a:spcPts val="0"/>
              </a:spcBef>
              <a:spcAft>
                <a:spcPts val="0"/>
              </a:spcAft>
              <a:buClr>
                <a:srgbClr val="0033CC"/>
              </a:buClr>
              <a:buSzPts val="2300"/>
              <a:buFont typeface="Calibri"/>
              <a:buChar char="●"/>
            </a:pPr>
            <a:r>
              <a:rPr lang="en-US" sz="2300">
                <a:solidFill>
                  <a:srgbClr val="0033CC"/>
                </a:solidFill>
              </a:rPr>
              <a:t>On completing the implementation of these models, we will be building a website and an associated mobile application in order to enable access to this crop recommendation system with user friendly and elegant graphical user interface.</a:t>
            </a:r>
            <a:endParaRPr/>
          </a:p>
        </p:txBody>
      </p:sp>
      <p:sp>
        <p:nvSpPr>
          <p:cNvPr id="601" name="Google Shape;601;g7afbe773fa_0_12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602" name="Google Shape;602;g7afbe773fa_0_12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603" name="Google Shape;603;g7afbe773fa_0_12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5"/>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Walkthrough</a:t>
            </a:r>
            <a:endParaRPr/>
          </a:p>
        </p:txBody>
      </p:sp>
      <p:sp>
        <p:nvSpPr>
          <p:cNvPr id="609" name="Google Shape;609;p15"/>
          <p:cNvSpPr txBox="1"/>
          <p:nvPr>
            <p:ph idx="1" type="body"/>
          </p:nvPr>
        </p:nvSpPr>
        <p:spPr>
          <a:xfrm>
            <a:off x="838200" y="1295400"/>
            <a:ext cx="10515600" cy="4881563"/>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2800"/>
              <a:buNone/>
            </a:pPr>
            <a:r>
              <a:rPr lang="en-US" sz="2300">
                <a:solidFill>
                  <a:srgbClr val="0033CC"/>
                </a:solidFill>
              </a:rPr>
              <a:t>We have implemented 4 machine learning models. They are</a:t>
            </a:r>
            <a:endParaRPr sz="2300">
              <a:solidFill>
                <a:srgbClr val="0033CC"/>
              </a:solidFill>
            </a:endParaRPr>
          </a:p>
          <a:p>
            <a:pPr indent="-374650" lvl="0" marL="457200" rtl="0" algn="just">
              <a:lnSpc>
                <a:spcPct val="100000"/>
              </a:lnSpc>
              <a:spcBef>
                <a:spcPts val="0"/>
              </a:spcBef>
              <a:spcAft>
                <a:spcPts val="0"/>
              </a:spcAft>
              <a:buClr>
                <a:srgbClr val="0033CC"/>
              </a:buClr>
              <a:buSzPts val="2300"/>
              <a:buFont typeface="Calibri"/>
              <a:buAutoNum type="arabicPeriod"/>
            </a:pPr>
            <a:r>
              <a:rPr lang="en-US" sz="2300">
                <a:solidFill>
                  <a:srgbClr val="0033CC"/>
                </a:solidFill>
              </a:rPr>
              <a:t>Decision Tree</a:t>
            </a:r>
            <a:endParaRPr sz="2300">
              <a:solidFill>
                <a:srgbClr val="0033CC"/>
              </a:solidFill>
            </a:endParaRPr>
          </a:p>
          <a:p>
            <a:pPr indent="-374650" lvl="0" marL="457200" rtl="0" algn="just">
              <a:lnSpc>
                <a:spcPct val="100000"/>
              </a:lnSpc>
              <a:spcBef>
                <a:spcPts val="0"/>
              </a:spcBef>
              <a:spcAft>
                <a:spcPts val="0"/>
              </a:spcAft>
              <a:buClr>
                <a:srgbClr val="0033CC"/>
              </a:buClr>
              <a:buSzPts val="2300"/>
              <a:buFont typeface="Calibri"/>
              <a:buAutoNum type="arabicPeriod"/>
            </a:pPr>
            <a:r>
              <a:rPr lang="en-US" sz="2300">
                <a:solidFill>
                  <a:srgbClr val="0033CC"/>
                </a:solidFill>
              </a:rPr>
              <a:t>K-Nearest Neighbours</a:t>
            </a:r>
            <a:endParaRPr sz="2300">
              <a:solidFill>
                <a:srgbClr val="0033CC"/>
              </a:solidFill>
            </a:endParaRPr>
          </a:p>
          <a:p>
            <a:pPr indent="-374650" lvl="0" marL="457200" rtl="0" algn="just">
              <a:lnSpc>
                <a:spcPct val="100000"/>
              </a:lnSpc>
              <a:spcBef>
                <a:spcPts val="0"/>
              </a:spcBef>
              <a:spcAft>
                <a:spcPts val="0"/>
              </a:spcAft>
              <a:buClr>
                <a:srgbClr val="0033CC"/>
              </a:buClr>
              <a:buSzPts val="2300"/>
              <a:buFont typeface="Calibri"/>
              <a:buAutoNum type="arabicPeriod"/>
            </a:pPr>
            <a:r>
              <a:rPr lang="en-US" sz="2300">
                <a:solidFill>
                  <a:srgbClr val="0033CC"/>
                </a:solidFill>
              </a:rPr>
              <a:t>Naive Bayes</a:t>
            </a:r>
            <a:endParaRPr sz="2300">
              <a:solidFill>
                <a:srgbClr val="0033CC"/>
              </a:solidFill>
            </a:endParaRPr>
          </a:p>
          <a:p>
            <a:pPr indent="-374650" lvl="0" marL="457200" rtl="0" algn="just">
              <a:lnSpc>
                <a:spcPct val="100000"/>
              </a:lnSpc>
              <a:spcBef>
                <a:spcPts val="0"/>
              </a:spcBef>
              <a:spcAft>
                <a:spcPts val="0"/>
              </a:spcAft>
              <a:buClr>
                <a:srgbClr val="0033CC"/>
              </a:buClr>
              <a:buSzPts val="2300"/>
              <a:buFont typeface="Calibri"/>
              <a:buAutoNum type="arabicPeriod"/>
            </a:pPr>
            <a:r>
              <a:rPr lang="en-US" sz="2300">
                <a:solidFill>
                  <a:srgbClr val="0033CC"/>
                </a:solidFill>
              </a:rPr>
              <a:t>Random Forest</a:t>
            </a:r>
            <a:endParaRPr sz="2300">
              <a:solidFill>
                <a:srgbClr val="0033CC"/>
              </a:solidFill>
            </a:endParaRPr>
          </a:p>
          <a:p>
            <a:pPr indent="0" lvl="0" marL="457200" rtl="0" algn="just">
              <a:lnSpc>
                <a:spcPct val="100000"/>
              </a:lnSpc>
              <a:spcBef>
                <a:spcPts val="0"/>
              </a:spcBef>
              <a:spcAft>
                <a:spcPts val="0"/>
              </a:spcAft>
              <a:buNone/>
            </a:pPr>
            <a:r>
              <a:t/>
            </a:r>
            <a:endParaRPr sz="2300">
              <a:solidFill>
                <a:srgbClr val="0033CC"/>
              </a:solidFill>
            </a:endParaRPr>
          </a:p>
          <a:p>
            <a:pPr indent="0" lvl="0" marL="0" rtl="0" algn="just">
              <a:lnSpc>
                <a:spcPct val="100000"/>
              </a:lnSpc>
              <a:spcBef>
                <a:spcPts val="0"/>
              </a:spcBef>
              <a:spcAft>
                <a:spcPts val="0"/>
              </a:spcAft>
              <a:buNone/>
            </a:pPr>
            <a:r>
              <a:rPr lang="en-US" sz="2300">
                <a:solidFill>
                  <a:srgbClr val="0033CC"/>
                </a:solidFill>
              </a:rPr>
              <a:t>The above mentioned models were implemented on the dataset that we had obtained from Kaggle.</a:t>
            </a:r>
            <a:endParaRPr sz="2300">
              <a:solidFill>
                <a:srgbClr val="0033CC"/>
              </a:solidFill>
            </a:endParaRPr>
          </a:p>
        </p:txBody>
      </p:sp>
      <p:sp>
        <p:nvSpPr>
          <p:cNvPr id="610" name="Google Shape;61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611" name="Google Shape;61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612" name="Google Shape;61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gda22719901_0_7"/>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Walkthrough</a:t>
            </a:r>
            <a:endParaRPr/>
          </a:p>
        </p:txBody>
      </p:sp>
      <p:sp>
        <p:nvSpPr>
          <p:cNvPr id="618" name="Google Shape;618;gda22719901_0_7"/>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None/>
            </a:pPr>
            <a:r>
              <a:rPr lang="en-US" sz="2300">
                <a:solidFill>
                  <a:srgbClr val="0033CC"/>
                </a:solidFill>
              </a:rPr>
              <a:t>As mentioned in our previous review, Mr. Ramasubramoniam, the scientist from ISRO RRSC provided us with a dataset for the state of Kerela. It consists of 150 rows and 17 columns. </a:t>
            </a:r>
            <a:endParaRPr sz="2300">
              <a:solidFill>
                <a:srgbClr val="0033CC"/>
              </a:solidFill>
            </a:endParaRPr>
          </a:p>
          <a:p>
            <a:pPr indent="0" lvl="0" marL="0" rtl="0" algn="just">
              <a:lnSpc>
                <a:spcPct val="100000"/>
              </a:lnSpc>
              <a:spcBef>
                <a:spcPts val="0"/>
              </a:spcBef>
              <a:spcAft>
                <a:spcPts val="0"/>
              </a:spcAft>
              <a:buNone/>
            </a:pPr>
            <a:r>
              <a:t/>
            </a:r>
            <a:endParaRPr sz="2300">
              <a:solidFill>
                <a:srgbClr val="0033CC"/>
              </a:solidFill>
            </a:endParaRPr>
          </a:p>
          <a:p>
            <a:pPr indent="0" lvl="0" marL="0" rtl="0" algn="just">
              <a:lnSpc>
                <a:spcPct val="100000"/>
              </a:lnSpc>
              <a:spcBef>
                <a:spcPts val="0"/>
              </a:spcBef>
              <a:spcAft>
                <a:spcPts val="0"/>
              </a:spcAft>
              <a:buNone/>
            </a:pPr>
            <a:r>
              <a:rPr lang="en-US" sz="2300">
                <a:solidFill>
                  <a:srgbClr val="0033CC"/>
                </a:solidFill>
              </a:rPr>
              <a:t>A small snippet of the dataset is as follows.</a:t>
            </a:r>
            <a:endParaRPr sz="2300">
              <a:solidFill>
                <a:srgbClr val="0033CC"/>
              </a:solidFill>
            </a:endParaRPr>
          </a:p>
          <a:p>
            <a:pPr indent="0" lvl="0" marL="0" rtl="0" algn="just">
              <a:lnSpc>
                <a:spcPct val="100000"/>
              </a:lnSpc>
              <a:spcBef>
                <a:spcPts val="0"/>
              </a:spcBef>
              <a:spcAft>
                <a:spcPts val="0"/>
              </a:spcAft>
              <a:buNone/>
            </a:pPr>
            <a:r>
              <a:t/>
            </a:r>
            <a:endParaRPr sz="2300">
              <a:solidFill>
                <a:srgbClr val="0033CC"/>
              </a:solidFill>
            </a:endParaRPr>
          </a:p>
          <a:p>
            <a:pPr indent="0" lvl="0" marL="0" rtl="0" algn="just">
              <a:lnSpc>
                <a:spcPct val="100000"/>
              </a:lnSpc>
              <a:spcBef>
                <a:spcPts val="0"/>
              </a:spcBef>
              <a:spcAft>
                <a:spcPts val="0"/>
              </a:spcAft>
              <a:buNone/>
            </a:pPr>
            <a:r>
              <a:t/>
            </a:r>
            <a:endParaRPr sz="2300">
              <a:solidFill>
                <a:srgbClr val="0033CC"/>
              </a:solidFill>
            </a:endParaRPr>
          </a:p>
        </p:txBody>
      </p:sp>
      <p:sp>
        <p:nvSpPr>
          <p:cNvPr id="619" name="Google Shape;619;gda22719901_0_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620" name="Google Shape;620;gda22719901_0_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621" name="Google Shape;621;gda22719901_0_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622" name="Google Shape;622;gda22719901_0_7"/>
          <p:cNvPicPr preferRelativeResize="0"/>
          <p:nvPr/>
        </p:nvPicPr>
        <p:blipFill>
          <a:blip r:embed="rId3">
            <a:alphaModFix/>
          </a:blip>
          <a:stretch>
            <a:fillRect/>
          </a:stretch>
        </p:blipFill>
        <p:spPr>
          <a:xfrm>
            <a:off x="1154725" y="3429000"/>
            <a:ext cx="10683376" cy="254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Problem Statement</a:t>
            </a:r>
            <a:endParaRPr/>
          </a:p>
        </p:txBody>
      </p:sp>
      <p:sp>
        <p:nvSpPr>
          <p:cNvPr id="196" name="Google Shape;196;p4"/>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900" lvl="0" marL="685791"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
        <p:nvSpPr>
          <p:cNvPr id="197" name="Google Shape;197;p4"/>
          <p:cNvSpPr txBox="1"/>
          <p:nvPr>
            <p:ph idx="1" type="body"/>
          </p:nvPr>
        </p:nvSpPr>
        <p:spPr>
          <a:xfrm>
            <a:off x="838200" y="1295400"/>
            <a:ext cx="10515600" cy="4881563"/>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1000"/>
              </a:spcBef>
              <a:spcAft>
                <a:spcPts val="0"/>
              </a:spcAft>
              <a:buClr>
                <a:srgbClr val="0033CC"/>
              </a:buClr>
              <a:buSzPts val="2000"/>
              <a:buChar char="•"/>
            </a:pPr>
            <a:r>
              <a:rPr lang="en-US" sz="2000">
                <a:solidFill>
                  <a:srgbClr val="0033CC"/>
                </a:solidFill>
              </a:rPr>
              <a:t>Our project comes under the domain of </a:t>
            </a:r>
            <a:r>
              <a:rPr b="1" lang="en-US" sz="2000">
                <a:solidFill>
                  <a:srgbClr val="0033CC"/>
                </a:solidFill>
              </a:rPr>
              <a:t>precision farming</a:t>
            </a:r>
            <a:r>
              <a:rPr lang="en-US" sz="2000">
                <a:solidFill>
                  <a:srgbClr val="0033CC"/>
                </a:solidFill>
              </a:rPr>
              <a:t>. </a:t>
            </a:r>
            <a:r>
              <a:rPr lang="en-US" sz="2000">
                <a:solidFill>
                  <a:srgbClr val="0033CC"/>
                </a:solidFill>
              </a:rPr>
              <a:t>Our aim in this project is to build a </a:t>
            </a:r>
            <a:r>
              <a:rPr b="1" lang="en-US" sz="2000">
                <a:solidFill>
                  <a:srgbClr val="0033CC"/>
                </a:solidFill>
              </a:rPr>
              <a:t>recommendation system</a:t>
            </a:r>
            <a:r>
              <a:rPr lang="en-US" sz="2000">
                <a:solidFill>
                  <a:srgbClr val="0033CC"/>
                </a:solidFill>
              </a:rPr>
              <a:t> that recommends the most suitable crop to be grown given the properties of the soil and the surrounding atmospheric conditions of a specific location. We will be narrowing down our focus onto a specific part of India. The properties of the soil that are to be taken into consideration could include its nutrient contents and their quantities.</a:t>
            </a:r>
            <a:endParaRPr sz="2000">
              <a:solidFill>
                <a:srgbClr val="0033CC"/>
              </a:solidFill>
            </a:endParaRPr>
          </a:p>
          <a:p>
            <a:pPr indent="0" lvl="0" marL="457200" rtl="0" algn="l">
              <a:lnSpc>
                <a:spcPct val="90000"/>
              </a:lnSpc>
              <a:spcBef>
                <a:spcPts val="1000"/>
              </a:spcBef>
              <a:spcAft>
                <a:spcPts val="0"/>
              </a:spcAft>
              <a:buNone/>
            </a:pPr>
            <a:r>
              <a:t/>
            </a:r>
            <a:endParaRPr sz="2000">
              <a:solidFill>
                <a:srgbClr val="0033CC"/>
              </a:solidFill>
            </a:endParaRPr>
          </a:p>
          <a:p>
            <a:pPr indent="-355600" lvl="0" marL="457200" rtl="0" algn="l">
              <a:lnSpc>
                <a:spcPct val="90000"/>
              </a:lnSpc>
              <a:spcBef>
                <a:spcPts val="1000"/>
              </a:spcBef>
              <a:spcAft>
                <a:spcPts val="0"/>
              </a:spcAft>
              <a:buClr>
                <a:srgbClr val="0033CC"/>
              </a:buClr>
              <a:buSzPts val="2000"/>
              <a:buChar char="•"/>
            </a:pPr>
            <a:r>
              <a:rPr lang="en-US" sz="2000">
                <a:solidFill>
                  <a:srgbClr val="0033CC"/>
                </a:solidFill>
              </a:rPr>
              <a:t>Soil Macronutrients include N, P, K, Ca, S, Mg, C, O, and H. </a:t>
            </a:r>
            <a:endParaRPr sz="2000">
              <a:solidFill>
                <a:srgbClr val="0033CC"/>
              </a:solidFill>
            </a:endParaRPr>
          </a:p>
          <a:p>
            <a:pPr indent="-355600" lvl="0" marL="457200" rtl="0" algn="l">
              <a:lnSpc>
                <a:spcPct val="90000"/>
              </a:lnSpc>
              <a:spcBef>
                <a:spcPts val="1000"/>
              </a:spcBef>
              <a:spcAft>
                <a:spcPts val="0"/>
              </a:spcAft>
              <a:buClr>
                <a:srgbClr val="0033CC"/>
              </a:buClr>
              <a:buSzPts val="2000"/>
              <a:buChar char="•"/>
            </a:pPr>
            <a:r>
              <a:rPr lang="en-US" sz="2000">
                <a:solidFill>
                  <a:srgbClr val="0033CC"/>
                </a:solidFill>
              </a:rPr>
              <a:t>Soil Micronutrients include Fe, B, Cl, Mn, Zn, Cu, Mo, and Ni.</a:t>
            </a:r>
            <a:endParaRPr sz="2000">
              <a:solidFill>
                <a:srgbClr val="0033CC"/>
              </a:solidFill>
            </a:endParaRPr>
          </a:p>
          <a:p>
            <a:pPr indent="0" lvl="0" marL="457200" rtl="0" algn="l">
              <a:lnSpc>
                <a:spcPct val="90000"/>
              </a:lnSpc>
              <a:spcBef>
                <a:spcPts val="1000"/>
              </a:spcBef>
              <a:spcAft>
                <a:spcPts val="0"/>
              </a:spcAft>
              <a:buNone/>
            </a:pPr>
            <a:r>
              <a:t/>
            </a:r>
            <a:endParaRPr sz="2000">
              <a:solidFill>
                <a:srgbClr val="0033CC"/>
              </a:solidFill>
            </a:endParaRPr>
          </a:p>
          <a:p>
            <a:pPr indent="-355600" lvl="0" marL="457200" rtl="0" algn="l">
              <a:spcBef>
                <a:spcPts val="1000"/>
              </a:spcBef>
              <a:spcAft>
                <a:spcPts val="0"/>
              </a:spcAft>
              <a:buClr>
                <a:srgbClr val="0033CC"/>
              </a:buClr>
              <a:buSzPts val="2000"/>
              <a:buChar char="•"/>
            </a:pPr>
            <a:r>
              <a:rPr lang="en-US" sz="2000">
                <a:solidFill>
                  <a:srgbClr val="0033CC"/>
                </a:solidFill>
              </a:rPr>
              <a:t>On collecting the required data, we plan to use </a:t>
            </a:r>
            <a:r>
              <a:rPr b="1" lang="en-US" sz="2000">
                <a:solidFill>
                  <a:srgbClr val="0033CC"/>
                </a:solidFill>
              </a:rPr>
              <a:t>machine learning algorithms</a:t>
            </a:r>
            <a:r>
              <a:rPr lang="en-US" sz="2000">
                <a:solidFill>
                  <a:srgbClr val="0033CC"/>
                </a:solidFill>
              </a:rPr>
              <a:t> in order to build robust models that can make </a:t>
            </a:r>
            <a:r>
              <a:rPr b="1" lang="en-US" sz="2000">
                <a:solidFill>
                  <a:srgbClr val="0033CC"/>
                </a:solidFill>
              </a:rPr>
              <a:t>forecasts</a:t>
            </a:r>
            <a:r>
              <a:rPr lang="en-US" sz="2000">
                <a:solidFill>
                  <a:srgbClr val="0033CC"/>
                </a:solidFill>
              </a:rPr>
              <a:t> with a very good accuracy level. </a:t>
            </a:r>
            <a:endParaRPr sz="2000">
              <a:solidFill>
                <a:srgbClr val="0033CC"/>
              </a:solidFill>
            </a:endParaRPr>
          </a:p>
          <a:p>
            <a:pPr indent="0" lvl="0" marL="0" rtl="0" algn="l">
              <a:lnSpc>
                <a:spcPct val="90000"/>
              </a:lnSpc>
              <a:spcBef>
                <a:spcPts val="1000"/>
              </a:spcBef>
              <a:spcAft>
                <a:spcPts val="0"/>
              </a:spcAft>
              <a:buNone/>
            </a:pPr>
            <a:r>
              <a:t/>
            </a:r>
            <a:endParaRPr sz="2000">
              <a:solidFill>
                <a:srgbClr val="0033CC"/>
              </a:solidFill>
            </a:endParaRPr>
          </a:p>
        </p:txBody>
      </p:sp>
      <p:sp>
        <p:nvSpPr>
          <p:cNvPr id="198" name="Google Shape;19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199" name="Google Shape;19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200" name="Google Shape;20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gda22719901_0_17"/>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Walkthrough </a:t>
            </a:r>
            <a:r>
              <a:rPr b="1" lang="en-US" sz="3000">
                <a:solidFill>
                  <a:schemeClr val="dk1"/>
                </a:solidFill>
                <a:highlight>
                  <a:schemeClr val="lt1"/>
                </a:highlight>
              </a:rPr>
              <a:t>(Kerala Dataset Characteristics)</a:t>
            </a:r>
            <a:endParaRPr sz="3000">
              <a:solidFill>
                <a:schemeClr val="dk1"/>
              </a:solidFill>
              <a:highlight>
                <a:schemeClr val="lt1"/>
              </a:highlight>
            </a:endParaRPr>
          </a:p>
        </p:txBody>
      </p:sp>
      <p:sp>
        <p:nvSpPr>
          <p:cNvPr id="628" name="Google Shape;628;gda22719901_0_17"/>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None/>
            </a:pPr>
            <a:r>
              <a:t/>
            </a:r>
            <a:endParaRPr sz="2300">
              <a:solidFill>
                <a:srgbClr val="0033CC"/>
              </a:solidFill>
            </a:endParaRPr>
          </a:p>
          <a:p>
            <a:pPr indent="0" lvl="0" marL="0" rtl="0" algn="just">
              <a:lnSpc>
                <a:spcPct val="100000"/>
              </a:lnSpc>
              <a:spcBef>
                <a:spcPts val="0"/>
              </a:spcBef>
              <a:spcAft>
                <a:spcPts val="0"/>
              </a:spcAft>
              <a:buNone/>
            </a:pPr>
            <a:r>
              <a:t/>
            </a:r>
            <a:endParaRPr sz="2300">
              <a:solidFill>
                <a:srgbClr val="0033CC"/>
              </a:solidFill>
            </a:endParaRPr>
          </a:p>
          <a:p>
            <a:pPr indent="0" lvl="0" marL="0" rtl="0" algn="just">
              <a:lnSpc>
                <a:spcPct val="100000"/>
              </a:lnSpc>
              <a:spcBef>
                <a:spcPts val="0"/>
              </a:spcBef>
              <a:spcAft>
                <a:spcPts val="0"/>
              </a:spcAft>
              <a:buNone/>
            </a:pPr>
            <a:r>
              <a:t/>
            </a:r>
            <a:endParaRPr sz="2300">
              <a:solidFill>
                <a:srgbClr val="0033CC"/>
              </a:solidFill>
            </a:endParaRPr>
          </a:p>
        </p:txBody>
      </p:sp>
      <p:sp>
        <p:nvSpPr>
          <p:cNvPr id="629" name="Google Shape;629;gda22719901_0_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630" name="Google Shape;630;gda22719901_0_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631" name="Google Shape;631;gda22719901_0_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632" name="Google Shape;632;gda22719901_0_17"/>
          <p:cNvGraphicFramePr/>
          <p:nvPr/>
        </p:nvGraphicFramePr>
        <p:xfrm>
          <a:off x="1666625" y="1511850"/>
          <a:ext cx="3000000" cy="3000000"/>
        </p:xfrm>
        <a:graphic>
          <a:graphicData uri="http://schemas.openxmlformats.org/drawingml/2006/table">
            <a:tbl>
              <a:tblPr>
                <a:noFill/>
                <a:tableStyleId>{A20ABAA0-EC41-49F7-8D00-383928950B81}</a:tableStyleId>
              </a:tblPr>
              <a:tblGrid>
                <a:gridCol w="1771750"/>
                <a:gridCol w="1771750"/>
                <a:gridCol w="1771750"/>
                <a:gridCol w="1771750"/>
                <a:gridCol w="1771750"/>
              </a:tblGrid>
              <a:tr h="396200">
                <a:tc>
                  <a:txBody>
                    <a:bodyPr/>
                    <a:lstStyle/>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latin typeface="Calibri"/>
                          <a:ea typeface="Calibri"/>
                          <a:cs typeface="Calibri"/>
                          <a:sym typeface="Calibri"/>
                        </a:rPr>
                        <a:t>pH</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latin typeface="Calibri"/>
                          <a:ea typeface="Calibri"/>
                          <a:cs typeface="Calibri"/>
                          <a:sym typeface="Calibri"/>
                        </a:rPr>
                        <a:t>EC</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latin typeface="Calibri"/>
                          <a:ea typeface="Calibri"/>
                          <a:cs typeface="Calibri"/>
                          <a:sym typeface="Calibri"/>
                        </a:rPr>
                        <a:t>OC</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latin typeface="Calibri"/>
                          <a:ea typeface="Calibri"/>
                          <a:cs typeface="Calibri"/>
                          <a:sym typeface="Calibri"/>
                        </a:rPr>
                        <a:t>P</a:t>
                      </a:r>
                      <a:endParaRPr b="1">
                        <a:latin typeface="Calibri"/>
                        <a:ea typeface="Calibri"/>
                        <a:cs typeface="Calibri"/>
                        <a:sym typeface="Calibri"/>
                      </a:endParaRPr>
                    </a:p>
                  </a:txBody>
                  <a:tcPr marT="91425" marB="91425" marR="91425" marL="91425"/>
                </a:tc>
              </a:tr>
              <a:tr h="486600">
                <a:tc>
                  <a:txBody>
                    <a:bodyPr/>
                    <a:lstStyle/>
                    <a:p>
                      <a:pPr indent="0" lvl="0" marL="0" rtl="0" algn="l">
                        <a:spcBef>
                          <a:spcPts val="0"/>
                        </a:spcBef>
                        <a:spcAft>
                          <a:spcPts val="0"/>
                        </a:spcAft>
                        <a:buNone/>
                      </a:pPr>
                      <a:r>
                        <a:rPr b="1" lang="en-US">
                          <a:latin typeface="Calibri"/>
                          <a:ea typeface="Calibri"/>
                          <a:cs typeface="Calibri"/>
                          <a:sym typeface="Calibri"/>
                        </a:rPr>
                        <a:t>Mean</a:t>
                      </a:r>
                      <a:endParaRPr b="1">
                        <a:latin typeface="Calibri"/>
                        <a:ea typeface="Calibri"/>
                        <a:cs typeface="Calibri"/>
                        <a:sym typeface="Calibri"/>
                      </a:endParaRPr>
                    </a:p>
                  </a:txBody>
                  <a:tcPr marT="91425" marB="91425" marR="91425" marL="91425"/>
                </a:tc>
                <a:tc>
                  <a:txBody>
                    <a:bodyPr/>
                    <a:lstStyle/>
                    <a:p>
                      <a:pPr indent="0" lvl="0" marL="0" rtl="0" algn="r">
                        <a:lnSpc>
                          <a:spcPct val="115000"/>
                        </a:lnSpc>
                        <a:spcBef>
                          <a:spcPts val="0"/>
                        </a:spcBef>
                        <a:spcAft>
                          <a:spcPts val="0"/>
                        </a:spcAft>
                        <a:buNone/>
                      </a:pPr>
                      <a:r>
                        <a:rPr lang="en-US">
                          <a:latin typeface="Calibri"/>
                          <a:ea typeface="Calibri"/>
                          <a:cs typeface="Calibri"/>
                          <a:sym typeface="Calibri"/>
                        </a:rPr>
                        <a:t>5.02</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0.12</a:t>
                      </a:r>
                      <a:endParaRPr/>
                    </a:p>
                  </a:txBody>
                  <a:tcPr marT="91425" marB="91425" marR="91425" marL="91425"/>
                </a:tc>
                <a:tc>
                  <a:txBody>
                    <a:bodyPr/>
                    <a:lstStyle/>
                    <a:p>
                      <a:pPr indent="0" lvl="0" marL="0" rtl="0" algn="r">
                        <a:spcBef>
                          <a:spcPts val="0"/>
                        </a:spcBef>
                        <a:spcAft>
                          <a:spcPts val="0"/>
                        </a:spcAft>
                        <a:buNone/>
                      </a:pPr>
                      <a:r>
                        <a:rPr lang="en-US"/>
                        <a:t>1.47</a:t>
                      </a:r>
                      <a:endParaRPr/>
                    </a:p>
                  </a:txBody>
                  <a:tcPr marT="91425" marB="91425" marR="91425" marL="91425"/>
                </a:tc>
                <a:tc>
                  <a:txBody>
                    <a:bodyPr/>
                    <a:lstStyle/>
                    <a:p>
                      <a:pPr indent="0" lvl="0" marL="0" rtl="0" algn="r">
                        <a:spcBef>
                          <a:spcPts val="0"/>
                        </a:spcBef>
                        <a:spcAft>
                          <a:spcPts val="0"/>
                        </a:spcAft>
                        <a:buNone/>
                      </a:pPr>
                      <a:r>
                        <a:rPr lang="en-US"/>
                        <a:t>49.53</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Mode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4.71</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0.103</a:t>
                      </a:r>
                      <a:endParaRPr/>
                    </a:p>
                  </a:txBody>
                  <a:tcPr marT="91425" marB="91425" marR="91425" marL="91425"/>
                </a:tc>
                <a:tc>
                  <a:txBody>
                    <a:bodyPr/>
                    <a:lstStyle/>
                    <a:p>
                      <a:pPr indent="0" lvl="0" marL="0" rtl="0" algn="r">
                        <a:spcBef>
                          <a:spcPts val="0"/>
                        </a:spcBef>
                        <a:spcAft>
                          <a:spcPts val="0"/>
                        </a:spcAft>
                        <a:buNone/>
                      </a:pPr>
                      <a:r>
                        <a:rPr lang="en-US"/>
                        <a:t>1.45</a:t>
                      </a:r>
                      <a:endParaRPr/>
                    </a:p>
                  </a:txBody>
                  <a:tcPr marT="91425" marB="91425" marR="91425" marL="91425"/>
                </a:tc>
                <a:tc>
                  <a:txBody>
                    <a:bodyPr/>
                    <a:lstStyle/>
                    <a:p>
                      <a:pPr indent="0" lvl="0" marL="0" rtl="0" algn="r">
                        <a:spcBef>
                          <a:spcPts val="0"/>
                        </a:spcBef>
                        <a:spcAft>
                          <a:spcPts val="0"/>
                        </a:spcAft>
                        <a:buNone/>
                      </a:pPr>
                      <a:r>
                        <a:rPr lang="en-US"/>
                        <a:t>26</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Median</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4.95</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0.101</a:t>
                      </a:r>
                      <a:endParaRPr/>
                    </a:p>
                  </a:txBody>
                  <a:tcPr marT="91425" marB="91425" marR="91425" marL="91425"/>
                </a:tc>
                <a:tc>
                  <a:txBody>
                    <a:bodyPr/>
                    <a:lstStyle/>
                    <a:p>
                      <a:pPr indent="0" lvl="0" marL="0" rtl="0" algn="r">
                        <a:spcBef>
                          <a:spcPts val="0"/>
                        </a:spcBef>
                        <a:spcAft>
                          <a:spcPts val="0"/>
                        </a:spcAft>
                        <a:buNone/>
                      </a:pPr>
                      <a:r>
                        <a:rPr lang="en-US"/>
                        <a:t>1.48</a:t>
                      </a:r>
                      <a:endParaRPr/>
                    </a:p>
                  </a:txBody>
                  <a:tcPr marT="91425" marB="91425" marR="91425" marL="91425"/>
                </a:tc>
                <a:tc>
                  <a:txBody>
                    <a:bodyPr/>
                    <a:lstStyle/>
                    <a:p>
                      <a:pPr indent="0" lvl="0" marL="0" rtl="0" algn="r">
                        <a:spcBef>
                          <a:spcPts val="0"/>
                        </a:spcBef>
                        <a:spcAft>
                          <a:spcPts val="0"/>
                        </a:spcAft>
                        <a:buNone/>
                      </a:pPr>
                      <a:r>
                        <a:rPr lang="en-US"/>
                        <a:t>41</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First Quartile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4.65</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0.079</a:t>
                      </a:r>
                      <a:endParaRPr/>
                    </a:p>
                  </a:txBody>
                  <a:tcPr marT="91425" marB="91425" marR="91425" marL="91425"/>
                </a:tc>
                <a:tc>
                  <a:txBody>
                    <a:bodyPr/>
                    <a:lstStyle/>
                    <a:p>
                      <a:pPr indent="0" lvl="0" marL="0" rtl="0" algn="r">
                        <a:spcBef>
                          <a:spcPts val="0"/>
                        </a:spcBef>
                        <a:spcAft>
                          <a:spcPts val="0"/>
                        </a:spcAft>
                        <a:buNone/>
                      </a:pPr>
                      <a:r>
                        <a:rPr lang="en-US"/>
                        <a:t>1.26</a:t>
                      </a:r>
                      <a:endParaRPr/>
                    </a:p>
                  </a:txBody>
                  <a:tcPr marT="91425" marB="91425" marR="91425" marL="91425"/>
                </a:tc>
                <a:tc>
                  <a:txBody>
                    <a:bodyPr/>
                    <a:lstStyle/>
                    <a:p>
                      <a:pPr indent="0" lvl="0" marL="0" rtl="0" algn="r">
                        <a:spcBef>
                          <a:spcPts val="0"/>
                        </a:spcBef>
                        <a:spcAft>
                          <a:spcPts val="0"/>
                        </a:spcAft>
                        <a:buNone/>
                      </a:pPr>
                      <a:r>
                        <a:rPr lang="en-US"/>
                        <a:t>31</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Third Quartile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5.35</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0.13</a:t>
                      </a:r>
                      <a:endParaRPr/>
                    </a:p>
                  </a:txBody>
                  <a:tcPr marT="91425" marB="91425" marR="91425" marL="91425"/>
                </a:tc>
                <a:tc>
                  <a:txBody>
                    <a:bodyPr/>
                    <a:lstStyle/>
                    <a:p>
                      <a:pPr indent="0" lvl="0" marL="0" rtl="0" algn="r">
                        <a:spcBef>
                          <a:spcPts val="0"/>
                        </a:spcBef>
                        <a:spcAft>
                          <a:spcPts val="0"/>
                        </a:spcAft>
                        <a:buNone/>
                      </a:pPr>
                      <a:r>
                        <a:rPr lang="en-US"/>
                        <a:t>1.72</a:t>
                      </a:r>
                      <a:endParaRPr/>
                    </a:p>
                  </a:txBody>
                  <a:tcPr marT="91425" marB="91425" marR="91425" marL="91425"/>
                </a:tc>
                <a:tc>
                  <a:txBody>
                    <a:bodyPr/>
                    <a:lstStyle/>
                    <a:p>
                      <a:pPr indent="0" lvl="0" marL="0" rtl="0" algn="r">
                        <a:spcBef>
                          <a:spcPts val="0"/>
                        </a:spcBef>
                        <a:spcAft>
                          <a:spcPts val="0"/>
                        </a:spcAft>
                        <a:buNone/>
                      </a:pPr>
                      <a:r>
                        <a:rPr lang="en-US"/>
                        <a:t>58</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Standard Deviation</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0.53</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0.065</a:t>
                      </a:r>
                      <a:endParaRPr/>
                    </a:p>
                  </a:txBody>
                  <a:tcPr marT="91425" marB="91425" marR="91425" marL="91425"/>
                </a:tc>
                <a:tc>
                  <a:txBody>
                    <a:bodyPr/>
                    <a:lstStyle/>
                    <a:p>
                      <a:pPr indent="0" lvl="0" marL="0" rtl="0" algn="r">
                        <a:spcBef>
                          <a:spcPts val="0"/>
                        </a:spcBef>
                        <a:spcAft>
                          <a:spcPts val="0"/>
                        </a:spcAft>
                        <a:buNone/>
                      </a:pPr>
                      <a:r>
                        <a:rPr lang="en-US"/>
                        <a:t>0.33</a:t>
                      </a:r>
                      <a:endParaRPr/>
                    </a:p>
                  </a:txBody>
                  <a:tcPr marT="91425" marB="91425" marR="91425" marL="91425"/>
                </a:tc>
                <a:tc>
                  <a:txBody>
                    <a:bodyPr/>
                    <a:lstStyle/>
                    <a:p>
                      <a:pPr indent="0" lvl="0" marL="0" rtl="0" algn="r">
                        <a:spcBef>
                          <a:spcPts val="0"/>
                        </a:spcBef>
                        <a:spcAft>
                          <a:spcPts val="0"/>
                        </a:spcAft>
                        <a:buNone/>
                      </a:pPr>
                      <a:r>
                        <a:rPr lang="en-US"/>
                        <a:t>28.38</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Range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2.51</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0.53</a:t>
                      </a:r>
                      <a:endParaRPr/>
                    </a:p>
                  </a:txBody>
                  <a:tcPr marT="91425" marB="91425" marR="91425" marL="91425"/>
                </a:tc>
                <a:tc>
                  <a:txBody>
                    <a:bodyPr/>
                    <a:lstStyle/>
                    <a:p>
                      <a:pPr indent="0" lvl="0" marL="0" rtl="0" algn="r">
                        <a:spcBef>
                          <a:spcPts val="0"/>
                        </a:spcBef>
                        <a:spcAft>
                          <a:spcPts val="0"/>
                        </a:spcAft>
                        <a:buNone/>
                      </a:pPr>
                      <a:r>
                        <a:rPr lang="en-US"/>
                        <a:t>1.75</a:t>
                      </a:r>
                      <a:endParaRPr/>
                    </a:p>
                  </a:txBody>
                  <a:tcPr marT="91425" marB="91425" marR="91425" marL="91425"/>
                </a:tc>
                <a:tc>
                  <a:txBody>
                    <a:bodyPr/>
                    <a:lstStyle/>
                    <a:p>
                      <a:pPr indent="0" lvl="0" marL="0" rtl="0" algn="r">
                        <a:spcBef>
                          <a:spcPts val="0"/>
                        </a:spcBef>
                        <a:spcAft>
                          <a:spcPts val="0"/>
                        </a:spcAft>
                        <a:buNone/>
                      </a:pPr>
                      <a:r>
                        <a:rPr lang="en-US"/>
                        <a:t>139</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Minimum</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4</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0.03</a:t>
                      </a:r>
                      <a:endParaRPr/>
                    </a:p>
                  </a:txBody>
                  <a:tcPr marT="91425" marB="91425" marR="91425" marL="91425"/>
                </a:tc>
                <a:tc>
                  <a:txBody>
                    <a:bodyPr/>
                    <a:lstStyle/>
                    <a:p>
                      <a:pPr indent="0" lvl="0" marL="0" rtl="0" algn="r">
                        <a:spcBef>
                          <a:spcPts val="0"/>
                        </a:spcBef>
                        <a:spcAft>
                          <a:spcPts val="0"/>
                        </a:spcAft>
                        <a:buNone/>
                      </a:pPr>
                      <a:r>
                        <a:rPr lang="en-US"/>
                        <a:t>0.49</a:t>
                      </a:r>
                      <a:endParaRPr/>
                    </a:p>
                  </a:txBody>
                  <a:tcPr marT="91425" marB="91425" marR="91425" marL="91425"/>
                </a:tc>
                <a:tc>
                  <a:txBody>
                    <a:bodyPr/>
                    <a:lstStyle/>
                    <a:p>
                      <a:pPr indent="0" lvl="0" marL="0" rtl="0" algn="r">
                        <a:spcBef>
                          <a:spcPts val="0"/>
                        </a:spcBef>
                        <a:spcAft>
                          <a:spcPts val="0"/>
                        </a:spcAft>
                        <a:buNone/>
                      </a:pPr>
                      <a:r>
                        <a:rPr lang="en-US"/>
                        <a:t>21</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Maximum</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6.51</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0.56</a:t>
                      </a:r>
                      <a:endParaRPr/>
                    </a:p>
                  </a:txBody>
                  <a:tcPr marT="91425" marB="91425" marR="91425" marL="91425"/>
                </a:tc>
                <a:tc>
                  <a:txBody>
                    <a:bodyPr/>
                    <a:lstStyle/>
                    <a:p>
                      <a:pPr indent="0" lvl="0" marL="0" rtl="0" algn="r">
                        <a:spcBef>
                          <a:spcPts val="0"/>
                        </a:spcBef>
                        <a:spcAft>
                          <a:spcPts val="0"/>
                        </a:spcAft>
                        <a:buNone/>
                      </a:pPr>
                      <a:r>
                        <a:rPr lang="en-US"/>
                        <a:t>2.24</a:t>
                      </a:r>
                      <a:endParaRPr/>
                    </a:p>
                  </a:txBody>
                  <a:tcPr marT="91425" marB="91425" marR="91425" marL="91425"/>
                </a:tc>
                <a:tc>
                  <a:txBody>
                    <a:bodyPr/>
                    <a:lstStyle/>
                    <a:p>
                      <a:pPr indent="0" lvl="0" marL="0" rtl="0" algn="r">
                        <a:spcBef>
                          <a:spcPts val="0"/>
                        </a:spcBef>
                        <a:spcAft>
                          <a:spcPts val="0"/>
                        </a:spcAft>
                        <a:buNone/>
                      </a:pPr>
                      <a:r>
                        <a:rPr lang="en-US"/>
                        <a:t>160</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Count</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149</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149</a:t>
                      </a:r>
                      <a:endParaRPr/>
                    </a:p>
                  </a:txBody>
                  <a:tcPr marT="91425" marB="91425" marR="91425" marL="91425"/>
                </a:tc>
                <a:tc>
                  <a:txBody>
                    <a:bodyPr/>
                    <a:lstStyle/>
                    <a:p>
                      <a:pPr indent="0" lvl="0" marL="0" rtl="0" algn="r">
                        <a:spcBef>
                          <a:spcPts val="0"/>
                        </a:spcBef>
                        <a:spcAft>
                          <a:spcPts val="0"/>
                        </a:spcAft>
                        <a:buNone/>
                      </a:pPr>
                      <a:r>
                        <a:rPr lang="en-US"/>
                        <a:t>149</a:t>
                      </a:r>
                      <a:endParaRPr/>
                    </a:p>
                  </a:txBody>
                  <a:tcPr marT="91425" marB="91425" marR="91425" marL="91425"/>
                </a:tc>
                <a:tc>
                  <a:txBody>
                    <a:bodyPr/>
                    <a:lstStyle/>
                    <a:p>
                      <a:pPr indent="0" lvl="0" marL="0" rtl="0" algn="r">
                        <a:spcBef>
                          <a:spcPts val="0"/>
                        </a:spcBef>
                        <a:spcAft>
                          <a:spcPts val="0"/>
                        </a:spcAft>
                        <a:buNone/>
                      </a:pPr>
                      <a:r>
                        <a:rPr lang="en-US"/>
                        <a:t>149</a:t>
                      </a:r>
                      <a:endParaRPr/>
                    </a:p>
                  </a:txBody>
                  <a:tcPr marT="91425" marB="91425" marR="91425" marL="91425"/>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gda22719901_0_28"/>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Walkthrough </a:t>
            </a:r>
            <a:r>
              <a:rPr b="1" lang="en-US" sz="3000">
                <a:solidFill>
                  <a:schemeClr val="dk1"/>
                </a:solidFill>
                <a:highlight>
                  <a:schemeClr val="lt1"/>
                </a:highlight>
              </a:rPr>
              <a:t>(Kerala Dataset Characteristics)</a:t>
            </a:r>
            <a:endParaRPr sz="3000">
              <a:solidFill>
                <a:schemeClr val="dk1"/>
              </a:solidFill>
              <a:highlight>
                <a:schemeClr val="lt1"/>
              </a:highlight>
            </a:endParaRPr>
          </a:p>
        </p:txBody>
      </p:sp>
      <p:sp>
        <p:nvSpPr>
          <p:cNvPr id="638" name="Google Shape;638;gda22719901_0_28"/>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None/>
            </a:pPr>
            <a:r>
              <a:t/>
            </a:r>
            <a:endParaRPr sz="2300">
              <a:solidFill>
                <a:srgbClr val="0033CC"/>
              </a:solidFill>
            </a:endParaRPr>
          </a:p>
          <a:p>
            <a:pPr indent="0" lvl="0" marL="0" rtl="0" algn="just">
              <a:lnSpc>
                <a:spcPct val="100000"/>
              </a:lnSpc>
              <a:spcBef>
                <a:spcPts val="0"/>
              </a:spcBef>
              <a:spcAft>
                <a:spcPts val="0"/>
              </a:spcAft>
              <a:buNone/>
            </a:pPr>
            <a:r>
              <a:t/>
            </a:r>
            <a:endParaRPr sz="2300">
              <a:solidFill>
                <a:srgbClr val="0033CC"/>
              </a:solidFill>
            </a:endParaRPr>
          </a:p>
          <a:p>
            <a:pPr indent="0" lvl="0" marL="0" rtl="0" algn="just">
              <a:lnSpc>
                <a:spcPct val="100000"/>
              </a:lnSpc>
              <a:spcBef>
                <a:spcPts val="0"/>
              </a:spcBef>
              <a:spcAft>
                <a:spcPts val="0"/>
              </a:spcAft>
              <a:buNone/>
            </a:pPr>
            <a:r>
              <a:t/>
            </a:r>
            <a:endParaRPr sz="2300">
              <a:solidFill>
                <a:srgbClr val="0033CC"/>
              </a:solidFill>
            </a:endParaRPr>
          </a:p>
        </p:txBody>
      </p:sp>
      <p:sp>
        <p:nvSpPr>
          <p:cNvPr id="639" name="Google Shape;639;gda22719901_0_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640" name="Google Shape;640;gda22719901_0_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641" name="Google Shape;641;gda22719901_0_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642" name="Google Shape;642;gda22719901_0_28"/>
          <p:cNvGraphicFramePr/>
          <p:nvPr/>
        </p:nvGraphicFramePr>
        <p:xfrm>
          <a:off x="1666625" y="1511850"/>
          <a:ext cx="3000000" cy="3000000"/>
        </p:xfrm>
        <a:graphic>
          <a:graphicData uri="http://schemas.openxmlformats.org/drawingml/2006/table">
            <a:tbl>
              <a:tblPr>
                <a:noFill/>
                <a:tableStyleId>{A20ABAA0-EC41-49F7-8D00-383928950B81}</a:tableStyleId>
              </a:tblPr>
              <a:tblGrid>
                <a:gridCol w="1771750"/>
                <a:gridCol w="1771750"/>
                <a:gridCol w="1771750"/>
                <a:gridCol w="1771750"/>
                <a:gridCol w="1771750"/>
              </a:tblGrid>
              <a:tr h="396200">
                <a:tc>
                  <a:txBody>
                    <a:bodyPr/>
                    <a:lstStyle/>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latin typeface="Calibri"/>
                          <a:ea typeface="Calibri"/>
                          <a:cs typeface="Calibri"/>
                          <a:sym typeface="Calibri"/>
                        </a:rPr>
                        <a:t>K</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latin typeface="Calibri"/>
                          <a:ea typeface="Calibri"/>
                          <a:cs typeface="Calibri"/>
                          <a:sym typeface="Calibri"/>
                        </a:rPr>
                        <a:t>Ca</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latin typeface="Calibri"/>
                          <a:ea typeface="Calibri"/>
                          <a:cs typeface="Calibri"/>
                          <a:sym typeface="Calibri"/>
                        </a:rPr>
                        <a:t>Mg</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latin typeface="Calibri"/>
                          <a:ea typeface="Calibri"/>
                          <a:cs typeface="Calibri"/>
                          <a:sym typeface="Calibri"/>
                        </a:rPr>
                        <a:t>S</a:t>
                      </a:r>
                      <a:endParaRPr b="1">
                        <a:latin typeface="Calibri"/>
                        <a:ea typeface="Calibri"/>
                        <a:cs typeface="Calibri"/>
                        <a:sym typeface="Calibri"/>
                      </a:endParaRPr>
                    </a:p>
                  </a:txBody>
                  <a:tcPr marT="91425" marB="91425" marR="91425" marL="91425"/>
                </a:tc>
              </a:tr>
              <a:tr h="486600">
                <a:tc>
                  <a:txBody>
                    <a:bodyPr/>
                    <a:lstStyle/>
                    <a:p>
                      <a:pPr indent="0" lvl="0" marL="0" rtl="0" algn="l">
                        <a:spcBef>
                          <a:spcPts val="0"/>
                        </a:spcBef>
                        <a:spcAft>
                          <a:spcPts val="0"/>
                        </a:spcAft>
                        <a:buNone/>
                      </a:pPr>
                      <a:r>
                        <a:rPr b="1" lang="en-US">
                          <a:latin typeface="Calibri"/>
                          <a:ea typeface="Calibri"/>
                          <a:cs typeface="Calibri"/>
                          <a:sym typeface="Calibri"/>
                        </a:rPr>
                        <a:t>Mean</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132.69</a:t>
                      </a:r>
                      <a:endParaRPr/>
                    </a:p>
                  </a:txBody>
                  <a:tcPr marT="91425" marB="91425" marR="91425" marL="91425"/>
                </a:tc>
                <a:tc>
                  <a:txBody>
                    <a:bodyPr/>
                    <a:lstStyle/>
                    <a:p>
                      <a:pPr indent="0" lvl="0" marL="0" rtl="0" algn="r">
                        <a:spcBef>
                          <a:spcPts val="0"/>
                        </a:spcBef>
                        <a:spcAft>
                          <a:spcPts val="0"/>
                        </a:spcAft>
                        <a:buNone/>
                      </a:pPr>
                      <a:r>
                        <a:rPr lang="en-US"/>
                        <a:t>346.95</a:t>
                      </a:r>
                      <a:endParaRPr/>
                    </a:p>
                  </a:txBody>
                  <a:tcPr marT="91425" marB="91425" marR="91425" marL="91425"/>
                </a:tc>
                <a:tc>
                  <a:txBody>
                    <a:bodyPr/>
                    <a:lstStyle/>
                    <a:p>
                      <a:pPr indent="0" lvl="0" marL="0" rtl="0" algn="r">
                        <a:spcBef>
                          <a:spcPts val="0"/>
                        </a:spcBef>
                        <a:spcAft>
                          <a:spcPts val="0"/>
                        </a:spcAft>
                        <a:buNone/>
                      </a:pPr>
                      <a:r>
                        <a:rPr lang="en-US"/>
                        <a:t>106.99</a:t>
                      </a:r>
                      <a:endParaRPr/>
                    </a:p>
                  </a:txBody>
                  <a:tcPr marT="91425" marB="91425" marR="91425" marL="91425"/>
                </a:tc>
                <a:tc>
                  <a:txBody>
                    <a:bodyPr/>
                    <a:lstStyle/>
                    <a:p>
                      <a:pPr indent="0" lvl="0" marL="0" rtl="0" algn="r">
                        <a:spcBef>
                          <a:spcPts val="0"/>
                        </a:spcBef>
                        <a:spcAft>
                          <a:spcPts val="0"/>
                        </a:spcAft>
                        <a:buNone/>
                      </a:pPr>
                      <a:r>
                        <a:rPr lang="en-US"/>
                        <a:t>14.49</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Mode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108.64</a:t>
                      </a:r>
                      <a:endParaRPr/>
                    </a:p>
                  </a:txBody>
                  <a:tcPr marT="91425" marB="91425" marR="91425" marL="91425"/>
                </a:tc>
                <a:tc>
                  <a:txBody>
                    <a:bodyPr/>
                    <a:lstStyle/>
                    <a:p>
                      <a:pPr indent="0" lvl="0" marL="0" rtl="0" algn="r">
                        <a:spcBef>
                          <a:spcPts val="0"/>
                        </a:spcBef>
                        <a:spcAft>
                          <a:spcPts val="0"/>
                        </a:spcAft>
                        <a:buNone/>
                      </a:pPr>
                      <a:r>
                        <a:rPr lang="en-US"/>
                        <a:t>125.5</a:t>
                      </a:r>
                      <a:endParaRPr/>
                    </a:p>
                  </a:txBody>
                  <a:tcPr marT="91425" marB="91425" marR="91425" marL="91425"/>
                </a:tc>
                <a:tc>
                  <a:txBody>
                    <a:bodyPr/>
                    <a:lstStyle/>
                    <a:p>
                      <a:pPr indent="0" lvl="0" marL="0" rtl="0" algn="r">
                        <a:spcBef>
                          <a:spcPts val="0"/>
                        </a:spcBef>
                        <a:spcAft>
                          <a:spcPts val="0"/>
                        </a:spcAft>
                        <a:buNone/>
                      </a:pPr>
                      <a:r>
                        <a:rPr lang="en-US"/>
                        <a:t>62.57</a:t>
                      </a:r>
                      <a:endParaRPr/>
                    </a:p>
                  </a:txBody>
                  <a:tcPr marT="91425" marB="91425" marR="91425" marL="91425"/>
                </a:tc>
                <a:tc>
                  <a:txBody>
                    <a:bodyPr/>
                    <a:lstStyle/>
                    <a:p>
                      <a:pPr indent="0" lvl="0" marL="0" rtl="0" algn="r">
                        <a:spcBef>
                          <a:spcPts val="0"/>
                        </a:spcBef>
                        <a:spcAft>
                          <a:spcPts val="0"/>
                        </a:spcAft>
                        <a:buNone/>
                      </a:pPr>
                      <a:r>
                        <a:rPr lang="en-US"/>
                        <a:t>8.75</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Median</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100.8</a:t>
                      </a:r>
                      <a:endParaRPr/>
                    </a:p>
                  </a:txBody>
                  <a:tcPr marT="91425" marB="91425" marR="91425" marL="91425"/>
                </a:tc>
                <a:tc>
                  <a:txBody>
                    <a:bodyPr/>
                    <a:lstStyle/>
                    <a:p>
                      <a:pPr indent="0" lvl="0" marL="0" rtl="0" algn="r">
                        <a:spcBef>
                          <a:spcPts val="0"/>
                        </a:spcBef>
                        <a:spcAft>
                          <a:spcPts val="0"/>
                        </a:spcAft>
                        <a:buNone/>
                      </a:pPr>
                      <a:r>
                        <a:rPr lang="en-US"/>
                        <a:t>309</a:t>
                      </a:r>
                      <a:endParaRPr/>
                    </a:p>
                  </a:txBody>
                  <a:tcPr marT="91425" marB="91425" marR="91425" marL="91425"/>
                </a:tc>
                <a:tc>
                  <a:txBody>
                    <a:bodyPr/>
                    <a:lstStyle/>
                    <a:p>
                      <a:pPr indent="0" lvl="0" marL="0" rtl="0" algn="r">
                        <a:spcBef>
                          <a:spcPts val="0"/>
                        </a:spcBef>
                        <a:spcAft>
                          <a:spcPts val="0"/>
                        </a:spcAft>
                        <a:buNone/>
                      </a:pPr>
                      <a:r>
                        <a:rPr lang="en-US"/>
                        <a:t>95.68</a:t>
                      </a:r>
                      <a:endParaRPr/>
                    </a:p>
                  </a:txBody>
                  <a:tcPr marT="91425" marB="91425" marR="91425" marL="91425"/>
                </a:tc>
                <a:tc>
                  <a:txBody>
                    <a:bodyPr/>
                    <a:lstStyle/>
                    <a:p>
                      <a:pPr indent="0" lvl="0" marL="0" rtl="0" algn="r">
                        <a:spcBef>
                          <a:spcPts val="0"/>
                        </a:spcBef>
                        <a:spcAft>
                          <a:spcPts val="0"/>
                        </a:spcAft>
                        <a:buNone/>
                      </a:pPr>
                      <a:r>
                        <a:rPr lang="en-US"/>
                        <a:t>13.38</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First Quartile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61.6</a:t>
                      </a:r>
                      <a:endParaRPr/>
                    </a:p>
                  </a:txBody>
                  <a:tcPr marT="91425" marB="91425" marR="91425" marL="91425"/>
                </a:tc>
                <a:tc>
                  <a:txBody>
                    <a:bodyPr/>
                    <a:lstStyle/>
                    <a:p>
                      <a:pPr indent="0" lvl="0" marL="0" rtl="0" algn="r">
                        <a:spcBef>
                          <a:spcPts val="0"/>
                        </a:spcBef>
                        <a:spcAft>
                          <a:spcPts val="0"/>
                        </a:spcAft>
                        <a:buNone/>
                      </a:pPr>
                      <a:r>
                        <a:rPr lang="en-US"/>
                        <a:t>193</a:t>
                      </a:r>
                      <a:endParaRPr/>
                    </a:p>
                  </a:txBody>
                  <a:tcPr marT="91425" marB="91425" marR="91425" marL="91425"/>
                </a:tc>
                <a:tc>
                  <a:txBody>
                    <a:bodyPr/>
                    <a:lstStyle/>
                    <a:p>
                      <a:pPr indent="0" lvl="0" marL="0" rtl="0" algn="r">
                        <a:spcBef>
                          <a:spcPts val="0"/>
                        </a:spcBef>
                        <a:spcAft>
                          <a:spcPts val="0"/>
                        </a:spcAft>
                        <a:buNone/>
                      </a:pPr>
                      <a:r>
                        <a:rPr lang="en-US"/>
                        <a:t>61.05</a:t>
                      </a:r>
                      <a:endParaRPr/>
                    </a:p>
                  </a:txBody>
                  <a:tcPr marT="91425" marB="91425" marR="91425" marL="91425"/>
                </a:tc>
                <a:tc>
                  <a:txBody>
                    <a:bodyPr/>
                    <a:lstStyle/>
                    <a:p>
                      <a:pPr indent="0" lvl="0" marL="0" rtl="0" algn="r">
                        <a:spcBef>
                          <a:spcPts val="0"/>
                        </a:spcBef>
                        <a:spcAft>
                          <a:spcPts val="0"/>
                        </a:spcAft>
                        <a:buNone/>
                      </a:pPr>
                      <a:r>
                        <a:rPr lang="en-US"/>
                        <a:t>10.38</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Third Quartile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161.28</a:t>
                      </a:r>
                      <a:endParaRPr/>
                    </a:p>
                  </a:txBody>
                  <a:tcPr marT="91425" marB="91425" marR="91425" marL="91425"/>
                </a:tc>
                <a:tc>
                  <a:txBody>
                    <a:bodyPr/>
                    <a:lstStyle/>
                    <a:p>
                      <a:pPr indent="0" lvl="0" marL="0" rtl="0" algn="r">
                        <a:spcBef>
                          <a:spcPts val="0"/>
                        </a:spcBef>
                        <a:spcAft>
                          <a:spcPts val="0"/>
                        </a:spcAft>
                        <a:buNone/>
                      </a:pPr>
                      <a:r>
                        <a:rPr lang="en-US"/>
                        <a:t>448</a:t>
                      </a:r>
                      <a:endParaRPr/>
                    </a:p>
                  </a:txBody>
                  <a:tcPr marT="91425" marB="91425" marR="91425" marL="91425"/>
                </a:tc>
                <a:tc>
                  <a:txBody>
                    <a:bodyPr/>
                    <a:lstStyle/>
                    <a:p>
                      <a:pPr indent="0" lvl="0" marL="0" rtl="0" algn="r">
                        <a:spcBef>
                          <a:spcPts val="0"/>
                        </a:spcBef>
                        <a:spcAft>
                          <a:spcPts val="0"/>
                        </a:spcAft>
                        <a:buNone/>
                      </a:pPr>
                      <a:r>
                        <a:rPr lang="en-US"/>
                        <a:t>136.69</a:t>
                      </a:r>
                      <a:endParaRPr/>
                    </a:p>
                  </a:txBody>
                  <a:tcPr marT="91425" marB="91425" marR="91425" marL="91425"/>
                </a:tc>
                <a:tc>
                  <a:txBody>
                    <a:bodyPr/>
                    <a:lstStyle/>
                    <a:p>
                      <a:pPr indent="0" lvl="0" marL="0" rtl="0" algn="r">
                        <a:spcBef>
                          <a:spcPts val="0"/>
                        </a:spcBef>
                        <a:spcAft>
                          <a:spcPts val="0"/>
                        </a:spcAft>
                        <a:buNone/>
                      </a:pPr>
                      <a:r>
                        <a:rPr lang="en-US"/>
                        <a:t>16</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Standard Deviation</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114.31</a:t>
                      </a:r>
                      <a:endParaRPr/>
                    </a:p>
                  </a:txBody>
                  <a:tcPr marT="91425" marB="91425" marR="91425" marL="91425"/>
                </a:tc>
                <a:tc>
                  <a:txBody>
                    <a:bodyPr/>
                    <a:lstStyle/>
                    <a:p>
                      <a:pPr indent="0" lvl="0" marL="0" rtl="0" algn="r">
                        <a:spcBef>
                          <a:spcPts val="0"/>
                        </a:spcBef>
                        <a:spcAft>
                          <a:spcPts val="0"/>
                        </a:spcAft>
                        <a:buNone/>
                      </a:pPr>
                      <a:r>
                        <a:rPr lang="en-US"/>
                        <a:t>190.57</a:t>
                      </a:r>
                      <a:endParaRPr/>
                    </a:p>
                  </a:txBody>
                  <a:tcPr marT="91425" marB="91425" marR="91425" marL="91425"/>
                </a:tc>
                <a:tc>
                  <a:txBody>
                    <a:bodyPr/>
                    <a:lstStyle/>
                    <a:p>
                      <a:pPr indent="0" lvl="0" marL="0" rtl="0" algn="r">
                        <a:spcBef>
                          <a:spcPts val="0"/>
                        </a:spcBef>
                        <a:spcAft>
                          <a:spcPts val="0"/>
                        </a:spcAft>
                        <a:buNone/>
                      </a:pPr>
                      <a:r>
                        <a:rPr lang="en-US"/>
                        <a:t>70.86</a:t>
                      </a:r>
                      <a:endParaRPr/>
                    </a:p>
                  </a:txBody>
                  <a:tcPr marT="91425" marB="91425" marR="91425" marL="91425"/>
                </a:tc>
                <a:tc>
                  <a:txBody>
                    <a:bodyPr/>
                    <a:lstStyle/>
                    <a:p>
                      <a:pPr indent="0" lvl="0" marL="0" rtl="0" algn="r">
                        <a:spcBef>
                          <a:spcPts val="0"/>
                        </a:spcBef>
                        <a:spcAft>
                          <a:spcPts val="0"/>
                        </a:spcAft>
                        <a:buNone/>
                      </a:pPr>
                      <a:r>
                        <a:rPr lang="en-US"/>
                        <a:t>5.76</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Range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697.76</a:t>
                      </a:r>
                      <a:endParaRPr/>
                    </a:p>
                  </a:txBody>
                  <a:tcPr marT="91425" marB="91425" marR="91425" marL="91425"/>
                </a:tc>
                <a:tc>
                  <a:txBody>
                    <a:bodyPr/>
                    <a:lstStyle/>
                    <a:p>
                      <a:pPr indent="0" lvl="0" marL="0" rtl="0" algn="r">
                        <a:spcBef>
                          <a:spcPts val="0"/>
                        </a:spcBef>
                        <a:spcAft>
                          <a:spcPts val="0"/>
                        </a:spcAft>
                        <a:buNone/>
                      </a:pPr>
                      <a:r>
                        <a:rPr lang="en-US"/>
                        <a:t>1020</a:t>
                      </a:r>
                      <a:endParaRPr/>
                    </a:p>
                  </a:txBody>
                  <a:tcPr marT="91425" marB="91425" marR="91425" marL="91425"/>
                </a:tc>
                <a:tc>
                  <a:txBody>
                    <a:bodyPr/>
                    <a:lstStyle/>
                    <a:p>
                      <a:pPr indent="0" lvl="0" marL="0" rtl="0" algn="r">
                        <a:spcBef>
                          <a:spcPts val="0"/>
                        </a:spcBef>
                        <a:spcAft>
                          <a:spcPts val="0"/>
                        </a:spcAft>
                        <a:buNone/>
                      </a:pPr>
                      <a:r>
                        <a:rPr lang="en-US"/>
                        <a:t>523.36</a:t>
                      </a:r>
                      <a:endParaRPr/>
                    </a:p>
                  </a:txBody>
                  <a:tcPr marT="91425" marB="91425" marR="91425" marL="91425"/>
                </a:tc>
                <a:tc>
                  <a:txBody>
                    <a:bodyPr/>
                    <a:lstStyle/>
                    <a:p>
                      <a:pPr indent="0" lvl="0" marL="0" rtl="0" algn="r">
                        <a:spcBef>
                          <a:spcPts val="0"/>
                        </a:spcBef>
                        <a:spcAft>
                          <a:spcPts val="0"/>
                        </a:spcAft>
                        <a:buNone/>
                      </a:pPr>
                      <a:r>
                        <a:rPr lang="en-US"/>
                        <a:t>35.25</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Minimum</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8.96</a:t>
                      </a:r>
                      <a:endParaRPr/>
                    </a:p>
                  </a:txBody>
                  <a:tcPr marT="91425" marB="91425" marR="91425" marL="91425"/>
                </a:tc>
                <a:tc>
                  <a:txBody>
                    <a:bodyPr/>
                    <a:lstStyle/>
                    <a:p>
                      <a:pPr indent="0" lvl="0" marL="0" rtl="0" algn="r">
                        <a:spcBef>
                          <a:spcPts val="0"/>
                        </a:spcBef>
                        <a:spcAft>
                          <a:spcPts val="0"/>
                        </a:spcAft>
                        <a:buNone/>
                      </a:pPr>
                      <a:r>
                        <a:rPr lang="en-US"/>
                        <a:t>86</a:t>
                      </a:r>
                      <a:endParaRPr/>
                    </a:p>
                  </a:txBody>
                  <a:tcPr marT="91425" marB="91425" marR="91425" marL="91425"/>
                </a:tc>
                <a:tc>
                  <a:txBody>
                    <a:bodyPr/>
                    <a:lstStyle/>
                    <a:p>
                      <a:pPr indent="0" lvl="0" marL="0" rtl="0" algn="r">
                        <a:spcBef>
                          <a:spcPts val="0"/>
                        </a:spcBef>
                        <a:spcAft>
                          <a:spcPts val="0"/>
                        </a:spcAft>
                        <a:buNone/>
                      </a:pPr>
                      <a:r>
                        <a:rPr lang="en-US"/>
                        <a:t>6.38</a:t>
                      </a:r>
                      <a:endParaRPr/>
                    </a:p>
                  </a:txBody>
                  <a:tcPr marT="91425" marB="91425" marR="91425" marL="91425"/>
                </a:tc>
                <a:tc>
                  <a:txBody>
                    <a:bodyPr/>
                    <a:lstStyle/>
                    <a:p>
                      <a:pPr indent="0" lvl="0" marL="0" rtl="0" algn="r">
                        <a:spcBef>
                          <a:spcPts val="0"/>
                        </a:spcBef>
                        <a:spcAft>
                          <a:spcPts val="0"/>
                        </a:spcAft>
                        <a:buNone/>
                      </a:pPr>
                      <a:r>
                        <a:rPr lang="en-US"/>
                        <a:t>3.5</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Maximum</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706.72</a:t>
                      </a:r>
                      <a:endParaRPr/>
                    </a:p>
                  </a:txBody>
                  <a:tcPr marT="91425" marB="91425" marR="91425" marL="91425"/>
                </a:tc>
                <a:tc>
                  <a:txBody>
                    <a:bodyPr/>
                    <a:lstStyle/>
                    <a:p>
                      <a:pPr indent="0" lvl="0" marL="0" rtl="0" algn="r">
                        <a:spcBef>
                          <a:spcPts val="0"/>
                        </a:spcBef>
                        <a:spcAft>
                          <a:spcPts val="0"/>
                        </a:spcAft>
                        <a:buNone/>
                      </a:pPr>
                      <a:r>
                        <a:rPr lang="en-US"/>
                        <a:t>1106</a:t>
                      </a:r>
                      <a:endParaRPr/>
                    </a:p>
                  </a:txBody>
                  <a:tcPr marT="91425" marB="91425" marR="91425" marL="91425"/>
                </a:tc>
                <a:tc>
                  <a:txBody>
                    <a:bodyPr/>
                    <a:lstStyle/>
                    <a:p>
                      <a:pPr indent="0" lvl="0" marL="0" rtl="0" algn="r">
                        <a:spcBef>
                          <a:spcPts val="0"/>
                        </a:spcBef>
                        <a:spcAft>
                          <a:spcPts val="0"/>
                        </a:spcAft>
                        <a:buNone/>
                      </a:pPr>
                      <a:r>
                        <a:rPr lang="en-US"/>
                        <a:t>529.74</a:t>
                      </a:r>
                      <a:endParaRPr/>
                    </a:p>
                  </a:txBody>
                  <a:tcPr marT="91425" marB="91425" marR="91425" marL="91425"/>
                </a:tc>
                <a:tc>
                  <a:txBody>
                    <a:bodyPr/>
                    <a:lstStyle/>
                    <a:p>
                      <a:pPr indent="0" lvl="0" marL="0" rtl="0" algn="r">
                        <a:spcBef>
                          <a:spcPts val="0"/>
                        </a:spcBef>
                        <a:spcAft>
                          <a:spcPts val="0"/>
                        </a:spcAft>
                        <a:buNone/>
                      </a:pPr>
                      <a:r>
                        <a:rPr lang="en-US"/>
                        <a:t>38.75</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Count</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149</a:t>
                      </a:r>
                      <a:endParaRPr/>
                    </a:p>
                  </a:txBody>
                  <a:tcPr marT="91425" marB="91425" marR="91425" marL="91425"/>
                </a:tc>
                <a:tc>
                  <a:txBody>
                    <a:bodyPr/>
                    <a:lstStyle/>
                    <a:p>
                      <a:pPr indent="0" lvl="0" marL="0" rtl="0" algn="r">
                        <a:spcBef>
                          <a:spcPts val="0"/>
                        </a:spcBef>
                        <a:spcAft>
                          <a:spcPts val="0"/>
                        </a:spcAft>
                        <a:buNone/>
                      </a:pPr>
                      <a:r>
                        <a:rPr lang="en-US"/>
                        <a:t>149</a:t>
                      </a:r>
                      <a:endParaRPr/>
                    </a:p>
                  </a:txBody>
                  <a:tcPr marT="91425" marB="91425" marR="91425" marL="91425"/>
                </a:tc>
                <a:tc>
                  <a:txBody>
                    <a:bodyPr/>
                    <a:lstStyle/>
                    <a:p>
                      <a:pPr indent="0" lvl="0" marL="0" rtl="0" algn="r">
                        <a:spcBef>
                          <a:spcPts val="0"/>
                        </a:spcBef>
                        <a:spcAft>
                          <a:spcPts val="0"/>
                        </a:spcAft>
                        <a:buNone/>
                      </a:pPr>
                      <a:r>
                        <a:rPr lang="en-US"/>
                        <a:t>149</a:t>
                      </a:r>
                      <a:endParaRPr/>
                    </a:p>
                  </a:txBody>
                  <a:tcPr marT="91425" marB="91425" marR="91425" marL="91425"/>
                </a:tc>
                <a:tc>
                  <a:txBody>
                    <a:bodyPr/>
                    <a:lstStyle/>
                    <a:p>
                      <a:pPr indent="0" lvl="0" marL="0" rtl="0" algn="r">
                        <a:spcBef>
                          <a:spcPts val="0"/>
                        </a:spcBef>
                        <a:spcAft>
                          <a:spcPts val="0"/>
                        </a:spcAft>
                        <a:buNone/>
                      </a:pPr>
                      <a:r>
                        <a:rPr lang="en-US"/>
                        <a:t>149</a:t>
                      </a:r>
                      <a:endParaRPr/>
                    </a:p>
                  </a:txBody>
                  <a:tcPr marT="91425" marB="91425" marR="91425" marL="91425"/>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gda22719901_0_37"/>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Walkthrough </a:t>
            </a:r>
            <a:r>
              <a:rPr b="1" lang="en-US" sz="3000">
                <a:solidFill>
                  <a:schemeClr val="dk1"/>
                </a:solidFill>
                <a:highlight>
                  <a:schemeClr val="lt1"/>
                </a:highlight>
              </a:rPr>
              <a:t>(Kerala Dataset Characteristics)</a:t>
            </a:r>
            <a:endParaRPr sz="3000">
              <a:solidFill>
                <a:schemeClr val="dk1"/>
              </a:solidFill>
              <a:highlight>
                <a:schemeClr val="lt1"/>
              </a:highlight>
            </a:endParaRPr>
          </a:p>
        </p:txBody>
      </p:sp>
      <p:sp>
        <p:nvSpPr>
          <p:cNvPr id="648" name="Google Shape;648;gda22719901_0_37"/>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None/>
            </a:pPr>
            <a:r>
              <a:t/>
            </a:r>
            <a:endParaRPr sz="2300">
              <a:solidFill>
                <a:srgbClr val="0033CC"/>
              </a:solidFill>
            </a:endParaRPr>
          </a:p>
          <a:p>
            <a:pPr indent="0" lvl="0" marL="0" rtl="0" algn="just">
              <a:lnSpc>
                <a:spcPct val="100000"/>
              </a:lnSpc>
              <a:spcBef>
                <a:spcPts val="0"/>
              </a:spcBef>
              <a:spcAft>
                <a:spcPts val="0"/>
              </a:spcAft>
              <a:buNone/>
            </a:pPr>
            <a:r>
              <a:t/>
            </a:r>
            <a:endParaRPr sz="2300">
              <a:solidFill>
                <a:srgbClr val="0033CC"/>
              </a:solidFill>
            </a:endParaRPr>
          </a:p>
          <a:p>
            <a:pPr indent="0" lvl="0" marL="0" rtl="0" algn="just">
              <a:lnSpc>
                <a:spcPct val="100000"/>
              </a:lnSpc>
              <a:spcBef>
                <a:spcPts val="0"/>
              </a:spcBef>
              <a:spcAft>
                <a:spcPts val="0"/>
              </a:spcAft>
              <a:buNone/>
            </a:pPr>
            <a:r>
              <a:t/>
            </a:r>
            <a:endParaRPr sz="2300">
              <a:solidFill>
                <a:srgbClr val="0033CC"/>
              </a:solidFill>
            </a:endParaRPr>
          </a:p>
        </p:txBody>
      </p:sp>
      <p:sp>
        <p:nvSpPr>
          <p:cNvPr id="649" name="Google Shape;649;gda22719901_0_3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650" name="Google Shape;650;gda22719901_0_3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651" name="Google Shape;651;gda22719901_0_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652" name="Google Shape;652;gda22719901_0_37"/>
          <p:cNvGraphicFramePr/>
          <p:nvPr/>
        </p:nvGraphicFramePr>
        <p:xfrm>
          <a:off x="1666625" y="1511850"/>
          <a:ext cx="3000000" cy="3000000"/>
        </p:xfrm>
        <a:graphic>
          <a:graphicData uri="http://schemas.openxmlformats.org/drawingml/2006/table">
            <a:tbl>
              <a:tblPr>
                <a:noFill/>
                <a:tableStyleId>{A20ABAA0-EC41-49F7-8D00-383928950B81}</a:tableStyleId>
              </a:tblPr>
              <a:tblGrid>
                <a:gridCol w="1771750"/>
                <a:gridCol w="1771750"/>
                <a:gridCol w="1771750"/>
                <a:gridCol w="1771750"/>
                <a:gridCol w="1771750"/>
              </a:tblGrid>
              <a:tr h="396200">
                <a:tc>
                  <a:txBody>
                    <a:bodyPr/>
                    <a:lstStyle/>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latin typeface="Calibri"/>
                          <a:ea typeface="Calibri"/>
                          <a:cs typeface="Calibri"/>
                          <a:sym typeface="Calibri"/>
                        </a:rPr>
                        <a:t>Zn</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latin typeface="Calibri"/>
                          <a:ea typeface="Calibri"/>
                          <a:cs typeface="Calibri"/>
                          <a:sym typeface="Calibri"/>
                        </a:rPr>
                        <a:t>B</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latin typeface="Calibri"/>
                          <a:ea typeface="Calibri"/>
                          <a:cs typeface="Calibri"/>
                          <a:sym typeface="Calibri"/>
                        </a:rPr>
                        <a:t>Fe</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latin typeface="Calibri"/>
                          <a:ea typeface="Calibri"/>
                          <a:cs typeface="Calibri"/>
                          <a:sym typeface="Calibri"/>
                        </a:rPr>
                        <a:t>Cu</a:t>
                      </a:r>
                      <a:endParaRPr b="1">
                        <a:latin typeface="Calibri"/>
                        <a:ea typeface="Calibri"/>
                        <a:cs typeface="Calibri"/>
                        <a:sym typeface="Calibri"/>
                      </a:endParaRPr>
                    </a:p>
                  </a:txBody>
                  <a:tcPr marT="91425" marB="91425" marR="91425" marL="91425"/>
                </a:tc>
              </a:tr>
              <a:tr h="486600">
                <a:tc>
                  <a:txBody>
                    <a:bodyPr/>
                    <a:lstStyle/>
                    <a:p>
                      <a:pPr indent="0" lvl="0" marL="0" rtl="0" algn="l">
                        <a:spcBef>
                          <a:spcPts val="0"/>
                        </a:spcBef>
                        <a:spcAft>
                          <a:spcPts val="0"/>
                        </a:spcAft>
                        <a:buNone/>
                      </a:pPr>
                      <a:r>
                        <a:rPr b="1" lang="en-US">
                          <a:latin typeface="Calibri"/>
                          <a:ea typeface="Calibri"/>
                          <a:cs typeface="Calibri"/>
                          <a:sym typeface="Calibri"/>
                        </a:rPr>
                        <a:t>Mean</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4.78</a:t>
                      </a:r>
                      <a:endParaRPr/>
                    </a:p>
                  </a:txBody>
                  <a:tcPr marT="91425" marB="91425" marR="91425" marL="91425"/>
                </a:tc>
                <a:tc>
                  <a:txBody>
                    <a:bodyPr/>
                    <a:lstStyle/>
                    <a:p>
                      <a:pPr indent="0" lvl="0" marL="0" rtl="0" algn="r">
                        <a:spcBef>
                          <a:spcPts val="0"/>
                        </a:spcBef>
                        <a:spcAft>
                          <a:spcPts val="0"/>
                        </a:spcAft>
                        <a:buNone/>
                      </a:pPr>
                      <a:r>
                        <a:rPr lang="en-US"/>
                        <a:t>0.54</a:t>
                      </a:r>
                      <a:endParaRPr/>
                    </a:p>
                  </a:txBody>
                  <a:tcPr marT="91425" marB="91425" marR="91425" marL="91425"/>
                </a:tc>
                <a:tc>
                  <a:txBody>
                    <a:bodyPr/>
                    <a:lstStyle/>
                    <a:p>
                      <a:pPr indent="0" lvl="0" marL="0" rtl="0" algn="r">
                        <a:spcBef>
                          <a:spcPts val="0"/>
                        </a:spcBef>
                        <a:spcAft>
                          <a:spcPts val="0"/>
                        </a:spcAft>
                        <a:buNone/>
                      </a:pPr>
                      <a:r>
                        <a:rPr lang="en-US"/>
                        <a:t>200.45</a:t>
                      </a:r>
                      <a:endParaRPr/>
                    </a:p>
                  </a:txBody>
                  <a:tcPr marT="91425" marB="91425" marR="91425" marL="91425"/>
                </a:tc>
                <a:tc>
                  <a:txBody>
                    <a:bodyPr/>
                    <a:lstStyle/>
                    <a:p>
                      <a:pPr indent="0" lvl="0" marL="0" rtl="0" algn="r">
                        <a:spcBef>
                          <a:spcPts val="0"/>
                        </a:spcBef>
                        <a:spcAft>
                          <a:spcPts val="0"/>
                        </a:spcAft>
                        <a:buNone/>
                      </a:pPr>
                      <a:r>
                        <a:rPr lang="en-US"/>
                        <a:t>6.62</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Mode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3.15</a:t>
                      </a:r>
                      <a:endParaRPr/>
                    </a:p>
                  </a:txBody>
                  <a:tcPr marT="91425" marB="91425" marR="91425" marL="91425"/>
                </a:tc>
                <a:tc>
                  <a:txBody>
                    <a:bodyPr/>
                    <a:lstStyle/>
                    <a:p>
                      <a:pPr indent="0" lvl="0" marL="0" rtl="0" algn="r">
                        <a:spcBef>
                          <a:spcPts val="0"/>
                        </a:spcBef>
                        <a:spcAft>
                          <a:spcPts val="0"/>
                        </a:spcAft>
                        <a:buNone/>
                      </a:pPr>
                      <a:r>
                        <a:rPr lang="en-US"/>
                        <a:t>0.33</a:t>
                      </a:r>
                      <a:endParaRPr/>
                    </a:p>
                  </a:txBody>
                  <a:tcPr marT="91425" marB="91425" marR="91425" marL="91425"/>
                </a:tc>
                <a:tc>
                  <a:txBody>
                    <a:bodyPr/>
                    <a:lstStyle/>
                    <a:p>
                      <a:pPr indent="0" lvl="0" marL="0" rtl="0" algn="r">
                        <a:spcBef>
                          <a:spcPts val="0"/>
                        </a:spcBef>
                        <a:spcAft>
                          <a:spcPts val="0"/>
                        </a:spcAft>
                        <a:buNone/>
                      </a:pPr>
                      <a:r>
                        <a:rPr lang="en-US"/>
                        <a:t>25.12</a:t>
                      </a:r>
                      <a:endParaRPr/>
                    </a:p>
                  </a:txBody>
                  <a:tcPr marT="91425" marB="91425" marR="91425" marL="91425"/>
                </a:tc>
                <a:tc>
                  <a:txBody>
                    <a:bodyPr/>
                    <a:lstStyle/>
                    <a:p>
                      <a:pPr indent="0" lvl="0" marL="0" rtl="0" algn="r">
                        <a:spcBef>
                          <a:spcPts val="0"/>
                        </a:spcBef>
                        <a:spcAft>
                          <a:spcPts val="0"/>
                        </a:spcAft>
                        <a:buNone/>
                      </a:pPr>
                      <a:r>
                        <a:rPr lang="en-US"/>
                        <a:t>0.61</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Median</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3.54</a:t>
                      </a:r>
                      <a:endParaRPr/>
                    </a:p>
                  </a:txBody>
                  <a:tcPr marT="91425" marB="91425" marR="91425" marL="91425"/>
                </a:tc>
                <a:tc>
                  <a:txBody>
                    <a:bodyPr/>
                    <a:lstStyle/>
                    <a:p>
                      <a:pPr indent="0" lvl="0" marL="0" rtl="0" algn="r">
                        <a:spcBef>
                          <a:spcPts val="0"/>
                        </a:spcBef>
                        <a:spcAft>
                          <a:spcPts val="0"/>
                        </a:spcAft>
                        <a:buNone/>
                      </a:pPr>
                      <a:r>
                        <a:rPr lang="en-US"/>
                        <a:t>0.36</a:t>
                      </a:r>
                      <a:endParaRPr/>
                    </a:p>
                  </a:txBody>
                  <a:tcPr marT="91425" marB="91425" marR="91425" marL="91425"/>
                </a:tc>
                <a:tc>
                  <a:txBody>
                    <a:bodyPr/>
                    <a:lstStyle/>
                    <a:p>
                      <a:pPr indent="0" lvl="0" marL="0" rtl="0" algn="r">
                        <a:spcBef>
                          <a:spcPts val="0"/>
                        </a:spcBef>
                        <a:spcAft>
                          <a:spcPts val="0"/>
                        </a:spcAft>
                        <a:buNone/>
                      </a:pPr>
                      <a:r>
                        <a:rPr lang="en-US"/>
                        <a:t>125.38</a:t>
                      </a:r>
                      <a:endParaRPr/>
                    </a:p>
                  </a:txBody>
                  <a:tcPr marT="91425" marB="91425" marR="91425" marL="91425"/>
                </a:tc>
                <a:tc>
                  <a:txBody>
                    <a:bodyPr/>
                    <a:lstStyle/>
                    <a:p>
                      <a:pPr indent="0" lvl="0" marL="0" rtl="0" algn="r">
                        <a:spcBef>
                          <a:spcPts val="0"/>
                        </a:spcBef>
                        <a:spcAft>
                          <a:spcPts val="0"/>
                        </a:spcAft>
                        <a:buNone/>
                      </a:pPr>
                      <a:r>
                        <a:rPr lang="en-US"/>
                        <a:t>5.59</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First Quartile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2.83</a:t>
                      </a:r>
                      <a:endParaRPr/>
                    </a:p>
                  </a:txBody>
                  <a:tcPr marT="91425" marB="91425" marR="91425" marL="91425"/>
                </a:tc>
                <a:tc>
                  <a:txBody>
                    <a:bodyPr/>
                    <a:lstStyle/>
                    <a:p>
                      <a:pPr indent="0" lvl="0" marL="0" rtl="0" algn="r">
                        <a:spcBef>
                          <a:spcPts val="0"/>
                        </a:spcBef>
                        <a:spcAft>
                          <a:spcPts val="0"/>
                        </a:spcAft>
                        <a:buNone/>
                      </a:pPr>
                      <a:r>
                        <a:rPr lang="en-US"/>
                        <a:t>0.33</a:t>
                      </a:r>
                      <a:endParaRPr/>
                    </a:p>
                  </a:txBody>
                  <a:tcPr marT="91425" marB="91425" marR="91425" marL="91425"/>
                </a:tc>
                <a:tc>
                  <a:txBody>
                    <a:bodyPr/>
                    <a:lstStyle/>
                    <a:p>
                      <a:pPr indent="0" lvl="0" marL="0" rtl="0" algn="r">
                        <a:spcBef>
                          <a:spcPts val="0"/>
                        </a:spcBef>
                        <a:spcAft>
                          <a:spcPts val="0"/>
                        </a:spcAft>
                        <a:buNone/>
                      </a:pPr>
                      <a:r>
                        <a:rPr lang="en-US"/>
                        <a:t>86.5</a:t>
                      </a:r>
                      <a:endParaRPr/>
                    </a:p>
                  </a:txBody>
                  <a:tcPr marT="91425" marB="91425" marR="91425" marL="91425"/>
                </a:tc>
                <a:tc>
                  <a:txBody>
                    <a:bodyPr/>
                    <a:lstStyle/>
                    <a:p>
                      <a:pPr indent="0" lvl="0" marL="0" rtl="0" algn="r">
                        <a:spcBef>
                          <a:spcPts val="0"/>
                        </a:spcBef>
                        <a:spcAft>
                          <a:spcPts val="0"/>
                        </a:spcAft>
                        <a:buNone/>
                      </a:pPr>
                      <a:r>
                        <a:rPr lang="en-US"/>
                        <a:t>3.79</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Third Quartile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5.32</a:t>
                      </a:r>
                      <a:endParaRPr/>
                    </a:p>
                  </a:txBody>
                  <a:tcPr marT="91425" marB="91425" marR="91425" marL="91425"/>
                </a:tc>
                <a:tc>
                  <a:txBody>
                    <a:bodyPr/>
                    <a:lstStyle/>
                    <a:p>
                      <a:pPr indent="0" lvl="0" marL="0" rtl="0" algn="r">
                        <a:spcBef>
                          <a:spcPts val="0"/>
                        </a:spcBef>
                        <a:spcAft>
                          <a:spcPts val="0"/>
                        </a:spcAft>
                        <a:buNone/>
                      </a:pPr>
                      <a:r>
                        <a:rPr lang="en-US"/>
                        <a:t>0.42</a:t>
                      </a:r>
                      <a:endParaRPr/>
                    </a:p>
                  </a:txBody>
                  <a:tcPr marT="91425" marB="91425" marR="91425" marL="91425"/>
                </a:tc>
                <a:tc>
                  <a:txBody>
                    <a:bodyPr/>
                    <a:lstStyle/>
                    <a:p>
                      <a:pPr indent="0" lvl="0" marL="0" rtl="0" algn="r">
                        <a:spcBef>
                          <a:spcPts val="0"/>
                        </a:spcBef>
                        <a:spcAft>
                          <a:spcPts val="0"/>
                        </a:spcAft>
                        <a:buNone/>
                      </a:pPr>
                      <a:r>
                        <a:rPr lang="en-US"/>
                        <a:t>219.65</a:t>
                      </a:r>
                      <a:endParaRPr/>
                    </a:p>
                  </a:txBody>
                  <a:tcPr marT="91425" marB="91425" marR="91425" marL="91425"/>
                </a:tc>
                <a:tc>
                  <a:txBody>
                    <a:bodyPr/>
                    <a:lstStyle/>
                    <a:p>
                      <a:pPr indent="0" lvl="0" marL="0" rtl="0" algn="r">
                        <a:spcBef>
                          <a:spcPts val="0"/>
                        </a:spcBef>
                        <a:spcAft>
                          <a:spcPts val="0"/>
                        </a:spcAft>
                        <a:buNone/>
                      </a:pPr>
                      <a:r>
                        <a:rPr lang="en-US"/>
                        <a:t>8.24</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Standard Deviation</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4.28</a:t>
                      </a:r>
                      <a:endParaRPr/>
                    </a:p>
                  </a:txBody>
                  <a:tcPr marT="91425" marB="91425" marR="91425" marL="91425"/>
                </a:tc>
                <a:tc>
                  <a:txBody>
                    <a:bodyPr/>
                    <a:lstStyle/>
                    <a:p>
                      <a:pPr indent="0" lvl="0" marL="0" rtl="0" algn="r">
                        <a:spcBef>
                          <a:spcPts val="0"/>
                        </a:spcBef>
                        <a:spcAft>
                          <a:spcPts val="0"/>
                        </a:spcAft>
                        <a:buNone/>
                      </a:pPr>
                      <a:r>
                        <a:rPr lang="en-US"/>
                        <a:t>0.76</a:t>
                      </a:r>
                      <a:endParaRPr/>
                    </a:p>
                  </a:txBody>
                  <a:tcPr marT="91425" marB="91425" marR="91425" marL="91425"/>
                </a:tc>
                <a:tc>
                  <a:txBody>
                    <a:bodyPr/>
                    <a:lstStyle/>
                    <a:p>
                      <a:pPr indent="0" lvl="0" marL="0" rtl="0" algn="r">
                        <a:spcBef>
                          <a:spcPts val="0"/>
                        </a:spcBef>
                        <a:spcAft>
                          <a:spcPts val="0"/>
                        </a:spcAft>
                        <a:buNone/>
                      </a:pPr>
                      <a:r>
                        <a:rPr lang="en-US"/>
                        <a:t>198.24</a:t>
                      </a:r>
                      <a:endParaRPr/>
                    </a:p>
                  </a:txBody>
                  <a:tcPr marT="91425" marB="91425" marR="91425" marL="91425"/>
                </a:tc>
                <a:tc>
                  <a:txBody>
                    <a:bodyPr/>
                    <a:lstStyle/>
                    <a:p>
                      <a:pPr indent="0" lvl="0" marL="0" rtl="0" algn="r">
                        <a:spcBef>
                          <a:spcPts val="0"/>
                        </a:spcBef>
                        <a:spcAft>
                          <a:spcPts val="0"/>
                        </a:spcAft>
                        <a:buNone/>
                      </a:pPr>
                      <a:r>
                        <a:rPr lang="en-US"/>
                        <a:t>4.06</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Range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4.68</a:t>
                      </a:r>
                      <a:endParaRPr/>
                    </a:p>
                  </a:txBody>
                  <a:tcPr marT="91425" marB="91425" marR="91425" marL="91425"/>
                </a:tc>
                <a:tc>
                  <a:txBody>
                    <a:bodyPr/>
                    <a:lstStyle/>
                    <a:p>
                      <a:pPr indent="0" lvl="0" marL="0" rtl="0" algn="r">
                        <a:spcBef>
                          <a:spcPts val="0"/>
                        </a:spcBef>
                        <a:spcAft>
                          <a:spcPts val="0"/>
                        </a:spcAft>
                        <a:buNone/>
                      </a:pPr>
                      <a:r>
                        <a:rPr lang="en-US"/>
                        <a:t>4.15</a:t>
                      </a:r>
                      <a:endParaRPr/>
                    </a:p>
                  </a:txBody>
                  <a:tcPr marT="91425" marB="91425" marR="91425" marL="91425"/>
                </a:tc>
                <a:tc>
                  <a:txBody>
                    <a:bodyPr/>
                    <a:lstStyle/>
                    <a:p>
                      <a:pPr indent="0" lvl="0" marL="0" rtl="0" algn="r">
                        <a:spcBef>
                          <a:spcPts val="0"/>
                        </a:spcBef>
                        <a:spcAft>
                          <a:spcPts val="0"/>
                        </a:spcAft>
                        <a:buNone/>
                      </a:pPr>
                      <a:r>
                        <a:rPr lang="en-US"/>
                        <a:t>863.21</a:t>
                      </a:r>
                      <a:endParaRPr/>
                    </a:p>
                  </a:txBody>
                  <a:tcPr marT="91425" marB="91425" marR="91425" marL="91425"/>
                </a:tc>
                <a:tc>
                  <a:txBody>
                    <a:bodyPr/>
                    <a:lstStyle/>
                    <a:p>
                      <a:pPr indent="0" lvl="0" marL="0" rtl="0" algn="r">
                        <a:spcBef>
                          <a:spcPts val="0"/>
                        </a:spcBef>
                        <a:spcAft>
                          <a:spcPts val="0"/>
                        </a:spcAft>
                        <a:buNone/>
                      </a:pPr>
                      <a:r>
                        <a:rPr lang="en-US"/>
                        <a:t>29.29</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Minimum</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1.54</a:t>
                      </a:r>
                      <a:endParaRPr/>
                    </a:p>
                  </a:txBody>
                  <a:tcPr marT="91425" marB="91425" marR="91425" marL="91425"/>
                </a:tc>
                <a:tc>
                  <a:txBody>
                    <a:bodyPr/>
                    <a:lstStyle/>
                    <a:p>
                      <a:pPr indent="0" lvl="0" marL="0" rtl="0" algn="r">
                        <a:spcBef>
                          <a:spcPts val="0"/>
                        </a:spcBef>
                        <a:spcAft>
                          <a:spcPts val="0"/>
                        </a:spcAft>
                        <a:buNone/>
                      </a:pPr>
                      <a:r>
                        <a:rPr lang="en-US"/>
                        <a:t>0.22</a:t>
                      </a:r>
                      <a:endParaRPr/>
                    </a:p>
                  </a:txBody>
                  <a:tcPr marT="91425" marB="91425" marR="91425" marL="91425"/>
                </a:tc>
                <a:tc>
                  <a:txBody>
                    <a:bodyPr/>
                    <a:lstStyle/>
                    <a:p>
                      <a:pPr indent="0" lvl="0" marL="0" rtl="0" algn="r">
                        <a:spcBef>
                          <a:spcPts val="0"/>
                        </a:spcBef>
                        <a:spcAft>
                          <a:spcPts val="0"/>
                        </a:spcAft>
                        <a:buNone/>
                      </a:pPr>
                      <a:r>
                        <a:rPr lang="en-US"/>
                        <a:t>7.36</a:t>
                      </a:r>
                      <a:endParaRPr/>
                    </a:p>
                  </a:txBody>
                  <a:tcPr marT="91425" marB="91425" marR="91425" marL="91425"/>
                </a:tc>
                <a:tc>
                  <a:txBody>
                    <a:bodyPr/>
                    <a:lstStyle/>
                    <a:p>
                      <a:pPr indent="0" lvl="0" marL="0" rtl="0" algn="r">
                        <a:spcBef>
                          <a:spcPts val="0"/>
                        </a:spcBef>
                        <a:spcAft>
                          <a:spcPts val="0"/>
                        </a:spcAft>
                        <a:buNone/>
                      </a:pPr>
                      <a:r>
                        <a:rPr lang="en-US"/>
                        <a:t>0.61</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Maximum</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35.42</a:t>
                      </a:r>
                      <a:endParaRPr/>
                    </a:p>
                  </a:txBody>
                  <a:tcPr marT="91425" marB="91425" marR="91425" marL="91425"/>
                </a:tc>
                <a:tc>
                  <a:txBody>
                    <a:bodyPr/>
                    <a:lstStyle/>
                    <a:p>
                      <a:pPr indent="0" lvl="0" marL="0" rtl="0" algn="r">
                        <a:spcBef>
                          <a:spcPts val="0"/>
                        </a:spcBef>
                        <a:spcAft>
                          <a:spcPts val="0"/>
                        </a:spcAft>
                        <a:buNone/>
                      </a:pPr>
                      <a:r>
                        <a:rPr lang="en-US"/>
                        <a:t>4.375</a:t>
                      </a:r>
                      <a:endParaRPr/>
                    </a:p>
                  </a:txBody>
                  <a:tcPr marT="91425" marB="91425" marR="91425" marL="91425"/>
                </a:tc>
                <a:tc>
                  <a:txBody>
                    <a:bodyPr/>
                    <a:lstStyle/>
                    <a:p>
                      <a:pPr indent="0" lvl="0" marL="0" rtl="0" algn="r">
                        <a:spcBef>
                          <a:spcPts val="0"/>
                        </a:spcBef>
                        <a:spcAft>
                          <a:spcPts val="0"/>
                        </a:spcAft>
                        <a:buNone/>
                      </a:pPr>
                      <a:r>
                        <a:rPr lang="en-US"/>
                        <a:t>870.57</a:t>
                      </a:r>
                      <a:endParaRPr/>
                    </a:p>
                  </a:txBody>
                  <a:tcPr marT="91425" marB="91425" marR="91425" marL="91425"/>
                </a:tc>
                <a:tc>
                  <a:txBody>
                    <a:bodyPr/>
                    <a:lstStyle/>
                    <a:p>
                      <a:pPr indent="0" lvl="0" marL="0" rtl="0" algn="r">
                        <a:spcBef>
                          <a:spcPts val="0"/>
                        </a:spcBef>
                        <a:spcAft>
                          <a:spcPts val="0"/>
                        </a:spcAft>
                        <a:buNone/>
                      </a:pPr>
                      <a:r>
                        <a:rPr lang="en-US"/>
                        <a:t>29.9</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Count</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149</a:t>
                      </a:r>
                      <a:endParaRPr/>
                    </a:p>
                  </a:txBody>
                  <a:tcPr marT="91425" marB="91425" marR="91425" marL="91425"/>
                </a:tc>
                <a:tc>
                  <a:txBody>
                    <a:bodyPr/>
                    <a:lstStyle/>
                    <a:p>
                      <a:pPr indent="0" lvl="0" marL="0" rtl="0" algn="r">
                        <a:spcBef>
                          <a:spcPts val="0"/>
                        </a:spcBef>
                        <a:spcAft>
                          <a:spcPts val="0"/>
                        </a:spcAft>
                        <a:buNone/>
                      </a:pPr>
                      <a:r>
                        <a:rPr lang="en-US"/>
                        <a:t>149</a:t>
                      </a:r>
                      <a:endParaRPr/>
                    </a:p>
                  </a:txBody>
                  <a:tcPr marT="91425" marB="91425" marR="91425" marL="91425"/>
                </a:tc>
                <a:tc>
                  <a:txBody>
                    <a:bodyPr/>
                    <a:lstStyle/>
                    <a:p>
                      <a:pPr indent="0" lvl="0" marL="0" rtl="0" algn="r">
                        <a:spcBef>
                          <a:spcPts val="0"/>
                        </a:spcBef>
                        <a:spcAft>
                          <a:spcPts val="0"/>
                        </a:spcAft>
                        <a:buNone/>
                      </a:pPr>
                      <a:r>
                        <a:rPr lang="en-US"/>
                        <a:t>149</a:t>
                      </a:r>
                      <a:endParaRPr/>
                    </a:p>
                  </a:txBody>
                  <a:tcPr marT="91425" marB="91425" marR="91425" marL="91425"/>
                </a:tc>
                <a:tc>
                  <a:txBody>
                    <a:bodyPr/>
                    <a:lstStyle/>
                    <a:p>
                      <a:pPr indent="0" lvl="0" marL="0" rtl="0" algn="r">
                        <a:spcBef>
                          <a:spcPts val="0"/>
                        </a:spcBef>
                        <a:spcAft>
                          <a:spcPts val="0"/>
                        </a:spcAft>
                        <a:buNone/>
                      </a:pPr>
                      <a:r>
                        <a:rPr lang="en-US"/>
                        <a:t>149</a:t>
                      </a:r>
                      <a:endParaRPr/>
                    </a:p>
                  </a:txBody>
                  <a:tcPr marT="91425" marB="91425" marR="91425" marL="91425"/>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gda22719901_0_46"/>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Walkthrough </a:t>
            </a:r>
            <a:r>
              <a:rPr b="1" lang="en-US" sz="3000">
                <a:solidFill>
                  <a:schemeClr val="dk1"/>
                </a:solidFill>
                <a:highlight>
                  <a:schemeClr val="lt1"/>
                </a:highlight>
              </a:rPr>
              <a:t>(Kerala Dataset Characteristics)</a:t>
            </a:r>
            <a:endParaRPr sz="3000">
              <a:solidFill>
                <a:schemeClr val="dk1"/>
              </a:solidFill>
              <a:highlight>
                <a:schemeClr val="lt1"/>
              </a:highlight>
            </a:endParaRPr>
          </a:p>
        </p:txBody>
      </p:sp>
      <p:sp>
        <p:nvSpPr>
          <p:cNvPr id="658" name="Google Shape;658;gda22719901_0_46"/>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None/>
            </a:pPr>
            <a:r>
              <a:t/>
            </a:r>
            <a:endParaRPr sz="2300">
              <a:solidFill>
                <a:srgbClr val="0033CC"/>
              </a:solidFill>
            </a:endParaRPr>
          </a:p>
          <a:p>
            <a:pPr indent="0" lvl="0" marL="0" rtl="0" algn="just">
              <a:lnSpc>
                <a:spcPct val="100000"/>
              </a:lnSpc>
              <a:spcBef>
                <a:spcPts val="0"/>
              </a:spcBef>
              <a:spcAft>
                <a:spcPts val="0"/>
              </a:spcAft>
              <a:buNone/>
            </a:pPr>
            <a:r>
              <a:t/>
            </a:r>
            <a:endParaRPr sz="2300">
              <a:solidFill>
                <a:srgbClr val="0033CC"/>
              </a:solidFill>
            </a:endParaRPr>
          </a:p>
          <a:p>
            <a:pPr indent="0" lvl="0" marL="0" rtl="0" algn="just">
              <a:lnSpc>
                <a:spcPct val="100000"/>
              </a:lnSpc>
              <a:spcBef>
                <a:spcPts val="0"/>
              </a:spcBef>
              <a:spcAft>
                <a:spcPts val="0"/>
              </a:spcAft>
              <a:buNone/>
            </a:pPr>
            <a:r>
              <a:t/>
            </a:r>
            <a:endParaRPr sz="2300">
              <a:solidFill>
                <a:srgbClr val="0033CC"/>
              </a:solidFill>
            </a:endParaRPr>
          </a:p>
        </p:txBody>
      </p:sp>
      <p:sp>
        <p:nvSpPr>
          <p:cNvPr id="659" name="Google Shape;659;gda22719901_0_4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660" name="Google Shape;660;gda22719901_0_4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661" name="Google Shape;661;gda22719901_0_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662" name="Google Shape;662;gda22719901_0_46"/>
          <p:cNvGraphicFramePr/>
          <p:nvPr/>
        </p:nvGraphicFramePr>
        <p:xfrm>
          <a:off x="838200" y="1295400"/>
          <a:ext cx="3000000" cy="3000000"/>
        </p:xfrm>
        <a:graphic>
          <a:graphicData uri="http://schemas.openxmlformats.org/drawingml/2006/table">
            <a:tbl>
              <a:tblPr>
                <a:noFill/>
                <a:tableStyleId>{A20ABAA0-EC41-49F7-8D00-383928950B81}</a:tableStyleId>
              </a:tblPr>
              <a:tblGrid>
                <a:gridCol w="1771750"/>
                <a:gridCol w="1771750"/>
                <a:gridCol w="1771750"/>
              </a:tblGrid>
              <a:tr h="396200">
                <a:tc>
                  <a:txBody>
                    <a:bodyPr/>
                    <a:lstStyle/>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latin typeface="Calibri"/>
                          <a:ea typeface="Calibri"/>
                          <a:cs typeface="Calibri"/>
                          <a:sym typeface="Calibri"/>
                        </a:rPr>
                        <a:t>Mn</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latin typeface="Calibri"/>
                          <a:ea typeface="Calibri"/>
                          <a:cs typeface="Calibri"/>
                          <a:sym typeface="Calibri"/>
                        </a:rPr>
                        <a:t>Yield</a:t>
                      </a:r>
                      <a:endParaRPr b="1">
                        <a:latin typeface="Calibri"/>
                        <a:ea typeface="Calibri"/>
                        <a:cs typeface="Calibri"/>
                        <a:sym typeface="Calibri"/>
                      </a:endParaRPr>
                    </a:p>
                  </a:txBody>
                  <a:tcPr marT="91425" marB="91425" marR="91425" marL="91425"/>
                </a:tc>
              </a:tr>
              <a:tr h="486600">
                <a:tc>
                  <a:txBody>
                    <a:bodyPr/>
                    <a:lstStyle/>
                    <a:p>
                      <a:pPr indent="0" lvl="0" marL="0" rtl="0" algn="l">
                        <a:spcBef>
                          <a:spcPts val="0"/>
                        </a:spcBef>
                        <a:spcAft>
                          <a:spcPts val="0"/>
                        </a:spcAft>
                        <a:buNone/>
                      </a:pPr>
                      <a:r>
                        <a:rPr b="1" lang="en-US">
                          <a:latin typeface="Calibri"/>
                          <a:ea typeface="Calibri"/>
                          <a:cs typeface="Calibri"/>
                          <a:sym typeface="Calibri"/>
                        </a:rPr>
                        <a:t>Mean</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63.56</a:t>
                      </a:r>
                      <a:endParaRPr/>
                    </a:p>
                  </a:txBody>
                  <a:tcPr marT="91425" marB="91425" marR="91425" marL="91425"/>
                </a:tc>
                <a:tc>
                  <a:txBody>
                    <a:bodyPr/>
                    <a:lstStyle/>
                    <a:p>
                      <a:pPr indent="0" lvl="0" marL="0" rtl="0" algn="r">
                        <a:spcBef>
                          <a:spcPts val="0"/>
                        </a:spcBef>
                        <a:spcAft>
                          <a:spcPts val="0"/>
                        </a:spcAft>
                        <a:buNone/>
                      </a:pPr>
                      <a:r>
                        <a:rPr lang="en-US"/>
                        <a:t>3044.66</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Mode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42.26</a:t>
                      </a:r>
                      <a:endParaRPr/>
                    </a:p>
                  </a:txBody>
                  <a:tcPr marT="91425" marB="91425" marR="91425" marL="91425"/>
                </a:tc>
                <a:tc>
                  <a:txBody>
                    <a:bodyPr/>
                    <a:lstStyle/>
                    <a:p>
                      <a:pPr indent="0" lvl="0" marL="0" rtl="0" algn="r">
                        <a:spcBef>
                          <a:spcPts val="0"/>
                        </a:spcBef>
                        <a:spcAft>
                          <a:spcPts val="0"/>
                        </a:spcAft>
                        <a:buNone/>
                      </a:pPr>
                      <a:r>
                        <a:rPr lang="en-US"/>
                        <a:t>2200</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Median</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45.53</a:t>
                      </a:r>
                      <a:endParaRPr/>
                    </a:p>
                  </a:txBody>
                  <a:tcPr marT="91425" marB="91425" marR="91425" marL="91425"/>
                </a:tc>
                <a:tc>
                  <a:txBody>
                    <a:bodyPr/>
                    <a:lstStyle/>
                    <a:p>
                      <a:pPr indent="0" lvl="0" marL="0" rtl="0" algn="r">
                        <a:spcBef>
                          <a:spcPts val="0"/>
                        </a:spcBef>
                        <a:spcAft>
                          <a:spcPts val="0"/>
                        </a:spcAft>
                        <a:buNone/>
                      </a:pPr>
                      <a:r>
                        <a:rPr lang="en-US"/>
                        <a:t>2150</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First Quartile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31.38</a:t>
                      </a:r>
                      <a:endParaRPr/>
                    </a:p>
                  </a:txBody>
                  <a:tcPr marT="91425" marB="91425" marR="91425" marL="91425"/>
                </a:tc>
                <a:tc>
                  <a:txBody>
                    <a:bodyPr/>
                    <a:lstStyle/>
                    <a:p>
                      <a:pPr indent="0" lvl="0" marL="0" rtl="0" algn="r">
                        <a:spcBef>
                          <a:spcPts val="0"/>
                        </a:spcBef>
                        <a:spcAft>
                          <a:spcPts val="0"/>
                        </a:spcAft>
                        <a:buNone/>
                      </a:pPr>
                      <a:r>
                        <a:rPr lang="en-US"/>
                        <a:t>1800</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Third Quartile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70.76</a:t>
                      </a:r>
                      <a:endParaRPr/>
                    </a:p>
                  </a:txBody>
                  <a:tcPr marT="91425" marB="91425" marR="91425" marL="91425"/>
                </a:tc>
                <a:tc>
                  <a:txBody>
                    <a:bodyPr/>
                    <a:lstStyle/>
                    <a:p>
                      <a:pPr indent="0" lvl="0" marL="0" rtl="0" algn="r">
                        <a:spcBef>
                          <a:spcPts val="0"/>
                        </a:spcBef>
                        <a:spcAft>
                          <a:spcPts val="0"/>
                        </a:spcAft>
                        <a:buNone/>
                      </a:pPr>
                      <a:r>
                        <a:rPr lang="en-US"/>
                        <a:t>2400</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Standard Deviation</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56.62</a:t>
                      </a:r>
                      <a:endParaRPr/>
                    </a:p>
                  </a:txBody>
                  <a:tcPr marT="91425" marB="91425" marR="91425" marL="91425"/>
                </a:tc>
                <a:tc>
                  <a:txBody>
                    <a:bodyPr/>
                    <a:lstStyle/>
                    <a:p>
                      <a:pPr indent="0" lvl="0" marL="0" rtl="0" algn="r">
                        <a:spcBef>
                          <a:spcPts val="0"/>
                        </a:spcBef>
                        <a:spcAft>
                          <a:spcPts val="0"/>
                        </a:spcAft>
                        <a:buNone/>
                      </a:pPr>
                      <a:r>
                        <a:rPr lang="en-US"/>
                        <a:t>4180.40</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Range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283.72</a:t>
                      </a:r>
                      <a:endParaRPr/>
                    </a:p>
                  </a:txBody>
                  <a:tcPr marT="91425" marB="91425" marR="91425" marL="91425"/>
                </a:tc>
                <a:tc>
                  <a:txBody>
                    <a:bodyPr/>
                    <a:lstStyle/>
                    <a:p>
                      <a:pPr indent="0" lvl="0" marL="0" rtl="0" algn="r">
                        <a:spcBef>
                          <a:spcPts val="0"/>
                        </a:spcBef>
                        <a:spcAft>
                          <a:spcPts val="0"/>
                        </a:spcAft>
                        <a:buNone/>
                      </a:pPr>
                      <a:r>
                        <a:rPr lang="en-US"/>
                        <a:t>34588</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Minimum</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6.17</a:t>
                      </a:r>
                      <a:endParaRPr/>
                    </a:p>
                  </a:txBody>
                  <a:tcPr marT="91425" marB="91425" marR="91425" marL="91425"/>
                </a:tc>
                <a:tc>
                  <a:txBody>
                    <a:bodyPr/>
                    <a:lstStyle/>
                    <a:p>
                      <a:pPr indent="0" lvl="0" marL="0" rtl="0" algn="r">
                        <a:spcBef>
                          <a:spcPts val="0"/>
                        </a:spcBef>
                        <a:spcAft>
                          <a:spcPts val="0"/>
                        </a:spcAft>
                        <a:buNone/>
                      </a:pPr>
                      <a:r>
                        <a:rPr lang="en-US"/>
                        <a:t>412</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Maximum</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289.89</a:t>
                      </a:r>
                      <a:endParaRPr/>
                    </a:p>
                  </a:txBody>
                  <a:tcPr marT="91425" marB="91425" marR="91425" marL="91425"/>
                </a:tc>
                <a:tc>
                  <a:txBody>
                    <a:bodyPr/>
                    <a:lstStyle/>
                    <a:p>
                      <a:pPr indent="0" lvl="0" marL="0" rtl="0" algn="r">
                        <a:spcBef>
                          <a:spcPts val="0"/>
                        </a:spcBef>
                        <a:spcAft>
                          <a:spcPts val="0"/>
                        </a:spcAft>
                        <a:buNone/>
                      </a:pPr>
                      <a:r>
                        <a:rPr lang="en-US"/>
                        <a:t>35000</a:t>
                      </a:r>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Count</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149</a:t>
                      </a:r>
                      <a:endParaRPr/>
                    </a:p>
                  </a:txBody>
                  <a:tcPr marT="91425" marB="91425" marR="91425" marL="91425"/>
                </a:tc>
                <a:tc>
                  <a:txBody>
                    <a:bodyPr/>
                    <a:lstStyle/>
                    <a:p>
                      <a:pPr indent="0" lvl="0" marL="0" rtl="0" algn="r">
                        <a:spcBef>
                          <a:spcPts val="0"/>
                        </a:spcBef>
                        <a:spcAft>
                          <a:spcPts val="0"/>
                        </a:spcAft>
                        <a:buNone/>
                      </a:pPr>
                      <a:r>
                        <a:rPr lang="en-US"/>
                        <a:t>149</a:t>
                      </a:r>
                      <a:endParaRPr/>
                    </a:p>
                  </a:txBody>
                  <a:tcPr marT="91425" marB="91425" marR="91425" marL="91425"/>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gda22719901_0_56"/>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Walkthrough </a:t>
            </a:r>
            <a:r>
              <a:rPr b="1" lang="en-US" sz="3000">
                <a:solidFill>
                  <a:schemeClr val="dk1"/>
                </a:solidFill>
                <a:highlight>
                  <a:schemeClr val="lt1"/>
                </a:highlight>
              </a:rPr>
              <a:t>(Kerala Dataset Characteristics)</a:t>
            </a:r>
            <a:endParaRPr sz="3000">
              <a:solidFill>
                <a:schemeClr val="dk1"/>
              </a:solidFill>
              <a:highlight>
                <a:schemeClr val="lt1"/>
              </a:highlight>
            </a:endParaRPr>
          </a:p>
        </p:txBody>
      </p:sp>
      <p:sp>
        <p:nvSpPr>
          <p:cNvPr id="668" name="Google Shape;668;gda22719901_0_56"/>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None/>
            </a:pPr>
            <a:r>
              <a:t/>
            </a:r>
            <a:endParaRPr sz="2300">
              <a:solidFill>
                <a:srgbClr val="0033CC"/>
              </a:solidFill>
            </a:endParaRPr>
          </a:p>
          <a:p>
            <a:pPr indent="0" lvl="0" marL="0" rtl="0" algn="just">
              <a:lnSpc>
                <a:spcPct val="100000"/>
              </a:lnSpc>
              <a:spcBef>
                <a:spcPts val="0"/>
              </a:spcBef>
              <a:spcAft>
                <a:spcPts val="0"/>
              </a:spcAft>
              <a:buNone/>
            </a:pPr>
            <a:r>
              <a:t/>
            </a:r>
            <a:endParaRPr sz="2300">
              <a:solidFill>
                <a:srgbClr val="0033CC"/>
              </a:solidFill>
            </a:endParaRPr>
          </a:p>
          <a:p>
            <a:pPr indent="0" lvl="0" marL="0" rtl="0" algn="just">
              <a:lnSpc>
                <a:spcPct val="100000"/>
              </a:lnSpc>
              <a:spcBef>
                <a:spcPts val="0"/>
              </a:spcBef>
              <a:spcAft>
                <a:spcPts val="0"/>
              </a:spcAft>
              <a:buNone/>
            </a:pPr>
            <a:r>
              <a:t/>
            </a:r>
            <a:endParaRPr sz="2300">
              <a:solidFill>
                <a:srgbClr val="0033CC"/>
              </a:solidFill>
            </a:endParaRPr>
          </a:p>
        </p:txBody>
      </p:sp>
      <p:sp>
        <p:nvSpPr>
          <p:cNvPr id="669" name="Google Shape;669;gda22719901_0_5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670" name="Google Shape;670;gda22719901_0_5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671" name="Google Shape;671;gda22719901_0_5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672" name="Google Shape;672;gda22719901_0_56"/>
          <p:cNvGraphicFramePr/>
          <p:nvPr/>
        </p:nvGraphicFramePr>
        <p:xfrm>
          <a:off x="838200" y="1295400"/>
          <a:ext cx="3000000" cy="3000000"/>
        </p:xfrm>
        <a:graphic>
          <a:graphicData uri="http://schemas.openxmlformats.org/drawingml/2006/table">
            <a:tbl>
              <a:tblPr>
                <a:noFill/>
                <a:tableStyleId>{A20ABAA0-EC41-49F7-8D00-383928950B81}</a:tableStyleId>
              </a:tblPr>
              <a:tblGrid>
                <a:gridCol w="1771750"/>
                <a:gridCol w="1771750"/>
              </a:tblGrid>
              <a:tr h="396200">
                <a:tc>
                  <a:txBody>
                    <a:bodyPr/>
                    <a:lstStyle/>
                    <a:p>
                      <a:pPr indent="0" lvl="0" marL="0" rtl="0" algn="l">
                        <a:spcBef>
                          <a:spcPts val="0"/>
                        </a:spcBef>
                        <a:spcAft>
                          <a:spcPts val="0"/>
                        </a:spcAft>
                        <a:buNone/>
                      </a:pPr>
                      <a:r>
                        <a:rPr b="1" lang="en-US">
                          <a:latin typeface="Calibri"/>
                          <a:ea typeface="Calibri"/>
                          <a:cs typeface="Calibri"/>
                          <a:sym typeface="Calibri"/>
                        </a:rPr>
                        <a:t>Crop Label</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latin typeface="Calibri"/>
                          <a:ea typeface="Calibri"/>
                          <a:cs typeface="Calibri"/>
                          <a:sym typeface="Calibri"/>
                        </a:rPr>
                        <a:t>Count</a:t>
                      </a:r>
                      <a:endParaRPr b="1">
                        <a:latin typeface="Calibri"/>
                        <a:ea typeface="Calibri"/>
                        <a:cs typeface="Calibri"/>
                        <a:sym typeface="Calibri"/>
                      </a:endParaRPr>
                    </a:p>
                  </a:txBody>
                  <a:tcPr marT="91425" marB="91425" marR="91425" marL="91425"/>
                </a:tc>
              </a:tr>
              <a:tr h="486600">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Calibri"/>
                          <a:ea typeface="Calibri"/>
                          <a:cs typeface="Calibri"/>
                          <a:sym typeface="Calibri"/>
                        </a:rPr>
                        <a:t>Coconut</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6</a:t>
                      </a:r>
                      <a:endParaRPr/>
                    </a:p>
                  </a:txBody>
                  <a:tcPr marT="91425" marB="91425" marR="91425" marL="91425"/>
                </a:tc>
              </a:tr>
              <a:tr h="396200">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Calibri"/>
                          <a:ea typeface="Calibri"/>
                          <a:cs typeface="Calibri"/>
                          <a:sym typeface="Calibri"/>
                        </a:rPr>
                        <a:t>Pepper</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r>
              <a:tr h="396200">
                <a:tc>
                  <a:txBody>
                    <a:bodyPr/>
                    <a:lstStyle/>
                    <a:p>
                      <a:pPr indent="0" lvl="0" marL="0" rtl="0" algn="l">
                        <a:spcBef>
                          <a:spcPts val="0"/>
                        </a:spcBef>
                        <a:spcAft>
                          <a:spcPts val="0"/>
                        </a:spcAft>
                        <a:buNone/>
                      </a:pPr>
                      <a:r>
                        <a:rPr lang="en-US">
                          <a:solidFill>
                            <a:schemeClr val="dk1"/>
                          </a:solidFill>
                          <a:highlight>
                            <a:srgbClr val="FFFFFF"/>
                          </a:highlight>
                          <a:latin typeface="Calibri"/>
                          <a:ea typeface="Calibri"/>
                          <a:cs typeface="Calibri"/>
                          <a:sym typeface="Calibri"/>
                        </a:rPr>
                        <a:t>Banana</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3</a:t>
                      </a:r>
                      <a:endParaRPr/>
                    </a:p>
                  </a:txBody>
                  <a:tcPr marT="91425" marB="91425" marR="91425" marL="91425"/>
                </a:tc>
              </a:tr>
              <a:tr h="396200">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Calibri"/>
                          <a:ea typeface="Calibri"/>
                          <a:cs typeface="Calibri"/>
                          <a:sym typeface="Calibri"/>
                        </a:rPr>
                        <a:t>Paddy</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104</a:t>
                      </a:r>
                      <a:endParaRPr/>
                    </a:p>
                  </a:txBody>
                  <a:tcPr marT="91425" marB="91425" marR="91425" marL="91425"/>
                </a:tc>
              </a:tr>
              <a:tr h="396200">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Calibri"/>
                          <a:ea typeface="Calibri"/>
                          <a:cs typeface="Calibri"/>
                          <a:sym typeface="Calibri"/>
                        </a:rPr>
                        <a:t>Bitter gourd</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2</a:t>
                      </a:r>
                      <a:endParaRPr/>
                    </a:p>
                  </a:txBody>
                  <a:tcPr marT="91425" marB="91425" marR="91425" marL="91425"/>
                </a:tc>
              </a:tr>
              <a:tr h="396200">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Calibri"/>
                          <a:ea typeface="Calibri"/>
                          <a:cs typeface="Calibri"/>
                          <a:sym typeface="Calibri"/>
                        </a:rPr>
                        <a:t>Cucurbit</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r>
              <a:tr h="396200">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Calibri"/>
                          <a:ea typeface="Calibri"/>
                          <a:cs typeface="Calibri"/>
                          <a:sym typeface="Calibri"/>
                        </a:rPr>
                        <a:t>Bhendi</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3</a:t>
                      </a:r>
                      <a:endParaRPr/>
                    </a:p>
                  </a:txBody>
                  <a:tcPr marT="91425" marB="91425" marR="91425" marL="91425"/>
                </a:tc>
              </a:tr>
              <a:tr h="396200">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Calibri"/>
                          <a:ea typeface="Calibri"/>
                          <a:cs typeface="Calibri"/>
                          <a:sym typeface="Calibri"/>
                        </a:rPr>
                        <a:t>Cowpea</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9</a:t>
                      </a:r>
                      <a:endParaRPr/>
                    </a:p>
                  </a:txBody>
                  <a:tcPr marT="91425" marB="91425" marR="91425" marL="91425"/>
                </a:tc>
              </a:tr>
              <a:tr h="396200">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Calibri"/>
                          <a:ea typeface="Calibri"/>
                          <a:cs typeface="Calibri"/>
                          <a:sym typeface="Calibri"/>
                        </a:rPr>
                        <a:t>Brinjal</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7</a:t>
                      </a:r>
                      <a:endParaRPr/>
                    </a:p>
                  </a:txBody>
                  <a:tcPr marT="91425" marB="91425" marR="91425" marL="91425"/>
                </a:tc>
              </a:tr>
              <a:tr h="396200">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Calibri"/>
                          <a:ea typeface="Calibri"/>
                          <a:cs typeface="Calibri"/>
                          <a:sym typeface="Calibri"/>
                        </a:rPr>
                        <a:t>Tapioca</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3</a:t>
                      </a:r>
                      <a:endParaRPr/>
                    </a:p>
                  </a:txBody>
                  <a:tcPr marT="91425" marB="91425" marR="91425" marL="91425"/>
                </a:tc>
              </a:tr>
            </a:tbl>
          </a:graphicData>
        </a:graphic>
      </p:graphicFrame>
      <p:graphicFrame>
        <p:nvGraphicFramePr>
          <p:cNvPr id="673" name="Google Shape;673;gda22719901_0_56"/>
          <p:cNvGraphicFramePr/>
          <p:nvPr/>
        </p:nvGraphicFramePr>
        <p:xfrm>
          <a:off x="5287000" y="1295400"/>
          <a:ext cx="3000000" cy="3000000"/>
        </p:xfrm>
        <a:graphic>
          <a:graphicData uri="http://schemas.openxmlformats.org/drawingml/2006/table">
            <a:tbl>
              <a:tblPr>
                <a:noFill/>
                <a:tableStyleId>{A20ABAA0-EC41-49F7-8D00-383928950B81}</a:tableStyleId>
              </a:tblPr>
              <a:tblGrid>
                <a:gridCol w="1771750"/>
                <a:gridCol w="1771750"/>
              </a:tblGrid>
              <a:tr h="328425">
                <a:tc>
                  <a:txBody>
                    <a:bodyPr/>
                    <a:lstStyle/>
                    <a:p>
                      <a:pPr indent="0" lvl="0" marL="0" rtl="0" algn="l">
                        <a:spcBef>
                          <a:spcPts val="0"/>
                        </a:spcBef>
                        <a:spcAft>
                          <a:spcPts val="0"/>
                        </a:spcAft>
                        <a:buNone/>
                      </a:pPr>
                      <a:r>
                        <a:rPr b="1" lang="en-US">
                          <a:latin typeface="Calibri"/>
                          <a:ea typeface="Calibri"/>
                          <a:cs typeface="Calibri"/>
                          <a:sym typeface="Calibri"/>
                        </a:rPr>
                        <a:t>Crop Label</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latin typeface="Calibri"/>
                          <a:ea typeface="Calibri"/>
                          <a:cs typeface="Calibri"/>
                          <a:sym typeface="Calibri"/>
                        </a:rPr>
                        <a:t>Count</a:t>
                      </a:r>
                      <a:endParaRPr b="1">
                        <a:latin typeface="Calibri"/>
                        <a:ea typeface="Calibri"/>
                        <a:cs typeface="Calibri"/>
                        <a:sym typeface="Calibri"/>
                      </a:endParaRPr>
                    </a:p>
                  </a:txBody>
                  <a:tcPr marT="91425" marB="91425" marR="91425" marL="91425"/>
                </a:tc>
              </a:tr>
              <a:tr h="486600">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Calibri"/>
                          <a:ea typeface="Calibri"/>
                          <a:cs typeface="Calibri"/>
                          <a:sym typeface="Calibri"/>
                        </a:rPr>
                        <a:t>Tomato</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r>
              <a:tr h="396200">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Calibri"/>
                          <a:ea typeface="Calibri"/>
                          <a:cs typeface="Calibri"/>
                          <a:sym typeface="Calibri"/>
                        </a:rPr>
                        <a:t>Arecanut</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3</a:t>
                      </a:r>
                      <a:endParaRPr/>
                    </a:p>
                  </a:txBody>
                  <a:tcPr marT="91425" marB="91425" marR="91425" marL="91425"/>
                </a:tc>
              </a:tr>
              <a:tr h="396200">
                <a:tc>
                  <a:txBody>
                    <a:bodyPr/>
                    <a:lstStyle/>
                    <a:p>
                      <a:pPr indent="0" lvl="0" marL="0" rtl="0" algn="l">
                        <a:spcBef>
                          <a:spcPts val="0"/>
                        </a:spcBef>
                        <a:spcAft>
                          <a:spcPts val="0"/>
                        </a:spcAft>
                        <a:buNone/>
                      </a:pPr>
                      <a:r>
                        <a:rPr lang="en-US">
                          <a:solidFill>
                            <a:schemeClr val="dk1"/>
                          </a:solidFill>
                          <a:latin typeface="Calibri"/>
                          <a:ea typeface="Calibri"/>
                          <a:cs typeface="Calibri"/>
                          <a:sym typeface="Calibri"/>
                        </a:rPr>
                        <a:t>Rubber</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6</a:t>
                      </a:r>
                      <a:endParaRPr/>
                    </a:p>
                  </a:txBody>
                  <a:tcPr marT="91425" marB="91425" marR="91425" marL="91425"/>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16"/>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Summary of work done in Capstone Phase-1</a:t>
            </a:r>
            <a:endParaRPr/>
          </a:p>
        </p:txBody>
      </p:sp>
      <p:sp>
        <p:nvSpPr>
          <p:cNvPr id="679" name="Google Shape;679;p16"/>
          <p:cNvSpPr txBox="1"/>
          <p:nvPr>
            <p:ph idx="1" type="body"/>
          </p:nvPr>
        </p:nvSpPr>
        <p:spPr>
          <a:xfrm>
            <a:off x="838200" y="1295400"/>
            <a:ext cx="10515600" cy="4881563"/>
          </a:xfrm>
          <a:prstGeom prst="rect">
            <a:avLst/>
          </a:prstGeom>
          <a:noFill/>
          <a:ln>
            <a:noFill/>
          </a:ln>
        </p:spPr>
        <p:txBody>
          <a:bodyPr anchorCtr="0" anchor="t" bIns="45700" lIns="91425" spcFirstLastPara="1" rIns="91425" wrap="square" tIns="45700">
            <a:normAutofit/>
          </a:bodyPr>
          <a:lstStyle/>
          <a:p>
            <a:pPr indent="-368300" lvl="0" marL="457200" rtl="0" algn="l">
              <a:lnSpc>
                <a:spcPct val="90000"/>
              </a:lnSpc>
              <a:spcBef>
                <a:spcPts val="0"/>
              </a:spcBef>
              <a:spcAft>
                <a:spcPts val="0"/>
              </a:spcAft>
              <a:buClr>
                <a:srgbClr val="0033CC"/>
              </a:buClr>
              <a:buSzPts val="2200"/>
              <a:buChar char="●"/>
            </a:pPr>
            <a:r>
              <a:rPr lang="en-US" sz="2200">
                <a:solidFill>
                  <a:srgbClr val="0033CC"/>
                </a:solidFill>
              </a:rPr>
              <a:t>Through the literature survey that we conducted, we learnt about the various machine learning algorithms that have been employed to recommend the most suited crop given the required soil and atmospheric properties of a specific location.</a:t>
            </a:r>
            <a:endParaRPr sz="2200">
              <a:solidFill>
                <a:srgbClr val="0033CC"/>
              </a:solidFill>
            </a:endParaRPr>
          </a:p>
          <a:p>
            <a:pPr indent="0" lvl="0" marL="457200" rtl="0" algn="l">
              <a:lnSpc>
                <a:spcPct val="90000"/>
              </a:lnSpc>
              <a:spcBef>
                <a:spcPts val="0"/>
              </a:spcBef>
              <a:spcAft>
                <a:spcPts val="0"/>
              </a:spcAft>
              <a:buSzPts val="2800"/>
              <a:buNone/>
            </a:pPr>
            <a:r>
              <a:t/>
            </a:r>
            <a:endParaRPr sz="2200">
              <a:solidFill>
                <a:srgbClr val="0033CC"/>
              </a:solidFill>
            </a:endParaRPr>
          </a:p>
          <a:p>
            <a:pPr indent="0" lvl="0" marL="457200" rtl="0" algn="l">
              <a:lnSpc>
                <a:spcPct val="90000"/>
              </a:lnSpc>
              <a:spcBef>
                <a:spcPts val="0"/>
              </a:spcBef>
              <a:spcAft>
                <a:spcPts val="0"/>
              </a:spcAft>
              <a:buSzPts val="2800"/>
              <a:buNone/>
            </a:pPr>
            <a:r>
              <a:t/>
            </a:r>
            <a:endParaRPr sz="2200">
              <a:solidFill>
                <a:srgbClr val="0033CC"/>
              </a:solidFill>
            </a:endParaRPr>
          </a:p>
          <a:p>
            <a:pPr indent="-368300" lvl="0" marL="457200" rtl="0" algn="l">
              <a:lnSpc>
                <a:spcPct val="90000"/>
              </a:lnSpc>
              <a:spcBef>
                <a:spcPts val="0"/>
              </a:spcBef>
              <a:spcAft>
                <a:spcPts val="0"/>
              </a:spcAft>
              <a:buClr>
                <a:srgbClr val="0033CC"/>
              </a:buClr>
              <a:buSzPts val="2200"/>
              <a:buChar char="●"/>
            </a:pPr>
            <a:r>
              <a:rPr lang="en-US" sz="2200">
                <a:solidFill>
                  <a:srgbClr val="0033CC"/>
                </a:solidFill>
              </a:rPr>
              <a:t>We have also implemented 4 machine learning algorithms namely Decision Trees, K-Nearest Neighbors, Naïve Bayes Classifier and Random Forest Classifier. Among these models, the Naïve Bayes Classifier gave the maximum accuracy of 99.47 %.</a:t>
            </a:r>
            <a:endParaRPr sz="2200">
              <a:solidFill>
                <a:srgbClr val="0033CC"/>
              </a:solidFill>
            </a:endParaRPr>
          </a:p>
          <a:p>
            <a:pPr indent="0" lvl="0" marL="457200" rtl="0" algn="l">
              <a:lnSpc>
                <a:spcPct val="90000"/>
              </a:lnSpc>
              <a:spcBef>
                <a:spcPts val="0"/>
              </a:spcBef>
              <a:spcAft>
                <a:spcPts val="0"/>
              </a:spcAft>
              <a:buNone/>
            </a:pPr>
            <a:r>
              <a:t/>
            </a:r>
            <a:endParaRPr sz="2200">
              <a:solidFill>
                <a:srgbClr val="0033CC"/>
              </a:solidFill>
            </a:endParaRPr>
          </a:p>
          <a:p>
            <a:pPr indent="0" lvl="0" marL="0" rtl="0" algn="l">
              <a:lnSpc>
                <a:spcPct val="90000"/>
              </a:lnSpc>
              <a:spcBef>
                <a:spcPts val="0"/>
              </a:spcBef>
              <a:spcAft>
                <a:spcPts val="0"/>
              </a:spcAft>
              <a:buSzPts val="2800"/>
              <a:buNone/>
            </a:pPr>
            <a:r>
              <a:t/>
            </a:r>
            <a:endParaRPr sz="2200">
              <a:solidFill>
                <a:srgbClr val="0033CC"/>
              </a:solidFill>
            </a:endParaRPr>
          </a:p>
          <a:p>
            <a:pPr indent="-368300" lvl="0" marL="457200" rtl="0" algn="l">
              <a:lnSpc>
                <a:spcPct val="90000"/>
              </a:lnSpc>
              <a:spcBef>
                <a:spcPts val="0"/>
              </a:spcBef>
              <a:spcAft>
                <a:spcPts val="0"/>
              </a:spcAft>
              <a:buClr>
                <a:srgbClr val="0033CC"/>
              </a:buClr>
              <a:buSzPts val="2200"/>
              <a:buChar char="●"/>
            </a:pPr>
            <a:r>
              <a:rPr lang="en-US" sz="2200">
                <a:solidFill>
                  <a:srgbClr val="0033CC"/>
                </a:solidFill>
              </a:rPr>
              <a:t>On thorough searching, we also came across a relevant dataset for the state of Andhra Pradesh covering 13 districts.</a:t>
            </a:r>
            <a:endParaRPr sz="2200">
              <a:solidFill>
                <a:srgbClr val="0033CC"/>
              </a:solidFill>
            </a:endParaRPr>
          </a:p>
          <a:p>
            <a:pPr indent="-50800" lvl="0" marL="228600" rtl="0" algn="l">
              <a:lnSpc>
                <a:spcPct val="90000"/>
              </a:lnSpc>
              <a:spcBef>
                <a:spcPts val="1000"/>
              </a:spcBef>
              <a:spcAft>
                <a:spcPts val="0"/>
              </a:spcAft>
              <a:buClr>
                <a:schemeClr val="dk1"/>
              </a:buClr>
              <a:buSzPts val="2800"/>
              <a:buNone/>
            </a:pPr>
            <a:r>
              <a:t/>
            </a:r>
            <a:endParaRPr sz="2200">
              <a:solidFill>
                <a:srgbClr val="0033CC"/>
              </a:solidFill>
            </a:endParaRPr>
          </a:p>
        </p:txBody>
      </p:sp>
      <p:sp>
        <p:nvSpPr>
          <p:cNvPr id="680" name="Google Shape;68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681" name="Google Shape;68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682" name="Google Shape;68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7"/>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Project Plan for Capstone Phase-2</a:t>
            </a:r>
            <a:endParaRPr/>
          </a:p>
        </p:txBody>
      </p:sp>
      <p:sp>
        <p:nvSpPr>
          <p:cNvPr id="688" name="Google Shape;688;p17"/>
          <p:cNvSpPr txBox="1"/>
          <p:nvPr>
            <p:ph idx="1" type="body"/>
          </p:nvPr>
        </p:nvSpPr>
        <p:spPr>
          <a:xfrm>
            <a:off x="838200" y="1295400"/>
            <a:ext cx="10515600" cy="4881563"/>
          </a:xfrm>
          <a:prstGeom prst="rect">
            <a:avLst/>
          </a:prstGeom>
          <a:noFill/>
          <a:ln>
            <a:noFill/>
          </a:ln>
        </p:spPr>
        <p:txBody>
          <a:bodyPr anchorCtr="0" anchor="t" bIns="45700" lIns="91425" spcFirstLastPara="1" rIns="91425" wrap="square" tIns="45700">
            <a:normAutofit/>
          </a:bodyPr>
          <a:lstStyle/>
          <a:p>
            <a:pPr indent="-368300" lvl="0" marL="457200" rtl="0" algn="l">
              <a:lnSpc>
                <a:spcPct val="90000"/>
              </a:lnSpc>
              <a:spcBef>
                <a:spcPts val="1000"/>
              </a:spcBef>
              <a:spcAft>
                <a:spcPts val="0"/>
              </a:spcAft>
              <a:buClr>
                <a:srgbClr val="0033CC"/>
              </a:buClr>
              <a:buSzPts val="2200"/>
              <a:buChar char="●"/>
            </a:pPr>
            <a:r>
              <a:rPr lang="en-US" sz="2200">
                <a:solidFill>
                  <a:srgbClr val="0033CC"/>
                </a:solidFill>
              </a:rPr>
              <a:t>In phase-2 of this project, we will make an attempt to implement some of the ensemble machine learning algorithms such as AdaBoost and XGBoost and also an Artificial Neural Networks model in order to achieve the recommendation of crops with a accuracy score.</a:t>
            </a:r>
            <a:endParaRPr sz="2200">
              <a:solidFill>
                <a:srgbClr val="0033CC"/>
              </a:solidFill>
            </a:endParaRPr>
          </a:p>
          <a:p>
            <a:pPr indent="0" lvl="0" marL="457200" rtl="0" algn="l">
              <a:lnSpc>
                <a:spcPct val="90000"/>
              </a:lnSpc>
              <a:spcBef>
                <a:spcPts val="1000"/>
              </a:spcBef>
              <a:spcAft>
                <a:spcPts val="0"/>
              </a:spcAft>
              <a:buSzPts val="2800"/>
              <a:buNone/>
            </a:pPr>
            <a:r>
              <a:t/>
            </a:r>
            <a:endParaRPr sz="2200">
              <a:solidFill>
                <a:srgbClr val="0033CC"/>
              </a:solidFill>
            </a:endParaRPr>
          </a:p>
          <a:p>
            <a:pPr indent="0" lvl="0" marL="457200" rtl="0" algn="l">
              <a:lnSpc>
                <a:spcPct val="90000"/>
              </a:lnSpc>
              <a:spcBef>
                <a:spcPts val="1000"/>
              </a:spcBef>
              <a:spcAft>
                <a:spcPts val="0"/>
              </a:spcAft>
              <a:buSzPts val="2800"/>
              <a:buNone/>
            </a:pPr>
            <a:r>
              <a:t/>
            </a:r>
            <a:endParaRPr sz="2200">
              <a:solidFill>
                <a:srgbClr val="0033CC"/>
              </a:solidFill>
            </a:endParaRPr>
          </a:p>
          <a:p>
            <a:pPr indent="-368300" lvl="0" marL="457200" rtl="0" algn="l">
              <a:lnSpc>
                <a:spcPct val="90000"/>
              </a:lnSpc>
              <a:spcBef>
                <a:spcPts val="1000"/>
              </a:spcBef>
              <a:spcAft>
                <a:spcPts val="0"/>
              </a:spcAft>
              <a:buClr>
                <a:srgbClr val="0033CC"/>
              </a:buClr>
              <a:buSzPts val="2200"/>
              <a:buChar char="●"/>
            </a:pPr>
            <a:r>
              <a:rPr lang="en-US" sz="2200">
                <a:solidFill>
                  <a:srgbClr val="0033CC"/>
                </a:solidFill>
              </a:rPr>
              <a:t>On completing the implementation of these models, we will be building a website and an associated mobile application in order to enable access to this crop recommendation system with user friendly and elegant graphical user interface.</a:t>
            </a:r>
            <a:endParaRPr sz="2200">
              <a:solidFill>
                <a:srgbClr val="0033CC"/>
              </a:solidFill>
            </a:endParaRPr>
          </a:p>
        </p:txBody>
      </p:sp>
      <p:sp>
        <p:nvSpPr>
          <p:cNvPr id="689" name="Google Shape;68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690" name="Google Shape;69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691" name="Google Shape;69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18"/>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References</a:t>
            </a:r>
            <a:endParaRPr b="1"/>
          </a:p>
        </p:txBody>
      </p:sp>
      <p:sp>
        <p:nvSpPr>
          <p:cNvPr id="697" name="Google Shape;697;p18"/>
          <p:cNvSpPr txBox="1"/>
          <p:nvPr/>
        </p:nvSpPr>
        <p:spPr>
          <a:xfrm>
            <a:off x="662875" y="1482500"/>
            <a:ext cx="9328800" cy="5017800"/>
          </a:xfrm>
          <a:prstGeom prst="rect">
            <a:avLst/>
          </a:prstGeom>
          <a:noFill/>
          <a:ln>
            <a:noFill/>
          </a:ln>
        </p:spPr>
        <p:txBody>
          <a:bodyPr anchorCtr="0" anchor="t" bIns="91425" lIns="91425" spcFirstLastPara="1" rIns="91425" wrap="square" tIns="91425">
            <a:spAutoFit/>
          </a:bodyPr>
          <a:lstStyle/>
          <a:p>
            <a:pPr indent="0" lvl="0" marL="297180" marR="0" rtl="0" algn="just">
              <a:lnSpc>
                <a:spcPct val="150000"/>
              </a:lnSpc>
              <a:spcBef>
                <a:spcPts val="1200"/>
              </a:spcBef>
              <a:spcAft>
                <a:spcPts val="0"/>
              </a:spcAft>
              <a:buClr>
                <a:srgbClr val="000000"/>
              </a:buClr>
              <a:buSzPts val="2000"/>
              <a:buFont typeface="Arial"/>
              <a:buNone/>
            </a:pPr>
            <a:r>
              <a:rPr b="1" i="0" lang="en-US" sz="2000" u="none" cap="none" strike="noStrike">
                <a:solidFill>
                  <a:schemeClr val="dk1"/>
                </a:solidFill>
                <a:highlight>
                  <a:schemeClr val="lt1"/>
                </a:highlight>
                <a:latin typeface="Arial"/>
                <a:ea typeface="Arial"/>
                <a:cs typeface="Arial"/>
                <a:sym typeface="Arial"/>
              </a:rPr>
              <a:t>[1]</a:t>
            </a:r>
            <a:r>
              <a:rPr b="0" i="0" lang="en-US" sz="2000" u="none" cap="none" strike="noStrike">
                <a:solidFill>
                  <a:schemeClr val="dk1"/>
                </a:solidFill>
                <a:highlight>
                  <a:schemeClr val="lt1"/>
                </a:highlight>
                <a:latin typeface="Arial"/>
                <a:ea typeface="Arial"/>
                <a:cs typeface="Arial"/>
                <a:sym typeface="Arial"/>
              </a:rPr>
              <a:t> Keerthan Kumar, T.G., Shubha, C. and Sushma, S.A., </a:t>
            </a:r>
            <a:r>
              <a:rPr b="1" i="0" lang="en-US" sz="2000" u="none" cap="none" strike="noStrike">
                <a:solidFill>
                  <a:schemeClr val="dk1"/>
                </a:solidFill>
                <a:highlight>
                  <a:schemeClr val="lt1"/>
                </a:highlight>
                <a:latin typeface="Arial"/>
                <a:ea typeface="Arial"/>
                <a:cs typeface="Arial"/>
                <a:sym typeface="Arial"/>
              </a:rPr>
              <a:t>Random Forest Algorithm for Soil Fertility Prediction and Grading Using Machine Learning</a:t>
            </a:r>
            <a:r>
              <a:rPr b="0" i="0" lang="en-US" sz="2000" u="none" cap="none" strike="noStrike">
                <a:solidFill>
                  <a:schemeClr val="dk1"/>
                </a:solidFill>
                <a:highlight>
                  <a:schemeClr val="lt1"/>
                </a:highlight>
                <a:latin typeface="Arial"/>
                <a:ea typeface="Arial"/>
                <a:cs typeface="Arial"/>
                <a:sym typeface="Arial"/>
              </a:rPr>
              <a:t>. </a:t>
            </a:r>
            <a:r>
              <a:rPr b="0" i="1" lang="en-US" sz="2000" u="none" cap="none" strike="noStrike">
                <a:solidFill>
                  <a:schemeClr val="dk1"/>
                </a:solidFill>
                <a:highlight>
                  <a:schemeClr val="lt1"/>
                </a:highlight>
                <a:latin typeface="Arial"/>
                <a:ea typeface="Arial"/>
                <a:cs typeface="Arial"/>
                <a:sym typeface="Arial"/>
              </a:rPr>
              <a:t>International Journal of Innovative Technology and Exploring Engineering (IJITEE), 2019</a:t>
            </a:r>
            <a:r>
              <a:rPr b="0" i="0" lang="en-US" sz="2000" u="none" cap="none" strike="noStrike">
                <a:solidFill>
                  <a:schemeClr val="dk1"/>
                </a:solidFill>
                <a:highlight>
                  <a:schemeClr val="lt1"/>
                </a:highlight>
                <a:latin typeface="Arial"/>
                <a:ea typeface="Arial"/>
                <a:cs typeface="Arial"/>
                <a:sym typeface="Arial"/>
              </a:rPr>
              <a:t>.</a:t>
            </a:r>
            <a:endParaRPr b="0" i="0" sz="2000" u="none" cap="none" strike="noStrike">
              <a:solidFill>
                <a:schemeClr val="dk1"/>
              </a:solidFill>
              <a:latin typeface="Arial"/>
              <a:ea typeface="Arial"/>
              <a:cs typeface="Arial"/>
              <a:sym typeface="Arial"/>
            </a:endParaRPr>
          </a:p>
          <a:p>
            <a:pPr indent="0" lvl="0" marL="297180" marR="0" rtl="0" algn="just">
              <a:lnSpc>
                <a:spcPct val="150000"/>
              </a:lnSpc>
              <a:spcBef>
                <a:spcPts val="1200"/>
              </a:spcBef>
              <a:spcAft>
                <a:spcPts val="0"/>
              </a:spcAft>
              <a:buClr>
                <a:srgbClr val="000000"/>
              </a:buClr>
              <a:buSzPts val="2000"/>
              <a:buFont typeface="Arial"/>
              <a:buNone/>
            </a:pPr>
            <a:r>
              <a:rPr b="1" i="0" lang="en-US" sz="2000" u="none" cap="none" strike="noStrike">
                <a:solidFill>
                  <a:schemeClr val="dk1"/>
                </a:solidFill>
                <a:highlight>
                  <a:schemeClr val="lt1"/>
                </a:highlight>
                <a:latin typeface="Arial"/>
                <a:ea typeface="Arial"/>
                <a:cs typeface="Arial"/>
                <a:sym typeface="Arial"/>
              </a:rPr>
              <a:t>[2]</a:t>
            </a:r>
            <a:r>
              <a:rPr b="0" i="0" lang="en-US" sz="2000" u="none" cap="none" strike="noStrike">
                <a:solidFill>
                  <a:schemeClr val="dk1"/>
                </a:solidFill>
                <a:highlight>
                  <a:schemeClr val="lt1"/>
                </a:highlight>
                <a:latin typeface="Arial"/>
                <a:ea typeface="Arial"/>
                <a:cs typeface="Arial"/>
                <a:sym typeface="Arial"/>
              </a:rPr>
              <a:t> Kumar, R., Singh, M.P., Kumar, P. and Singh, J.P., 2015, May. </a:t>
            </a:r>
            <a:r>
              <a:rPr b="1" i="0" lang="en-US" sz="2000" u="none" cap="none" strike="noStrike">
                <a:solidFill>
                  <a:schemeClr val="dk1"/>
                </a:solidFill>
                <a:highlight>
                  <a:schemeClr val="lt1"/>
                </a:highlight>
                <a:latin typeface="Arial"/>
                <a:ea typeface="Arial"/>
                <a:cs typeface="Arial"/>
                <a:sym typeface="Arial"/>
              </a:rPr>
              <a:t>Crop Selection Method to maximize crop yield rate using machine learning technique</a:t>
            </a:r>
            <a:r>
              <a:rPr b="0" i="0" lang="en-US" sz="2000" u="none" cap="none" strike="noStrike">
                <a:solidFill>
                  <a:schemeClr val="dk1"/>
                </a:solidFill>
                <a:highlight>
                  <a:schemeClr val="lt1"/>
                </a:highlight>
                <a:latin typeface="Arial"/>
                <a:ea typeface="Arial"/>
                <a:cs typeface="Arial"/>
                <a:sym typeface="Arial"/>
              </a:rPr>
              <a:t>. In 2015 international conference on smart technologies and management for computing, communication, controls, energy and materials (ICSTM) (pp. 138-145). IEEE.</a:t>
            </a:r>
            <a:endParaRPr b="0" i="0" sz="2000" u="none" cap="none" strike="noStrike">
              <a:solidFill>
                <a:schemeClr val="dk1"/>
              </a:solidFill>
              <a:latin typeface="Arial"/>
              <a:ea typeface="Arial"/>
              <a:cs typeface="Arial"/>
              <a:sym typeface="Arial"/>
            </a:endParaRPr>
          </a:p>
          <a:p>
            <a:pPr indent="12700" lvl="0" marL="342900" marR="0" rtl="0" algn="just">
              <a:lnSpc>
                <a:spcPct val="100000"/>
              </a:lnSpc>
              <a:spcBef>
                <a:spcPts val="120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98" name="Google Shape;69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699" name="Google Shape;69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700" name="Google Shape;70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g7afbe773fa_0_1214"/>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References</a:t>
            </a:r>
            <a:endParaRPr b="1"/>
          </a:p>
        </p:txBody>
      </p:sp>
      <p:sp>
        <p:nvSpPr>
          <p:cNvPr id="706" name="Google Shape;706;g7afbe773fa_0_1214"/>
          <p:cNvSpPr txBox="1"/>
          <p:nvPr/>
        </p:nvSpPr>
        <p:spPr>
          <a:xfrm>
            <a:off x="662875" y="1482500"/>
            <a:ext cx="9328800" cy="3417000"/>
          </a:xfrm>
          <a:prstGeom prst="rect">
            <a:avLst/>
          </a:prstGeom>
          <a:noFill/>
          <a:ln>
            <a:noFill/>
          </a:ln>
        </p:spPr>
        <p:txBody>
          <a:bodyPr anchorCtr="0" anchor="t" bIns="91425" lIns="91425" spcFirstLastPara="1" rIns="91425" wrap="square" tIns="91425">
            <a:spAutoFit/>
          </a:bodyPr>
          <a:lstStyle/>
          <a:p>
            <a:pPr indent="0" lvl="0" marL="297180" marR="0" rtl="0" algn="just">
              <a:lnSpc>
                <a:spcPct val="150000"/>
              </a:lnSpc>
              <a:spcBef>
                <a:spcPts val="1200"/>
              </a:spcBef>
              <a:spcAft>
                <a:spcPts val="0"/>
              </a:spcAft>
              <a:buClr>
                <a:schemeClr val="dk1"/>
              </a:buClr>
              <a:buSzPts val="1100"/>
              <a:buFont typeface="Arial"/>
              <a:buNone/>
            </a:pPr>
            <a:r>
              <a:rPr b="1" i="0" lang="en-US" sz="2000" u="none" cap="none" strike="noStrike">
                <a:solidFill>
                  <a:schemeClr val="dk1"/>
                </a:solidFill>
                <a:highlight>
                  <a:schemeClr val="lt1"/>
                </a:highlight>
                <a:latin typeface="Arial"/>
                <a:ea typeface="Arial"/>
                <a:cs typeface="Arial"/>
                <a:sym typeface="Arial"/>
              </a:rPr>
              <a:t>[3]</a:t>
            </a:r>
            <a:r>
              <a:rPr b="0" i="0" lang="en-US" sz="2000" u="none" cap="none" strike="noStrike">
                <a:solidFill>
                  <a:schemeClr val="dk1"/>
                </a:solidFill>
                <a:highlight>
                  <a:schemeClr val="lt1"/>
                </a:highlight>
                <a:latin typeface="Arial"/>
                <a:ea typeface="Arial"/>
                <a:cs typeface="Arial"/>
                <a:sym typeface="Arial"/>
              </a:rPr>
              <a:t> Palanivel, K. and Surianarayanan, C., 2019. </a:t>
            </a:r>
            <a:r>
              <a:rPr b="1" i="0" lang="en-US" sz="2000" u="none" cap="none" strike="noStrike">
                <a:solidFill>
                  <a:schemeClr val="dk1"/>
                </a:solidFill>
                <a:highlight>
                  <a:schemeClr val="lt1"/>
                </a:highlight>
                <a:latin typeface="Arial"/>
                <a:ea typeface="Arial"/>
                <a:cs typeface="Arial"/>
                <a:sym typeface="Arial"/>
              </a:rPr>
              <a:t>An approach for prediction of crop yield using machine learning and big data techniques</a:t>
            </a:r>
            <a:r>
              <a:rPr b="0" i="0" lang="en-US" sz="2000" u="none" cap="none" strike="noStrike">
                <a:solidFill>
                  <a:schemeClr val="dk1"/>
                </a:solidFill>
                <a:highlight>
                  <a:schemeClr val="lt1"/>
                </a:highlight>
                <a:latin typeface="Arial"/>
                <a:ea typeface="Arial"/>
                <a:cs typeface="Arial"/>
                <a:sym typeface="Arial"/>
              </a:rPr>
              <a:t>. International Journal of Computer Engineering and Technology, 10(3), pp.110-118.</a:t>
            </a:r>
            <a:endParaRPr b="0" i="0" sz="2000" u="none" cap="none" strike="noStrike">
              <a:solidFill>
                <a:schemeClr val="dk1"/>
              </a:solidFill>
              <a:highlight>
                <a:schemeClr val="lt1"/>
              </a:highlight>
              <a:latin typeface="Arial"/>
              <a:ea typeface="Arial"/>
              <a:cs typeface="Arial"/>
              <a:sym typeface="Arial"/>
            </a:endParaRPr>
          </a:p>
          <a:p>
            <a:pPr indent="0" lvl="0" marL="297180" marR="0" rtl="0" algn="just">
              <a:lnSpc>
                <a:spcPct val="150000"/>
              </a:lnSpc>
              <a:spcBef>
                <a:spcPts val="1200"/>
              </a:spcBef>
              <a:spcAft>
                <a:spcPts val="0"/>
              </a:spcAft>
              <a:buClr>
                <a:srgbClr val="000000"/>
              </a:buClr>
              <a:buSzPts val="2000"/>
              <a:buFont typeface="Arial"/>
              <a:buNone/>
            </a:pPr>
            <a:r>
              <a:rPr b="1" i="0" lang="en-US" sz="2000" u="none" cap="none" strike="noStrike">
                <a:solidFill>
                  <a:schemeClr val="dk1"/>
                </a:solidFill>
                <a:highlight>
                  <a:schemeClr val="lt1"/>
                </a:highlight>
                <a:latin typeface="Arial"/>
                <a:ea typeface="Arial"/>
                <a:cs typeface="Arial"/>
                <a:sym typeface="Arial"/>
              </a:rPr>
              <a:t>[4]</a:t>
            </a:r>
            <a:r>
              <a:rPr b="0" i="0" lang="en-US" sz="2000" u="none" cap="none" strike="noStrike">
                <a:solidFill>
                  <a:schemeClr val="dk1"/>
                </a:solidFill>
                <a:highlight>
                  <a:schemeClr val="lt1"/>
                </a:highlight>
                <a:latin typeface="Arial"/>
                <a:ea typeface="Arial"/>
                <a:cs typeface="Arial"/>
                <a:sym typeface="Arial"/>
              </a:rPr>
              <a:t> Patil, A., Kokate, S., Patil, P., Panpatil, V. and Sapkal, R., 2020. </a:t>
            </a:r>
            <a:r>
              <a:rPr b="1" i="0" lang="en-US" sz="2000" u="none" cap="none" strike="noStrike">
                <a:solidFill>
                  <a:schemeClr val="dk1"/>
                </a:solidFill>
                <a:highlight>
                  <a:schemeClr val="lt1"/>
                </a:highlight>
                <a:latin typeface="Arial"/>
                <a:ea typeface="Arial"/>
                <a:cs typeface="Arial"/>
                <a:sym typeface="Arial"/>
              </a:rPr>
              <a:t>Crop Prediction using Machine Learning Algorithms</a:t>
            </a:r>
            <a:r>
              <a:rPr b="0" i="0" lang="en-US" sz="2000" u="none" cap="none" strike="noStrike">
                <a:solidFill>
                  <a:schemeClr val="dk1"/>
                </a:solidFill>
                <a:highlight>
                  <a:schemeClr val="lt1"/>
                </a:highlight>
                <a:latin typeface="Arial"/>
                <a:ea typeface="Arial"/>
                <a:cs typeface="Arial"/>
                <a:sym typeface="Arial"/>
              </a:rPr>
              <a:t>. International Journal of Advancements in Engineering &amp; Technology, 1(1), pp.1-8.</a:t>
            </a:r>
            <a:endParaRPr b="1" i="0" sz="2000" u="none" cap="none" strike="noStrike">
              <a:solidFill>
                <a:schemeClr val="dk1"/>
              </a:solidFill>
              <a:highlight>
                <a:schemeClr val="lt1"/>
              </a:highlight>
              <a:latin typeface="Arial"/>
              <a:ea typeface="Arial"/>
              <a:cs typeface="Arial"/>
              <a:sym typeface="Arial"/>
            </a:endParaRPr>
          </a:p>
        </p:txBody>
      </p:sp>
      <p:sp>
        <p:nvSpPr>
          <p:cNvPr id="707" name="Google Shape;707;g7afbe773fa_0_12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708" name="Google Shape;708;g7afbe773fa_0_12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709" name="Google Shape;709;g7afbe773fa_0_12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20"/>
          <p:cNvSpPr/>
          <p:nvPr/>
        </p:nvSpPr>
        <p:spPr>
          <a:xfrm>
            <a:off x="4232254" y="2514600"/>
            <a:ext cx="4438073" cy="110799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6600"/>
              <a:buFont typeface="Arial"/>
              <a:buNone/>
            </a:pPr>
            <a:r>
              <a:rPr b="1" i="0" lang="en-US" sz="6600" u="none" cap="none" strike="noStrike">
                <a:solidFill>
                  <a:schemeClr val="accent1"/>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7afbe773fa_0_8"/>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Problem Statement</a:t>
            </a:r>
            <a:endParaRPr/>
          </a:p>
        </p:txBody>
      </p:sp>
      <p:sp>
        <p:nvSpPr>
          <p:cNvPr id="207" name="Google Shape;207;g7afbe773fa_0_8"/>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8" lvl="0" marL="685791"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
        <p:nvSpPr>
          <p:cNvPr id="208" name="Google Shape;208;g7afbe773fa_0_8"/>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t/>
            </a:r>
            <a:endParaRPr sz="2000">
              <a:solidFill>
                <a:srgbClr val="0033CC"/>
              </a:solidFill>
            </a:endParaRPr>
          </a:p>
          <a:p>
            <a:pPr indent="-355600" lvl="0" marL="457200" rtl="0" algn="l">
              <a:lnSpc>
                <a:spcPct val="90000"/>
              </a:lnSpc>
              <a:spcBef>
                <a:spcPts val="1000"/>
              </a:spcBef>
              <a:spcAft>
                <a:spcPts val="0"/>
              </a:spcAft>
              <a:buClr>
                <a:srgbClr val="0033CC"/>
              </a:buClr>
              <a:buSzPts val="2000"/>
              <a:buChar char="•"/>
            </a:pPr>
            <a:r>
              <a:rPr lang="en-US" sz="2000">
                <a:solidFill>
                  <a:srgbClr val="0033CC"/>
                </a:solidFill>
              </a:rPr>
              <a:t>Precision farming can reduce the quantity of nutrients and other requirements used by a large extent while boosting the yield by a large margin. Farmers can thus obtain great returns on their investments and can also save big on fertilizer, pesticide, water and other resources.</a:t>
            </a:r>
            <a:endParaRPr sz="2000">
              <a:solidFill>
                <a:srgbClr val="0033CC"/>
              </a:solidFill>
            </a:endParaRPr>
          </a:p>
          <a:p>
            <a:pPr indent="0" lvl="0" marL="457200" rtl="0" algn="l">
              <a:lnSpc>
                <a:spcPct val="90000"/>
              </a:lnSpc>
              <a:spcBef>
                <a:spcPts val="1000"/>
              </a:spcBef>
              <a:spcAft>
                <a:spcPts val="0"/>
              </a:spcAft>
              <a:buSzPts val="2800"/>
              <a:buNone/>
            </a:pPr>
            <a:r>
              <a:t/>
            </a:r>
            <a:endParaRPr sz="2000">
              <a:solidFill>
                <a:srgbClr val="0033CC"/>
              </a:solidFill>
            </a:endParaRPr>
          </a:p>
          <a:p>
            <a:pPr indent="-355600" lvl="0" marL="457200" rtl="0" algn="l">
              <a:lnSpc>
                <a:spcPct val="90000"/>
              </a:lnSpc>
              <a:spcBef>
                <a:spcPts val="1000"/>
              </a:spcBef>
              <a:spcAft>
                <a:spcPts val="0"/>
              </a:spcAft>
              <a:buClr>
                <a:srgbClr val="0033CC"/>
              </a:buClr>
              <a:buSzPts val="2000"/>
              <a:buChar char="•"/>
            </a:pPr>
            <a:r>
              <a:rPr lang="en-US" sz="2000">
                <a:solidFill>
                  <a:srgbClr val="0033CC"/>
                </a:solidFill>
              </a:rPr>
              <a:t>The next big advantage of practicing precision farming is the prevention of malefic impact on our environment by using the right quantity of chemicals and thereby conserving the quality of soil and groundwater.</a:t>
            </a:r>
            <a:endParaRPr sz="2000">
              <a:solidFill>
                <a:srgbClr val="0033CC"/>
              </a:solidFill>
            </a:endParaRPr>
          </a:p>
        </p:txBody>
      </p:sp>
      <p:sp>
        <p:nvSpPr>
          <p:cNvPr id="209" name="Google Shape;209;g7afbe773fa_0_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210" name="Google Shape;210;g7afbe773fa_0_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211" name="Google Shape;211;g7afbe773fa_0_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d67a650f83_0_0"/>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Problem Statement</a:t>
            </a:r>
            <a:endParaRPr/>
          </a:p>
        </p:txBody>
      </p:sp>
      <p:sp>
        <p:nvSpPr>
          <p:cNvPr id="218" name="Google Shape;218;gd67a650f83_0_0"/>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8" lvl="0" marL="685791"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
        <p:nvSpPr>
          <p:cNvPr id="219" name="Google Shape;219;gd67a650f83_0_0"/>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480"/>
              </a:spcBef>
              <a:spcAft>
                <a:spcPts val="0"/>
              </a:spcAft>
              <a:buClr>
                <a:srgbClr val="0033CC"/>
              </a:buClr>
              <a:buSzPts val="2000"/>
              <a:buFont typeface="Calibri"/>
              <a:buChar char="●"/>
            </a:pPr>
            <a:r>
              <a:rPr lang="en-US" sz="2000">
                <a:solidFill>
                  <a:srgbClr val="0033CC"/>
                </a:solidFill>
              </a:rPr>
              <a:t>We got in touch with </a:t>
            </a:r>
            <a:r>
              <a:rPr b="1" lang="en-US" sz="2000">
                <a:solidFill>
                  <a:srgbClr val="0033CC"/>
                </a:solidFill>
              </a:rPr>
              <a:t>Dr.K Ganesha Raj, the General Manager of RRSC South, ISRO</a:t>
            </a:r>
            <a:r>
              <a:rPr lang="en-US" sz="2000">
                <a:solidFill>
                  <a:srgbClr val="0033CC"/>
                </a:solidFill>
              </a:rPr>
              <a:t> seeking for useful data related to our project. They assigned </a:t>
            </a:r>
            <a:r>
              <a:rPr b="1" lang="en-US" sz="2000">
                <a:solidFill>
                  <a:srgbClr val="0033CC"/>
                </a:solidFill>
              </a:rPr>
              <a:t>Dr.Ramasubramoniam, Soil and Agri Scientist</a:t>
            </a:r>
            <a:r>
              <a:rPr lang="en-US" sz="2000">
                <a:solidFill>
                  <a:srgbClr val="0033CC"/>
                </a:solidFill>
              </a:rPr>
              <a:t> to guide us through our project. The scientist will be providing us with area specific soil and crop data gathered by ISRO over the past years to carry out our project.</a:t>
            </a:r>
            <a:endParaRPr sz="2000">
              <a:solidFill>
                <a:srgbClr val="0033CC"/>
              </a:solidFill>
            </a:endParaRPr>
          </a:p>
          <a:p>
            <a:pPr indent="0" lvl="0" marL="0" rtl="0" algn="l">
              <a:lnSpc>
                <a:spcPct val="100000"/>
              </a:lnSpc>
              <a:spcBef>
                <a:spcPts val="480"/>
              </a:spcBef>
              <a:spcAft>
                <a:spcPts val="0"/>
              </a:spcAft>
              <a:buNone/>
            </a:pPr>
            <a:r>
              <a:t/>
            </a:r>
            <a:endParaRPr sz="2000">
              <a:solidFill>
                <a:srgbClr val="0033CC"/>
              </a:solidFill>
            </a:endParaRPr>
          </a:p>
          <a:p>
            <a:pPr indent="-368300" lvl="0" marL="457200" rtl="0" algn="l">
              <a:spcBef>
                <a:spcPts val="0"/>
              </a:spcBef>
              <a:spcAft>
                <a:spcPts val="0"/>
              </a:spcAft>
              <a:buClr>
                <a:srgbClr val="0033CC"/>
              </a:buClr>
              <a:buSzPts val="2200"/>
              <a:buChar char="●"/>
            </a:pPr>
            <a:r>
              <a:rPr lang="en-US" sz="2200">
                <a:solidFill>
                  <a:srgbClr val="0033CC"/>
                </a:solidFill>
              </a:rPr>
              <a:t>We received the dataset for the state of Kerala from Dr. Ramasubramoniam and have performed some basic analysis in order to understand its usage.</a:t>
            </a:r>
            <a:endParaRPr sz="2200">
              <a:solidFill>
                <a:srgbClr val="0033CC"/>
              </a:solidFill>
            </a:endParaRPr>
          </a:p>
          <a:p>
            <a:pPr indent="0" lvl="0" marL="0" rtl="0" algn="l">
              <a:spcBef>
                <a:spcPts val="0"/>
              </a:spcBef>
              <a:spcAft>
                <a:spcPts val="0"/>
              </a:spcAft>
              <a:buNone/>
            </a:pPr>
            <a:r>
              <a:t/>
            </a:r>
            <a:endParaRPr sz="2200">
              <a:solidFill>
                <a:srgbClr val="0033CC"/>
              </a:solidFill>
            </a:endParaRPr>
          </a:p>
        </p:txBody>
      </p:sp>
      <p:sp>
        <p:nvSpPr>
          <p:cNvPr id="220" name="Google Shape;220;gd67a650f83_0_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221" name="Google Shape;221;gd67a650f83_0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222" name="Google Shape;222;gd67a650f83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7afbe773fa_0_66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 name="Google Shape;228;g7afbe773fa_0_663"/>
          <p:cNvSpPr txBox="1"/>
          <p:nvPr/>
        </p:nvSpPr>
        <p:spPr>
          <a:xfrm>
            <a:off x="3581409" y="91995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p:txBody>
      </p:sp>
      <p:pic>
        <p:nvPicPr>
          <p:cNvPr id="229" name="Google Shape;229;g7afbe773fa_0_663"/>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30" name="Google Shape;230;g7afbe773fa_0_663"/>
          <p:cNvSpPr txBox="1"/>
          <p:nvPr/>
        </p:nvSpPr>
        <p:spPr>
          <a:xfrm>
            <a:off x="1819950" y="1581150"/>
            <a:ext cx="8848200" cy="6133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100"/>
              <a:buFont typeface="Arial"/>
              <a:buNone/>
            </a:pPr>
            <a:r>
              <a:rPr b="0" i="0" lang="en-US" sz="2200" u="none" cap="none" strike="noStrike">
                <a:solidFill>
                  <a:schemeClr val="dk1"/>
                </a:solidFill>
                <a:highlight>
                  <a:schemeClr val="lt1"/>
                </a:highlight>
                <a:latin typeface="Calibri"/>
                <a:ea typeface="Calibri"/>
                <a:cs typeface="Calibri"/>
                <a:sym typeface="Calibri"/>
              </a:rPr>
              <a:t>Paper1: Keerthan Kumar, T.G., Shubha, C. and Sushma, S.A., </a:t>
            </a:r>
            <a:r>
              <a:rPr b="1" i="0" lang="en-US" sz="2200" u="none" cap="none" strike="noStrike">
                <a:solidFill>
                  <a:schemeClr val="dk1"/>
                </a:solidFill>
                <a:highlight>
                  <a:schemeClr val="lt1"/>
                </a:highlight>
                <a:latin typeface="Calibri"/>
                <a:ea typeface="Calibri"/>
                <a:cs typeface="Calibri"/>
                <a:sym typeface="Calibri"/>
              </a:rPr>
              <a:t>Random Forest Algorithm for Soil Fertility Prediction and Grading Using Machine Learning</a:t>
            </a:r>
            <a:r>
              <a:rPr b="0" i="0" lang="en-US" sz="2200" u="none" cap="none" strike="noStrike">
                <a:solidFill>
                  <a:schemeClr val="dk1"/>
                </a:solidFill>
                <a:highlight>
                  <a:schemeClr val="lt1"/>
                </a:highlight>
                <a:latin typeface="Calibri"/>
                <a:ea typeface="Calibri"/>
                <a:cs typeface="Calibri"/>
                <a:sym typeface="Calibri"/>
              </a:rPr>
              <a:t>. </a:t>
            </a:r>
            <a:r>
              <a:rPr b="0" i="1" lang="en-US" sz="2200" u="none" cap="none" strike="noStrike">
                <a:solidFill>
                  <a:schemeClr val="dk1"/>
                </a:solidFill>
                <a:highlight>
                  <a:schemeClr val="lt1"/>
                </a:highlight>
                <a:latin typeface="Calibri"/>
                <a:ea typeface="Calibri"/>
                <a:cs typeface="Calibri"/>
                <a:sym typeface="Calibri"/>
              </a:rPr>
              <a:t>International Journal of Innovative Technology and Exploring Engineering (IJITEE), 2019</a:t>
            </a:r>
            <a:r>
              <a:rPr b="0" i="0" lang="en-US" sz="2200" u="none" cap="none" strike="noStrike">
                <a:solidFill>
                  <a:schemeClr val="dk1"/>
                </a:solidFill>
                <a:highlight>
                  <a:schemeClr val="lt1"/>
                </a:highlight>
                <a:latin typeface="Calibri"/>
                <a:ea typeface="Calibri"/>
                <a:cs typeface="Calibri"/>
                <a:sym typeface="Calibri"/>
              </a:rPr>
              <a:t>.</a:t>
            </a:r>
            <a:endParaRPr b="0" i="0" sz="2200" u="none" cap="none" strike="noStrike">
              <a:solidFill>
                <a:srgbClr val="000000"/>
              </a:solidFill>
              <a:highlight>
                <a:schemeClr val="lt1"/>
              </a:highlight>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rPr b="0" i="0" lang="en-US" sz="2200" u="none" cap="none" strike="noStrike">
                <a:solidFill>
                  <a:srgbClr val="0033CC"/>
                </a:solidFill>
                <a:highlight>
                  <a:schemeClr val="lt1"/>
                </a:highlight>
                <a:latin typeface="Calibri"/>
                <a:ea typeface="Calibri"/>
                <a:cs typeface="Calibri"/>
                <a:sym typeface="Calibri"/>
              </a:rPr>
              <a:t>The authors of [1] have proposed a machine learning based solution for the analysis of imperative soil parameters and their influence on the kind of crops that could be suitably grown in a given soil. The various soil nutrients are treated as the independent variables and the grade of the soil is the target variable.  The regression algorithm along with Root Mean Square Error were employed to predict the rank of a soil and on applying a few classification algorithms for the purpose of crop recommendation, they found that Random Forest was the most accurate model.</a:t>
            </a:r>
            <a:endParaRPr b="0" i="0" sz="2200" u="none" cap="none" strike="noStrike">
              <a:solidFill>
                <a:srgbClr val="0033CC"/>
              </a:solidFill>
              <a:highlight>
                <a:schemeClr val="lt1"/>
              </a:highlight>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t/>
            </a:r>
            <a:endParaRPr b="0" i="0" sz="2200" u="none" cap="none" strike="noStrike">
              <a:solidFill>
                <a:srgbClr val="0033CC"/>
              </a:solidFill>
              <a:highlight>
                <a:schemeClr val="lt1"/>
              </a:highlight>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t/>
            </a:r>
            <a:endParaRPr b="0" i="0" sz="2200" u="none" cap="none" strike="noStrike">
              <a:solidFill>
                <a:srgbClr val="0033CC"/>
              </a:solidFill>
              <a:highlight>
                <a:schemeClr val="lt1"/>
              </a:highlight>
              <a:latin typeface="Calibri"/>
              <a:ea typeface="Calibri"/>
              <a:cs typeface="Calibri"/>
              <a:sym typeface="Calibri"/>
            </a:endParaRPr>
          </a:p>
          <a:p>
            <a:pPr indent="0" lvl="0" marL="0" marR="0" rtl="0" algn="l">
              <a:lnSpc>
                <a:spcPct val="115000"/>
              </a:lnSpc>
              <a:spcBef>
                <a:spcPts val="1200"/>
              </a:spcBef>
              <a:spcAft>
                <a:spcPts val="1200"/>
              </a:spcAft>
              <a:buClr>
                <a:schemeClr val="dk1"/>
              </a:buClr>
              <a:buSzPts val="1100"/>
              <a:buFont typeface="Arial"/>
              <a:buNone/>
            </a:pPr>
            <a:r>
              <a:t/>
            </a:r>
            <a:endParaRPr b="0" i="0" sz="2200" u="none" cap="none" strike="noStrike">
              <a:solidFill>
                <a:srgbClr val="0033CC"/>
              </a:solidFill>
              <a:highlight>
                <a:schemeClr val="lt1"/>
              </a:highlight>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7afbe773fa_0_68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 name="Google Shape;236;g7afbe773fa_0_683"/>
          <p:cNvSpPr txBox="1"/>
          <p:nvPr/>
        </p:nvSpPr>
        <p:spPr>
          <a:xfrm>
            <a:off x="3581409" y="91995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chemeClr val="dk1"/>
              </a:buClr>
              <a:buSzPts val="2400"/>
              <a:buFont typeface="Arial"/>
              <a:buNone/>
            </a:pPr>
            <a:r>
              <a:rPr b="1" i="0" lang="en-US" sz="4000" u="none" cap="none" strike="noStrike">
                <a:solidFill>
                  <a:srgbClr val="0066FF"/>
                </a:solidFill>
                <a:latin typeface="Calibri"/>
                <a:ea typeface="Calibri"/>
                <a:cs typeface="Calibri"/>
                <a:sym typeface="Calibri"/>
              </a:rPr>
              <a:t>Summary of Literature Survey</a:t>
            </a:r>
            <a:endParaRPr b="1" i="0" sz="4000" u="none" cap="none" strike="noStrike">
              <a:solidFill>
                <a:srgbClr val="0066FF"/>
              </a:solidFill>
              <a:latin typeface="Calibri"/>
              <a:ea typeface="Calibri"/>
              <a:cs typeface="Calibri"/>
              <a:sym typeface="Calibri"/>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pic>
        <p:nvPicPr>
          <p:cNvPr id="237" name="Google Shape;237;g7afbe773fa_0_683"/>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38" name="Google Shape;238;g7afbe773fa_0_683"/>
          <p:cNvSpPr txBox="1"/>
          <p:nvPr/>
        </p:nvSpPr>
        <p:spPr>
          <a:xfrm>
            <a:off x="1807800" y="1705175"/>
            <a:ext cx="8860200" cy="4708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100"/>
              <a:buFont typeface="Arial"/>
              <a:buNone/>
            </a:pPr>
            <a:r>
              <a:rPr b="0" i="0" lang="en-US" sz="2200" u="none" cap="none" strike="noStrike">
                <a:solidFill>
                  <a:schemeClr val="dk1"/>
                </a:solidFill>
                <a:highlight>
                  <a:schemeClr val="lt1"/>
                </a:highlight>
                <a:latin typeface="Calibri"/>
                <a:ea typeface="Calibri"/>
                <a:cs typeface="Calibri"/>
                <a:sym typeface="Calibri"/>
              </a:rPr>
              <a:t>Paper1:</a:t>
            </a:r>
            <a:r>
              <a:rPr b="1" i="0" lang="en-US" sz="2200" u="none" cap="none" strike="noStrike">
                <a:solidFill>
                  <a:schemeClr val="dk1"/>
                </a:solidFill>
                <a:highlight>
                  <a:schemeClr val="lt1"/>
                </a:highlight>
                <a:latin typeface="Calibri"/>
                <a:ea typeface="Calibri"/>
                <a:cs typeface="Calibri"/>
                <a:sym typeface="Calibri"/>
              </a:rPr>
              <a:t> Random Forest Algorithm for Soil Fertility Prediction and Grading Using Machine Learning by </a:t>
            </a:r>
            <a:r>
              <a:rPr b="0" i="0" lang="en-US" sz="2200" u="none" cap="none" strike="noStrike">
                <a:solidFill>
                  <a:schemeClr val="dk1"/>
                </a:solidFill>
                <a:highlight>
                  <a:schemeClr val="lt1"/>
                </a:highlight>
                <a:latin typeface="Calibri"/>
                <a:ea typeface="Calibri"/>
                <a:cs typeface="Calibri"/>
                <a:sym typeface="Calibri"/>
              </a:rPr>
              <a:t>Keerthan Kumar, T.G., Shubha, C. and Sushma, S.A, 2019.</a:t>
            </a:r>
            <a:endParaRPr b="1" i="0" sz="2200" u="none" cap="none" strike="noStrike">
              <a:solidFill>
                <a:srgbClr val="00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200" u="none" cap="none" strike="noStrike">
                <a:solidFill>
                  <a:srgbClr val="0033CC"/>
                </a:solidFill>
                <a:latin typeface="Calibri"/>
                <a:ea typeface="Calibri"/>
                <a:cs typeface="Calibri"/>
                <a:sym typeface="Calibri"/>
              </a:rPr>
              <a:t>Module-1: Grading of Soil</a:t>
            </a:r>
            <a:endParaRPr b="1" i="0" sz="2200" u="none" cap="none" strike="noStrike">
              <a:solidFill>
                <a:srgbClr val="00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200" u="none" cap="none" strike="noStrike">
                <a:solidFill>
                  <a:srgbClr val="0033CC"/>
                </a:solidFill>
                <a:highlight>
                  <a:schemeClr val="lt1"/>
                </a:highlight>
                <a:latin typeface="Calibri"/>
                <a:ea typeface="Calibri"/>
                <a:cs typeface="Calibri"/>
                <a:sym typeface="Calibri"/>
              </a:rPr>
              <a:t>The contents of various soil nutrients such as EC, K, pH, Mn, Zn, S, P, and B  are considered as the independent variables and the grade of the soil is considered as the target variable. So a Multi-Variate Linear Regression model was built to predict the fertility of soil on a scale of 5. A linear combination of the independent variables was chosen as the hypothesis function. The cost function chosen was:</a:t>
            </a:r>
            <a:endParaRPr b="0" i="0" sz="2200" u="none" cap="none" strike="noStrike">
              <a:solidFill>
                <a:srgbClr val="0033CC"/>
              </a:solidFill>
              <a:highlight>
                <a:schemeClr val="lt1"/>
              </a:highlight>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t/>
            </a:r>
            <a:endParaRPr b="0" i="0" sz="2200" u="none" cap="none" strike="noStrike">
              <a:solidFill>
                <a:srgbClr val="0033CC"/>
              </a:solidFill>
              <a:highlight>
                <a:schemeClr val="lt1"/>
              </a:highlight>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2400"/>
              <a:buFont typeface="Arial"/>
              <a:buNone/>
            </a:pPr>
            <a:r>
              <a:t/>
            </a:r>
            <a:endParaRPr b="0" i="0" sz="2200" u="none" cap="none" strike="noStrike">
              <a:solidFill>
                <a:srgbClr val="0033CC"/>
              </a:solidFill>
              <a:highlight>
                <a:schemeClr val="lt1"/>
              </a:highlight>
              <a:latin typeface="Calibri"/>
              <a:ea typeface="Calibri"/>
              <a:cs typeface="Calibri"/>
              <a:sym typeface="Calibri"/>
            </a:endParaRPr>
          </a:p>
        </p:txBody>
      </p:sp>
      <p:pic>
        <p:nvPicPr>
          <p:cNvPr id="239" name="Google Shape;239;g7afbe773fa_0_683"/>
          <p:cNvPicPr preferRelativeResize="0"/>
          <p:nvPr/>
        </p:nvPicPr>
        <p:blipFill rotWithShape="1">
          <a:blip r:embed="rId4">
            <a:alphaModFix/>
          </a:blip>
          <a:srcRect b="0" l="0" r="0" t="0"/>
          <a:stretch/>
        </p:blipFill>
        <p:spPr>
          <a:xfrm>
            <a:off x="1880150" y="5399000"/>
            <a:ext cx="3022075" cy="833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2020-11-22T08:14:37Z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