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j89kwQVKUIF2gnq8fyMaqBg+pu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0" name="Google Shape;150;p10: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8" name="Google Shape;158;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 name="Google Shape;84;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2" name="Google Shape;92;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0" name="Google Shape;100;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8" name="Google Shape;108;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8" name="Google Shape;118;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6" name="Google Shape;126;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4" name="Google Shape;134;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2" name="Google Shape;142;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5"/>
          <p:cNvGrpSpPr/>
          <p:nvPr/>
        </p:nvGrpSpPr>
        <p:grpSpPr>
          <a:xfrm>
            <a:off x="10962132" y="226826"/>
            <a:ext cx="783335" cy="276600"/>
            <a:chOff x="8283500" y="77358"/>
            <a:chExt cx="783335" cy="276600"/>
          </a:xfrm>
        </p:grpSpPr>
        <p:pic>
          <p:nvPicPr>
            <p:cNvPr id="16" name="Google Shape;16;p15"/>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15"/>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2057400" y="1219200"/>
            <a:ext cx="79248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UE18CS390A – Capstone Project Approval</a:t>
            </a:r>
            <a:endParaRPr/>
          </a:p>
          <a:p>
            <a:pPr indent="0" lvl="0" marL="0" marR="0" rtl="0" algn="ctr">
              <a:spcBef>
                <a:spcPts val="0"/>
              </a:spcBef>
              <a:spcAft>
                <a:spcPts val="0"/>
              </a:spcAft>
              <a:buNone/>
            </a:pPr>
            <a:r>
              <a:t/>
            </a:r>
            <a:endParaRPr b="1" i="0" sz="28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32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1828800" y="4343401"/>
            <a:ext cx="8458200" cy="1371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t>
            </a:r>
            <a:r>
              <a:rPr b="0" i="0" lang="en-US" sz="2400" u="none" cap="none" strike="noStrike">
                <a:solidFill>
                  <a:srgbClr val="548135"/>
                </a:solidFill>
                <a:latin typeface="Trebuchet MS"/>
                <a:ea typeface="Trebuchet MS"/>
                <a:cs typeface="Trebuchet MS"/>
                <a:sym typeface="Trebuchet MS"/>
              </a:rPr>
              <a:t>Perfect Crop</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a:t>
            </a:r>
            <a:r>
              <a:rPr b="0" i="0" lang="en-US" sz="2400" u="none" cap="none" strike="noStrike">
                <a:solidFill>
                  <a:srgbClr val="548135"/>
                </a:solidFill>
                <a:latin typeface="Trebuchet MS"/>
                <a:ea typeface="Trebuchet MS"/>
                <a:cs typeface="Trebuchet MS"/>
                <a:sym typeface="Trebuchet MS"/>
              </a:rPr>
              <a:t>PW22RBA01</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a:t>
            </a:r>
            <a:r>
              <a:rPr b="0" i="0" lang="en-US" sz="2400" u="none" cap="none" strike="noStrike">
                <a:solidFill>
                  <a:srgbClr val="548135"/>
                </a:solidFill>
                <a:latin typeface="Trebuchet MS"/>
                <a:ea typeface="Trebuchet MS"/>
                <a:cs typeface="Trebuchet MS"/>
                <a:sym typeface="Trebuchet MS"/>
              </a:rPr>
              <a:t>Professor Raghu B A</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t>
            </a:r>
            <a:r>
              <a:rPr b="0" i="0" lang="en-US" sz="2000" u="none" cap="none" strike="noStrike">
                <a:solidFill>
                  <a:srgbClr val="548135"/>
                </a:solidFill>
                <a:latin typeface="Trebuchet MS"/>
                <a:ea typeface="Trebuchet MS"/>
                <a:cs typeface="Trebuchet MS"/>
                <a:sym typeface="Trebuchet MS"/>
              </a:rPr>
              <a:t>Akash, Ishan, Srish, Vishruth</a:t>
            </a:r>
            <a:endParaRPr b="0" i="0" sz="2000" u="none" cap="none" strike="noStrike">
              <a:solidFill>
                <a:srgbClr val="548135"/>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0"/>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a:p>
        </p:txBody>
      </p:sp>
      <p:sp>
        <p:nvSpPr>
          <p:cNvPr id="154" name="Google Shape;154;p10"/>
          <p:cNvSpPr txBox="1"/>
          <p:nvPr/>
        </p:nvSpPr>
        <p:spPr>
          <a:xfrm>
            <a:off x="1371600" y="1752600"/>
            <a:ext cx="88392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Capstone phase-I deliverables</a:t>
            </a:r>
            <a:endParaRPr/>
          </a:p>
          <a:p>
            <a:pPr indent="0" lvl="0" marL="342891" marR="0" rtl="0" algn="just">
              <a:spcBef>
                <a:spcPts val="480"/>
              </a:spcBef>
              <a:spcAft>
                <a:spcPts val="0"/>
              </a:spcAft>
              <a:buNone/>
            </a:pPr>
            <a:r>
              <a:rPr lang="en-US" sz="2400">
                <a:solidFill>
                  <a:srgbClr val="548135"/>
                </a:solidFill>
                <a:latin typeface="Trebuchet MS"/>
                <a:ea typeface="Trebuchet MS"/>
                <a:cs typeface="Trebuchet MS"/>
                <a:sym typeface="Trebuchet MS"/>
              </a:rPr>
              <a:t>Reading up literature surveys that are relevant to the topic of crop prediction using machine learning techniques and summarising all our learnings.</a:t>
            </a:r>
            <a:endParaRPr/>
          </a:p>
          <a:p>
            <a:pPr indent="0" lvl="0" marL="342891" marR="0" rtl="0" algn="just">
              <a:spcBef>
                <a:spcPts val="480"/>
              </a:spcBef>
              <a:spcAft>
                <a:spcPts val="0"/>
              </a:spcAft>
              <a:buNone/>
            </a:pPr>
            <a:r>
              <a:t/>
            </a:r>
            <a:endParaRPr sz="2400">
              <a:solidFill>
                <a:srgbClr val="548135"/>
              </a:solidFill>
              <a:latin typeface="Trebuchet MS"/>
              <a:ea typeface="Trebuchet MS"/>
              <a:cs typeface="Trebuchet MS"/>
              <a:sym typeface="Trebuchet MS"/>
            </a:endParaRPr>
          </a:p>
          <a:p>
            <a:pPr indent="0" lvl="0" marL="342891" marR="0" rtl="0" algn="just">
              <a:spcBef>
                <a:spcPts val="480"/>
              </a:spcBef>
              <a:spcAft>
                <a:spcPts val="0"/>
              </a:spcAft>
              <a:buNone/>
            </a:pPr>
            <a:r>
              <a:rPr lang="en-US" sz="2400">
                <a:solidFill>
                  <a:srgbClr val="548135"/>
                </a:solidFill>
                <a:latin typeface="Trebuchet MS"/>
                <a:ea typeface="Trebuchet MS"/>
                <a:cs typeface="Trebuchet MS"/>
                <a:sym typeface="Trebuchet MS"/>
              </a:rPr>
              <a:t>Learn, design and build an Arduino circuit that can read parameters such as N, P, K, temperature, humidity and pH from the soil.</a:t>
            </a:r>
            <a:endParaRPr/>
          </a:p>
          <a:p>
            <a:pPr indent="0" lvl="0" marL="342891" marR="0" rtl="0" algn="just">
              <a:spcBef>
                <a:spcPts val="480"/>
              </a:spcBef>
              <a:spcAft>
                <a:spcPts val="0"/>
              </a:spcAft>
              <a:buNone/>
            </a:pPr>
            <a:r>
              <a:t/>
            </a:r>
            <a:endParaRPr sz="2400">
              <a:solidFill>
                <a:srgbClr val="548135"/>
              </a:solidFill>
              <a:latin typeface="Trebuchet MS"/>
              <a:ea typeface="Trebuchet MS"/>
              <a:cs typeface="Trebuchet MS"/>
              <a:sym typeface="Trebuchet MS"/>
            </a:endParaRPr>
          </a:p>
          <a:p>
            <a:pPr indent="0" lvl="0" marL="342891" marR="0" rtl="0" algn="just">
              <a:spcBef>
                <a:spcPts val="480"/>
              </a:spcBef>
              <a:spcAft>
                <a:spcPts val="0"/>
              </a:spcAft>
              <a:buNone/>
            </a:pPr>
            <a:r>
              <a:t/>
            </a:r>
            <a:endParaRPr sz="2400">
              <a:solidFill>
                <a:srgbClr val="548135"/>
              </a:solidFill>
              <a:latin typeface="Trebuchet MS"/>
              <a:ea typeface="Trebuchet MS"/>
              <a:cs typeface="Trebuchet MS"/>
              <a:sym typeface="Trebuchet MS"/>
            </a:endParaRPr>
          </a:p>
          <a:p>
            <a:pPr indent="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1"/>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a:p>
        </p:txBody>
      </p:sp>
      <p:sp>
        <p:nvSpPr>
          <p:cNvPr id="162" name="Google Shape;162;p11"/>
          <p:cNvSpPr txBox="1"/>
          <p:nvPr/>
        </p:nvSpPr>
        <p:spPr>
          <a:xfrm>
            <a:off x="1371600" y="1752600"/>
            <a:ext cx="8839200" cy="47244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Capstone-II deliverables</a:t>
            </a:r>
            <a:endParaRPr/>
          </a:p>
          <a:p>
            <a:pPr indent="0" lvl="0" marL="342891" marR="0" rtl="0" algn="just">
              <a:spcBef>
                <a:spcPts val="480"/>
              </a:spcBef>
              <a:spcAft>
                <a:spcPts val="0"/>
              </a:spcAft>
              <a:buNone/>
            </a:pPr>
            <a:r>
              <a:rPr lang="en-US" sz="2400">
                <a:solidFill>
                  <a:srgbClr val="548135"/>
                </a:solidFill>
                <a:latin typeface="Trebuchet MS"/>
                <a:ea typeface="Trebuchet MS"/>
                <a:cs typeface="Trebuchet MS"/>
                <a:sym typeface="Trebuchet MS"/>
              </a:rPr>
              <a:t>Building machine learning models that ingest the existing soil data and come up with accurate predictions. Compare the various models and pick the most accurate one.</a:t>
            </a:r>
            <a:endParaRPr/>
          </a:p>
          <a:p>
            <a:pPr indent="0" lvl="0" marL="342891" marR="0" rtl="0" algn="just">
              <a:spcBef>
                <a:spcPts val="480"/>
              </a:spcBef>
              <a:spcAft>
                <a:spcPts val="0"/>
              </a:spcAft>
              <a:buNone/>
            </a:pPr>
            <a:r>
              <a:t/>
            </a:r>
            <a:endParaRPr sz="2400">
              <a:solidFill>
                <a:srgbClr val="548135"/>
              </a:solidFill>
              <a:latin typeface="Trebuchet MS"/>
              <a:ea typeface="Trebuchet MS"/>
              <a:cs typeface="Trebuchet MS"/>
              <a:sym typeface="Trebuchet MS"/>
            </a:endParaRPr>
          </a:p>
          <a:p>
            <a:pPr indent="0" lvl="0" marL="342891" marR="0" rtl="0" algn="just">
              <a:spcBef>
                <a:spcPts val="480"/>
              </a:spcBef>
              <a:spcAft>
                <a:spcPts val="0"/>
              </a:spcAft>
              <a:buNone/>
            </a:pPr>
            <a:r>
              <a:rPr lang="en-US" sz="2400">
                <a:solidFill>
                  <a:srgbClr val="548135"/>
                </a:solidFill>
                <a:latin typeface="Trebuchet MS"/>
                <a:ea typeface="Trebuchet MS"/>
                <a:cs typeface="Trebuchet MS"/>
                <a:sym typeface="Trebuchet MS"/>
              </a:rPr>
              <a:t>Create a mobile application that displays the properties of the soil and the suitable crop that could be grown in it for a give soil sample.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2"/>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a:p>
        </p:txBody>
      </p:sp>
      <p:sp>
        <p:nvSpPr>
          <p:cNvPr id="169" name="Google Shape;169;p12"/>
          <p:cNvSpPr/>
          <p:nvPr/>
        </p:nvSpPr>
        <p:spPr>
          <a:xfrm>
            <a:off x="2286000" y="2286000"/>
            <a:ext cx="1066800" cy="496887"/>
          </a:xfrm>
          <a:prstGeom prst="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6"/>
                </a:solidFill>
                <a:latin typeface="Arial"/>
                <a:ea typeface="Arial"/>
                <a:cs typeface="Arial"/>
                <a:sym typeface="Arial"/>
              </a:rPr>
              <a:t>Step 1</a:t>
            </a:r>
            <a:endParaRPr/>
          </a:p>
        </p:txBody>
      </p:sp>
      <p:sp>
        <p:nvSpPr>
          <p:cNvPr id="170" name="Google Shape;170;p12"/>
          <p:cNvSpPr txBox="1"/>
          <p:nvPr/>
        </p:nvSpPr>
        <p:spPr>
          <a:xfrm>
            <a:off x="3840481" y="2211277"/>
            <a:ext cx="6065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Reading literature surveys relevant to our problem statement.</a:t>
            </a:r>
            <a:endParaRPr/>
          </a:p>
        </p:txBody>
      </p:sp>
      <p:sp>
        <p:nvSpPr>
          <p:cNvPr id="171" name="Google Shape;171;p12"/>
          <p:cNvSpPr/>
          <p:nvPr/>
        </p:nvSpPr>
        <p:spPr>
          <a:xfrm>
            <a:off x="2286000" y="3180556"/>
            <a:ext cx="1066800" cy="496887"/>
          </a:xfrm>
          <a:prstGeom prst="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6"/>
                </a:solidFill>
                <a:latin typeface="Arial"/>
                <a:ea typeface="Arial"/>
                <a:cs typeface="Arial"/>
                <a:sym typeface="Arial"/>
              </a:rPr>
              <a:t>Step 2</a:t>
            </a:r>
            <a:endParaRPr/>
          </a:p>
        </p:txBody>
      </p:sp>
      <p:sp>
        <p:nvSpPr>
          <p:cNvPr id="172" name="Google Shape;172;p12"/>
          <p:cNvSpPr txBox="1"/>
          <p:nvPr/>
        </p:nvSpPr>
        <p:spPr>
          <a:xfrm>
            <a:off x="3825240" y="3105833"/>
            <a:ext cx="6065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detailed summary of our learnings from the literature survey.</a:t>
            </a:r>
            <a:endParaRPr/>
          </a:p>
        </p:txBody>
      </p:sp>
      <p:sp>
        <p:nvSpPr>
          <p:cNvPr id="173" name="Google Shape;173;p12"/>
          <p:cNvSpPr/>
          <p:nvPr/>
        </p:nvSpPr>
        <p:spPr>
          <a:xfrm>
            <a:off x="2303585" y="4055574"/>
            <a:ext cx="1066800" cy="496887"/>
          </a:xfrm>
          <a:prstGeom prst="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6"/>
                </a:solidFill>
                <a:latin typeface="Arial"/>
                <a:ea typeface="Arial"/>
                <a:cs typeface="Arial"/>
                <a:sym typeface="Arial"/>
              </a:rPr>
              <a:t>Step 3</a:t>
            </a:r>
            <a:endParaRPr/>
          </a:p>
        </p:txBody>
      </p:sp>
      <p:sp>
        <p:nvSpPr>
          <p:cNvPr id="174" name="Google Shape;174;p12"/>
          <p:cNvSpPr txBox="1"/>
          <p:nvPr/>
        </p:nvSpPr>
        <p:spPr>
          <a:xfrm>
            <a:off x="3749040" y="4055574"/>
            <a:ext cx="606551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Designing an Arduino based circuit that is capable of measuring N, P, K, humidity, temperature and pH from a soil sample.</a:t>
            </a:r>
            <a:endParaRPr/>
          </a:p>
        </p:txBody>
      </p:sp>
      <p:sp>
        <p:nvSpPr>
          <p:cNvPr id="175" name="Google Shape;175;p12"/>
          <p:cNvSpPr/>
          <p:nvPr/>
        </p:nvSpPr>
        <p:spPr>
          <a:xfrm>
            <a:off x="2303585" y="5328261"/>
            <a:ext cx="1066800" cy="496887"/>
          </a:xfrm>
          <a:prstGeom prst="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6"/>
                </a:solidFill>
                <a:latin typeface="Arial"/>
                <a:ea typeface="Arial"/>
                <a:cs typeface="Arial"/>
                <a:sym typeface="Arial"/>
              </a:rPr>
              <a:t>Step 4</a:t>
            </a:r>
            <a:endParaRPr/>
          </a:p>
        </p:txBody>
      </p:sp>
      <p:sp>
        <p:nvSpPr>
          <p:cNvPr id="176" name="Google Shape;176;p12"/>
          <p:cNvSpPr txBox="1"/>
          <p:nvPr/>
        </p:nvSpPr>
        <p:spPr>
          <a:xfrm>
            <a:off x="3657600" y="5363251"/>
            <a:ext cx="6065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Gathering the required components and building the circuit designed in Step 3.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13"/>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a:p>
        </p:txBody>
      </p:sp>
      <p:sp>
        <p:nvSpPr>
          <p:cNvPr id="183" name="Google Shape;183;p13"/>
          <p:cNvSpPr/>
          <p:nvPr/>
        </p:nvSpPr>
        <p:spPr>
          <a:xfrm>
            <a:off x="2286000" y="2286000"/>
            <a:ext cx="1066800" cy="496887"/>
          </a:xfrm>
          <a:prstGeom prst="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6"/>
                </a:solidFill>
                <a:latin typeface="Arial"/>
                <a:ea typeface="Arial"/>
                <a:cs typeface="Arial"/>
                <a:sym typeface="Arial"/>
              </a:rPr>
              <a:t>Step 5</a:t>
            </a:r>
            <a:endParaRPr/>
          </a:p>
        </p:txBody>
      </p:sp>
      <p:sp>
        <p:nvSpPr>
          <p:cNvPr id="184" name="Google Shape;184;p13"/>
          <p:cNvSpPr txBox="1"/>
          <p:nvPr/>
        </p:nvSpPr>
        <p:spPr>
          <a:xfrm>
            <a:off x="3840481" y="2211277"/>
            <a:ext cx="6065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Coding for the complete working of the circuit. Extracting and formatting the values output by the circuit.</a:t>
            </a:r>
            <a:endParaRPr/>
          </a:p>
        </p:txBody>
      </p:sp>
      <p:sp>
        <p:nvSpPr>
          <p:cNvPr id="185" name="Google Shape;185;p13"/>
          <p:cNvSpPr/>
          <p:nvPr/>
        </p:nvSpPr>
        <p:spPr>
          <a:xfrm>
            <a:off x="2286000" y="3180556"/>
            <a:ext cx="1066800" cy="496887"/>
          </a:xfrm>
          <a:prstGeom prst="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6"/>
                </a:solidFill>
                <a:latin typeface="Arial"/>
                <a:ea typeface="Arial"/>
                <a:cs typeface="Arial"/>
                <a:sym typeface="Arial"/>
              </a:rPr>
              <a:t>Step 6</a:t>
            </a:r>
            <a:endParaRPr/>
          </a:p>
        </p:txBody>
      </p:sp>
      <p:sp>
        <p:nvSpPr>
          <p:cNvPr id="186" name="Google Shape;186;p13"/>
          <p:cNvSpPr txBox="1"/>
          <p:nvPr/>
        </p:nvSpPr>
        <p:spPr>
          <a:xfrm>
            <a:off x="3825240" y="3105833"/>
            <a:ext cx="60655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Building machine learning models for the data at hand.</a:t>
            </a:r>
            <a:endParaRPr/>
          </a:p>
        </p:txBody>
      </p:sp>
      <p:sp>
        <p:nvSpPr>
          <p:cNvPr id="187" name="Google Shape;187;p13"/>
          <p:cNvSpPr/>
          <p:nvPr/>
        </p:nvSpPr>
        <p:spPr>
          <a:xfrm>
            <a:off x="2303585" y="4055574"/>
            <a:ext cx="1066800" cy="496887"/>
          </a:xfrm>
          <a:prstGeom prst="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6"/>
                </a:solidFill>
                <a:latin typeface="Arial"/>
                <a:ea typeface="Arial"/>
                <a:cs typeface="Arial"/>
                <a:sym typeface="Arial"/>
              </a:rPr>
              <a:t>Step 7</a:t>
            </a:r>
            <a:endParaRPr/>
          </a:p>
        </p:txBody>
      </p:sp>
      <p:sp>
        <p:nvSpPr>
          <p:cNvPr id="188" name="Google Shape;188;p13"/>
          <p:cNvSpPr txBox="1"/>
          <p:nvPr/>
        </p:nvSpPr>
        <p:spPr>
          <a:xfrm>
            <a:off x="3749040" y="4055574"/>
            <a:ext cx="606551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Comparing the accuracies of the models built in the previous step and picking either the most accurate one or combining 2 or more models to achieve higher accuracy. </a:t>
            </a:r>
            <a:endParaRPr/>
          </a:p>
        </p:txBody>
      </p:sp>
      <p:sp>
        <p:nvSpPr>
          <p:cNvPr id="189" name="Google Shape;189;p13"/>
          <p:cNvSpPr/>
          <p:nvPr/>
        </p:nvSpPr>
        <p:spPr>
          <a:xfrm>
            <a:off x="2303585" y="5328261"/>
            <a:ext cx="1066800" cy="496887"/>
          </a:xfrm>
          <a:prstGeom prst="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6"/>
                </a:solidFill>
                <a:latin typeface="Arial"/>
                <a:ea typeface="Arial"/>
                <a:cs typeface="Arial"/>
                <a:sym typeface="Arial"/>
              </a:rPr>
              <a:t>Step 8</a:t>
            </a:r>
            <a:endParaRPr/>
          </a:p>
        </p:txBody>
      </p:sp>
      <p:sp>
        <p:nvSpPr>
          <p:cNvPr id="190" name="Google Shape;190;p13"/>
          <p:cNvSpPr txBox="1"/>
          <p:nvPr/>
        </p:nvSpPr>
        <p:spPr>
          <a:xfrm>
            <a:off x="3657600" y="5363251"/>
            <a:ext cx="6065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Building a mobile application to display the results for a given soil sample.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
          <p:cNvSpPr txBox="1"/>
          <p:nvPr/>
        </p:nvSpPr>
        <p:spPr>
          <a:xfrm>
            <a:off x="1600200" y="1676400"/>
            <a:ext cx="85344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Problem Statement</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Scope and Feasibility study</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Applications/Use cases</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Expected Deliverables</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Capstone (Phase-I &amp; Phase-II) Project Timeline</a:t>
            </a:r>
            <a:endParaRPr/>
          </a:p>
          <a:p>
            <a:pPr indent="-342900" lvl="0" marL="685791" marR="0" rtl="0" algn="just">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Any other information</a:t>
            </a:r>
            <a:endParaRPr/>
          </a:p>
        </p:txBody>
      </p:sp>
      <p:sp>
        <p:nvSpPr>
          <p:cNvPr id="88" name="Google Shape;88;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12700" lvl="0" marL="342891" marR="0" rtl="0" algn="just">
              <a:spcBef>
                <a:spcPts val="0"/>
              </a:spcBef>
              <a:spcAft>
                <a:spcPts val="0"/>
              </a:spcAft>
              <a:buNone/>
            </a:pPr>
            <a:r>
              <a:rPr lang="en-US" sz="2400">
                <a:solidFill>
                  <a:srgbClr val="548135"/>
                </a:solidFill>
                <a:latin typeface="Trebuchet MS"/>
                <a:ea typeface="Trebuchet MS"/>
                <a:cs typeface="Trebuchet MS"/>
                <a:sym typeface="Trebuchet MS"/>
              </a:rPr>
              <a:t>Our goal in this project is to build a predictive model to recommend the most suitable crop to grow based on the various parameters that describe the soil. </a:t>
            </a:r>
            <a:endParaRPr/>
          </a:p>
        </p:txBody>
      </p:sp>
      <p:sp>
        <p:nvSpPr>
          <p:cNvPr id="96" name="Google Shape;96;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4"/>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US" sz="2400">
                <a:solidFill>
                  <a:srgbClr val="0000FF"/>
                </a:solidFill>
                <a:latin typeface="Trebuchet MS"/>
                <a:ea typeface="Trebuchet MS"/>
                <a:cs typeface="Trebuchet MS"/>
                <a:sym typeface="Trebuchet MS"/>
              </a:rPr>
              <a:t>Our project has 3 components to it.</a:t>
            </a:r>
            <a:endParaRPr/>
          </a:p>
          <a:p>
            <a:pPr indent="0" lvl="0" marL="342891" marR="0" rtl="0" algn="just">
              <a:spcBef>
                <a:spcPts val="480"/>
              </a:spcBef>
              <a:spcAft>
                <a:spcPts val="0"/>
              </a:spcAft>
              <a:buNone/>
            </a:pPr>
            <a:r>
              <a:rPr lang="en-US" sz="2400">
                <a:solidFill>
                  <a:srgbClr val="0000FF"/>
                </a:solidFill>
                <a:latin typeface="Trebuchet MS"/>
                <a:ea typeface="Trebuchet MS"/>
                <a:cs typeface="Trebuchet MS"/>
                <a:sym typeface="Trebuchet MS"/>
              </a:rPr>
              <a:t> (a) </a:t>
            </a:r>
            <a:r>
              <a:rPr lang="en-US" sz="2400">
                <a:solidFill>
                  <a:srgbClr val="548135"/>
                </a:solidFill>
                <a:latin typeface="Trebuchet MS"/>
                <a:ea typeface="Trebuchet MS"/>
                <a:cs typeface="Trebuchet MS"/>
                <a:sym typeface="Trebuchet MS"/>
              </a:rPr>
              <a:t>Based on existing soil data, building machine learning models that could study the underlying trend in the data and come up with accurate predictions given a soil test instance. On comparing the accuracy of the models, either pick the best one or make use of a combination of these models in order to make the best prediction.   </a:t>
            </a:r>
            <a:endParaRPr/>
          </a:p>
          <a:p>
            <a:pPr indent="12700" lvl="0" marL="342891" marR="0" rtl="0" algn="just">
              <a:spcBef>
                <a:spcPts val="560"/>
              </a:spcBef>
              <a:spcAft>
                <a:spcPts val="0"/>
              </a:spcAft>
              <a:buNone/>
            </a:pPr>
            <a:r>
              <a:t/>
            </a:r>
            <a:endParaRPr sz="2800">
              <a:solidFill>
                <a:schemeClr val="dk1"/>
              </a:solidFill>
              <a:latin typeface="Trebuchet MS"/>
              <a:ea typeface="Trebuchet MS"/>
              <a:cs typeface="Trebuchet MS"/>
              <a:sym typeface="Trebuchet MS"/>
            </a:endParaRPr>
          </a:p>
        </p:txBody>
      </p:sp>
      <p:sp>
        <p:nvSpPr>
          <p:cNvPr id="104" name="Google Shape;104;p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 and Feasibility study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5"/>
          <p:cNvSpPr txBox="1"/>
          <p:nvPr/>
        </p:nvSpPr>
        <p:spPr>
          <a:xfrm>
            <a:off x="1981200" y="1828800"/>
            <a:ext cx="4343400" cy="630532"/>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US" sz="2400">
                <a:solidFill>
                  <a:srgbClr val="0000FF"/>
                </a:solidFill>
                <a:latin typeface="Trebuchet MS"/>
                <a:ea typeface="Trebuchet MS"/>
                <a:cs typeface="Trebuchet MS"/>
                <a:sym typeface="Trebuchet MS"/>
              </a:rPr>
              <a:t>A brief view of our dataset</a:t>
            </a:r>
            <a:endParaRPr/>
          </a:p>
        </p:txBody>
      </p:sp>
      <p:sp>
        <p:nvSpPr>
          <p:cNvPr id="112" name="Google Shape;112;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 and Feasibility study</a:t>
            </a:r>
            <a:endParaRPr/>
          </a:p>
        </p:txBody>
      </p:sp>
      <p:pic>
        <p:nvPicPr>
          <p:cNvPr id="113" name="Google Shape;113;p5"/>
          <p:cNvPicPr preferRelativeResize="0"/>
          <p:nvPr/>
        </p:nvPicPr>
        <p:blipFill rotWithShape="1">
          <a:blip r:embed="rId3">
            <a:alphaModFix/>
          </a:blip>
          <a:srcRect b="0" l="0" r="0" t="0"/>
          <a:stretch/>
        </p:blipFill>
        <p:spPr>
          <a:xfrm>
            <a:off x="2438400" y="2362200"/>
            <a:ext cx="6859576" cy="2365371"/>
          </a:xfrm>
          <a:prstGeom prst="rect">
            <a:avLst/>
          </a:prstGeom>
          <a:noFill/>
          <a:ln>
            <a:noFill/>
          </a:ln>
        </p:spPr>
      </p:pic>
      <p:sp>
        <p:nvSpPr>
          <p:cNvPr id="114" name="Google Shape;114;p5"/>
          <p:cNvSpPr/>
          <p:nvPr/>
        </p:nvSpPr>
        <p:spPr>
          <a:xfrm>
            <a:off x="1654964" y="5083233"/>
            <a:ext cx="8182689"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cap="none">
                <a:solidFill>
                  <a:srgbClr val="BF9000"/>
                </a:solidFill>
                <a:latin typeface="Arial"/>
                <a:ea typeface="Arial"/>
                <a:cs typeface="Arial"/>
                <a:sym typeface="Arial"/>
              </a:rPr>
              <a:t>Crops:</a:t>
            </a:r>
            <a:r>
              <a:rPr b="0" lang="en-US" sz="1800" cap="none">
                <a:solidFill>
                  <a:srgbClr val="53575C"/>
                </a:solidFill>
                <a:latin typeface="Arial"/>
                <a:ea typeface="Arial"/>
                <a:cs typeface="Arial"/>
                <a:sym typeface="Arial"/>
              </a:rPr>
              <a:t> </a:t>
            </a:r>
            <a:r>
              <a:rPr lang="en-US" sz="1800" cap="none">
                <a:solidFill>
                  <a:srgbClr val="C55A11"/>
                </a:solidFill>
                <a:latin typeface="Arial"/>
                <a:ea typeface="Arial"/>
                <a:cs typeface="Arial"/>
                <a:sym typeface="Arial"/>
              </a:rPr>
              <a:t>rice, maize, chick peas, kidney beans, pigeon peas, moth beans,</a:t>
            </a:r>
            <a:br>
              <a:rPr lang="en-US" sz="1800" cap="none">
                <a:solidFill>
                  <a:srgbClr val="C55A11"/>
                </a:solidFill>
                <a:latin typeface="Arial"/>
                <a:ea typeface="Arial"/>
                <a:cs typeface="Arial"/>
                <a:sym typeface="Arial"/>
              </a:rPr>
            </a:br>
            <a:r>
              <a:rPr lang="en-US" sz="1800" cap="none">
                <a:solidFill>
                  <a:srgbClr val="C55A11"/>
                </a:solidFill>
                <a:latin typeface="Arial"/>
                <a:ea typeface="Arial"/>
                <a:cs typeface="Arial"/>
                <a:sym typeface="Arial"/>
              </a:rPr>
              <a:t>mung bean, black gram, lentil, pomegranate, banana, mango, grapes, </a:t>
            </a:r>
            <a:br>
              <a:rPr lang="en-US" sz="1800" cap="none">
                <a:solidFill>
                  <a:srgbClr val="C55A11"/>
                </a:solidFill>
                <a:latin typeface="Arial"/>
                <a:ea typeface="Arial"/>
                <a:cs typeface="Arial"/>
                <a:sym typeface="Arial"/>
              </a:rPr>
            </a:br>
            <a:r>
              <a:rPr lang="en-US" sz="1800" cap="none">
                <a:solidFill>
                  <a:srgbClr val="C55A11"/>
                </a:solidFill>
                <a:latin typeface="Arial"/>
                <a:ea typeface="Arial"/>
                <a:cs typeface="Arial"/>
                <a:sym typeface="Arial"/>
              </a:rPr>
              <a:t>watermelon, muskmelon, apple, orange, papaya, coconut, cotton, jute, coffee. </a:t>
            </a:r>
            <a:br>
              <a:rPr b="0" lang="en-US" sz="1800" cap="none">
                <a:solidFill>
                  <a:srgbClr val="C55A11"/>
                </a:solidFill>
                <a:latin typeface="Arial"/>
                <a:ea typeface="Arial"/>
                <a:cs typeface="Arial"/>
                <a:sym typeface="Arial"/>
              </a:rPr>
            </a:br>
            <a:r>
              <a:rPr b="0" lang="en-US" sz="1800" cap="none">
                <a:solidFill>
                  <a:srgbClr val="53575C"/>
                </a:solidFill>
                <a:latin typeface="Arial"/>
                <a:ea typeface="Arial"/>
                <a:cs typeface="Arial"/>
                <a:sym typeface="Arial"/>
              </a:rPr>
              <a:t>   </a:t>
            </a:r>
            <a:endParaRPr b="0" sz="1800" cap="none">
              <a:solidFill>
                <a:srgbClr val="53575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6"/>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US" sz="2400">
                <a:solidFill>
                  <a:srgbClr val="0000FF"/>
                </a:solidFill>
                <a:latin typeface="Trebuchet MS"/>
                <a:ea typeface="Trebuchet MS"/>
                <a:cs typeface="Trebuchet MS"/>
                <a:sym typeface="Trebuchet MS"/>
              </a:rPr>
              <a:t>(b) </a:t>
            </a:r>
            <a:r>
              <a:rPr lang="en-US" sz="2400">
                <a:solidFill>
                  <a:srgbClr val="548135"/>
                </a:solidFill>
                <a:latin typeface="Trebuchet MS"/>
                <a:ea typeface="Trebuchet MS"/>
                <a:cs typeface="Trebuchet MS"/>
                <a:sym typeface="Trebuchet MS"/>
              </a:rPr>
              <a:t>Build a device that can extract parameters such as </a:t>
            </a:r>
            <a:endParaRPr/>
          </a:p>
          <a:p>
            <a:pPr indent="0" lvl="1" marL="800091" marR="0" rtl="0" algn="just">
              <a:spcBef>
                <a:spcPts val="480"/>
              </a:spcBef>
              <a:spcAft>
                <a:spcPts val="0"/>
              </a:spcAft>
              <a:buNone/>
            </a:pPr>
            <a:r>
              <a:rPr b="0" i="0" lang="en-US" sz="2400" u="none" cap="none" strike="noStrike">
                <a:solidFill>
                  <a:srgbClr val="548135"/>
                </a:solidFill>
                <a:latin typeface="Trebuchet MS"/>
                <a:ea typeface="Trebuchet MS"/>
                <a:cs typeface="Trebuchet MS"/>
                <a:sym typeface="Trebuchet MS"/>
              </a:rPr>
              <a:t>-&gt; ratio of Nitrogen content in soil.(N)</a:t>
            </a:r>
            <a:endParaRPr/>
          </a:p>
          <a:p>
            <a:pPr indent="0" lvl="1" marL="800091" marR="0" rtl="0" algn="just">
              <a:spcBef>
                <a:spcPts val="480"/>
              </a:spcBef>
              <a:spcAft>
                <a:spcPts val="0"/>
              </a:spcAft>
              <a:buNone/>
            </a:pPr>
            <a:r>
              <a:rPr b="0" i="0" lang="en-US" sz="2400" u="none" cap="none" strike="noStrike">
                <a:solidFill>
                  <a:srgbClr val="548135"/>
                </a:solidFill>
                <a:latin typeface="Trebuchet MS"/>
                <a:ea typeface="Trebuchet MS"/>
                <a:cs typeface="Trebuchet MS"/>
                <a:sym typeface="Trebuchet MS"/>
              </a:rPr>
              <a:t>-&gt; ratio of Phosphorous content in soil.(P)</a:t>
            </a:r>
            <a:endParaRPr/>
          </a:p>
          <a:p>
            <a:pPr indent="0" lvl="1" marL="800091" marR="0" rtl="0" algn="just">
              <a:spcBef>
                <a:spcPts val="480"/>
              </a:spcBef>
              <a:spcAft>
                <a:spcPts val="0"/>
              </a:spcAft>
              <a:buNone/>
            </a:pPr>
            <a:r>
              <a:rPr b="0" i="0" lang="en-US" sz="2400" u="none" cap="none" strike="noStrike">
                <a:solidFill>
                  <a:srgbClr val="548135"/>
                </a:solidFill>
                <a:latin typeface="Trebuchet MS"/>
                <a:ea typeface="Trebuchet MS"/>
                <a:cs typeface="Trebuchet MS"/>
                <a:sym typeface="Trebuchet MS"/>
              </a:rPr>
              <a:t>-&gt; ratio of potassium content in soil.(K)</a:t>
            </a:r>
            <a:endParaRPr/>
          </a:p>
          <a:p>
            <a:pPr indent="0" lvl="1" marL="800091" marR="0" rtl="0" algn="just">
              <a:spcBef>
                <a:spcPts val="480"/>
              </a:spcBef>
              <a:spcAft>
                <a:spcPts val="0"/>
              </a:spcAft>
              <a:buNone/>
            </a:pPr>
            <a:r>
              <a:rPr b="0" i="0" lang="en-US" sz="2400" u="none" cap="none" strike="noStrike">
                <a:solidFill>
                  <a:srgbClr val="548135"/>
                </a:solidFill>
                <a:latin typeface="Trebuchet MS"/>
                <a:ea typeface="Trebuchet MS"/>
                <a:cs typeface="Trebuchet MS"/>
                <a:sym typeface="Trebuchet MS"/>
              </a:rPr>
              <a:t>-&gt; temperature</a:t>
            </a:r>
            <a:endParaRPr/>
          </a:p>
          <a:p>
            <a:pPr indent="0" lvl="1" marL="800091" marR="0" rtl="0" algn="just">
              <a:spcBef>
                <a:spcPts val="480"/>
              </a:spcBef>
              <a:spcAft>
                <a:spcPts val="0"/>
              </a:spcAft>
              <a:buNone/>
            </a:pPr>
            <a:r>
              <a:rPr b="0" i="0" lang="en-US" sz="2400" u="none" cap="none" strike="noStrike">
                <a:solidFill>
                  <a:srgbClr val="548135"/>
                </a:solidFill>
                <a:latin typeface="Trebuchet MS"/>
                <a:ea typeface="Trebuchet MS"/>
                <a:cs typeface="Trebuchet MS"/>
                <a:sym typeface="Trebuchet MS"/>
              </a:rPr>
              <a:t>-&gt; relative humidity %</a:t>
            </a:r>
            <a:endParaRPr/>
          </a:p>
          <a:p>
            <a:pPr indent="0" lvl="1" marL="800091" marR="0" rtl="0" algn="just">
              <a:spcBef>
                <a:spcPts val="480"/>
              </a:spcBef>
              <a:spcAft>
                <a:spcPts val="0"/>
              </a:spcAft>
              <a:buNone/>
            </a:pPr>
            <a:r>
              <a:rPr b="0" i="0" lang="en-US" sz="2400" u="none" cap="none" strike="noStrike">
                <a:solidFill>
                  <a:srgbClr val="548135"/>
                </a:solidFill>
                <a:latin typeface="Trebuchet MS"/>
                <a:ea typeface="Trebuchet MS"/>
                <a:cs typeface="Trebuchet MS"/>
                <a:sym typeface="Trebuchet MS"/>
              </a:rPr>
              <a:t>-&gt; pH value</a:t>
            </a:r>
            <a:endParaRPr/>
          </a:p>
          <a:p>
            <a:pPr indent="0" lvl="1" marL="800091" marR="0" rtl="0" algn="just">
              <a:spcBef>
                <a:spcPts val="480"/>
              </a:spcBef>
              <a:spcAft>
                <a:spcPts val="0"/>
              </a:spcAft>
              <a:buNone/>
            </a:pPr>
            <a:r>
              <a:rPr b="0" i="0" lang="en-US" sz="2400" u="none" cap="none" strike="noStrike">
                <a:solidFill>
                  <a:srgbClr val="548135"/>
                </a:solidFill>
                <a:latin typeface="Trebuchet MS"/>
                <a:ea typeface="Trebuchet MS"/>
                <a:cs typeface="Trebuchet MS"/>
                <a:sym typeface="Trebuchet MS"/>
              </a:rPr>
              <a:t>From a soil sample. (Using Arduino)</a:t>
            </a:r>
            <a:endParaRPr/>
          </a:p>
        </p:txBody>
      </p:sp>
      <p:sp>
        <p:nvSpPr>
          <p:cNvPr id="122" name="Google Shape;122;p6"/>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 and Feasibility study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7"/>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US" sz="2400">
                <a:solidFill>
                  <a:srgbClr val="0000FF"/>
                </a:solidFill>
                <a:latin typeface="Trebuchet MS"/>
                <a:ea typeface="Trebuchet MS"/>
                <a:cs typeface="Trebuchet MS"/>
                <a:sym typeface="Trebuchet MS"/>
              </a:rPr>
              <a:t>(c) </a:t>
            </a:r>
            <a:r>
              <a:rPr lang="en-US" sz="2400">
                <a:solidFill>
                  <a:srgbClr val="548135"/>
                </a:solidFill>
                <a:latin typeface="Trebuchet MS"/>
                <a:ea typeface="Trebuchet MS"/>
                <a:cs typeface="Trebuchet MS"/>
                <a:sym typeface="Trebuchet MS"/>
              </a:rPr>
              <a:t>Build a mobile application which displays results of all the analyses performed in step(a) by passing the parameters of the soil sample as input to the models built in step (a).</a:t>
            </a:r>
            <a:endParaRPr/>
          </a:p>
        </p:txBody>
      </p:sp>
      <p:sp>
        <p:nvSpPr>
          <p:cNvPr id="130" name="Google Shape;130;p7"/>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 and Feasibility study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8"/>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US" sz="2800">
                <a:solidFill>
                  <a:srgbClr val="548135"/>
                </a:solidFill>
                <a:latin typeface="Trebuchet MS"/>
                <a:ea typeface="Trebuchet MS"/>
                <a:cs typeface="Trebuchet MS"/>
                <a:sym typeface="Trebuchet MS"/>
              </a:rPr>
              <a:t>One major shortcoming of our project is that all the data that is available to us is only with respect to India.</a:t>
            </a:r>
            <a:endParaRPr/>
          </a:p>
          <a:p>
            <a:pPr indent="0" lvl="0" marL="342891" marR="0" rtl="0" algn="just">
              <a:spcBef>
                <a:spcPts val="560"/>
              </a:spcBef>
              <a:spcAft>
                <a:spcPts val="0"/>
              </a:spcAft>
              <a:buNone/>
            </a:pPr>
            <a:r>
              <a:t/>
            </a:r>
            <a:endParaRPr sz="2800">
              <a:solidFill>
                <a:srgbClr val="548135"/>
              </a:solidFill>
              <a:latin typeface="Trebuchet MS"/>
              <a:ea typeface="Trebuchet MS"/>
              <a:cs typeface="Trebuchet MS"/>
              <a:sym typeface="Trebuchet MS"/>
            </a:endParaRPr>
          </a:p>
          <a:p>
            <a:pPr indent="0" lvl="0" marL="342891" marR="0" rtl="0" algn="just">
              <a:spcBef>
                <a:spcPts val="560"/>
              </a:spcBef>
              <a:spcAft>
                <a:spcPts val="0"/>
              </a:spcAft>
              <a:buNone/>
            </a:pPr>
            <a:r>
              <a:rPr lang="en-US" sz="2800">
                <a:solidFill>
                  <a:srgbClr val="548135"/>
                </a:solidFill>
                <a:latin typeface="Trebuchet MS"/>
                <a:ea typeface="Trebuchet MS"/>
                <a:cs typeface="Trebuchet MS"/>
                <a:sym typeface="Trebuchet MS"/>
              </a:rPr>
              <a:t>And also, our dataset has classifications for only 22 unique crop species.</a:t>
            </a:r>
            <a:endParaRPr/>
          </a:p>
        </p:txBody>
      </p:sp>
      <p:sp>
        <p:nvSpPr>
          <p:cNvPr id="138" name="Google Shape;138;p8"/>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 and Feasibility study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9"/>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0" lvl="0" marL="342900" marR="0" rtl="0" algn="just">
              <a:spcBef>
                <a:spcPts val="0"/>
              </a:spcBef>
              <a:spcAft>
                <a:spcPts val="0"/>
              </a:spcAft>
              <a:buNone/>
            </a:pPr>
            <a:r>
              <a:rPr lang="en-US" sz="2400">
                <a:solidFill>
                  <a:srgbClr val="548135"/>
                </a:solidFill>
                <a:latin typeface="Trebuchet MS"/>
                <a:ea typeface="Trebuchet MS"/>
                <a:cs typeface="Trebuchet MS"/>
                <a:sym typeface="Trebuchet MS"/>
              </a:rPr>
              <a:t>Our project comes under the domain of Precision Agriculture. It helps farmers make informed decisions with regards to the kind of crop they must invest in to get good returns. We get to hear a lot of incidents about farmers committing suicide because of poor decision making in crop selection. So our project is a return of favour to all those hard working men and women who slog all day at the fields so that we are able to consume nutritious food. </a:t>
            </a:r>
            <a:endParaRPr/>
          </a:p>
        </p:txBody>
      </p:sp>
      <p:sp>
        <p:nvSpPr>
          <p:cNvPr id="146" name="Google Shape;146;p9"/>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Applications/Use cases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