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6858000" cx="12192000"/>
  <p:notesSz cx="6797675" cy="9874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53" roundtripDataSignature="AMtx7mgeffUIQPBOMvdIs5x/Mcnm99Jh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FD6669-6307-48A3-83EC-43E177EB7CED}">
  <a:tblStyle styleId="{E1FD6669-6307-48A3-83EC-43E177EB7CE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customschemas.google.com/relationships/presentationmetadata" Target="metadata"/><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2946443" cy="4940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49664" y="0"/>
            <a:ext cx="2946443" cy="49405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378514"/>
            <a:ext cx="2946443" cy="4940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8" name="Google Shape;88;p1: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3a7704c85_1_1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3" name="Google Shape;183;gc3a7704c85_1_10: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3a7704c85_1_1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4" name="Google Shape;194;gc3a7704c85_1_18: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3a7704c85_1_3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6" name="Google Shape;206;gc3a7704c85_1_31: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3a7704c85_1_53: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8" name="Google Shape;218;gc3a7704c85_1_53: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c425d32882_0_1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0" name="Google Shape;230;gc425d32882_0_10: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3a7704c85_1_63: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2" name="Google Shape;242;gc3a7704c85_1_63: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425d32882_0_2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54" name="Google Shape;254;gc425d32882_0_21: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3a7704c85_1_75: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66" name="Google Shape;266;gc3a7704c85_1_75: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425d32882_0_32: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78" name="Google Shape;278;gc425d32882_0_32: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c3a7704c85_1_86: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90" name="Google Shape;290;gc3a7704c85_1_86: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5" name="Google Shape;95;p2: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425d32882_0_43: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02" name="Google Shape;302;gc425d32882_0_43: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c3a7704c85_1_94: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14" name="Google Shape;314;gc3a7704c85_1_94: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425d32882_0_59: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24" name="Google Shape;324;gc425d32882_0_59: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c425d32882_0_6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35" name="Google Shape;335;gc425d32882_0_68: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79dd5629ed_0_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45" name="Google Shape;345;g79dd5629ed_0_0: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c425d32882_0_7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56" name="Google Shape;356;gc425d32882_0_78: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c4a8c36abf_3_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67" name="Google Shape;367;gc4a8c36abf_3_0: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c425d32882_0_8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78" name="Google Shape;378;gc425d32882_0_88: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c4a8c36abf_3_1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89" name="Google Shape;389;gc4a8c36abf_3_10: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c425d32882_0_9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00" name="Google Shape;400;gc425d32882_0_98: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425d32882_0_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6" name="Google Shape;106;gc425d32882_0_0: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c4a8c36abf_3_26: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14" name="Google Shape;414;gc4a8c36abf_3_26: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c425d32882_0_11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28" name="Google Shape;428;gc425d32882_0_111: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c4a8c36abf_6_15: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41" name="Google Shape;441;gc4a8c36abf_6_15: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c4a8c36abf_6_33: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52" name="Google Shape;452;gc4a8c36abf_6_33: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c425d32882_0_125: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63" name="Google Shape;463;gc425d32882_0_125: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c4a8c36abf_6_43: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74" name="Google Shape;474;gc4a8c36abf_6_43: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c4a8c36abf_6_54: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87" name="Google Shape;487;gc4a8c36abf_6_54: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c425d32882_0_13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99" name="Google Shape;499;gc425d32882_0_137: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c4a8c36abf_6_6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11" name="Google Shape;511;gc4a8c36abf_6_67: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c4312edc15_0_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23" name="Google Shape;523;gc4312edc15_0_0: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7" name="Google Shape;117;p3: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1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35" name="Google Shape;535;p11: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c425d32882_0_149: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46" name="Google Shape;546;gc425d32882_0_149: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c4cead7e98_1_0: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c4cead7e98_1_0: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data:image/png;base64,iVBORw0KGgoAAAANSUhEUgAABIQAAAO2CAYAAACZx0weAAAABHNCSVQICAgIfAhkiAAAAAlwSFlzAAALEgAACxIB0t1+/AAAADh0RVh0U29mdHdhcmUAbWF0cGxvdGxpYiB2ZXJzaW9uMy4yLjIsIGh0dHA6Ly9tYXRwbG90bGliLm9yZy+WH4yJAAAgAElEQVR4nOzdeZhcZZX48W9nDwQIsoigkjHiUUESIBFBGKLCCAzquMsiP0VUFFEi6LhMMBL3CQPDICqCBgSCMIsLIuCoCI4gBEwgCkd0iDtKGBCRhCTd9fujbmvZdkh3Up23qu/38zz1dNW9773nvdXp6uZwzn17Go0GkiRJkiRJqo8xpScgSZIkSZKkzcuEkCRJkiRJUs2YEJIkSZIkSaoZE0KSJEmSJEk1Y0JIkiRJkiSpZkwISZIkSZIk1cy40hOQJEmSJEmqm4hYCLwcmAY8KzOXDzJmLHA2cCjQAD6Wmee3I74VQpIkSZIkSZvfl4C/BX72GGOOBp4K7AbsB8yPiGntCG5CSJIkSZIkaTPLzO9m5i82MOzVwGczsy8z76OZRHplO+LbMiZJkiRJktQGETEVmDrIrgcz88GNOOWT+csKop8DT9qYuQ1kQqhm1q7830aJuC/d+6QSYQHYaczkYrFn9E4qE3fto0XiAvxqzIRisR8Z01Ms9jfH/rFY7A9MXl0k7qLV2xaJW9ovG2Xeb4B5WzxSLPbUnVcVifuun25fJC7A0avGF4u9aFK5z/FeivypwBtWl/mdCWXf7zGU+91V0rzJZT5T5q+aWCQuwF5MKRZ7KeX+TmkU+kwBOH51me/3Ltv8oUjcfk//8VWj9oOl1H/PDtMHgQ+sZ/v8zTuVx2ZCSJIkSZIkqT3OAhYNsn1jqoOgWRG0K3BL9XpgxdBGMyEkSZIkSZLUBlVb2MYmfwZzBfDGiPhPYDvgH4AD23FiE0KSJEmSJKnz9fWWnkFbRcTZwMuAnYD/joj7M3P3iLgKOC0zlwBfAPYF7q4OOz0z72lHfBNCkiRJkiRJm1lmvh14+yDbD2953gu8ZSTiu+y8JEmSJElSzZgQkiRJkiRJqhlbxiRJkiRJUudr9JWewahihZAkSZIkSVLNmBCSJEmSJEmqGVvGukhErAAeBvbMzL6WbUdk5vJiE5MkSZIkaaT12TLWTlYIdZ8pwGtLT0KSJEmSJHUvE0LdZz7wgYiYUHoikiRJkiSpO9ky1n2WALcCbwH+tfBcJEmSJEnaLBquMtZWVgh1p38C/jEippSeiCRJkiRJ6j4mhLpQZiZwFfDO0nORJEmSJEndx5ax7jWfZuuY30NJkiRJ0ujnKmNtZYVQl8rMXwJfAB5Xei6SJEmSJKm7WF3SRTJz2oDXpwKnlpmNJEmSJEnqViaEJEmSJElS53OVsbayZUySJEmSJKlmTAhJkiRJkiTVjAkhSZIkSZKkmvEeQpIkSZIkqfP19ZaewahihZAkSZIkSVLNmBCSJEmSJEmqGVvGJEmSJElS53PZ+bYyIVQzL937pCJx/+u2fysSF2Ddty4uFvud715eJO6PxvbQUyQyrGVNociwPeOLxf7MP6wrFvvWxVOKxN1jbLki0zE0isVeNm51sdgfXrVlsdi7/nS7InHPOeKBInEBzvjqpGKx/35tue91qZ+v+8fC3YU+xscU+60JT2Nysdgl/7Nq7iNlPksbjUeLxAWYQpnf1wAv6t2iWOxLx/2+WOwbJpX5LL253J8KAFxVNry6iC1j0ihU7s9aSZI2TqlkkCRJdWWFkCRJkiRJ6nx9toy1kxVCkiRJkiRJNWNCSJIkSZIkqWZsGZMkSZIkSR2v4SpjbWWFkCRJkiRJUs2YEJIkSZIkSaoZW8YkSZIkSVLnc5WxtrJCSJIkSZIkqWZMCEmSJEmSJNWMLWNdKCJWAKuBR4GxwIcy87KSc5IkSZIkaUS5ylhbWSHUvV6RmTOA1wKfj4jtS09IkiRJkiR1BxNCXS4zfwD8Afib0nORJEmSJEndwYRQl4uI5wGTgLtLz0WSJEmSJHUH7yHUvf49IlYDDwEvz8wHS09IkiRJkqQR09dbegajigmh7vWKzFxeehKSJEmSJKn72DImSZIkSZJUM1YISZIkSZKkzuey821lQqgLZea00nOQJEmSJEndy5YxSZIkSZKkmrFCSJIkSZIkdb4+W8bayQohSZIkSZKkmjEhJEmSJEmSVDO2jEmSJEmSpM7nKmNtZYWQJEmSJElSzZgQkiRJkiRJqhlbxiRJkiRJUudzlbG2skJIkiRJkiSpZqwQqpmdxkwuEnfdty4uEhdg3POPKRb7Ed5VJO4bVpfL9X52Ym+x2GN7xpeLPf1JxWLfOvGhInF/MmZNkbgAh68eWyz2HmO2KRa7pPtYWyTu2JhWJC7AmK/+vljs/5lQ7uerUSxyOTszsVjsewv9bEHZ7/ULGo8rEnfpmEeKxAVYVfANXz6h3L+z2Y36/d58AWX+fUvDZYWQJEmSJElSzVghJEmSJEmSOl6jUa4bYTSyQkiSJEmSJKlmTAhJkiRJkiTVjC1jkiRJkiSp8zVcdr6drBCSJEmSJEmqGRNCkiRJkiRJNWPLmCRJkiRJ6nx9toy1kxVCkiRJkiRJNWOFUJeJiBXAEZm5PCK2AP4L+DVwfGb2lpybJEmSJEnqDiaEulRETAW+BtwCzM3MRuEpSZIkSZI0clxlrK1MCHWnHYEvAF/JzA+UnowkSZIkSeou3kOoO10OfNVkkCRJkiRJ2hgmhLrTVcCrI2Ln0hORJEmSJGmz6Ovt/EcXMSHUnT4BLAK+bVJIkiRJkiQNlwmhLpWZHwUuxKSQJEmSJEkaJhNCXSwzPwJchEkhSZIkSZI0DK4y1mUyc9qA1x8GPlxmNpIkSZIkbSYuO99WVghJkiRJkiTVjAkhSZIkSZKkmrFlTJIkSZIkdb4+W8bayQohSZIkSZKkmjEhJEmSJEmSVDO2jEmSJEmSpM7nKmNtZYWQJEmSJElSzZgQkiRJkiRJqhlbxiRJkiRJUudzlbG2MiFUMzN6JxWJ+853Ly8SF+AR3lUs9vlL/rlI3Jv3eHeRuADPZItisdc1GsVizz3jvmKx9+udWCTuPo+We7/njftdsdhvXPuEYrHvLfhbu6enTNz5ZzxQJjCwVcFC6hV9DxeLPWvMtkXi/oY1ReICvKb3kWKxf7puSrHY4wv+3uyhzH/U/WRSuQ/SV+34m2Kxr/9Vud9d105YVSz2DkwoEneLxtgicaXhsmVMkiRJkiSpZqwQkiRJkiRJnc+WsbayQkiSJEmSJKlmTAhJkiRJkiTVjC1jkiRJkiSp4zUavaWnMKpYISRJkiRJklQzJoQkSZIkSZJqxoSQJEmSJElSzXgPIUmSJEmS1Plcdr6trBCSJEmSJEmqma5NCEXE/IiYUHoewxURr4uIp5WehyRJkiRJqq+uTQgBHwA6LiEUERtqw3sdMOyEUESMiYiejZqUJEmSJEndrtHX+Y8u0pX3EIqIT1ZPvxcRfcCLgdOAPYFJwLeBd2Zmb0RcB9wKPBuYBvwr8CvgJGBn4F2ZeUV13gZwOvASYDLwvsz8j2rfvsDHgK2r2Kdl5tciYhqwBFgEPB84LyLuBj5UzWUc8OHMvCwiXg/MAs6OiA8BpwIHAFMy89Qqzvz+19Xz3YFtgCcD+0XEfsD7q3OvAeZm5k2b/q5KkiRJkqS66MoKocw8sXq6f2bOpJkM+k5mPhuYCewIHNdyyBOBg4B9aSZ89sjM/YFXAWcOOH1vdc4X00zu7BgRU4FPA0dl5j7AEcBnqu0A2wG3ZObemflp4DbggMzcCzgYWBgR22bm52kmj96emTMz87+HcLn7VnGfDjwOmAccVs3jeODyIZxDkiRJkiTpT7qyQmgQLwaeHRGnVK+3AH7Zsv+KzOwDfh0R9wP/VW2/FdglIiZl5upq2wUAmZkRcRvwHGAd8DfA1yOi/5wN4KnASmA1f5mY2QH4XETsVh37OCCAjankuSozV1bPXwhMB65vmce4iHh8Zv52I84tSZIkSVJ3cJWxthotCaEe4B8y83/Xs391y/Pe/tdVSxls+H3oAW7PzL8duKNqGftjZjZaNn8K+ArwssxsRMSPabZ4DWYdf1mpNXDcwwPmcXVmHruB+UqSJEmSJK1XV7aMVf5A89460Ey+vCcixgJExPYR8Tcbed7XV+fYDdiLZlXP94DdIuJ5/YMiYvZj3OR5KrCiSgYdQrOSqN9DLfMG+AmwT3XT6K1otqOtz7XAoRGxe+s8hn5pkiRJkiRJ3V0hdAbwrYhYBbwIeB+wrLox9KPAycA9G3HecRHxA5ptZ2/OzN8BRMSLgX+OiLNorm72v1XcwbwHODciPgjcAtzesu884IyIeBfNm0r/J/Bq4E7g5zTb2AaVmXdHxDHABRExuZrH/1QxJEmSJEkavbpsFa8NiYinARfSvC/x/cCxmXn3gDE7Ap8HngSMp7mI1tszc92mxu/ahFBmfhD4YMumt6xn3JwBr6cNeD2wymdhZs4f5Dy3AHMGbgdWANsPGPsNYLf1zOdK4MoBm1+6nrGDzeNampVCkiRJkiSpe30a+GRmXlwVf3yG5urlrd4H3JmZfx8R44HvAi+jDQtMdXPLmCRJkiRJUtepKn/2BhZXmxYDe0fEDgOGNoCtImIMMJFmp9Cv2jGHrq0QGgmDVAtJkiRJkqRO0AWrjEXEVJr3FR7owcx8sOX1k4BfZWYv/GnRq19X2+9rGbcA+A/gN8CWwDmZ+T/tmKsVQpIkSZIkSe3Rfz/jgY+TN/J8r6R5X+InALsAfxsRr2jDPE0ISZIkSZIktclZwN8M8jhrwLhfALu0rJY+Fti52t7qJOCSzOzLzN8DXwaeRxvYMiZJkiRJktQGVVvYg0MY97uIWAocCVxcff1BZt43YOg9wKHAzRExATiY5mrlm8wKIUmSJEmS1PkafZ3/GJ4TgJMi4sc0K4FOAIiIqyJiVjXmZODAiLgDWAr8GPhsO95OK4QkSZIkSZI2s8y8C9h3kO2Htzz/KXDISMS3QkiSJEmSJKlmrBCqmRlrHy0S986xPUXiArxhdbm85817vLtI3Gcv/0SRuAA37HNasdhPXVssNM/vaxSLfU+hf+LXTB5fJjBw46/vKhb7X3bYuljsG3vKvef7rZ1QJO7Egj9bj44p97vr4w/cWSz2jB33KxJ3e8r9+/7QmDJ/HwFMmvBIsdhHPjqpWOzHUeaX9jGri4QF4Oe/2LZY7MUTHigW+52rtiwW+74xZf5ImjT8tiENVRcsO99NrBCSJEmSJEmqGRNCkiRJkiRJNWPLmCRJkiRJ6ny2jLWVFUKSJEmSJEk1Y0JIkiRJkiSpZmwZkyRJkiRJnc8V3NrKCiFJkiRJkqSaMSEkSZIkSZJUM7aMSZIkSZKkzucqY21lhZAkSZIkSVLNmBBqERGNiJgygud/cUT883r2zYmIJdXzWRFxSfV8akS8e6TmJEmSJEmS6seWsc0oM78CfGUI45YAR1cvpwLvBj4xglOTJEmSJKmzucpYW5kQ+mtvj4iXAtsB78rM/4iIacCSzNweoPV1/3Pgs8ChwGSayZwTgH2BVcBLMvPeiHgdcERmvqI6z4eA1wAPANf1TyAi5gALM3MW8ElgakQsBR4B3gF8PjP3aBm/DHhLZn5vJN4QSZIkSZI0utgy9tceyszZwGuBs4d4zHbAdzNzL+AC4JvAJzNzT+BW4G0DD4iIFwEvBmYCzwGevp5znwg8mJkzM3P/zLwFeDgiDqrOcyDQZzJIkiRJkiQNlQmhv3ZZ9fUmYOeImDSEYx7OzK9Vz28DfpmZS6vXtwJPHeSY5wFfzMyHM7OXZiJpqM4G3lo9P5FmFZEkSZIkSdKQmBD6a6sBqiQNNNvq1vGX79XAJNGjLc97+8/R8rrdrXlXAM+JiL1oJpYubfP5JUmSJEnqLH19nf/oIiaEhuZeYHxE9Ff6HNWGc34LeFVEbBkRY4HXr2fcQ8AWEfGnpFJmrgU+R/MG1Zdk5iNtmI8kSZIkSaoJE0JDkJnraN7M+RsRcTPNqp9NPeeVwJXAMprtaT9ez7j/Ay4B7oiI1vsEnQ/sAnxqU+ciSZIkSZLqxVXGWmRmz/peZ+bnaFbl9PtgtX0FsH3LuOuAWS2vFwGLBj6vXr8feP8g8xh4jjcOMt3nAV/PzLs3cFmSJEmSJHU/l51vKxNCXSgirgGm01ylTJIkSZIkaVhMCHWhzHxh6TlIkiRJkqTuZUJIkiRJkiR1vi5bxavTeVNpSZIkSZKkmjEhJEmSJEmSVDO2jEmSJEmSpM5ny1hbWSEkSZIkSZJUMyaEJEmSJEmSasaWsZr51ZgJReKuZU2RuACfndhbLPYz2aJI3Bv2Oa1IXIBTbj29XOxZ7y0W+1oaxWKP49EicY9eVSQsAK/aaVax2OeOKferc86aMp/hAFsWKtG+ZtK6InEB9l1b7v0+dIdnFYu97+oycb8/qUxcgLH0FIv9kjVl/lYAuH9sueteOq7M/5eevbrc34W/G1fu98eWPeU+S2+eVO6ztJTxjXI/W6Neo9zf3KORFUKSJEmSJEk1Y0JIkiRJkiSpZkwISZIkSZIk1Yz3EJIkSZIkSZ3PZefbygohSZIkSZKkmjEhJEmSJEmSVDO2jEmSJEmSpM5ny1hbWSEkSZIkSZJUMyaEJEmSJEmSasaWMUmSJEmS1Pkatoy1kxVCXSYiGhExpfQ8JEmSJElS9zIhJEmSJEmSVDO2jHWgiGgApwMvASYD78vM/2gZ8vaIeCmwHfCuAfskSZIkSRp9XGWsrawQ6ly9mTkTeDFwXkTs2LLvocycDbwWOLvI7CRJkiRJUtcyIdS5LgDIzARuA57Tsu+y6utNwM4RMWkzz02SJEmSJHUxE0LdaTVAZvZWr239kyRJkiSNbo1G5z+6iAmhzvV6gIjYDdiLZjWQJEmSJEnSJrOypHONi4gfAFsAb87M35WekCRJkiRJGh1MCHWuhZk5f+DGzOx5rNeSJEmSJEkbYkJIkiRJkiR1PpedbysTQh3Iqh9JkiRJkjSSvKm0JEmSJElSzVghJEmSJEmSOp8tY21lhZAkSZIkSVLNmBCSJEmSJEmqGVvGJEmSJElS52vYMtZOVghJkiRJkiTVjBVCNfPImDIr2m/P+CJxAcb2lIu9rtEoEvepa4uEBeCUWe8tFvuMJR8tFvuze51WLPaqMj/WXDx5dZnAwFZMLhb7lAkPFYv94JreYrEvnzShSNx1lPkcBdh3i/8rFvv+Rx9XLPYFEx4sEvcZbFUkLsCzmFIs9hcn/KFY7N6C/6f9t2sfLhJ36oQnFokLsNuadcViv3ldmc9wgGUTi4Xm+H8o83n2/75ctu7ilKLR1U1MCEmSJEmSpI7X6Cv3P4pGI1vGJEmSJEmSasaEkCRJkiRJUs3YMiZJkiRJkjpfn6uMtZMVQpIkSZIkSTVjQkiSJEmSJKlmbBmTJEmSJEmdr2HLWDtZISRJkiRJklQzJoQkSZIkSZJqxoSQJEmSJElSzXgPoREWEacDP8zML25g3ATgS8ATgW9m5tzHGHsdsDAzr4yIRcCSzDynfbOWJEmSJKnD9DVKz2BUMSG0iSJiXGauW9/+zDxtiKfaC9g1M3dvz8wkSZIkSZIGZ0JoI0REA/gg8PfA1RFxOXAusCUwCTgvM8+qxi6iquCJiPlAANsATwF+CrwSeBJwCbBzRCwFPgqsBD5UnW8c8OHMvGxzXaMkSZIkSRq9vIfQxluVmbMzcx6wAjg4M/cGng28KSKesZ7jZgFHAc8AxgNHZ2YCxwM/ysyZVXvZbcABmbkXcDCwMCK2HdlLkiRJkiSpQ/X1df6ji1ghtPEubHm+BfCpiJgB9AE7AzOAOwc57prMfBAgIr4PTF/P+XcAPhcRuwHrgMfRrC66qT3TlyRJkiRJdWWF0MZ7uOX5R4B7gb0ycwZwM81Wr8Gsbnney/qTcp8CrgOelZkzgV8+xjklSZIkSZKGzAqh9pgK3J6Z6yJiD+BA4NI2nHNFZjYi4hDgqZs6SUmSJEmSulaXtWR1OhNC7fEh4AsR8Qbgx8D1bTjne4BzI+KDwC3A7W04pyRJkiRJkgmhjZGZPQNe/wDYYz1jX9fyfP6AffNbnl9H84bT/a+/Aey2nnPOGez8kiRJkiRJQ2FCSJIkSZIkdb5Go/QMRhVvKi1JkiRJklQzJoQkSZIkSZJqxpYxSZIkSZLU+VxlrK2sEJIkSZIkSaoZE0KSJEmSJEk1Y0JIkiRJkiSpZryHkCRJkiRJ6nx9LjvfTj2Nhm9onRy160uLfMM/89J1JcICMHb6k4rFnnvGfUXiHru63M/1+ZPKxZ7dO7lY7Df+4PRisRfMmlcstiRJkjrL6Ssu6Sk9h5HyyMLjOz6BscWp53fN+2/LmCRJkiRJUs3YMiZJkiRJkjpfw2Xn28kKIUmSJEmSpJoxISRJkiRJklQztoxJkiRJkqTO5ypjbWWFkCRJkiRJUs2YEJIkSZIkSaoZW8YkSZIkSVLHa/S5ylg7WSEkSZIkSZJUMyaEJEmSJEmSasaWMUmSJEmS1PlcZaytRl2FUEQ0ImLKBsZMi4iVG3HuORGxZONnt3EiYkVE7LG540qSJEmSpNHJCiFJkiRJkqTNLCKeBlwIbAfcDxybmXcPMu5VwDygB2gAB2fmbzc1/qhOCEXEQuAgYAKwEjguM3/Wsv8M4BCab+pbM/OGavvhwPuBScAaYG5m3jTEmEcB76hiApyamd+s9q0ALqtibgOclZnnbGjfgPM/Afg34MnAZGBxZn5kKHOTJEmSJKlrNUbdKmOfBj6ZmRdHxDHAZ4Dntw6IiFnAfOD5mXlvRGwDPNqO4KOuZWyAj2Xm7MycASwGPt6ybztgWWbuCZwELI6IiRExnWbm7bDM3Ac4Hrh8GDGvAZ6TmXsBr6GZ7Wu1Y3Xe5wLvi4g9h7iv30XA2Zn5bGAf4LCIOGQY85MkSZIkSSMgIqZWt6kZ+Jg6YNyOwN40cxVUX/eOiB0GnHIusDAz7wXIzN9n5up2zHW0J4QOi4ibImI5cCows2XfGuBigMy8DlgFBPBCYDpwfUQsBS4BxkXE44cYczpwTUT8EPgisFNE7NSy/4Iq5m+BrwFzhriPiNiy2nZ2NbebgZ2BZwxxbpIkSZIkaeScDNwzyOPkAeOeBPwqM3sBqq+/rra3eibwlIi4PiJui4h/ioiedkx01LaMRcSuwJnA7My8JyL2By4dwqE9wNWZeewg5xxK4mUxcEpmfikixgCP0Gw9a4cxNPsFZ2fm2jadU5IkSZIktcdZwKJBtj+4kecbC+xJ8/YyE4CrgZ/T7B7aJKO5QmhrmlVA91aJmRMG7J8AHAUQEQfSvB/PXcC1wKERsXv/wIiYPYy4U2lm/wCOAyYO2P+66pw7AIcD3x7iPjLzD8ANwHta5vakARVIkiRJkiSNPn2Njn9k5oOZuWKQx8CE0C+AXSJiLED1dedqe6ufA/+emY9WOYEvA89ux9s5ahNCmXkHcAXwI+D7/DlJ0+9+YGZE3A6cCxyZmWuqO3ofA1wQEcsi4k7gzcMIfTLwpYi4DXhKFafVyoi4FbgR+Gg1z6Hs63c08MyIuCMi7qDZljZ1kHGSJEmSJKkDZebvgKXAkdWmI4EfZOZ9A4ZeCvxdRPRExHjgBcCydsxh1LWMZWZPy/N30Fzxq98Hqu0rgO0f4xzX0qwUGrj9OmDWBuJ/AfhCy6b3DRhySWa+dz2HD7ovM6e1PL+XP/+DkSRJkiRJ3ekE4MKIOA14ADgWICKuAk7LzCU0VyOfRbPYpY/mQlYXtCP4qEsISZIkSZKkUahvdC07n5l3AfsOsv3wlud9wDurR1uZENoIETGTwW8SdU5mnr++41orfYazT5IkSZIkqZ1MCG2EzFzKXy5hL0mSJEmS1DVMCEmSJEmSpM7X1yg9g1Fl1K4yJkmSJEmSpMGZEJIkSZIkSaoZW8YkSZIkSVLna4yuVcZKMyFUMx+YvLpI3FsXTykSF+DWiQ8Vi71f78Qice8pWPs3jkeLxV7VUyw0C2bNKxZ73pIFReKWvGZJkiRJm8aWMUmSJEmSpJqxQkiSJEmSJHU+VxlrKyuEJEmSJEmSasaEkCRJkiRJUs2YEJIkSZIkSaoZ7yEkSZIkSZI6XqPPZefbyQohSZIkSZKkmjEhJEmSJEmSVDO2jEmSJEmSpM7nsvNtZYWQJEmSJElSzZgQkiRJkiRJqpmuSQhFRCMipmxgzLSIWLkR554TEUs2MGZRRLxtuOeWJEmSJElt0Nfo/EcX6ZqEkCRJkiRJktqjK28qHRELgYOACcBK4LjM/FnL/jOAQ4Ae4K2ZeUO1/XDg/cAkYA0wNzNvGkboGRHxPWB74DvAiZm5JiKOAt5RzQfg1Mz8ZhVzBXBRNZ8nAAsz85zHuo6ImAYsAT4DHA5sAbwhM78bEeOArwHbAZOBm4E3Z+aaYVyHJEmSJEmqsW6tEPpYZs7OzBnAYuDjLfu2A5Zl5p7AScDiiJgYEdOBecBhmbkPcDxw+TDj7gv8HfBMYFfgTdX2a4DnZOZewGuACwcct0Vm7gfMAT7W0vq2oeu4sTrn6S37eoGjMnMWsAcwFjhumNchSZIkSVJ3afR1/qOLdGWFEHBYRJwITOGvr2ENcDFAZl4XEauAAA4ApgPXR0T/2HER8fhhxP1iZj4MEBEXAi8HzqnOuzgidgHWAjtFxE6ZeW913GXVfFZExAPAE4G7NnAdD2fmldXzm4AzqudjgFMj4jCayaBtgUeGcQ2SJEmSJKnmuq5CKCJ2Bc4EjszMPWhWx0wawqE9wNWZObPlsXNm/rYN01oMnJuZuwN7A+sGzGl1y/NemomoDV3HowOPqZ4fRTO5dWBmPgs4l6FdvyRJkiRJEtCFCSFga5pVQPdGxBjghAH7J9BMmhARB9K8z85dwLXAoRGxe//AiJg9zNivjIgtq/v4vBb4VrV9KnBP9fw4YGIbrmN9pgIrM/MPEbEN1bVKkiRJkjSqlV5BzFXGysrMO4ArgB8B3+fPiZh+9wMzI+J2mtUzR2bmmsy8GzgGuCAilkXEncCbhxn+FpqJpTuBXwDnVdtPBr4UEbcBT6nmsI518EAAACAASURBVKnXsT4XAVtFxF3AV4EbhnMBkiRJkiRJPY1Gd2WwtGny6YcV+Yb/5oEpGx40Qm6dOJSCrZGxXW+ZuOMK/lh/Z8KjGx40Qp7eV+57/fsx5d70eUsWFIm7YNa8InElSZK0fqevuKSn9BxGysPvfHHHJzCm/MtXuub977oKIUmSJEmSJG2abl1lbERExExg0SC7zsnM8zfzdCRJkiRJUqXRZffo6XQmhFpk5lJgZul5SJIkSZIkjSRbxiRJkiRJkmrGCiFJkiRJktT5bBlrKyuEJEmSJEmSasaEkCRJkiRJUs3YMlYzi1ZvWyTuHmPL5R5/MmZNsdj7PFqmpPGayeOLxAU4elWx0Fw8eXWx2DszsVjsBbPmFYk7b8mCInGh3DVLkiSpoL6+0jMYVawQkiRJkiRJqhkTQpIkSZIkSTVjy5gkSZIkSep8rjLWVlYISZIkSZIk1YwJIUmSJEmSpJqxZUySJEmSJHU+W8baygohSZIkSZKkmjEhJEmSJEmSVDO2jEmSJEmSpI7XaNgy1k5WCEmSJEmSJNWMCSFJkiRJkqSaGfGEUEQ0ImLKBsZMi4iVG3HuORGxZANjFkXE24a7b4jxN+l4SZIkSZKkEqwQKiwixpaegyRJkiRJHa+v0fmPLrJZbyodEQuBg4AJwErguMz8Wcv+M4BDgB7grZl5Q7X9cOD9wCRgDTA3M28aRugZEfE9YHvgO8CJmblmwNxeAHyoijEO+HBmXlbt2wU4G9itGr44Mz864PjnAf8KHJWZyyPiw8CrgfuB64AXZOasiJhTnetWYC/gnyJia+Ad1fsCcGpmfrM67wrgYuAFwC7Ae4AdgaOAx1Xv4fXDeC8kSZIkSVLNbe4KoY9l5uzMnAEsBj7esm87YFlm7gmcBCyOiIkRMR2YBxyWmfsAxwOXDzPuvsDfAc8EdgXeNMiY24ADMnMv4GBgYURsW+27GLgpM/es5vfZ1gMj4mjgE9Ucl0fEi4AjgBnAfvw5kdRvd+C8zJyZmVcC1wDPqWK/BrhwwPiJmbkf8PIq9trMfDbwPuAjw3wvJEmSJElSzW3uZecPi4gTgSmDxF5DM/FCZl4XEauAAA4ApgPXR0T/2HER8fhhxP1iZj4MEBEX0kysnDNgzA7A5yJiN2AdzeqbiIjlwP40K5eo5td6v6PXA6toVgA9VG17HnB5Zv6xJea8lmPuzswbW15Pp5kA2wVYC+wUETtl5r3986++3gZs0fL6VuCpQ38bJEmSJEnqUl3WktXpNluFUETsCpwJHJmZewDH0WzP2pAe4Oqqmqb/sXNm/rbNU/wUzdauZ2XmTOCXQ5zfMmAn4BnDiPXwgNeLgXMzc3dgb5oJqdbYqwEys7f1NdDL5k/qSZIkSZKkLrc5W8a2plkFdG9EjAFOGLB/As374hARBwKTgbuAa4FDI2L3/oERMXuYsV8ZEVtGxDjgtcC3BhkzFViRmY2IOISq8qaqLPoeMLcl/vYtx90GvAy4JCIOqrZdB7wiIraorvW1G5jfVOCe6vlxwMThXJwkSZIkSdJwbLaEUGbeAVwB/Aj4Pn9OgPS7H5gZEbcD59KsJFqTmXcDxwAXRMSyiLgTePMww99CM7F0J/AL4LxBxryH5n2DlgKvAm5v2XcM8NyIWB4Ry4A3DLi222neM+j8iHhhZn6F5n2BbgduAn4N/P4x5ncy8KWIuA14Cs33QpIkSZIkVRp9jY5/dJOeRqO7JtwtImKrzPxDVSF0PvDrzPyn0vN677SjinzD91izue9f/mffnbBmw4NGyKtXlfn5umby+CJxAV64am2x2BdPLvd5tnMNC/vmLVlQLPaCWfM2PEiSJKmGTl9xSU/pOYyU37/+4I5PYGzz+f/umvff+8+MnIsiYhrN1rdbaa5CJkmSJEmSVNyoSAhFxExg0SC7zsnM8zfzdADIzJeWiCtJkiRJ0qjUZS1ZnW5UJIQycykws/Q8JEmSJEmSukG5G7tIkiRJkiSpiFFRISRJkiRJkka5vtITGF2sEJIkSZIkSaoZE0KSJEmSJEk1Y8uYNosxlLsb/OGrxxaLPW/c78oEXgs33ndXkdCv2mlWkbgAWzG5WOw6WjBrXrHY85YsKBa75HVLkiRJ7WJCSBqFSiWDJEmSJGmkNFx2vq1sGZMkSZIkSaoZE0KSJEmSJEk1Y8uYJEmSJEnqfLaMtZUVQpIkSZIkSTVjQkiSJEmSJKlmbBmTJEmSJEmdr6/0BEYXK4QkSZIkSZJqxoSQJEmSJElSzdgyJkmSJEmSOl7DVcbaygohSZIkSZKkmumYhFBENCJiygbGTIuIlRtx7jkRsWQj5zU/IhauZ98JETF3pGJLkiRJkiSNBFvGNkFmfrr0HCRJkiRJqgVXGWurjkwIVRU5BwETgJXAcZn5s5b9ZwCHAD3AWzPzhmr74cD7gUnAGmBuZt40xJjbAGcCs2n+M7shM99W7d4lIq4CngL8FHhlZj4SEfOBKZl5anWO9wJHVcf/EThgQIypwH8CX83MMyNiBXBZdS3bAGdl5jnV2ADOArav3oezMvPz1b5LgAAmAj+p3p8HhnKdkiRJkiRJHdMyNsDHMnN2Zs4AFgMfb9m3HbAsM/cETgIWR8TEiJgOzAMOy8x9gOOBy4cR8yyaSZwZVdz5Lftm0Uz0PAMYDxw98OCI+H/Ai4H9q+NflJl9Lft3Bb4JnJuZZ7YcumM13+cC74uIPSNiHHApzYTWbJqJpfdExNOrY96RmbMy81nAD4F/HMZ1SpIkSZKkmuvICiHgsIg4EZjCX89xDXAxQGZeFxGraFbLHABMB65vFtcAMC4iHj/EmEcA+/QncTKz9V5F12TmgwAR8f0qzmDHfyoz/1Adf3/LvicA3waOzczvDjjugmr8byPia8AcYB3N5NNlLdcysdp2F3BsRBxNs3JoS+DHQ7xGSZIkSZK6kquMtVfHJYSqSpozgdmZeU9E7E+zWmZDeoCrM/PYQc75jE2c1uqW573A5GEe/wDwC+BwYGBCaDA9wMrMnDlwR0QcCLyFZiXSfRFxFPCmYc5HkiRJkiTVWCe2jG1Nswro3ogYA5wwYP8Emu1b/cmRyTSrZq4FDo2I3fsHRsTsYcS9EnhXRPRUx24/zHlfCbwlIraqjt+uZd9q4CXAMyPiX/tjVF5Xjd+BZsLo20ACj0TEa1uu5ekRsTUwFfg9cH9ETASOG+Y8JUmSJElSzXVcQigz7wCuAH4EfB+4Z8CQ+4GZEXE7cC5wZGauycy7gWOACyJiWUTcCbx5GKHnAlsByyNiGXDaMKd+EfBV4KaIWAp8uUpo9V/XGuAVwOOB81r2rYyIW4EbgY9m5h2ZuQ54EfCaiLg9In5YXesE4GqaN7b+MfAd4LZhzlOSJEmSJNVcT6NhD14p1SpjR2Tm8s0V873TjiryDd9zTc+GB42QKX3l1ib8xNjfFYl74313FYkLcMtOs4rFvmjMcLs522crxhaLXUfzliwoFnvBrHnFYkuSJG3I6SsuKfcfXyPs/15yUMcnMB735e90zfvfcRVCkiRJkiRJGlkdd1PpkRQRM4FFg+w6JzPP38zTITOnbe6YkiRJkiRJtUoIZeZS4K9W7pIkSZIkSZ2tUe5uIKOSLWOSJEmSJEk1Y0JIkiRJkiSpZmrVMiZJkiRJkrqULWNtZYWQJEmSJElSzZgQkiRJkiRJqhlbxmrml43VReIuG1cmLsAeY7YpFvuNa59QJO6/7LB1kbgA544p97FyyoSHisW+dM22xWLX0YJZ84rFnrdkQbHYJa9bkiSpNFcZay8rhCRJkiRJkmrGhJAkSZIkSVLN2DImSZIkSZI6ny1jbWWFkCRJkiRJUs2YEJIkSZIkSaoZW8YkSZIkSZI2s4h4GnAhsB1wP3BsZt69nrEB/AA4NzNPbUd8K4QkSZIkSVLHa/R1/mOYPg18MjOfBnwS+MxggyJibLXvS5vy/g1khZAkSZIkSVIbRMRUYOogux7MzAdbxu0I7A0cUm1aDJwTETtk5n0Djn0PcCUwpXq0hRVCkiRJkiRJ7XEycM8gj5MHjHsS8KvM7AWovv662v4nETEDeCFwZrsnaoWQJEmSJEnqeBvRklXCWcCiQbY/OMi2xxQR44HzgNdnZm/zNkLt09EJoYhoAFtl5sOPMWYasCQztx/muecACzNz1iZNsqCImA98JDPXlJ6LJEmSJEl1V7WFDSX58wtgl4gYWyV7xgI7V9v7PQGYDlxVJYOmAj0RsXVmvmlT59rRCSFt0AeAhYAJIUmSJEmSukRm/i4ilgJHAhdXX3/Qev+gzPw58Kfil6ooZEq7VhnrmoRQRCwEDgImACuB4zLzZy37z6B5M6Ye4K2ZeUO1/XDg/cAkmomTuZl50xBjbkOzT2820AfckJlvi4gpwL9V2wEuysxPVMfsApwN7FbtW5yZH42Ix9O8g/j0ao7/nJkXVcesAC6q5v8EmpVL51T7/qJKqv818PHq/N+LiD5gTusNqiRJkiRJGk26pGVsOE4ALoyI04AHgGMBIuIq4LTMXDKSwbsmIQR8rD8LFhHH00yIvKbatx2wLDNPqVrBFkfEdOCJwDzghZn5UETsDnwdePIQY54FPAzMyMy+iOjPzM2jeUPuZ9FMztwYEXdk5tdpZvauysyXV3PtP+ZsYHlmvjQingDcGhG3Zebyav8Wmblf1QK3PCIWPVarXGaeGBFvBfZ/rHGSJEmSJKnzZOZdwL6DbD98PePntzN+NyWEDouIE2kusTZw3mtoJmLIzOsiYhUQwAE0K3Kub7n50riqWmcojgD2ycy+6twrq+0HA+/IzAbwUEQsBg6OiBuA/fnzsnEDjzml2vabKuP3PKA/IXRZtW9FRDxAM5l11xDnKUmSJEmSNGRdkRCKiF2pWrcy856I2B+4dAiH9gBXZ+axg5zzGW2e5qZa3fK8lz9/b3ppViMREZM296QkSZIkSeoIjZ7SMxhVxpSewBBtTbMK6N6IGEOzz67VBOAogIg4EJhMs7rmWuDQqlWMav9shu5K4F0R0VMd29/+9d/AGyKiJyK2otm69o2qdet7wNyWeK3HvLHathNwOPCtIczhJ/z5XkVHDdj3B2CbYVyPJEmSJElSdySEMvMO4ArgR8D3gXsGDLkfmBkRtwPnAkdm5prMvBs4BrggIpZFxJ3Am4cRei7NewQtj4hlwGnV9gU0q4/uAG4EvpCZV1f7jgGeGxH9x7yh2v52YEY1x28A78nMHw5hDu8EPhMRtwI7DNh3BvCtiFgaEVOHcV2SJEmSJKnGehqNRuk5aDN67a4vK/INv7+xesODRsgeY8oVUe2xdmyRuM/gj0XiApw3vlwn6ikTyl33pWu2LRZbm9e8JQuKxV4wa16x2JIkqTucvuKSUdtXde/fzun4BMZO11/XNe9/V1QISZIkSZIkqX264qbSIykiZgKLBtl1Tmaev5mnI0mSJEmSNOJqnxDKzKXAzNLzkCRJkiRJ2lxqnxCSJEmSJEmdr9HXNbfn6QreQ0iSJEmSJKlmTAhJkiRJkiTVjC1jkiRJkiSp4zX6Ss9gdLFCSJIkSZIkqWasEKqZeVs8UiTuh1dtWSRuafcW+gm7sWd8mcDAnDUTisV+cE1vsdiUu2xtZgtmzSsWe96SBcVil7xuSZIktZ8JIUmSJEmS1PEaDVcZaydbxiRJkiRJkmrGhJAkSZIkSVLN2DImSZIkSZI6nquMtZcVQpIkSZIkSTVjQkiSJEmSJKlmbBmTJEmSJEkdr9HnKmPtZIWQJEmSJElSzZgQkiRJkiRJqhlbxiRJkiRJUsdrNErPYHSxQkiSJEmSJKlmur5CKCIawFaZ+fBjjJkGLMnM7Yd57jnAwsyctUmT/Ovz7gZcXr1cCNzc+jozL2lnPEmSJEmSpFZdnxDqUi8DvpeZJwJExD+2vpYkSZIkSRpJoyohFBELgYOACcBK4LjM/FnL/jOAQ4Ae4K2ZeUO1/XDg/cAkYA0wNzNvGmLMbYAzgdlAH3BDZr4tIqYA/1ZtB7goMz8REUcDc4ExEfFc4ArgpJbXLwceqY59MjAZWJyZH6niBXAWsH11nWdl5ueH/WZJkiRJktRFXHa+vUZVQgj4WGaeChARxwMfB15T7dsOWJaZp1StYIsjYjrwRGAe8MLMfCgidge+TjMZMxRnAQ8DMzKzLyL629Lm0bxH07OArYAbI+KOzLykahmb0jLX8QNefwNYkJnXR8QE4JsRcQvwbeBS4OjMvCsitgKWRMSNmXnXRr1jkiRJkiSpdkZbQuiwiDgRmMJfX9sa4GKAzLwuIlYBARwATAeubxbfADAuIh4/xJhHAPtkZl917pXV9oOBd2RmA3goIv4/e3cfZldd3vv/PQmGRAOioPgAhV5RPsUIREn0iCDYSiXUp7ZWBSJYpAWhauOvejylw1FSPVih+ID+xIKNCkah9Xh8QERbKdQKOiohFrmLFGiPlmooiJSHCZk5f+wVux0nmZlkJmv27PfLa67stb5rf+97rQEuvLm/37WuOffFbU2W5FHAUcDjuvLZDTgQ+EHz5ye7xnZtzlkQkiRJkiRJkzJnCkJJ9qNZulVVtyU5jE43zUQGgCur6sRx5jxwmtOcjHnAKJ372DQmn6XAxqpa1kJekiRJkiS1xiVj02suvXZ+dzpdQHcmmQecNmZ8AXA8QJIj6OzNczNwFXBMU2yhGV/B5H0eeHOSgea7W5aMfQV4bZKBZmnXq4AvTzRZVf0UuBZ4a1c++yZ5AlDA/Ule3TX2K0l2n0K+kiRJkiSpz82ZglBVbaCzQfNNwPXAbWMuuQtYluRG4IPAcVU1XFW3AKuAi5OsT/I94NQphF5NZ0nXd5OsB85qzq+h0320Afg68PGqunKSc54APC3JhiQbgE8Be1TVw8CLgVcluTHJPzb3smAK+UqSJEmSpD43MDo62nYO2on+6cBjWvmFv+OBR7URFoC9W6yX7TU6v5W4tw0MtxIX4PDh9p73Eu5vLfYVCxa1Flv9Y3BoTWux1ywfbC22JEmavLNvv3TOrqu67ZCjZ30B45fXf7lnnv+c6RCSJEmSJEnS5MyZTaVnUpJlwNpxhi6oqot2cjqSJEmSJEk7xILQJFTVDYBv9pIkSZIkqSW+ZWx6uWRMkiRJkiSpz1gQkiRJkiRJ6jMuGZMkSZIkSbPe6KhLxqaTHUKSJEmSJEl9xg6hPrPHkx5oJe5+t+7ZSlyAH7OptdgDLRWwn7NpQTuBgUeNjLQW+7KF7d334tYiq5+sWT7YWuzBoTWtxG3zniVJkuYyO4QkSZIkSZL6jB1CkiRJkiRp1httbzHCnGSHkCRJkiRJUp+xICRJkiRJktRnXDImSZIkSZJmvRFfOz+t7BCSJEmSJEnqMxaEJEmSJEmS+oxLxiRJkiRJ0qw36pKxaWWHkCRJkiRJUp+xICRJkiRJktRnXDImSZIkSZJmvdERl4xNp57vEEoymmTxBNfsn2Tjdsx9VJKh7c9uq/O+JskBXcfLkrxiuuNIkiRJkiSNp+cLQj3qNcABXcfLAAtCkiRJkiRpp5hTS8aSnAscCSwANgInV9UdXePnAUcDA8DpVXVtc/5Y4ExgITAMrK6q6yYZ89HA+cAKYAS4tqr+oOlaen9zHuBjVfVnSX4XWA68L8mfAv8LOBvYPckNwDVV9YYkxzRj84EfA6dW1feTHAW8B7geeA4wCryqqr439ScmSZIkSVJvGB1tO4O5Za51CJ1TVSuq6hBgHfCurrE9gfVVdTDwemBdkl2TLAEGgZVVdShwCnDZFGK+B/hP4JAm7tua84N0nu9BwGHASUlWVtVfAkPAG6pqWVV9CjgL+Epz/IYkjwc+DpzQ5PsJ4NKumEuBDzVjlwF/MoV8JUmSJElSn5tTHULAyiRnAIv5xXsbBi4BqKqrkzwABDgcWAJck2TLtbsk2XuSMV8EHFpVI83cW/YqegHwxqoaBe5Nsq4598VJzPlsOsWrm5rjvwQ+mGS35riq6jvN5+uAF08yV0mSJEmSpLlTEEqyH83Sraq6LclhdDprJjIAXFlVJ44z54HTnOZ0ebDr82bm0O9RkiRJkqTx+Jax6TWXloztTqcL6M4k84DTxowvAI4HSHIEsAi4GbgKOCbJ0i0XJlnB5H0eeHOSgea7ezXnvwK8NslA09nzKuDLzdi9wKO75hh7fB1wSJJfaY5PAr5TVT+dQl6SJEmSJEnjmjMFoaraAFwO3ERnw+XbxlxyF7AsyY3AB4Hjqmq4qm4BVgEXJ1mf5HvAqVMIvRrYDfhukvV09gMCWEOn+2gD8HXg41V1ZTP2YeCsJDckeQHwN8Cjmvjvq6ofA68GPtHku6r5kSRJkiRJ2mEDo27T3Vd+9GtHtvILv+DWfdoIC8CP2dRa7N2Z30rcpZvaiQuw++aR1mJfs7C92Itb+l1LO8vg0JpW4q5ZPthKXEmSetXZt186Z9dV3bTkN2Z9AeNpt36hZ56/e89IkiRJkqRZb2S0Z2otPcGC0CQkWQasHWfogqq6aCenI0mSJEmStEMsCE1CVd0ALGs7D0mSJEmSpOlgQUiSJEmSJM16oy4Zm1Zz5i1jkiRJkiRJmhwLQpIkSZIkSX3GJWOSJEmSJGnWG531L53vLRaE+sybb92rlbgXvOjuVuICzM/+rcV+23nt3PeuI+39k/JLCx9uLfbDtHffi5nfWmxpZ1izfLCVuINDa1qJC+3dsyRJ0s7gkjFJkiRJkqQ+Y4eQJEmSJEma9UZ8y9i0skNIkiRJkiSpz1gQkiRJkiRJ6jMuGZMkSZIkSbPeqEvGppUdQpIkSZIkSX3GgpAkSZIkSVKfsSAkSZIkSZLUZ9xDSJIkSZIkzXqjo21nMLfYISRJkiRJktRnLAhJkiRJkiT1mZ4sCCUZTbJ4gmv2T7JxO+Y+KsnQ9mcnSZIkSZKm28jowKz/6SU9WRDqFUnco0mSJEmSJM06PV+wSHIucCSwANgInFxVd3SNnwccDQwAp1fVtc35Y4EzgYXAMLC6qq6bZMwnAx8DngDc2sz9paq6IMla4GEgwG7AsiSXNse7At9vcrw7yVHAe4H1wKHAfwKvqaqbmjgnAafT+T39BHhdVVWSw4AL6BT0HgH8aVWtm+KjkyRJkiRJfWoudAidU1UrquoQYB3wrq6xPYH1VXUw8HpgXZJdkywBBoGVVXUocApw2RRivg/4alUtbeY9csz4MuCYqlrWHL+xqpZX1UHAPwL/vevag4GLm7k+QKfQRJIjgFcAz2tyfDfwkeY7/x14dzP/04EvTiF3SZIkSZJ6zujowKz/6SU93yEErExyBrCYX7yfYeASgKq6OskDdDp1DgeWANck2XLtLkn2nmTM5wNvaOa9I8nfjBn/q6r6z67jE5OcQKeL6VHAP3WNfb+q/q75/HHgw0l2B14MHAJc3+Q4ADymue6rwJ80ha0vV9X1k8xbkiRJkiSptwtCSfYDzgdWVNVtzVKqT0ziqwPAlVV14jhzHjgNqd3XNd8RwOuAw6rqx0mOB35/kjl+pKrOGjtQVe9J8jngBcD7k1xVVX8yDXlLkiRJkqQ+0OtLxnan0wV0Z5J5wGljxhcAx8PPCjOLgJuBq4BjkizdcmGSFVOIezVwUvO9fYFf3ca1e9DZ/+euJLsCJ48ZX9LkRpPrhqq6F/gcnc6ifZo485Mc2nw+oKpuraoL6exB9Kwp5C5JkiRJUs9p+w1ic+0tYz3dIVRVG5JcDtxEZ0PpK4DndV1yF51Nnd9Cp+PmuKoaBm5Jsgq4OMkiOoWjrwHfnGToNwIfa5aB3QZ8g07RZzxXAqvoLBPbCFzDzxdwNgCnJPn/gfuBE5t7uybJmcBnk8xvcrwc+BbwhiTPp1MMe4jOPkaSJEmSJEmT0pMFoaoa6Pr8RjoFmi3+Z3P+dmCvbcxxFZ1OobHnrwaWT5DCRuDoqno4yRPpFJK+0Xz/NWPm2wS8chtzbaqqk7aS46XApeOc/4MJ8pMkSZIkSdqqniwIzQJPpdMhNEDnte9vr6pqOSdJkiRJkuas0bYTmGMsCG1FkmXA2nGGLqiqi+i8Wn6HTLIbSZIkSZIkaVpZENqKqrqBaSj6SJIkSZIkzTa9/pYxSZIkSZIkTZEdQpIkSZIkadbrtde6z3Z2CEmSJEmSJPUZC0KSJEmSJEl9xiVjfeaEBx7RStzzPrewlbgA8z73k9Zi79ZSzfWhee21Uj5704L2Yj/yP1qLva7F+5bmsjXLB1uLPTi0prXYbd63JEmz1egcWzKW5ADgo8CewF3AiVV1y5hrBoFXAZuBTcAfV9WXpiO+HUKSJEmSJEk734eAD1TVAcAHgAvHueYbwIqqOhg4GfhUkkXTEdyCkCRJkiRJ0k6U5PHAM4F1zal1wDOTPK77uqr6UlXd3xzeCAzQ6SjaYS4ZkyRJkiRJs95I2wlMQpI9gD3GGbqnqu7pOt4X+EFVbQaoqs1Jftic//FWpj8RuLWq/u905GqHkCRJkiRJ0vT4Q+C2cX7+cEcmTXIksAY4bkcT3MIOIUmSJEmSpOnxHmDtOOfvGXP8r8CTk8xvuoPmA09qzv+cJM8BLgFeWlU1XYlaEJIkSZIkSbPeKLP/LWPNsrCxxZ/xrvtRkhvodPxc0vz5nar6ueViSVYAnwJeXlXfns5cLQhJkiRJkiTtfKcBH01yFnA3nT2CSHIFcFZVDQEfBBYBFybZ8r1XV9WGHQ1uQUiSJEmSJGknq6qbgWePc/7Yrs8rZiq+BSFJkiRJkjTrjYy2ncHc4lvGJEmSJEmS+owFIUmSJEmSpD7TtwWhJKNJFk9wzf5JNm7H3EclGZrgmrOTvHISc70sybOmmoMkSZIkSXPJCAOz/qeXuIdQS6rqrEle+jJgCPjGDKYjSZIkSZL6iAUhIMm5wJHAAmAjcHJV3dE1fh5wNDAAnF5V1zbnjwXOBBYCw8DqqrpukjHXAkNVdUH3cNMTOgAAIABJREFU5+4x4BbgJcALkpwC/HlVfSzJScDpdH5/PwFeV1W1Qw9BkiRJkiT1jb5dMjbGOVW1oqoOAdYB7+oa2xNYX1UHA68H1iXZNckSYBBYWVWHAqcAl01nUlX1JeCzTX7LmmLQEcArgOc1cd8NfGQ640qSJEmSpLnNDqGOlUnOABbzi89kGLgEoKquTvIAEOBwYAlwTZIt1+6SZO8ZzvXFwCHA9U3cAeAxMxxTkiRJkqRWjfbYHj2zXd8XhJLsB5wPrKiq25IcBnxiEl8dAK6sqhPHmfPAKabxMD/frbVwgrgfmcIeRJIkSZIkST/HJWOwO50uoDuTzANOGzO+ADgeoFmutQi4GbgKOCbJ0i0XJlmxnTl8H1jRzPFE4PldY/cCj+46/hxwYpJ9muvnJzl0O+NKkiRJkqQ+1PcdQlW1IcnlwE10NpS+Anhe1yV3AcuSvIVOd85xVTUM3JJkFXBxkkV0CkdfA745hfCjzZ9/AfxVkpuAfwKu77rm48DaJL/Df20qfSbw2STzm7iXA9+a0o1LkiRJktRDRtpOYI7p24JQVQ10fX4j8Mau4f/ZnL8d2Gsbc1xFp1No7PmrgeUTpPB4OsUmquoufr4rqHuubwJLx5y7FLh0gvklSZIkSZLG1bcFoTYl+RLwSOALbeciSZIkSZL6jwWhGZRkGbB2nKELquqinZyOJEmSJEk9y7eMTS8LQjOoqm4AlrWdhyRJkiRJUjffMiZJkiRJktRn7BCSJEmSJEmznm8Zm152CEmSJEmSJPUZC0KSJEmSJEl9xiVjfWbtwodaifsbmx7VSlyAry0Ybi327SP3tRL3XXd/r5W4AMc87qDWYt/10GNbi8280fZiS5oRa5YPthZ7cGhNa7HbvG9JkrbFJWPTyw4hSZIkSZKkPmNBSJIkSZIkqc9YEJIkSZIkSeoz7iEkSZIkSZJmvVEG2k5hTrFDSJIkSZIkqc9YEJIkSZIkSeozLhmTJEmSJEmz3ogrxqaVHUKSJEmSJEl9xoKQJEmSJElSn3HJmCRJkiRJmvVGfMvYtLJDSJIkSZIkqc9sV0EoyWiSxRNcs3+Sjdsx91FJhia4Zm2SPxjn/PIkl05nPpOV5OokL5qp+SVJkiRJkqbLnFoyVlVDwAlt5yFJkiRJkqbXaNsJzDE7XBBKci5wJLAA2AicXFV3dI2fBxwNDACnV9W1zfljgTOBhcAwsLqqrtuO+M8H3gscD+wFnFtVy5uxM4DVwL3AF7q+sz8wBFwIHAs8EnhtVf39tnJL8gVgbVVd3lz3W8BpVfXrzdQvSHIW8Fjgsqr64+a6JwLvB34JWASsq6p3buv5bSvHJI8HPgHs3cT9SlWtnuqzkyRJkiRJ/Wk69hA6p6pWVNUhwDrgXV1jewLrq+pg4PXAuiS7JlkCDAIrq+pQ4BTgsqkGTnIC8GfNPN8dM3YwnaLOc6vqmU0u3fYEvl5VzwDO3pL3BLm9Hzi9a44zgA90HT8NOAxYBry4awnZx4D3VdWzgEOBlUmObsYmen6/kCOdLqhbq+qgqjqoGZMkSZIkSZqU6VgytrLpxFk8znzDwCUAVXV1kgeAAIcDS4BrkvwslyR7M3m/CzwA/FpV3TvO+FHAF6rq35vjDwOv6Bq/r6o+33y+Djiv+fzCbeT2JeA9SQ5szi8BtswB8NGqehi4L8kngV9N8tUml8d1zbcbcCDwZbb9/LaW43XA6iTvBv6uyUuSJEmSpDlrpO0E5pgdKggl2Q84H1hRVbclOYzOUqaJDABXVtWJ48x54DjXj2c98Dw6hZXrJ/mdbg91fd7Mfz2LrebW5HcB/9UldGFVbZ4gzjw6Sx1XVNWmMXNN9PzGzbGqvp7kGXSW4r0aeCudIpskSZIkSdKEdnTJ2O50uoDuTDIPOG3M+AI6e/uQ5Ag6++fcDFwFHJNk6ZYLk6yYYuxvA78FXJrkyHHGrwaObfbbAXjtJOedKLePAi8DXglcNOa7q5LskuRRdLqR/raqfgpcS6dos2W+fZM8gYmf37iS/DJwb1V9EngTcGjzfUmSJEmSpAntUBGhqjYAlwM30enSuW3MJXcBy5LcCHwQOK6qhqvqFmAVcHGS9Um+B5y6HfFvBF4EXJTkheOMvRP4WpJvAfdMcs5t5tYUeK4ErqqqH4/5+s3AP9DpXvpC13KvE4CnJdmQZAPwKWCPSTy/rTkK+HaSG4Av0tnY2u45SZIkSdKcNTIwMOt/esnA6KgvbpuKJLsANwInVdU3285nqo7f7zdb+YX/xqZHtREWgK8tGG4t9u0j97US95qN32slLsAxjzuotdjPGd29tdg/mec/SyVNn8GhNa3FXrN8sLXYkqQdd/btl/ZWVWIK/uqJJ8z6f+l++b/1zvN3mdEUJHkJcCud7qCeKwZJkiRJkiTB9LxlbEYkWQasHWfogqoau3fPTlFVnwU+20ZsSZIkSZKk6TJrC0JVdQOwrO08JEmSJElS+2b9erEe45IxSZIkSZKkPmNBSJIkSZIkqc/M2iVjkiRJkiRJW4y0ncAcY4eQJEmSJElSn7FDqM9sbmkbrnktbv/V5sZjy+c9ppW4hzz+Oa3EBXj2g62F5uIF97QW+xk8urXYkuaeNcsHW4s9OLSmlbht3rMkSf3IgpAkSZIkSZr1RgbazmBuccmYJEmSJElSn7EgJEmSJEmS1GdcMiZJkiRJkma9EVwzNp3sEJIkSZIkSeozFoQkSZIkSZL6jEvGJEmSJEnSrDfadgJzjB1CkiRJkiRJfcaCkCRJkiRJUp+xICRJkiRJktRn3ENIkiRJkiTNeiO+dX5azekOoSSjSRZPcM3+STZux9xHJRma4Jq1Sf5gqnOPmeNlSZ7Vdbw8yaXN5+3KXZIkSZIk9Tc7hGa/lwFDwDcAqmoIOKHVjCRJkiRJUk/rm4JQknOBI4EFwEbg5Kq6o2v8POBoYAA4vaqubc4fC5wJLASGgdVVdd12xF8AvKPJYVfgRuB1VXVfkrXAg8ABwL7A14GTgF8HXgK8IMkpwJ8D/wKcW1XLp5qDJEmSJEm9aqTtBOaYOb1kbIxzqmpFVR0CrAPe1TW2J7C+qg4GXg+sS7JrkiXAILCyqg4FTgEu2874bwF+UlXPanL4IfA/usafDhwLLAUOBV5QVV8CPtvkvqyqPradsSVJkiRJkn6mbzqEgJVJzgAW84v3PQxcAlBVVyd5AAhwOLAEuCbJlmt3SbL3dsR/CbB7kpc3x7sC67vGP1NVDwIk+XYT98vbEUeSJEmSJGmb+qIglGQ/4HxgRVXdluQw4BOT+OoAcGVVnTjOnAdOMY0tS9H+divjD3Z93kyf/G4kSZIkSZqM0bYTmGP6ZcnY7nS6gO5MMg84bcz4AuB4gCRHAIuAm4GrgGOSLN1yYZIV25nDZ4E3JVnUzLPbJItK9wKP3s6YkiRJkiRJv6AvCkJVtQG4HLgJuB64bcwldwHLktwIfBA4rqqGq+oWYBVwcZL1Sb4HnLqdaZxDZ4nYN5s4fw9MpiD0ceD4JDck+YVOJUmSJEmSpKkaGB216aqfvHK/l7XyC3/Zpke1ERaAaxZsai3243hEK3E3tdhM+ewHJ75mply84N7WYj9jno18kuaGwaE1rcRds3ywlbiSNNecffulA23nMFMu3mfVrC9gvPb/XtIzz78vOoQkSZIkSZL0X9y4eAclWQasHWfogqq6aCenI0mSJEmSNCELQjuoqm4AlrWdhyRJkiRJc9lI2wnMMS4ZkyRJkiRJ6jMWhCRJkiRJkvqMBSFJkiRJkqQ+4x5CkiRJkiRp1nMPoellQajPvPbBha3Eva6dsK37N4Zbi70Xj2gl7vUt/q4PZLf2gkvSHLFm+WBrsQeH1rQSt817liSpLS4Zk+agtopBkiRtr7aKQZIk9Ss7hCRJkiRJ0qw3OtB2BnOLHUKSJEmSJEl9xoKQJEmSJElSn3HJmCRJkiRJmvV8y9j0skNIkiRJkiSpz1gQkiRJkiRJ6jMuGZMkSZIkSbOeS8amlx1CkiRJkiRJfcaCkCRJkiRJUp9xyZgkSZIkSZr1RttOYI6ZMx1CSUaTLJ7gmv2TbNyOuY9KMrT92U06zpOSfHWm40iSJEmSpP5mh9AsUlU/BJ7fdh6SJEmSJGlum5MFoSTnAkcCC4CNwMlVdUfX+HnA0cAAcHpVXducPxY4E1gIDAOrq+q6ScZcCzwEPBVYAnwa+BzwdmBf4Pyqeu+28kuyPzBUVXs1ubyzK8TTgN+pqv+T5CTgdDq/v58Ar6uqmtJDkiRJkiSph4wMtJ3B3DJnloyNcU5VraiqQ4B1wLu6xvYE1lfVwcDrgXVJdk2yBBgEVlbVocApwGVTjLsUWAkcCJwArKJT+Hku8I6uJW3byg+AqrqiqpZV1TLgA8AQ8KUkRwCvAJ7X5Plu4CNTzFOSJEmSJPWxOdkhBKxMcgawmF+8x2HgEoCqujrJA0CAw+l09lyTZMu1uyTZewpxP1NVDwEkKeCKqhoBfpDkbmAf4OYJ8vs5SV4IvAk4oqoeTPJi4BDg+ibPAeAxU8hRkiRJkiT1uTlXEEqyH3A+sKKqbktyGPCJSXx1ALiyqk4cZ84DJxn+wa7Pm8c53mUq+SU5BPgQ8MKq2rIZ9gDwkao6a5I5SZIkSZIk/Zy5uGRsdzpdQHcmmQecNmZ8AXA8QLP8ahGdrp2rgGOSLN1yYZIVLeS3JfaTgb8GVlXVP3UNfQ44Mck+zXXzkxw6A3lKkiRJkjRrjPTATy+Zcx1CVbUhyeXATXQ2bL4CeF7XJXcBy5K8hU63zXFVNQzckmQVcHGSRXQKR18DvrmT89viFOBxwAe6lrCtrqqvJjkT+GyS+U2elwPfms48JUmSJEnS3DUwOjradg7aia7a+1Wt/MKvWzi/jbAA/NvAptZiP0w7f3/txSNaidu2zS09b4CFc7LhUpJ2nsGhNa3FXrN8sLXYkjTdzr790jn7Lq7zf2nVrC9grP6XS3rm+c+5DiFJkiRJkjT39NqSrNnOgtAUJFkGrB1n6IKqumgnpyNJkiRJknpUkgOAjwJ70tne5sSqumXMNfOB9wHHAKPAOdNVf7AgNAVVdQOwrO08JEmSJElSz/sQ8IGquqTZ0/hC4FfHXHMC8BTgqXQKR99J8pWqun1Hg7vphSRJkiRJmvVGe+BnspI8HngmsK45tQ54ZpLHjbn0lcBfVNVIVf0Y+AzwO1MItVV2CEmSJEmSJE2DJHsAe4wzdE9V3dN1vC/wg6raDFBVm5P8sDn/467rfgm4o+v4X5prdpgdQpIkSZIkSdPjD4Hbxvn5wzaTGo8dQpIkSZIkadYb6Y0Xur+H8V9Gdc+Y438FnpxkftMdNB94UnO+278A+wHfbI7HdgxtNwtCkiRJkiRJ06BZFja2+DPedT9KcgNwHHBJ8+d3mn2Cul0O/F6ST9PZVPplwBHTkasFoT6zduFDrcSdR3ul3Cexa2uxX7X5/lbi/um8dn7PAPNb/F0fxOLWYj/cG/+1QpJmrTXLB1uLPTi0prXYbd63JKl1pwEfTXIWcDdwIkCSK4CzqmoI+DjwbGDL6+jPrqrbpiO4BSFJkiRJkjTrjbSdwDSrqpvpFHvGnj+26/Nm4HUzEd9NpSVJkiRJkvqMBSFJkiRJkqQ+Y0FIkiRJkiSpz7iHkCRJkiRJmvVG205gjrFDSJIkSZIkqc9YEJIkSZIkSeozLhmTJEmSJEmz3oiLxqaVHUKSJEmSJEl9xoKQJEmSJElSn+nJglCS0SSLJ7hm/yQbt2Puo5IMbX92kiRJkiRpuo30wE8v6cmCkCRJkiRJkrZfz28qneRc4EhgAbAROLmq7ugaPw84GhgATq+qa5vzxwJnAguBYWB1VV03yZhrgYeApwJLgE8DnwPeDuwLnF9V791Wfkn2B4aAC4FjgUcCr62qv2++9wfAG4F7gCuAM6pqr2bsRODNwChwK3BqVf1oKs9NkiRJkiT1r7nQIXROVa2oqkOAdcC7usb2BNZX1cHA64F1SXZNsgQYBFZW1aHAKcBlU4y7FFgJHAicAKyiU/h5LvCOriVtE+X39ap6BnD2lrEkBwP/AzisqlYAe2z5QpKnA+cAv97c13eB908xd0mSJEmSespoD/z0kp7vEAJWJjkDWMwv3s8wcAlAVV2d5AEgwOF0OnuuSbLl2l2S7D2FuJ+pqocAkhRwRVWNAD9IcjewD3DzBPndV1Wfbz5fB5zXfD6qme/HzfFH6BSdAJ7fjP1bc3whsH4KeUuSJEmSpD7X0wWhJPsB5wMrquq2JIcBn5jEVweAK6vqxHHmPHCS4R/s+rx5nONdJpHfQ2O/M8nYkiRJkiRJ263Xl4ztTqcL6M4k84DTxowvAI4HSHIEsIhO185VwDFJlm65MMmKFvLbmr+j01m0V3N8UtfYV4FjkzyhOf494MvTkawkSZIkSbNV228Q8y1js0hVbQAuB24CrgduG3PJXcCyJDcCHwSOq6rhqrqFzp4/FydZn+R7wKkt5Le1760H/gz4epJvAQ8DP2nGvgu8Ffhyc1+H0Nl8WpIkSZIkaVIGRkd7bduj/pBkt6r6afP5bcBTqmrVjs57/H6/2covfB4DbYQF4EkDu7YW+1Wb728l7p/Oa+/v6/kt/q4PYvHEF82Qh9u7bUnSDhocWtNa7DXLB1uLLWluOvv2S+fsv5m+bb8TZn0B42139M7zd8+a2eucJM+ls+ztn4HfbzkfSZIkSZJaM9IzpZbeYEFoK5IsA9aOM3RBVV000/Gr6oyZjiFJkiRJkvqTBaGtqKobgGVt5yFJkiRJkjTdenpTaUmSJEmSJE2dHUKSJEmSJGnWG2HW7yndU+wQkiRJkiRJ6jMWhCRJkiRJkvqMS8YkSZIkSdKs54Kx6WVBqM/MY6CVuAewqJW4AHeyqbXYtz68uJW4Cxfc30pcgJcOP7K12J9a8NPWYj+d3VqLLUnaMWuWD7YWe3BoTWux27xvSVL7XDImSZIkSZLUZ+wQkiRJkiRJs95I2wnMMXYISZIkSZIk9RkLQpIkSZIkSX3GJWOSJEmSJGnWG/E9Y9PKDiFJkiRJkqQ+Y0FIkiRJkiSpz7hkTJIkSZIkzXouGJtedghJkiRJkiT1GQtCkiRJkiRJfcaCkCRJkiRJUp+ZkYJQktEkiye4Zv8kG7dj7qOSDG1/dpOOs0eSt4w5d3WSF23l+q2OSZIkSZKkHTPSAz+9xA6hrdsDeMuEV0mSJEmSJPWYGX/LWJJzgSOBBcBG4OSquqNr/DzgaGAAOL2qrm3OHwucCSwEhoHVVXXdJGOuBR4CngosAT4NfA54O7AvcH5Vvbe5dgXwPuBRwH8Cb6iqbwIfAPZIcgNwf1Ud1kx/ZJK3Ak8CLquqt3aFfkGSs4DHNmN/3MR4IvB+4JeARcC6qnrntp5Pkv2BIeBC4FjgkcBrq+rvkzwe+ASwdxP3K1W1ejLPRpIkSZIkaWd0CJ1TVSuq6hBgHfCurrE9gfVVdTDwemBdkl2TLAEGgZVVdShwCnDZFOMuBVYCBwInAKvoFF6eC7wjyeIkC4C/Bv6kyWEQ+Ovm/BnAPVW1rKsYBJ2izvOAZwCnJHlq19jTgMOAZcCLu5aQfQx4X1U9CzgUWJnk6Ek+n69X1TOAs7vGTgBuraqDquqgZkySJEmSpDlrhNFZ/9NLZrxDiE7x4wxg8TjxhoFLAKrq6iQPAAEOp9PZc02Sn+WaZG8m7zNV9RBAkgKuqKoR4AdJ7gb2AR4BDFfV3zQ5fCXJcJPDT7cy7+XNPD9J8r0mz1uasY9W1cPAfUk+Cfxqkq8CRwGP67qX3egUqr48wfO5r6o+33y+Djiv6/PqJO8G/g740hSeiyRJkiRJ6nMzWhBKsh9wPrCiqm5LchidpU4TGQCurKoTx5nzwEmGf7Dr8+Zxjrf33qc6zzxglM4z2NQ9MInn89B4sarq60meQWep3auBt9IpokmSJEmSJE1oppeM7U6nC+jOJPOA08aMLwCOB0hyBJ39dW4GrgKOSbJ0y4XNXj/TrYAFSZ7fxPhVOl1DBdwLPDLJVApHq5LskuRRwCuAv62qnwLX0ina0MTZN8kTmPj5jCvJLwP3VtUngTcBhzbflyRJkiRpThrtgZ9eMqNFhKraAFwO3ARcD9w25pK7gGVJbgQ+CBxXVcNVdQudPX8uTrK+WZp16gzkNwz8NvDOJod3AC9vcvgP4FJgQ5J/mOSUNwP/AKwHvtC13OsE4GlJNiTZAHwK2GMSz2drjgK+3Wx4/UXgtGYZmyRJkiRJ0oQGRkd7rYalHbFqv99q5Rd+AIvaCAvAnQObJr5ohjz/oUe0Evd/L7i/lbgALx1+ZGuxP7Vga1t/zbynD+zWWmxJUu8aHFrTWuw1ywdbiy1p5px9+6UDbecwU1bv/6pZX8A4//ZP9szz3xmbSkuSJEmSJO0Ql8VMr54tCCVZBqwdZ+iCqrpoJ6cjSZIkSZLUM3q2IFRVNwDL2s5DkiRJkiSp1/RsQUiSJEmSJPWP0Z57j9fs5qvKJUmSJEmS+owFIUmSJEmSpD5jQUiSJEmSJKnPuIeQdoo2Xw/Y5irTR4y2E/24hxa2EhfgrvkDrcXePNriX2nt3bYkqYetWT7YWuzBoTWtxW7zviX1Ll87P73sEJIkSZIkSeozFoQkSZIkSZL6jEvGJEmSJEnSrDfia+enlR1CkiRJkiRJfcaCkCRJkiRJUp9xyZgkSZIkSZr1XDA2vewQkiRJkiRJ6jMWhCRJkiRJkvqMS8YkSZIkSdKs51vGppcdQpIkSZIkSX3GgpAkSZIkSVKfmfGCUJLRJIsnuGb/JBu3Y+6jkgxtf3YzbzL3L0mSJEmStm2kB356iR1CkiRJkiRJfWanbiqd5FzgSGABsBE4uaru6Bo/DzgaGABOr6prm/PHAmcCC4FhYHVVXTfJmGuBh4CnAkuATwOfA94O7AucX1Xvba4dBXarqvvGHjefzwR+E9gTeHNV/XVz3W8D7wAeAC5vPv9sHuDNSV4KLAL+uOt7zwbOAXZvrjurqr6QZBfgC02cRcA3gFOrajjJa4DjgbuBpwP3AL9dVXdO5nlIkiRJkiTt7A6hc6pqRVUdAqwD3tU1tiewvqoOBl4PrEuya5IlwCCwsqoOBU4BLpti3KXASuBA4ARgFZ3C1HOBd0xhSde9VbUCeDXwPoAkewMfBl5cVc+gUxQaa3NVLQNeAnw4yeOT7AF8CDi+ua8XARc25zc355fTKfrMB07umm8F8EdVtRS4ic7zkiRJkiRpzhrtgf/1kp392vmVSc4AFo8Texi4BKCqrk7yABDgcDqdPdck2XLtLk0hZrI+U1UPASQp4IqqGgF+kORuYB/g5knM88nmz+uAJyVZCDwb+HZV3dKMfQT48zHfu7i5r0rybeC/AQ8Dvwx8seu+RoGnAN8B/ijJSjrFoMcA93fN97Wq+teuXI6eRO6SJEmSJEnATiwIJdkPOB9YUVW3JTkM+MQkvjoAXFlVJ44z54GTDP9g1+fN4xzv0vV5XjP3wq3NU1WbmyLOjjy/AeDGqnre2IEkr6ZTCDuiqn6a5I+BA8bmMU7+kiRJkiRJE9qZS8Z2p9MFdGeSecBpY8YX0NkbhyRH0Nk752bgKuCYJEu3XJhkxQzl+H06y7HYksskXA88s1naBnDSONf8LkCSpwLPoNPV8w/AU5M8f8tFSVYkGQD2ADY2xaBHTyEXSZIkSZKkCe20zpKq2pDkcjp73mwErgC6u2PuApYleQud7pnjqmoYuCXJKuDiJIvoFI6+BnxzBtJ8E519fH7CJPcpqqp/T3IacEWS+4HPA5v4+SVeuyT5DvBIOptD/wggyUuAdyd5D537+mfgxcDHgJcmuRn4EXAtnQKZJEmSJEl9qdde6z7bDYyO9tamR7NRkt2q6qfN598FXltVh7ec1rhW7fdbrfzCn9JiPevfBza1FvuFD7azmm9+i5uZ3TV/fmux//f8e1qLfci8R7cWW5Kk7TE4tKa12GuWD7YWW5rrzr790oG2c5gpJ+//8llfwPjI7X/VM8/fvWemxxuS/A6d5/kfwO+1nI8kSZIkSdJWzYmCUJJlwNpxhi6oqotmOn5VvQN4x0zHkSRJkiSpX/Xaa91nuzlREKqqG4BlbechSZIkSZLUC3bmW8YkSZIkSZI0C8yJDiFJkiRJkjS3+Zax6WWHkCRJkiRJUp+xICRJkiRJktRnXDLWZwYXPdBK3NX3P9hKXIBfG31sa7EHWmpqfCybWokLcMMu7dWZ/33Tfa3FZsGj24stSdJ2WLN8sLXYg0NrWonb5j1L2nEjo75lbDrZISRJkiRJktRnLAhJkiRJkiT1GZeMSZIkSZKkWc8FY9PLDiFJkiRJkqQ+Y0FIkiRJkiSpz1gQkiRJkiRJ6jPuISRJkiRJkma9EXcRmlZ2CEmSJEmSJPUZC0KSJEmSJEl9xiVjkiRJkiRp1ht1ydi0skNIkiRJkiSpz0xrQSjJaJLFE1yzf5KN2zH3UUmGtj+7HTPT8du+P0mSJEmS1D9cMiZJkiRJkma9kbYTmGNmrCCU5FzgSGABsBE4uaru6Bo/DzgaGABOr6prm/PHAmcCC4FhYHVVXTfJmGuBh4CnAkuATwOfA94O7AucX1Xvba4dBXarqvu6j+n8NfZRYCmwCaiqesWYOHtsmbuqzk9yO3AJ8GvAk4G3Ao8Hjgce29z7NVO5vyQnAm8GRoFbgVOr6kdJXtPMezfwdOAe4Ler6s7JPCNJkiRJkqSZ3EPonKpaUVWHAOuAd3WN7Qmsr6qDgdcD65LsmmQJMAisrKpDgVOAy6YYdymwEjgQOAFYRacw9VzgHRMtaQNeCOxeVU9rcj+1ezDJfsDfAB+sqvO7hnatqucAvw38BbCpqp4F/DHwzua7k7q/JE8HzgF+vXlG3wXe33XJCuCPqmopcBOdZyhJkiRJkuaIJI9M8qkk309AI7o4AAAgAElEQVRyc5IXbeW6lyb5VpLvJvnHJP/fZOafySVjK5OcASweJ84wnY4aqurqJA8AAQ6n09lzTZKf5Zhk7ynE/UxVPQSQpIArqmoE+EGSu4F9gJu38f31wIFJPgBcDXyha+yJwFeBE6vq78d871PNn98GHtl1/C3gKc3nF07y/p7f5P1vzfGFTV5bfK2q/rX5fB2dTitJkiRJkuaskf57y9gfAfdW1VOSPBW4NslTtqx06nIn8OKq+mGSRwPfSvKNLSuxtmZGCkJNF835wIqqui3JYcAnJvHVAeDKqjpxnDkPnGT4B7s+bx7neJeuz/OauRduuaCq/jnJUjrLv1YC70xyUDN8N/CvwLHA2ILQg833NzfFni1xu2NOx/11zz12fkmSJEmSNDe8EjgJoKpuaV5EtRK4vPuiqrq+6/NPknwP2A/YZkFoppaM7U6nC+jOJPOA08aML6CzDw5JjgAW0enauQo4pinI0IyvmKEcv09n6RVbcmni7QNsrqrPAKuBx9HZBwg6hZiXAk9L8t4kA1OMOdn7+ypwbJInNMe/B3x5irEkSZIkSdJOlGSP5u3qY3/22I7pfgm4o+v4X+jsj7yt+L8C/DfgbyeafEY6S6pqQ5LL6exvsxG4Anhe1yV3AcuSvIVO18xxVTUM3JJkFXBxkkV0CkdfA745A2m+CbgwyU/4+X18DgLOabp85gP/q2m7OqC5t+EkL6ez5O3DSU5lkpqK3oT3V1XfTfJW4MvNZtf/zJi9jCRJkiRJ6iejvbFk7A+B/znO+bcDb+s+keTbdIo+45nK1jlb5nsi8H/ovLjrhxNdPzA62hMPVNOkfmVlK7/w1fdPtZlq+vzazxq8dr6nDLfzYsS9GG4lLsDf7rpra7G/sOkHrcX+9QVPbi22JEm9ZnBoTStx1ywfbCWutDOdfful7f2frxn28v1eMusLGBsW1mOA8bqB7qmqe6YyV5J/BE6qqqHm+PPAR6vq8nGufTyd1UZ/XlUXT2Z+956RJEmSJEmaBk3RZ0qFn224nM5qoaFmU+kVwHFjL0qyJ51tZi6YbDEIerAglGQZsHacoQuq6qKdnI4kSZIkSdoJ2ll/0ap3A2uTfJ/OC6V+v6p+CpDkbOCHVfUh4K3AAcCpXdvavLeq/nJbk/dcQaiqbgCWtZ2HJEmSJEnSTKmq/wR+ZytjZ3V9fjPw5qnOP1NvGZMkSZIkSdIsZUFIkiRJkiSpz/TckjFJkiRJktR/fEv69LJDSJIkSZIkqc/YIdRn3vbArq3EHR19qJW4ADfMu7+12N9f2M7fYqsebCUsACse3Nxa7D0W7NNa7B/jf62QJGmy1iwfbCXu4NCaVuJCe/csSVtjQUiSJEmSJM16I/5H2GnlkjFJkiRJkqQ+Y0FIkiRJkiSpz7hkTJIkSZIkzXojbScwx9ghJEmSJEmS1GcsCEmSJEmSJPUZl4xJkiRJkqRZb9S3jE0rO4QkSZIkSZL6jAUhSZIkSZKkPuOSMUmSJEmSNOuNuGRsWtkhJEmSJEmS1Gd6riCUZDTJ4gmu2T/Jxu2Y+6gkQ9ufnSRJkiRJ0uzXcwWhXpHE5XiSJEmSJGlW6umiRZJzgSOBBcBG4OSquqNr/DzgaGAAOL2qrm3OHwucCSwEhoHVVXXdJGPuDXwIWNLM++6q+lgzdjvwSeD/sXfv8ZbOdf/HX9thxnmIHFJR1DspphiVKNIBdzpThEpFkQi3FNPBpBSdpOPtMIQpqlv9CjlHRRlup/CmoiQSyZlhZv/++F7LrNmzZ/Ye7eu61rbez3nsx551XWtdn2uttffa1/W5vp/P9zXANZIOBmYAK1SxfmH7wOq+nwEETAKeC/wJ2N72Q5ImAccB6wO3VV932j5A0gTgsOp5TwSuBj5s+4FFee0iIiIiIiIixpPBwfQQGkvjfYTQ4ban2N6Qknj5Yte6lYGrbG8A7A3MkDRR0jrAVGAb2xsBHwBOXYSYRwHXVtt9PXC4pBd1rV/B9ia23w/8G9iuijMZ2FjS1l333RjYCVgPWBJ4d7X8U8A9tl8AbA9s3vWYA4F7qxgbAn8HPrEI+x8RERERERERfW5cjxACtpG0F7Ac8z+XWcBJALYvlPQwZUTOZpTRPRdJ6tx3iWrkz2i8Fti/2u7tks4AtgSurdaf2HXfxYEjJG1KGU20OiUxdFa1/pe2/w0g6XfVflFtb+8qxr8knd61zTcBK0h6R3V7InDVKPc9IiIiIiIiImL8JoQkrQV8FZhi++Yq6XLKKB46AJxle9dhtrneGOxad+nWfsBKwMtsPyLpe5TSsY5Huv4/G1h6FNvvlL+d/x/vaURERERERMQ4MaftHXiKGc8lYytQRgHdIWkx4END1k+glGMhaXNKsuUG4Gxga0nrd+4oacoixD0X+GD1uNWBbYEFJWdWBG6vkkFrAm8eZYwLgV2rGCsOedzPgP0kLV2tX36MElkRERERERER0SfGbULI9jXAacB1wO+Am4fc5W5gsqSrgW8BO9qeZfsmYGfgWElXSboe2GMRQn8U2LDa7jnAQbb/sID7HgW8UtK1wLHAeaOMcSiwqqQbgP8FZgL3VusOp5SIXVbtw68pPYgiIiIiIiIiIkZlIF26e4+kJYHFq5FFK1CSPvvZPvc/3faOa72llTf833MebSMsAKssNppKvHosN9BOVebOj7Q3mPL+wfYqUW+a0F7sfy6ez9KIiIheN3XmtNZiT9t4amuxo78cesvJA23vQ11e/6yte/6g++xbzxo3r/+47SH0FLcScKakxSk9h04Zi2RQRERERERERAQkITQsSZOB6cOsOtr2MXXHt30nsFHdcSIiIiIiIiKiPyUhNAzbV1Kmh4+IiIiIiIiIHjCHnq8YG1fGbVPpiIiIiIiIiIh4cpIQioiIiIiIiIjoMykZi4iIiIiIiIiel1nSx1ZGCEVERERERERE9JmMEOozL2G5VuIu11JcgIdbTCLvsOrtrcT9660rtRIX4M4l2vtYed6sx1uL/c+lF28tdkRERIzOtI2nthZ76sxprcVu83lHRO/KCKGIiIiIiIiIiD6TEUIRERERERER0fMy7fzYygihiIiIiIiIiIg+k4RQRERERERERESfSclYRERERERERPS8wZSMjamMEIqIiIiIiIiI6DNJCEVERERERERE9JmUjEVEREREREREz5szmJKxsZQRQhERERERERERfSYJoYiIiIiIiIiIPpOSsYiIiIiIiIjoeSkYG1vjZoSQpEFJy41wn7Ul3fUktr2FpJlPfu8iIiIiIiIiIsaPcZMQioiIiIiIiIiIsTEuS8YkHQm8GpgA3AXsZvsvXeu/DLwOGAD2tH1xtXxb4GBgKWAW8DHbl44y5nTgMWB9YBXgV8BetmdJ2gnYp9ofgANsn1c97hbgB9X+TAK+ZvvohT0PSd8EbrF9RHW/l1TbeAGw44JiRURERERERDxVzUnR2JgaryOEDrc9xfaGwAzgi13rVgausr0BsDcwQ9JESesAU4FtbG8EfAA4dRHjvgx4PfBCYC1g92r5L4GX234J8C7ghCGPW7WK+Urgk5I2GOF5HA3sIWmguv0R4Fu2B0cRKyIiIiIiIiJiocZrQmgbSZdKuhY4AJjctW4WcBKA7QuBhwEBbwDWAS6SdCVwMrCEpNUWIe4PbT9g+3FKIuY11fJ1gF9K+gPwQ2B1Sat3Pe7Yan/+AfwC2GJhz8P29cCfga0lrQS8CZg+ylgREREREREREQs17krGJK0FfBWYYvtmSZsCp4zioQPAWbZ3HWab6/2HuzUD2N/26ZIWAx6ilKUt0Ciex1HAnpTRSD+xfe+TjRUREREREREx3qVkbGyNxxFCK1BGAd1RJUQ+NGT9BGAnAEmbA0sDNwBnU0bcrN+5o6Qpixh7e0nLSloC2AU4v1q+InBz9f/dgIlDHvfeKt7TgW2BC0bxPM6gjGzaD/hm1/KRYkVERERERERELNS4SwjZvgY4DbgO+B1zkyMddwOTJV0NfAvY0fYs2zcBOwPHSrpK0vXAHosY/jJKYul64Fbge9XyfYHTJV0BPLfah253SbocuAT4gu1rRnoetudQytJutn1116qRYkVERERERERELNTA4GCGXI1GNcvYzM4MYYvwuFuAN9q+9knEPAf4nu3TFvWxC/KltXZu5Q1fbk4bUYuHB0a+T112WO32VuL+9daVWokL8KfF26tgXPXxx1uL/dulF28tdkRERPS+qTOntRZ72sZTW4sdzTv0lpNbPAOq1yvW3LLnExiX3HbBuHn9x10PoX4gaWNKw+j/A37c8u5EREREREREtC4DWsZWEkJdJE1m7mxe3Y62/d4ns03baz+Jx8ykzCYWERERERERETHmkhDqYvtK5p3CPiIiIiIiIiLiKScJoYiIiIiIiIjoeZl2fmyNu1nGIiIiIiIiIiLiP5OEUEREREREREREn0nJWERERERERET0vMGUjI2pJIT6zJU82Erc7WYv00pcgGsnPNZa7ItuW6OVuDMm3NNKXIBlBx5vLfYej09oLTYs3mLsiIiI6HXTNp7aWuypM6e1FrvN5x0RC5eSsYiIiIiIiIiIPpMRQhERERERERHR8wYHUzI2ljJCKCIiIiIiIiKizyQhFBERERERERHRZ1IyFhERERERERE9b05mGRtTGSEUEREREREREdFnkhCKiIiIiIiIiOgzSQhFRERERERERPSZ9BCKiIiIiIiIiJ6XaefHVkYIRURERERERET0mSSEIiIiIiIiIiL6zJgmhCQNSlpuhPusLemuJ7HtLSTN/A/27VBJ73yyj4+IiIiIiIiI9sxhsOe/xpO+6SFk+1Nt70NERERERERERC+oLSEk6Ujg1cAE4C5gN9t/6Vr/ZeB1wACwp+2Lq+XbAgcDSwGzgI/ZvnSUMacDjwHrA6sAvwL2sj2rWjfT9tGSJgHHVfe7rfq60/YBkiYAh1X7PhG4Gviw7QckrQZ8B1in2u8jbJ9Yxb4FOLF6TmsAR9o+umvdD6p1k4Cvda0T8LVqfydU646v1p0MqNqPP1av4T3VY6YDywCLA9NtHzma1ygiIiIiIiIios4eQofbnmJ7Q2AG8MWudSsDV9neANgbmCFpoqR1gKnANrY3Aj4AnLqIcV8GvB54IbAWsPsw9/kUcI/tFwDbA5t3rTsQuNf2JtW+/x34RLXuKODaar9fDxwu6UVdj13G9iuALap13eVzq1bP6ZXAJyVtIGkJ4BRK0msKsBlwkKQXVI/Zx/bGtl8M/AH4eLV8T+Bntje0/SLg2EV6hSIiIiIiIiLGmcFx8G88qbNkbBtJewHLDRNnFnASgO0LJT1MGQmzGWX0zUVlEEzZx2pkzmj90PYDAJJOAN4OHD3kPltSElHY/pek07vWvQlYQdI7qtsTgauq/78W2L963O2Szqi2dW21/gfVulsk3QM8E7ihWndste4fkn5BSRo9DqwH/KDr+U6slt0A7Crp3ZSRQ8sCN1b3uQj4kqRlgAuqr4iIiIiIiIiIUaklISRpLeCrwBTbN0valDISZiQDwFm2dx1mm+uN8W4ubB/2tH3+k3jsI13/n83Ir+8AcJftyUNXSNoc+DCwqe1/StqJarST7R9LuoQySukgYDdg5yexvxERERERERHRh+oqGVuBMgroDkmLAR8asn4CsBM8kfhYmjIi5mxga0nrd+4oacoixt5e0rJVOdYuwHCJnQuBXavtrwi8uWvdz4D9JC1drV++Kxl1LvDBavnqwLYL2P5w3ls97unV4y4ADDwkaZfOnSS9QNIKwIrAvcDdkiZSkj6d+6wL3GF7OvBZYJNR7kNERERERETEuDRncLDnv8aTWkYI2b5G0mnAdZSG0mcAr+q6y93AZEkHUkbJ7Gh7FnCTpJ2BY6uEzATgN8BlixD+MkpiaVVK4ud7w9znUOB4STcAtwMzKckXgMOBzwCXSZoDDFKSLtcDHwW+K+nqar8Psv2HUe7XXZIupzSV/oLtawAkbQd8TdJ/UxpE/wPYATiLMurnRspreBFzEz87AO+WNKvav31GuQ8REREREREREQwMjrMM1sJ0zyQ2wv2WBBa3/Ug1GufXwH62z61pv24B3mj72hHuWrud1nprK2/4do8t00ZYAC6e8FhrsV85a0IrcWcscU8rcQGWHViytdh7PNLO6w1w4dLtPe+IiIiIhZk6c1prsadtPLW12P3q0FtOHmh7H+ryotVe3vMJjGv/cem4ef3rbCrdy1YCzpS0OGV6+1PqSgZFRERERERExH9uvM3i1evGXUJI0mRg+jCrjrb93tFsw/adwEZjuFsjxVu7qVgRERERERERESMZdwkh21cC883KFRERERERERERozPuEkIRERERERER0X/G2yxeva6uaecjIiIiIiIiIqJHJSEUEREREREREdFnkhCKiIiIiIiIiOgz6SHUZ9qapu+UJe5tJS7AlMFJrcU+e8LDrcTd7+FlW4kL8PulJrQW+6qJrYWGTIEZERERPWraxlNbiz115rTWYrf5vKMemXZ+bGWEUEREREREREREn0lCKCIiIiIiIiKiz6RkLCIiIiIiIiJ6XqadH1sZIRQRERERERER0WeSEIqIiIiIiIiI6DMpGYuIiIiIiIiInpdZxsZWRghFRERERERERPSZJIQiIiIiIiIiIvpMSsYiIiIiIiIioudllrGxlYRQRERERERERESPkbQMcDywEfA4cIDtny/k/ksBlwMP2954pO2nZCwiIiIiIiIiovccANxne11gO+AYScst5P6HAZeOduMjjhCSNAgsb/uBhdxnbWCm7VVGG7h63BbAkaPJXPUjSSsCu9v+Utv7EhEREREREdGm8TDLWHUev+Iwq/5t+9+LuLl3Au8BsH2TpJnANsBpw8TdHHge8BVgw9FsPCOExoikxWvY7IrAgTVsNyIiIiIiIiLG3r7AzcN87fsktvVs4C9dt/8KPGvonSQtC3wN+PCibHyReghJOhJ4NTABuAvYzfZfutZ/GXgdMADsafviavm2wMHAUsAs4GO2RzWMSdJ04DFgfWAV4FfAXrZnSVoN+A6wThXzCNsnVo+7BTgJ2ApYEzgIWBXYCXhate8XjbR/kg6jZOXuBi4EtrK9cTW66ShKfd5LgEMkrQDsU70+UOr7zuvanxOr12cNysioo0d4Xb8JrCjpSuAh25tKWgP4BuUHY2lghu3Pj+a1jIiIiIiIiIhafQ2YPszy+UYHSbqCcm4/nNUWIeYRwDdt3ybpeaN90KI2lT7c9gEAkj4AfBF4V7VuZeAq2/tXyZIZktYBnglMBd5g+z5J6wNnsuAnPZyXAZsCjwBnALsDR1MSMtfafmuVKLlc0hW2r60eN9H2KyRNoSRzDrS9iaQdgM8Dm1X7OOz+SdoOeCNluNXDwI+G7Nf6wB62L6lek5UpCZpBSQLOq55/xzLV/qwNXCtpelWKt6DXdS9KKd7krm2cCEyzfZGkCcB5ki6zfc4ivJ4RERERERERMcaqsrBRlYbZfunC1kv6K7AW8M9q0bOBC4a562bAtpI+RRnospKkq21vsLDtL2pCaBtJewHLDfPYWZQROdi+UNLDgKodWwe4qORIStxqdM9o/bDTw0jSCcDbKQmh1wL7VzFvl3QGsCXQSQj9sPp+BbBM1+3LgXWr/79hIfu3JXCq7Qe7Yk/t2q+bOsmgyjqURNialFFNq0ta3fYd1fofVPt6i6R7KMmiG1j46/qEahjYFsDTu/Z1eWA9IAmhiIiIiIiIeMoaHJzT9i407TRgD2BmNfJnCrDj0Dt1J34WpVfzqBNCktYCvgpMsX2zpE2BU0bx0AHgLNu7DrPN9UYb/0l6BMD27CqB8ki1fDZzn/vC9m+k7Q9ttD0D2N/26ZIWAx6iZOfm2Z/ufVjE13UxYLC672Mj7VxEREREREREjFtHANMl/ZGSQ9jd9v0Akg4F/m77O09244vSVHoFyiigO6pkx4eGrJ9A6c/T6W69NGX0y9nA1lUpFtX6KYu4n9tLWlbSEsAuwPnV8nOBD1bbXB3YtmvdaC1s/y4E3iFpmeo57zLCtlakNIsC2A2YOIr4C3td7wOWqZ431Rt/MaUfUmdfn1U994iIiIiIiIh4irD9oO3tba9rW7Z/2rXuU8Mlg2xfONqZ3EedELJ9DWW40nXA75ib+Oi4G5gs6WrgW8COtmfZvgnYGThW0lWSrqcMeVoUl1ESN9cDtwLfq5Z/FNiwinkOcJDtPyzKhhe2f7Z/BvwSuBq4FPg7cO9CNrcvcHrVGOq5lNdkpPgLfF1t/ws4GbhG0m+rxe8GXijpGknXUMrghpvSLiIiIiIiIuIpYw6DPf81ngwMDvb2DlezjM3szMjVQvzlbd9fjd45hjIk65A29mUs7LjWW1p5wx8YfLyNsABMGZjUWuw/DTwy8p1q8J6HF28lLsDvl5ow8p1qMrHFj7N7Fuvtz9KIiIiINkydOa212NM2njrynZ6CDr3l5IG296Eua628Qc8fdP/l7qvHzeu/qE2l+9GJ1axgS1OaUX+p3d2JiIiIiIiIiPjP9ERCSNJkYPowq462/d5m92Zett/aZvyIiIiIiIiIgF6vcBpveiIhZPtKYHLb+xERERERERER0Q8WZZaxiIiIiIiIiIh4CuiJEUIREREREREREQsz3mbx6nUZIRQRERERERER0WeSEIqIiIiIiIiI6DMpGeszH3hkYitxL15q2Vbitu3pTGgl7hlLw5RH+y/f+4G3/Lu12Ef8bFJrsSMiIiJ61bSNp7YWe+rMaa3EbfM5P9VllrGx1X9njBF9oB+TQRERERERETF6OWuMiIiIiIiIiOgzSQhFRERERERERPSZ9BCKiIiIiIiIiJ43Jz2ExlRGCEVERERERERE9JkkhCIiIiIiIiIi+kxKxiIiIiIiIiKi5w2SkrGxlBFCERERERERERF9JgmhiIiIiIiIiIg+k5KxiIiIiIiIiOh5g5llbExlhFBERERERERERJ/p24SQpEFJy41wn7Ul3fUktr2FpJlP4nFXSlp6UR8XEREREREREbEoUjLWAyQtYftx25Pb3peIiIiIiIiIXjQns4yNqSSEAElHAq8GJgB3AbvZ/kvX+i8DrwMGgD1tX1wt3xY4GFgKmAV8zPalo4w5HXgcELA8MFnSILC87QckrQd8HVi9inuk7RMkrQF8A3g2sDQww/bn/8OXICIiIiIiIiL6SN+WjA1xuO0ptjcEZgBf7Fq3MnCV7Q2AvYEZkiZKWgeYCmxjeyPgA8Cpixh3MrD10JFBkpYAfgr8j+0NbL8Y+Hm1+kTgKNubABsB20h63SLGjYiIiIiIiIg+lhFCxTaS9gKWY/7XZBZwEoDtCyU9TBnVsxmwDnCRpM59l5C02iLE/ZHtB4dZLmAJ26d1Fti+W9KywBbA07tiLg+sB5yzCHEjIiIiIiIixpXMMja2+j4hJGkt4KvAFNs3S9oUOGUUDx0AzrK96zDbXG+U4R8Y/Z4CZUTXIGVfH1vEx0ZEREREREREACkZA1iBMgroDkmLAR8asn4CsBOApM0pfXtuAM4Gtpa0fueOkqaM0T4ZeFzS9l3bXtn2/cDFwEFdy58lafUxihsRERERERERfaDvRwjZvkbSacB1lIbSZwCv6rrL3ZSGzwdSRgXtaHsWcJOknYFjq6niJwC/AS4bg316XNKbgaMlfQqYAxwJfB94N/BVSddUd78f2A244z+NGxEREREREdGr5qRkbEwNpAavv5y32jtbecMvXqq93GObw+DuG5jTStwpj7b3rG+eMNBa7L3e/O/WYh/xs0mtxY6IiIiI+U2dOa2VuNM2ntpK3I5Dbzm5vQPymj1t+ef1fALjX/ffNG5e/5SMRURERERERET0mb4vGauTpMnA9GFWHW37mIZ3JyIiIiIiIiICSEKoVravBCa3vR8RERERERER411a3oytlIxFRERERERERPSZJIQiIiIiIiIiIvpMSsYiIiIiIiIioufNISVjYykjhCIiIiIiIiIi+kwSQhERERERERERfSYlY31mzUn3txL394+0EhaArXhaa7GXGVy8lbhLDc5pJS7AkoMDrcV+z0/by3G/qL2nHRERERHDmLbx1FbiTp05rZW4/SCzjI2tjBCKiIiIiIiIiOgzSQhFRERERERERPSZlIxFRERERERERM+bk5KxMZURQhERERERERERfSYJoYiIiIiIiIiIPpOSsYiIiIiIiIjoeYOkZGwsZYRQRERERERERESfSUIoIiIiIiIiIqLPJCEUEREREREREdFn0kMoIiIiIiIiInpepp0fW2MyQkjSoKTlRrjP2pLuehLb3kLSzCe/d6OKsa+kVeuMMYp9mC7pI23uQ0RERERERET0h5SMFfsCi5wQkpQRVhEREREREREx7ox5QkPSkcCrgQnAXcButv/Stf7LwOuAAWBP2xdXy7cFDgaWAmYBH7N96SjiLQfcAqxme7ak64ALbO8laRPga7Y3lbQTsE+1XwAH2D5P0sHAM4AfSXoE2An4I3BY9TwmAlcDH7b9gKTpwOOAgOUl7Qt8Hfg98HLgMWAX4NPAi4BbgbfZflDShAVtd5jn9A1gSrXoRNtfqtZdCFwGvKLa71NtHzTS6xQRERERERExng2mZGxM1TFC6HDbU2xvCMwAvti1bmXgKtsbAHsDMyRNlLQOMBXYxvZGwAeAU0cTrEqm3ABMkbQG8BCwWbV6K+C86v+/BF5u+yXAu4ATqscfBvwdeIftybavAw4E7rW9SfU8/g58oivsZGBr25Or2y8Evmn7xcAlVaz9bL8QmA3sWN1vpO12TKW8Ny8GNgXeI2mbrvXPBl4FvAT4gKTnjea1ioiIiIiIiIiAeppKbyNpL2C5YbY/CzgJwPaFkh6mjLTZDFgHuEjSE/smabVRxjwPeC3wF+D/AVtKema17HPVfdahJKDWpIziWd+RUXwAACAASURBVF3S6rbvGGZ7bwJWkPSO6vZE4Kqu9T+y/WDXbdu+svr/FcBatv9W3b4cWHeU2+14LbCP7UHgPkkzqmVnVutPsz0HuFfS9dVzu2nYVyYiIiIiIiIiYogxTQhJWgv4KjDF9s2SNgVOGcVDB4CzbO86zDbXG8Xjzwc+Q0kIHQPMAd5IGUHz2+o+M4D9bZ8uaTHKSKKlFrI/e9o+fwHrHxhy+5Gu/88e5vbSo9zuaA3dfnoZRURERERExFPaICkZG0tjXTK2AmUU0B1V0uVDQ9ZPoPToQdLmlETJDcDZwNaS1u/cUdIURu8SYENKedXvgHOBg4DLbT9a3WdF4Obq/7tRRud03AdM6rr9M2A/SUtX+7L8KBNTIxntds8F3i9pQNLylBK3c8YgfkRERERERETE2CaEbF8DnAZcR0nM3DzkLncDkyVdDXwL2NH2LNs3ATsDx0q6qiqD2mMR4s6iNFq+yfZj1f9Xoowc6tgXOF3SFcBzq33pOAo4XtKVkl4IHE4p5bqs2tdfA2OREBrtdqdRRhNdQ0l2fd/2WWMQPyIiIiIiIiKCgXTp7i83PH/bVt7w/R4Z+T512YqntRa7rd+u582a01Jk+OOEOnrVj85vBu5rLfaLBpZvLXZERERE9I6pM6e1Gn/JVZ470OoO1GjCxGf2fAJj1qN/Gzevf3tnbhERERERERER0Ypx04xY0mRg+jCrjrZ9TMO7ExERERERERExbo2bhFA1rfvktvcjIiIiIiIiIpqXljdjKyVjERERERERERF9JgmhiIiIiIiIiIg+M25KxiIiIiIiIiKif6VgbGxlhFBERERERERERJ9JQigiIiIiIiIios8MpEt3RERERERERER/yQihiIiIiIiIiIg+k4RQRERERERERESfSUIoIiIiIiIiIqLPJCEUEREREREREdFnkhCKiIiIiIiIiOgzSQhFRERERERERPSZJIQiIiIiIiIiIvpMEkIREREREREREX0mCaGIiIiIiIiIiD6ThFBERERERERERJ9JQiiii6SBhaxbvcl9iYinDkkrjGZZRERERERTlmh7B6I3SXrhwtbbvq7m+E8DngPcZPu+OmMNcQzw/mH2Zw3gfGC9JnZC0tNt/7OJWF0xX2770iZjDrMPE+j6XLL9UIu70whJWwHr2T5a0mrAJNs3tr1fMeYuBF46imW1kPR8ys/ZTyUtB0yw/a8mYrdF0juBM23fJ+lQYBPgYNuXt7xrETEOSVoG+CTwXNs7SXoB8ALbpze4D6sCS3Vu2/5rU7Hb0OYxUsux1wHWYd5j4jOaiB39JwmhWJBfDLNsEFgeeBqweF2Bq4P444H7gYmS3mb7/LriDbGmpC/b3r9rfzrJoO/XHVzSy4BTKaP3niVpY2B327vXHRv4jqTZwDeBU2w/0kBMACS9FfgGsEa1aIDy81bnz9meC1tv+1t1xe7ah4OAbSnP+2hgSeA4YLMGYi8B7AZMZt6Dy90aiL0Z8AXmHuwMAIO2V20g9iTg48z/vF9TU7wlgAnAYpKWpjxXgEnAMnXEHGYf3gN8otqPnwJrUn7PX9tAbAGHMP+B7SZ1xwYOsf1DSZsAbwC+Tvmc2bTOoJKeR/kbtqbt50h6KfAm25+pM24V+8vAocCDwAWUhOMetk+qMeY/KZ/XQzX5e93ma74K5fP7tZTX4Rxgn7ov6rTxXnfFXhXYm/l/r3d4KscGvg3cDmxY3f4bMAOoPSEk6TXACcBqwGzK5/ndQK2/X5L2A461fa+k7wNTgI/aPrvOuFXsNo+R2oz9BeADwPWU9xrKZ0sSQlGLlIzFsGw/p/sLeBHlYGs28JWawx8MbGp7NeCtwKdqjtftbcDLJH0KnkgGXQCcaPvzDcT/CrANcBeA7ZnAKxuIi+3JwL7A64CbJR0h6blNxAaOAHYAlrS9uO3FbNeWDKpMWcjXxjXH7tgR2Ap4AMD234Cmyoi+S/nZeiNwE+V5P9xQ7OOAoygHVp3Xe0qDsWcDzwf+p/r/72uMdzDl/X0x5cTtgerreuDkGuN225fyGt8LYNtAUyWwP6A810OA/+76asJj1ffXAcfYPoWuJGCNvg18jur1Bq4Etm8gLsBrbd9LSYDdBjwPOKDmmJ3f3+E+R5v6vW7zNf8ucCMlSTCZ8nn63QbitvFed/yYkpg4l3IBsfP1VI+9ge2DgFkAth+guXOpIyjHC3+gXEzYA/heA3HfWyWDtqQkn3YDmjgehnaPkdqMvT2wju1X2d6y+qrlolUEZIRQjKC6uv1hyhX1M4CNbN9Wc9g5tq8EsH1BdRWsEbYfkvRG4HxJiwHvBKbbPryhXZhg+7pyUf0JsxqKje2LgYslTQZ+BnxM0pnAf9u+ocbQ/7L92xq3Px/b72sy3gI8bPuxIe/3cFfa67CJ7RdLutr2FyR9izJ6pAn32D6toVhDrWv77ZLebHuGpJ9Qkr61sP1Z4LOSjrb9kbrijGCW7QeG/Jw93lDsxRpKpg9nsBpx+i7gTdWyCQ3EnWT7rOoqL7bnSGrsc7zyKuAntv8uqdbPFNt/qXP7o9Tma76O7bd33f60pCsbig0NvtddVmpo5HKvxX60+4akpWjw4rrtGyUtaXsQOEbSTEqyvU6dESpbAifb/m11fNyENo+R2ox9e8PtMqLPJSEUCyRpV+DTwEzgNQ32NZkgaT3mllYs1X27zv5FXb2T9qeUbv0C+Flned29k4BHq/4eg13702Tp1ubAXsDLKP2UjgFeQ0kOPb+GeJ2Smf+V9GHgh3Q93zp7CEnadmHrG6rVvrUqnxqsDrA+Sbn614TOaKDZkpaprgDWXtpROUXShyi/Y4283106B/Szql5l9wBPbyDugV0/709o6DnfXfUQ6nyu7EwpdWjCJZI2sH11Q/G6fYRyMeMY2zdXZUW1Jf+6zJa0JHNf7zWBOQ3EBbhT0rcpI00Pry7q1DraUtL3be8i6TKGOWFqqDywzdd8MUmr2r6zir0qzSQJGn+vu1wr6Rm2/95QvF6JfZGkT1LaGWwB7EdzF1I6Ix5vk7QdcAulhUPdHpb0ccqImc1VJl9pIrEO7R4jtRn7EkkzgNOY9xgpJWNRiySEYliSrgaWAz5DSQgt0ZUsqTsxsgzz18l2bg8CdZYxdQ87fgB4dfXVRGyAw4CzgWdImg5sDexcc0wAJF1D6dv0DWBn250RBCdVJ5B1eIDyunaSf9/sWldrDyEWXrbSVK323sCJlJLMh4CLgXc3EBfgX5JWAs4CzpR0F6XsoAl3Usq1Ou937T2jutxYJYJOAS4F/g000WS4+2e9+6S5iee8L+X5StItlJ+17RqICyW5/D5JZt4D29qTBLYvAd7Sdfsmyu9c3b4F/C+wiqTPALtSSgebsBPlM+QE2/dIWpv6y7y/Vn1vqlxpOG2+5kcC/yepc/ywLXBQA3HbeK87VgKukfQb5v29bqKPT5uxDwYOpBwrfYlysaypEeRfr/5mH0LpWzSJ8tlet/cCewIft32HSrPjpsqdhztGauSYuOXYnVLb7r9X6SEUtRkYHGxq9FuMJ9VJQ+eHo/uEHUqTyKZ6y/QVlYa3K1N6AgwAZ9v+Y0OxN656FkXDqpEji1X9CJqKubjt2dWVr3dTDi5PbGKYcvX58g7gCttNXcUfbj82A1YEzupKgDYRdynKydwqtr/UUMzFKaP8BihthGaP8JCxivvq4Zbb/lUDsdtsNLwZJek2APy/qhz3KU3SzkMbGg+3rMb4rb3mkl4EbFHdvMB2UyMJWqHSqH4+tk94KseOdrRxjNQLsSOakoRQRI+ohuH+wfYLR7xzPfF/bXuzkZbVGH8V4OXVzUts391E3Cr2JEDMO+vURTXGW+h73EBpYqsk/dZ2rTM9jRC/ewr25SnNzBufgl3SZbYbabqreafPXRVYscEyYCQtC2D7wQZjnksZvXG47clV8vMa2+vXHLe1xIikTSkjF55L8zP4XWH7pSMtqyn2dsAvbc/qWvbqJhKPbWnzve5XkoZL4N9LOWapdTZcSTdQZrs6wfb9dcYaErfRmTmHxG7tuFTSLsDPbd9T3X4asI3tRkZHSXoDc2cCPdv2OU3Ejf6UkrGIHmF7UNKtklbq/AFq2Dz9TaqTpybq05H0NspsGVdUi46TtLvtJqZyfSflpHElSsnUusBVlCl867KwGVGaKE0c7mQCgIZOJs6T9EXm7xlVeyJM0nsp5RydKdifQQNTsA/pH7QYZUj4inXG7Io9dPrcCTQ3fe5zKeVqkym9GP6PUpL657pj016j4f2Aocmf4ZbV4VhgGqUcsqlRYBtTSgNXkbRn16pJNNdr5EfAZZK26/r7+VXq/RwHQNI/mb930r3AJcCBtu+oKXTj73VH1a9oN+ZPEuzWQOxVKJ9jW1WLzgH2sf3PumNTZjfbnLnTzL8ZuAzYQdKptg+rMfaOlB6Pn5L0Y+Cbtq+tMV7HccB1lBGmUynvexNl1jD/ceniNHRcChxg+/udG7b/JekAGiiXk/TfwHsopYEAX5F0gu0j644d/SkJoYjeci+lF8EZVFNdAtg+sK6A1R+eA4FJku7sWrUMzdWJHwZs2hmxUJV6/Iy5B111+iSwEeXq8kskvY5SzlQb28+pc/uj1NrJBHPr8Lt7PjSSCAP2oUyHfTGU2ilJTUzB3t1DaDZlauqPNhAXyonExsDvoUyfK6mp6XO/S0n2Hl/dfm+17HUNxG600XCPJEYetn1KQ7E61qT8fC3LvNPM30d5v5twHTAd+LWkN9n+E/OWutfpm5Tk7nFVzF0ps/g9RPnZf9OCH/ofaeO97vgu5RxiS+DblBLY2kbVDhP7D5TJPwaAD1bL3tZA7GdQZtvtjBo5FPgxJbn+O8qxTC1s/x/wAUkrUpIyZ0q6Gfia7Z/UFZeGZ+aEnjkuHU5TTdt3AV7RGQkm6SjgN5SLlxFjLgmhiN7yB5qbxaDje5SZDI6mXH3quK/BkUqPdJev2L5J0sMLe8AYetz2ndUVT2yfU41eacSQ3hPnN1gu1trJRMsJsVamYLfd2NTEw2hz+tyn2z6u6/bxkvZpKHbTjYZ7ITFyhqRtbJ/ZUDxs/xT4qaTX2z67qbhDDNo+RtKtwNnVRAhN/YxvY/tlXbf375SDSqrz73nj73WXTWy/WNLVtr8g6Vs0N9vWOrbf3nX705KubCj2mt3HRbb/LWkN2/dLenRhDxxDL6McMzxEmRTiQ5LeafudNcVrY2bOXjguvUPS2zrJNklvp0yI0YSB7rLA6uerqQR39KEkhCJ6iO3PthDzXsrIpDc2HbvLTyUdTBm1MgC8Dzhd0tKUP4x1Ts39aPWH9iZJe1Omcl2uxnhPkLQXZYRSp4TsIEmH2f52A+HbPJkAnpieubvc4K8NhG1tCvaqbOyZzFui10QCsM3pc+dIkm3DE/2bGhmRZvtESX+mNBpeBnhPnY2GeyQxsgfwSUn3U07kGusrY/vsqlfVOsz7M/6tumNTjQay/cuqBPlHwCoNxAVYSdLTOn3IJK0MdEbg1Vmi2Np7DXQu2MyWtIzte6vP8yYsJmlV23fCE39Hmkq4Xyepe8Tje4DrJU2k5s+1qlxpD+BPlNlgz7A9CHxeUp2TjzQ+M2ePHJfuQ/k87/SNepxSItiEyyQdT5mNFeD9lBmfI2qRhFBED1lAw8K6S8a+b3sXSZcxzBVVNzA9NPCp6vu0Ics/Q/3TkR9COXj/OGXo+yTKFKtN2Ad4SdeB7dMpw4KbSAi1djIh6TXACZR+DLMp5TR3A02cULQyBXuV/DuccnW1c+LQVJnccNPnvruBuFCSTxd3XcHfkDIcvhG2f92J3eAsMetKWneYfWkiMbJxAzGGJWl6Ff8K5v0Zb8InO/+xfZWkLSgnUU04CriqKvUG2Ab4kqTlKJ/ndWntvQb+pTIF+lmU0qW7KD34mnAkpbS+cyFlW0pfuCbsRjleObq6fSHl2GE25X2v09rAdrZvGGZdXaODsN0p8f6KpN9TzcxZV7xukp5F6XW4IfNePKr976btG1QmANHcRc3Mzkn5m/0pymcLwLnMf3wcMWYyy1hED5H06a6bS1Gujsy0/b4aY25k+3K1OD10GyR92fb+kra3fVpL+zDT9sYjLasp9lrDLbf9lwZiX07pa/NDStPX9wNr2z6k7thV/ManYK9GqmzZxOvbFXPHqufDc2zfrJamz60SnZ2Smktt39VQ3PWYmwgDuAbYdQEnVGMZ9/ium0tR+qxcavstdcZtm6QbgfVtP9b2vjRN0gZA52/or2xf3eb+1E3S4rZnVyMOd6IkCU60fV9D8btLrS+w3XSpfV9RSzNzSjoH+AFwACUZ92HgT3WOppc00fajmnciiCfUPGI9ohUZIRTRQ4b+kZP0ecrQ9zpjXl59f0omfhaiM0PJJyi16m04R9IxlFI5KH1Gflldlaq1nKjJxMQC4t8oaclqyPsxkmZSRms1YT3mnkxAaUhbtztaeM0PoMxS8mPgpW0cyEr6mu19gZ8Ps6xux1NKKzozxbyb0nj45XUGHZrAl7QGpfFw7dq8og7c2kCMeUg6z/ZWmn+mr0anYK8SQI0mgVoePTFbpTH9urabmD1vaPxrgSZm2JqHpKUonyNDyyJrG8XdFbuV91stzcxZWcX2sZL2tX2JpN9RZu+rs73CJZQLVZ2JIDoGqHnEuuadjGA+DY0yjT6UhFBEb3sAeHadARZUKtbRUMlYG26TdA3wnGoY9Dwaet7vqr5vNWT5TtRcTtTyiWNnBMFtkraj9G1qZCrZFvs2nVOVhP4AeKSzsOYeQgOSvgE8Y7hy1CZOYoBXDbNs2NGINVjO9oldt0+S9PGGYj/B9u3VFfYmHEf5GZtMOXH9MKXnSBNuBM6TdDrz/ozXeRLTKWdps1RuU8pn6XMpx9VNJaNae68lbUuZ2Ws2sLbKDHuftl1b+W2PHKucRkmM/I65zZab0nm/N6TZ97utmTlhbg+uByQ9G/gHNTe0tv3S6nsbE0FMWci6lPREbZIQiughQ07aFqNMh359zWEPqL7/F/AC5o5WeR/gmmO36S2Uq0AnAf/dxg643dm22jxx/HrVf+IQygiWSZTePk1oq2/TrtX37buW1d1DaAfKVMyDwIM1xpmPpO2r+GtLOrVr1SRKH6MmXC5pM9u/rvbplTTQmHPIVd7FKAf5Tc1O08YV9Y6lKJ8hL+5aVutJjO3bq+9tjng8ltLf41IaapheafO9/izl5/pMANszJa1Tc8wDRr5L7da1vV5Lsdt6v1uZmbNyUdXQ+luURtaPUvOoeXiirPyyTnKoKXW2h4hYmCSEInpL90nb48B3gJ/UGbBTKlYlo15elfAg6efAb+uM3aaqz8XvJP2Xu6a8b5ram3a+lYPLqufEvS5Tx14GzNd8t2b3dZJBALb/Kan2vhctJf+m2P6SpCVsf77h2DdSRmFtwtzRWFCmYD+voX3YEPhV1ww86wDXdEYE1jiioPsq7+OUksSP1RRrqMavqHe0eTLT8ojHh22f0kCcoVp7rwFs3zEkSVDriJmhZe2Snm77n3XGHMafJS3vrinBG9TW+93azJy2Oxfrvi/pV8AKVblg3XFnS3pA0lK2Hxn5EWOr6l/0CeC5tt8t6QXAC2yf3vS+RH9IQiiit1xs+/zuBSozMp2/gPuPpadRDqQ708lOpKEynpb9VdL7aacnQJvTzrdycGl7jqTPAWeMeOd6tNa3qYqxZXXzvLqbGzO3h9A7gEYTQravosy89JDt7hFCTX6m7dNAjPm0fJW3lSvq0PpJTJsjHs+QtI3tMxuK19Haew3cL2k15iYJtqBMR147SS8DTqWMvntWVa62u+3dGwh/LzBT0i+ZtyyyifLb4d7vJvoftjIzZ0f1ufJMyvHZHEkvbOjCmSmv+Y8o7RvKwmb6+HwbuJ3yeQYlATcDSEIoapGEUERvOZJSxjTSsjr8ELhE0g+r2ztQDrCf6trsCdDmtPNtnkxcKWkT2/P1bmpAK32bJO1CmXa+kwj7hKSP2z65jniVXughdBDl5K1bI59pTTfKVzVj4QIagw4CdwO/sF1b+V5bV9QrbZ7EtFk+tQfwSUn3Uz5HG+kh1PJ7fRClXOw5ki4Enge8qaHYX6FM8X4yPFGudkJDsU1LpfQtjpa5sUrCNTozJzxx0exw4F/AnGpx3aXWHUsAf6BMQtHRVB+fDWy/R9IbAKqSvTZ6GkWfSEIoogdIWpfyx3aFqlljxyRg2Kkvx5rtQ6qD6C2qRYfY/sVCHvJU0WZPgFbKl6pYbZ5MbAT8RtJNzHvlrfamoMOVbkka6JRK1ugAYCPbd1QxVwd+SXVSU5M2ewi1/pkmaRLwcUqCoruM6DU1hXwRJcG8oMagqwJ7UXNTbUlbUaaIPlrSapKe31BZbJsnMW2WT7XZ0LqV99r27yVtCWxKSRL81nYjI4SACbavG1KuNmtBdx5LrnG689EYUmJ+QYOh25iZE2B/4EVt9AgbaaSnpN1sH1dT+HkuTqrMbpeEUNQmCaGI3vBKSunKaszb4Pg+yh/ERtj+f8D/aypej2izJ0Br5UvQ6lDsjzYQY1iS9rH99SGLv0O5yl+rTjKo8/8hJzR1xPsj8CVJf2uhx0kvfKYdRzlxeT4wFdiNMhquFrY/XX1f4ImEpLMkvc/28XXsg6SDgG2BNYCjgSUpr8NmdcQbos2TmNZGPLbV0Lrl95oqXmcK7ibPJx6VtBxzy9VeSFf5Vt0kvZ75k8yHNhB3aIn5xyV9vu4S85ZL2+9ouWH8wnyE8vtWh4skfRKYWJVj7gf8tKZYEUkIRfQC2ycAJ0h6r+3pTcaW9EXbH5d0GsMMh7W9Q5P704I2ewK0Oe18a0Oxmy7lGeJNkv5q+38BJH0NWKGBuH+S9FnKVM0AHwT+3EBcbJ9Sjdp4bbXobNvn1Byztc+0LuvafrukN9ueIeknNHtVfT62t5Z0BVBLQgjYkTJipdM4+2+Smvj5hhZPYtoc8aj2Glq39l5LehvwPUrybQA4TtLuDfWLOgw4m1IKOx3YGti5gbhIOpwyAnB9ys/2m4Fzm4hNeyXmbZa2n1OVO/+AeY/PmhqhtDADNW77YOBA4H7KZ8vPKMdrEbVIQiiih9ieXpU5iHkPLC+qMeyvq+8/rzFGL2uzJ0Cb0863NhRb0mXMn3y8l9Lz40u2H5j/UWPm7cC5kv4B/BewFqXpct0+BBwFXE157ufSwKgkAEn/DbyH0s8F4CuSTrB9ZN2xq8+0RpNRXTojVmZVo0fuocFZmBaizhOJh20/NmT0WVN9L1o9iWlxxGNbDa3bfK8PAzbtlKdJeh7l/a49IWT7TEkG3kD5XfpcNRqyCf8FvAS43PYekg4F/qeh2G2VmLdW2g7sWn3fvmtZUz2ERlLb75rLLLiHVV8RtUtCKKKHSNoB+DKwEnAbZUruq6ixAWtVJta5ot932u4JACBpVeZNAP61gbBtDsU+j9KEtPMztwvwd2BNylXHXeoKbPvf1dXt8ymJwDc30SCzOqB+14h3rMcuwCs6ZZGSjqJc4a09IdRmMgq4sUoEnQJcSpkFqbaSsUVQ50n7rZI2Awar/j2fpDRGrV2bJzGSPlrFbaP5bFsNrVt7r4FHunsV2b5J0sMLe8BYsv1nmhmhMtQjth+XNChpSdu3SXpmQ7HbKjFvrbS95YtmrZG0NGUE4Lo0PPtt9KckhCJ6y8GUhru/tP0SSa+jmdELnaTER5j/D9BTsmRMC58RqJGpRVWm3z6B0mdlNmW2s7spzWfr1uZQ7FfbfkXnhqSfA78FXkFNzSqHGZW0FPBs4LeSam9oLenjwP/Y/ld1e2VgN9tH1Bm3MtDdI8v2/ZLqHKXSrbVklO1OGclXJP0eWBE4q+64LdsbOJHS4Poh4GLKqJXaLOgztKOJz1LK1Niy/fcGYg3VVkPrNt7rTkP4n0o6mJIkGADeR0NTYldJsC8A61COVRqZ1a1yf/Ua/JZSEns70FQirK0S89ZK2ztaumg2kjr/hv6Ektju9EOLqFUSQhG95XHbd0paAsD2OZK+2FDsnwJXUEpZGplStGULmxGoqWH3R1AOsn5IGQX2fmDthmK3ORR7FUlL2e4koiYCT7M9WONV5gNq2u5o7Wj7id9l23dL2onyM1C3yyQdz9zShvcDMxuICy0loyQtDlxm+6VV3F+P8JAm1fb8q8blr69OWherufyyY0GzqkFzn6V/aykZBC01tG7pvX6A8p52foanda0bBGpvrkwp0TuY8lo3fayyI/A45e/JfpQk8/YLfcQYaWu0TJujdFq+aDaS99a47WfbXr/G7UfMIwmhiN7yaHWydJOkvYFbgOUair2M7b0aitW60cwI1NB+3FgNPR8EjpE0EzikgbhtDsU+FbhE0qnV7XcAP6pmjrmljoAtN7KG4ZMATf0N3psyy9ZR1e1zmfdErk6tJKNsz5b0wJDEY694b50bl7Qt8Jrq/+fZPrPOeKP9DFW90zR/uiprOYN5RzyeUVO8J7Tc0Lrp97oXpr6+x/ZpTQetksyfs/1ByqiwzzW9D9V+ND5aZkh/rk7cJkYTN37RbAE9Dp/QGU1s+6oad+NaSWvYvr3GGBFPSEIoorccQpnx6OOU+vhJwEKH44+h30l6se1rGorXM1S6cg6dIebEBkI/Vn2/TdJ2lGTI0xqI+4Q2Di5tHyzpEmDLatFnOr2sgLfVGVvSr4HtbN9T3X4acLrtV9UZl5Lk3Q/4KiU59DGgkUaoth8EDmoi1jDaTEaZMnrjR5SRDWVhTSVMvXAiIekwYDtKKSjAFyRtantqXTEXQZ3TNG9XfT2fuaNGBikJotq10dC6zfe6q3TsCbYfqjtu5RRJH6JcWOhO/tUav0oyb1BnjIVpa7SM5s5Ieg/z/m410ti5hYtmbY8mhtJ/7HeSrmTen/GnZAuHaF8SQhE9orr6tK7t8ykzLr12hIeMte9QTp5uZd4/uyNMHwAAIABJREFUQLX2Vmlb1Yx0D2AN4DJgc+BXlN4Mdfu6pJUoBzczKAnAfRuI2+pQ7Opk6ed0zWwn6XUNzT61XCcZBGD7X5KWbyDuR4GTgM9TDqZ/S3NTJR9FSbp19y+aarv2n7WWk1FLUJrsrte1rM4Spl44kdieMkX0gwCSvg78HyUp17Y6SwXfCqxtu7HGxh0tNrRu873ulI49QdJjwO+BD9quc+bOOykjDr9Z3R6o9mXxGmN2nC/paMrxQXeS+Sk5WqbS2oyktHDRbOhoYklPt/3POmMO40TKrH1X0B8tHKJlSQhF9Ijq6tPuwPda2oWTKAe1/fYHaHdgE+A3tt8g6UXAp5oIbLsz89JllGbe86i5xKLN/kUzJL2h6oGBpFcBRwNa+MPGxGKSlulcTa7K1JasO2jV3+Q1kpatbj9Yd8wum3eSQVXsuyW9uonALSejGi0H7ZETiXsoDYY7HqmW9YI6k3F/Zu7JY9Paamjd5nt9MKWZ8nGUhMx7gFUo78N3gS1qjP2FavtX2J4zwn3HWqfB8n91LXsqj5aBdmckbfOi2csoo9AWA54laWNgd9u7NxB+gu2PNBAnAkhCKKLXXCDpHbZrb0g5jEfczFTQveYR2w9KWkzSgO1rJT2/7Z2q1Fli0Vr/IsoB3U8lbQW8kDJTzRsbiAvloPIcSZ0piz9MSYbWTtIbqEb+STq7oRFRMPyV89qTYJU2k1HDldveC/ze9k01xm38RKLqJQNl5NmZkk6obu8M9FJD7brcRBm9cTrzjnBtYoazRhta98h7/Q7bG3XdPkrS5bY3krR/zbH/bruppvjzaLn3Xlsl5q3MSCppMeDeakTvsBfNavYVYBvgZP5/e3ce5VlZ33n83S0NBDOSmHYfDYv6UTOOINvRKFuSIzpqjgsZIzKWGAk6ccMQUaNIFInoKChoRMEY44a7iWzSqBhpoFmCBPQrwkiMG0IUQVwG7PnjuZf6dVHd1R7reb637/28zuFU3V9V13O5tfye+/19FyAiLp75Xavtgqm2cLAcDgiZDcsc8LJu0tJPaDtO9UxJB0TE2McyL3SrpFXA5cAbu5K5Fqnnm6NmiUVa/6KI+HxX3nA6cG/gKZVLDGbXPlbSd4Andw+9q0W/KElHUF5F77PC3iLpfY2CsOu6630c5WfqCMoGu4XMYNQBwD7Amu54f+BCSq+V11bMvsu4kThiwfFs8GnXymtvrpp/z7YBrgEePvNYqwlnrRtaD+F7vZ2knSLiWgBJOwJ37T52W+W116hMX/0IDQMUPUkPY77/3ZqI+FqLdZnPlnk18EHaZcukTCSNiF9Kej2N+oAtYuuIuKq0mLzDLxqtvSdwsaRgQi0cLI8DQmbDsnvi2s8DjpR0M2VsbstgVKYXUPrnvIzS32Un4ODUM5pX84am+eZykYyN7YDzgL0l7d3o1Xwi4n2U/kktHQw8KroR7F0p1ZeBFgGhlwLHU/qLrKf0bmqSdk9uMGo98PC+Ubqk+1P6juxJaW5dKyDU/EYiIvZb+rPSzdX6wkuVB1Yuv23a0Hog3+u/Bi6SdAnl93pX4LCuBLf2BLC+99psg90mZVuSDqY0WO6/t6+Q9PKI+EDttWdKzC+iYbZMclbUv0raMyIuSlj7593P83q4IxDYamLlixutYwY4IGQ2KBFxnaS7UZpLX9p4+cxgVIqukfeBUUbQ/wT4s+RTaiZpc7nHguMrKBkke1D51XxJL46IEyS9abG1IuKvaq4PrOiDQd16N0uqmTFxh4j4MXDIxj5e+WY5Mxi10+zUvIj4lqQdI+J7kmpmMaTdSEg6k9KP67NdKWiLNdOnq22GmuW3mQ2tdwZ2ZsNx4NUzKiLi4yoTG/uMhQsj4vru/TdUXvtOAYpWf0spjeN3m+l/d2/gLLpswJokbUXJBtu/e2gN8O6IqJ2RlZkVtRvwZUlXs2ET7xaZMscAZwP3lfT3lIzT6oMgun3pWyPikbXXMus5IGQ2IF1vgHdRXmXcoes9cVREPKn22olNA9N0jbwfDxyVfS4bUW2Tm7G5bN3kd4H+hvyWTX5WPeskvZcyHQdKE++UPhiLqHaznByM+r6kVwLv7Y7ngOu7DXfNYEnKjUTnZErA7W2S3gW8JyJurLzmEKarLaVmwCClobWkYykvYnyVBplJC0XE9yWdRXcvMdusv6Y+uL/g4b+jTAutrg8G9e8vyASs6STK4Ic+u/Vg4BHAYTUXzcyKokznTBERZ3QlW4+j/P14fUR8o8G6t0u6RdK2EdEqI8kmzgEhs2E5mpItcQbc0Xti5xYLS/oBi2dOjL1k7LOS/pI7j5GtvrHdDHMVv3bK5hJA0sspwafZyVOHRMSbaq0ZEe/q3h5da40lvJBSnve27vgc4HVJ57JQq1fXF1Mzc+N/Ua73yyh/275A6eO0ivm+GMsu60aiW/sTwCckPYRSDnulpLOBEyLikkprDmG62lJqBgCzGlofCOzcBV2bkvRUyu/WfbqHWo5+f7Kkf4+IT3bncjxwtwbrAlwj6WjKC3dQSu2vbbT2PsDD+slqkk4DrmywblpW1MK/LQm+BXype/+bDdcN4DxJH2PDfWmTsnqbHgeEzAZmkVecft5o6dmSsW2Bg8gb49tSnx10HGVDW31jO5ASi6zNJcCfRsQb+4Nu8tQzgWoBoZ6k/md7YZlF1ZKxKGPmj6y5xq+hVfPdxVQLRnWTn56+kQ9fUTk7KetGotd/T39BCVL8g6QzI6LaBKiM6WoDkdXQ+rsZwaDOcZQePhdE+9HvTwPOkfR9yvj332Xjv+fL7TBKIOwrlO/xOTTKTAJupPys9aWJq4AmgdesrKiN7JVuAtYCx0VEtYxfSY+hDIG4lfI8ta2kZ0TE+bXWnLEVZT/20JnHMp+nbeQcEDIblpsl3Yv53hP7Aj9qsfAiJWOvkXQBw8liqCIiViYsO4QSi7TNJYsHAVo9H32U0kT8QtoFW/sm0q9dkBX16oho1U9nqDI3uVWykzJvJCQ9DfjflOl9J1KCvrd0JaLfoGRL1ZI5pnkpNQOPTRtaa37s/FpJH6L8TWsx3WzWfza6Mb6TiPhRl6F0LiWT4o8j4vYl/tlyrX098IyNfbxykPlKyvf8I93xgZRS5Bd051YreyQzK2oN8CA2zGT+DnA/4J3UHQByEvCsPktJ0mO7NR9RcU0gvbzeJsgBIbNhOZJSLrajpC9QngifvMl/UYmknYCxl4ulyCyxmJn0tejmssU5AFdLOhx4K+VG7aWUm9UWHhgRD13605bdY/tgENyRFbVPwnksJrNkLFOt/++0GwngOcAbI+Ks2Qcj4jZJL6y8duaY5qXMJa693IHHhWPnZ7+vrXoIfVLS87nz6PdqpdaLZItsCzwAOF/SUEZy1yyBXUVpzv/g7vhyyosbtYcyZGZF7RMRj+oPJP0zcD7wKOCq2ovP7tUi4ksNM6O2A15BGYxwUFcC/JCI+FSTE7DJcUDIbEAi4iJJ+wGPptysnB8RTTKEFvQQugvl74NHX1aUVGIxO+lr4eZyVcV1Z70I+EfKNJr1lA1ezVf6Zl0r6b/MTvxqZLESxFbXeylziWtnBqOq3URl3UhExBNh8SBzRPxT5eWbT1cbSPntUpb1ZzyGMXb+mO7tSTQqtWYYmbVLGU0m2sy6m8yKqmz1gubK2wB3j4j1kmpP9fucpIP65tldWftZS/yb5fJO4LvALt3xf1CyTh0QsiocEDIbnlXMb6pa/o7O9hC6DfheqzTsCWteYrG5qcg1U9+73i77S7prd/yTGuvMknRc9+5NwMXddJzZV7Zrj51fJ+kESu+NFZRX+atmZG0hN8tziWvXknYjIWlPSglRRh+fjOlqW0KQoErgUdK/RMRjlnqshoxS68UaDEvamhIg+N4i/yTDGEtgM7NVTqNkMp/WHT8d+FgXeP5mjQVnXhxdARwu6T3dh7YBbgBq7xUA/ntEPFvS4wC6st+M9gY2EQ4ImQ1IVxd/MnAJ5cnoVEmHtnji7XsIdRusrYBtujTsIUzbGqshl1jUTH1H0vaAKP1VAIiI82qtB/RBp+j+a+2lwPGUrKz1wD9TxoPXlHazvIUEo5b11fyB3Ei8laQ+PhnT1baQCWe1bDd7IOkuwN1bLNwFCe6kxX5B0ocpJUu/oGS2rpb0hoh4c+21B65WdlJatkpEvKrrZblv99BrZzIdn1pp2d2X/pTqNuhv2A3DcEDIqnFAyGxYjgEeHRFfB5D0IOAzNHjiTR4jO1XNSyx+BdVS3yX9T+DNwG8D3wYeSNnYP7LWmonj5vv1fwwcsrGP18jISr5Z3hIyN+aW+esN4UYiO8icMl1t4BPOljvweAQluLi9pOtnPrQdDUaBd25hw1KxXov9giLiJklPpzSWPhy4gPKckm2MJbCp2SoR8U+SLmj13LXIgJUM50l6JeWF2X0pP+Ofzj0lGzMHhMyG5Wd9MAggIq5uUCfdyxwjO1UZJRabq2bq+yuB3YCzImJXSX9Eo7HBA572VS0jK+NmOblxekp20kBuJNKCzJnT1Rj2hLO5Zf56J1PKAk+kTJTr/TgifrjMay1qtmSsy154JrC6xdrM917bBzg9Im6VNJQ9y1z2CVSQlq2SGeiVdH/KvvgRlAbmAETETrXXBl5FCfre3J3DZ4BjG6xrE+WAkNmwfFrSq4BTKBvq5wCfkvQbwIrK6dhpY2SnKqPEYiBui4jrVUZhExGfk/TGRmsPddpXzVeW026Wkzb0qdlJyTcSmUHmzOlqzTOjEgOPN1F6oT2x+xva/09/eznX+RXO52eU8vZ1lJ/72q6SdAbwUODIbn9U1RRLYGdkZqtkBnpPBT5MKZU7CHg+cE2jtXeOiGOYb95O17vpa43Wt4lxQMhsWF7TvX3dgsdfS6XyrZleAM3HyBqQVGKxGWoGKH4uaQVl/PwLKf/fv1lxvVlDnfZVMyMrs4woo3F6dl+ZtBuJ7CBz1nQ1cjKjsgOPuwGfoGRwrAC2kvS0iLi0wdqzPYRWUqZX/lbtdTvPpvx8Xx4RP5F0P+DIymtOsQS2t1i2yt9WWmuhzOeu1RFxiqSXRMRaSRcCa4EW5ecf5M4l9Is9ZrYsHBAyG5CMyR1s2AsA2o6RnbTkEoulzFX82n8N3A14OSWDYHvgBRXXm9V82tcAZPaqStvQJ5YbZN5IEBHXUn6vWssc09w8M2oAgce3AYdExJpu/f2BtwO/32Dt2X3D7cDVwIsarEu35tlwR2Dqh0DNgQSTLIGd+fr/j/L7dcxSn1tB5nNX/zx1i6QHAN8H7lFzQUmrgXtS9oIPZX5fvj1w15pr27Q5IGQ2QDOTvoC6WTpJQSgrmpdYZG8uu699bvfuTcAf1lpnIzKmfW2OmhlZmWVEmRv6rHKD5jcSPUmPpgQ7d6I8h6wA1kfEPSuumT5dLTMzKjHweNc+GATl76qkt1Res18rc9+Q1tB6oiWwi5UB3gSsnXkuryXzues8SXcH3kGZ/PtzSu+umg6i7EfuC5w+8/hNtCnHtIlyQMhsQLqpGW8F7oezdCYhocQicxT5JrOAIuIdtc8hY9rXZpqr9YWTy4gyN/RZ2UkZNxK9UyglxxdQMjdaGMJ0Ncgrv80KPN4qad+I+AJA1wutWYl3l53zX9nwxauraq+b3NB6iiWw9wIey/y02z+mZNX+iaTTul43VWQ+d0XEEd2775f0ReBuEfFvldc8AThB0isj4g011zKb5YCQ2bAcBzwVuMSTviaheYlF8uZyj018rGYPnV/Fsk77GkJGViflZjk5GJWSnZRxIzHjpxHxwUZrAcOYrpZcfpsVeHwx8DFJ/RSorYGnNVgXSS+iBHt/yHzgcT0lM62ZhIbWUyyBvS+wWz/BTtLfAB8HHgNcSOVSstYlsAv6Y/VuAG6QtF2Lvpp9MEjSPdlwMMG/117bpskBIbNh+W5EjL2fyeQNocQiY3MZEc+p9bWX0XKXbqU3Ix1Ar6qszI2m2UlDuJEATpf0+Ig4o8FaG0ierpY54Swr8LhO0gOZnzIWXb+XFl4CKCK+02i9OyQ3tJ5iCez9+mBQt+6PJN0nIm6eCUZW0T13HQvsTKMSWO7cVxMaZ+xL2g/4B0p21u2UYO+NlP5CZsvOASGzYXm7pNcBn2TDSV/V07CtqSGUWGSOIt8KOBTYv3toDfDuiLitxfpLWNZMpQGk+0PizXJmMCohOyn9RgL4c+CVkm5mfvpU7RuoXuaY5swJZ5llkasoGSpbAQ+S1Gq/8B8ZwaBOZkPrKZbAXiXpZOC93fGzga9K2ob6ZamnUqacXdJgLSC9P1bvzcAfUKb+PhJ4LrBD5gnZuDkgZDYs9wMOpzzhpqVhW11DKLEgd5zrO4DfBfoA1MGU4MRhjdZvLjHdH0i9Wc7M3ICG2UkDuZHIDDZnTldLm3CWVRY5U7b1n0BfYt5qv3BUl9l6Ohu+eHX6xv/J8sj8PZtiCSyl595rgBO74y9QJoTeTnlRqaYfRkSr/muDEhFfl7QqItYD75F0MWVCq9myc0DIbFheBDwwIr6bfSJWX3KJRWbq+97Aw/o+WZJOA65stPZSak37SsvIIncceFowagClcs0lB5szxjSnl992Msoi08q2gCd1/z2YDV+8qh4QgryG1p1JlMD2ukEMGyt9rp3t+kFJh1FeTJkNPDZrnp6kL/38tqQnUX7O7p53OjZ2DgiZDct1DgZNSmaJRWbq+42UG7afdserqL+x3Fxzlb5u84ysgdwsZwajsrOTmpn5Xi+qUclYxnS19PLbxMBjZtnWU4AdIuKnS37mMstsaD2lElhJB0bERzc2HbTFVFDgeuDdlL/lMJ3JuydI+m1KRtCHgO0pAWCzKhwQMhuWiyR9iLKJbpqGbSnSSiwyUt9nNpZXAmslfaQ7PpAyxrbm2tnTvjIystJulgcSjMoslWut/14/F/gd4GTKtX8upaSouqQxzUMov80KPKaVbQHXMp/F0FpmZlR2kLlldtJ/o+xFF5sO2moq6LHAvsClU5q8GxEf6t5dBzww81xsGhwQMhuW3bq3L5x5rFkatjXXvMRigdap77Mby8so5QYAl1OyhGrKnvbVPCMr+WY5PXOD5FK5lvrvtaQnRMTstX9hFww9qtbaQ5iullx+mxV4zCzbuho4V9Kn2DAY1SJrJDMzajIlsBFxVPc2czrodyLi4sT1U0j6MnAOcC5wfsPpgTZRDgiZDUhE7Jd9DtZURokFkJP6vrkbS0mHRMSpy7x26rSvzGakGTfLmcGooWQnJdle0uqIuAFA0mpKuUFNQ5iulll+mxV4TCvbovwuXQM8fOaxVlkjmZlRkyuBTZ4KukbSGynTtqY0efcllCljrwZ2kXQJsCYijss9LRsrB4TMBkTSCspEhwdFxJGSdgDuO+YmqFOWUWIxIzv1fVP+gnKDt+ySp31lNSNNu1lOytwYQnZSluOBf5X02e74CcAbai44kOlqzctvBxB4TCvbWiq4XyOoP6N5ZtQAvtdAWnZS5lTQPov2T2YeG/3k3YhYB6yT9H7gicCRwJ6U51KzZeeAkNmwvAW4F/BIyhPAzZQN/p6ZJ2XLawglFjDo/iq1Jn1B0rSv5IlXmePAmwejBtJXJkVEnCTpS8A+3UMnRsQVmefUSEb5bXbgMbNsaynVgvrkZEZlf68hLzspbSpoROzYYp2hkfR24DGUxulrgD+lcp9FmzYHhMyGZT9gV+BSgIi4UdK2m/4ntgUaQonFkPur1Cw9aD7tq5OZkZXZqyotGJXdVyZLRHwF+Er2eTTWvPx2AIHHzLKtpdQM6jfPjJp4CWzqVNBuAEPfTmFNRHyt1dqJ9qe8ePQF4PPAuoi4fZP/wuzX4ICQ2bD8LCLW9zerklZSd2NlCTJLLAawucyWMe0LSM3ISutVRW4wKrOvTFOS3h8RB29sml4/RW+sMstvswKPyWVbS6kZmErLjJpoCeyiU0H7qaE1r7ukg4G/Zb4c8BWSXt6/kDVWEfF7ku4N/CHwZ8Cpkr4eEU9OPjUbKQeEzIblCkkHASu6/kGvYL7niNlyyN5cbo6aQdDm0746aRlZyb2qMoNRmaVyrR3fvc2eptfUQMpvhxp4rFm2lSkzM2qKJbCruPNU0K0pU0NrX/e/BHaLiO8BdEGSs+hKvseq6yf6AErvph0oL6L838xzsnFzQMhsWP4GeA1wH+BC4DPdY2bLYgCby80xV+sLt572lZmRNYSb5eRgVGZ2UlMRcUn37g8WTuCR9EcJp9TKEMpvhxp4zMwurrZ2cmbU5EpgszPR+mBQ//6Aeh3WdD3wVcrY+dcCaz163mpyQMhsWD4dEY8Entc/IOlSSpNps2WTsbncWDnLzNp7dm8vr3UOnZbTvjIzstJulocQjCI3OynLByUdMPOK+t7AicAo76IGMuFsqIHHzH5Cc4lr18yMcgnsndW83tdIOhp4V3f8PEoPqbHbISJ+srEPJpeD2gg5IGQ2AJK2oqTgrpT0G8zfsP0WsNiNldmvK2NzmV7O0nraV2ZGVvLNcnrmRnJ2UpaXAp+WtD/we8AplLHFVs9kAo8DCupvSs3MKJfA3lnN630Y8Dbmm+R/DvjziusNwqaCQZ2xloNaEgeEzIbhVcBRlI3W7BPBj4H/k3JGNnbNN5ezTZUBJN0jIppNK+mkTPua2sSr5MbpQ8hOShERn5d0AnAGcG/gKRERyac1agMOPNa4UU8P6m+GaplRLoFdVM3rfT3wjFpffwvmYTO2rBwQMhuAiDgaOFrSiRHxF9nnY5OQtrmUtBdwGrASuL+k3YFDI+LQFusnTfsaarr/GKVnJ7XWT/yZsR1wHrC3pL1bTGCami0g8Di33F9wIEH95gbyvZ5MJlqvy54/lDKGHWAN8O6IuC3vrAYhsxzURsgBIbMBcTDIGsrcXL4FeDzdpJCIuFjS+xqtnTXta6jp/qMzkL4yre2x4PgKSuCrxSSgqUoJPA6hbCs7qL+EGtkT6UHmiWWi9U6iTNnq9wcHU7JsD6u4ptnkOCBkZjZByZvLrSPiqgWZOb/Y2Ccvh8xpX52hpvvbCCw1CajnZqTLJzHwOISyrcyg/lLmlvsLugR2k+Yqfu19gIdFxC8BJJ0GXFlxvS2FS8ZsWTkgZGY2IQPZXP5c0m/Svcot6WHAzyqvmTntCyaY7m+D5GakW7iBlG1lBPXTM6OSTDYTDbiR8qLNT7vjVcDoSxQ3w1z2Cdi4OCBkZjYt6anvwDHA2cB9Jf09cADwrJoLZk776tYfarq/TYtfWR6J5LKtjKD+EDKjmpt4JtqVwFpJH+mODwTW9T3TxtYbbSBBOJsgB4TMzCZkCP1VIuIMSQE8jnKD+vqI+EaLtVtP+xpIRpZZz/2ExiOzbCsjqD+EzKjJGMj1XgVcBjy4O74c2Jrx9kYbQhDOJsgBITMzy/At4Evd+99suG7raV9DyMgys/FpXrbVSw7qD7mh9ehkXu+leqONrSfaQIJwNkHprxSbmdm0SHoMcC3wceATwLWSHt1o+dURcQpwW0SspdTiP6HWYhGxMiLu0r1dueDYwSBrzSVj45FRtjWrD+qfR9ugfp8ZdQOUzCjg9xuuPzVDvt6jnMwraS9J1wGXdse7Szo5+bRsxBwQMjOz1k4CnhURiogHUzJ13tlo7YXTvlbhaV82HXPZJ2DLZmHZ1rnAq1ssnBzU3zoirlrwWJPMqIka8vUea4B7yEE4GyGXjJmZWXOzqdER8aUFZQ81edqXjY6bkU5PZtkW80H9LwJIeiwlqP+IBmtnZ0ZNzZCv9xj7CEFiOahNkwNCZmbW2uckHRQRHwCQ9EzgrBYLe9qXjZSbkU5TVi+2zKB+84bWE+fr3d6Qg3A2QivWrx9rcNXMzIZE0g+Yb6j8O5TsHIBtgBsi4p4V115s2tcdPO3LxsTNSMevK9v6EHAr5W/qtsAzIuL8Bmu/GbhsQVB/l4j4q9prd+vtxHxm1NkNM6MmaajXW9JlEbFr9nksN0mPp5R/7gScSReEi4hzUk/MRssZQmZm1sruiWt72peNnicwTUrzsq0FQf3DJb2n+9A2lH4nTQJCJGZGTdRQr/dc9gnUkFwOahPkgJCZmTUREdclru0hCjYFfTPSD0BpRirpfbmnZLUklG1lBvWBxTOjJDXJjJqijOvtnmjAcINwNkIOCJmZWVOS7g8cR3kle9v+8YjYKe2kzMbBzUino3kvtsyg/ozMhtZTlHG9J90TzUFPa80BITMza+1U4MPALpSR888Hrkk9I7NxcDPSkRtC2VZ2UD+xofUktb7es+vBJHuiOehpTTmF3szMWlsdEacAt0XEWkofgCfknpLZKCycCHQupTmpjcfuwB7d2x2Bh3T/7dg93sKpwDmUoNRBwL8ArUoTPyfpoP6g5ZTKiUq73pL2knQdcGl3vLukk1usnW1hEC7zXGz8nCFkZmat9SUst0h6APB94B6J52M2Cm5GOn4DKdtaHRGnSHpJRKyVdCGwFji61oJDyIyakoFc76n2RGteDmrT5oCQmZm1dp6kuwPvAC6hjJ//aO4pmY2Gm5FOQHLZVkZQP72h9cQM4XpPqifaQIJwNkEOCJmZWVMRcUT37vslfRG4W0T8W+Y5mY2Bm5FOSmYvtuZB/YFkRk3GQK731HqiDSEIZxO0Yv36jU71MzMzWzaSttvUxyPi1lbnYjZGki4HXrSgGemJEeFmpCMj6bKI2FXSFRHxcEkrgbURsVfj83gADYP62Q2tpybzekt6PKUH2k7AmcABlGbL59Re22xKnCFkZmat3MJ8OnSvP14P3CXjpMzGxBOYJqN52dZGgvo3ADdI2q5RUN9TKttKu95T7YnmoKe15iljZmbWRESsjIi7dG9XLjh2MMjs1+cJTNOxsGzrGuDTlde8Bbi5e3vLguObK6/d85TKtrKvd98T7Tym0xMtc4qfTZAzhMzMzMy2YG5GOj0ZvdgiYggvJHtKZVtp13vUoktRAAAB0UlEQVTCPdGaT/GzaXNAyMzMzGzL5makEzGQsq1MnlLZVub1PonSM2i2J9o7KaVUY+agpzXlptJmZmZmZlsASb9kE73YplR+27qh9dQlNBC/fGFD/MUeGxtJbwKOBf4H8Ba6IFxEvDT1xGy0HBAyMzMzGwE3I7Wx8pTKtoZwvSW9GbgsIj7QHT8T2CUiJlMC66CnteCSMTMzM7Nx8AQmGytPqWwr7XpPtSeay0EtiwNCZmZmZuPgZqQ2SgNpaD0Zydd7qj3RHPS0FA4ImZmZmY2Dm5Ga2RYtIq7LPocMDnpaFgeEzMzMzMbBE5jMbBTcE82sDQeEzMzMzEYgIo7o3n2/pC/iZqRmtuVyTzSzBjxlzMzMzGwLNoSJQGZmy0nSZRGxq6QrIuLhklYCayNir+xzMxsTZwiZmZmZbdncjNTMxsY90cwacEDIzMzMbAvmZqRmNkLuiWbWgEvGzMzMzMzMbJC6DCH3RDOrwAEhMzMzMzMzS+eeaGZtuWTMzMzMzMzMhsA90cwacoaQmZmZmZmZmdnEuAmhmZmZmZmZmdnEOCBkZmZmZmZmZjYxDgiZmZmZmZmZmU2MA0JmZmZmZmZmZhPjgJCZmZmZmZmZ2cT8f78LYqlC3WHlAAAAAElFTkSuQmCC</a:t>
            </a:r>
            <a:endParaRPr/>
          </a:p>
        </p:txBody>
      </p:sp>
      <p:sp>
        <p:nvSpPr>
          <p:cNvPr id="558" name="Google Shape;558;gc4cead7e98_1_0: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c4312edc15_1_2: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c4312edc15_1_2: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7" name="Google Shape;567;gc4312edc15_1_2: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c3a7704c85_0_1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74" name="Google Shape;574;gc3a7704c85_0_17: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c4a8c36abf_2_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85" name="Google Shape;585;gc4a8c36abf_2_1: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12: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96" name="Google Shape;596;p12: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1abf761a3_0_12: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8" name="Google Shape;128;gc1abf761a3_0_12: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1abf761a3_0_2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9" name="Google Shape;139;gc1abf761a3_0_20: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1abf761a3_0_2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0" name="Google Shape;150;gc1abf761a3_0_28: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1abf761a3_0_36: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1" name="Google Shape;161;gc1abf761a3_0_36: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3a7704c85_1_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2" name="Google Shape;172;gc3a7704c85_1_0: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3"/>
          <p:cNvPicPr preferRelativeResize="0"/>
          <p:nvPr/>
        </p:nvPicPr>
        <p:blipFill rotWithShape="1">
          <a:blip r:embed="rId1">
            <a:alphaModFix/>
          </a:blip>
          <a:srcRect b="0" l="0" r="0" t="0"/>
          <a:stretch/>
        </p:blipFill>
        <p:spPr>
          <a:xfrm>
            <a:off x="11280821" y="86193"/>
            <a:ext cx="483235" cy="833755"/>
          </a:xfrm>
          <a:prstGeom prst="rect">
            <a:avLst/>
          </a:prstGeom>
          <a:noFill/>
          <a:ln>
            <a:noFill/>
          </a:ln>
        </p:spPr>
      </p:pic>
      <p:sp>
        <p:nvSpPr>
          <p:cNvPr id="16" name="Google Shape;16;p1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nvSpPr>
        <p:spPr>
          <a:xfrm>
            <a:off x="1819950" y="3783575"/>
            <a:ext cx="9460800" cy="2497500"/>
          </a:xfrm>
          <a:prstGeom prst="rect">
            <a:avLst/>
          </a:prstGeom>
          <a:noFill/>
          <a:ln>
            <a:noFill/>
          </a:ln>
        </p:spPr>
        <p:txBody>
          <a:bodyPr anchorCtr="0" anchor="t" bIns="45700" lIns="91425" spcFirstLastPara="1" rIns="91425" wrap="square" tIns="45700">
            <a:noAutofit/>
          </a:bodyPr>
          <a:lstStyle/>
          <a:p>
            <a:pPr indent="-514350" lvl="0" marL="457200" marR="0" rtl="0" algn="l">
              <a:lnSpc>
                <a:spcPct val="100000"/>
              </a:lnSpc>
              <a:spcBef>
                <a:spcPts val="0"/>
              </a:spcBef>
              <a:spcAft>
                <a:spcPts val="0"/>
              </a:spcAft>
              <a:buClr>
                <a:srgbClr val="000000"/>
              </a:buClr>
              <a:buSzPts val="2000"/>
              <a:buFont typeface="Arial"/>
              <a:buNone/>
            </a:pPr>
            <a:r>
              <a:rPr b="1" i="0" lang="en-US" sz="2000" u="none" cap="none" strike="noStrike">
                <a:solidFill>
                  <a:srgbClr val="0033CC"/>
                </a:solidFill>
                <a:latin typeface="Calibri"/>
                <a:ea typeface="Calibri"/>
                <a:cs typeface="Calibri"/>
                <a:sym typeface="Calibri"/>
              </a:rPr>
              <a:t>Project Title</a:t>
            </a:r>
            <a:r>
              <a:rPr lang="en-US" sz="2000">
                <a:solidFill>
                  <a:srgbClr val="0033CC"/>
                </a:solidFill>
                <a:latin typeface="Calibri"/>
                <a:ea typeface="Calibri"/>
                <a:cs typeface="Calibri"/>
                <a:sym typeface="Calibri"/>
              </a:rPr>
              <a:t>	</a:t>
            </a:r>
            <a:r>
              <a:rPr i="0" lang="en-US" sz="2000" u="none" cap="none" strike="noStrike">
                <a:solidFill>
                  <a:srgbClr val="0033CC"/>
                </a:solidFill>
                <a:latin typeface="Calibri"/>
                <a:ea typeface="Calibri"/>
                <a:cs typeface="Calibri"/>
                <a:sym typeface="Calibri"/>
              </a:rPr>
              <a:t>: 	P</a:t>
            </a:r>
            <a:r>
              <a:rPr lang="en-US" sz="2000">
                <a:solidFill>
                  <a:srgbClr val="0033CC"/>
                </a:solidFill>
                <a:latin typeface="Calibri"/>
                <a:ea typeface="Calibri"/>
                <a:cs typeface="Calibri"/>
                <a:sym typeface="Calibri"/>
              </a:rPr>
              <a:t>er</a:t>
            </a:r>
            <a:r>
              <a:rPr i="0" lang="en-US" sz="2000" u="none" cap="none" strike="noStrike">
                <a:solidFill>
                  <a:srgbClr val="0033CC"/>
                </a:solidFill>
                <a:latin typeface="Calibri"/>
                <a:ea typeface="Calibri"/>
                <a:cs typeface="Calibri"/>
                <a:sym typeface="Calibri"/>
              </a:rPr>
              <a:t>fectCrop - The right cro</a:t>
            </a:r>
            <a:r>
              <a:rPr lang="en-US" sz="2000">
                <a:solidFill>
                  <a:srgbClr val="0033CC"/>
                </a:solidFill>
                <a:latin typeface="Calibri"/>
                <a:ea typeface="Calibri"/>
                <a:cs typeface="Calibri"/>
                <a:sym typeface="Calibri"/>
              </a:rPr>
              <a:t>p for your soil.</a:t>
            </a:r>
            <a:r>
              <a:rPr i="0" lang="en-US" sz="2000" u="none" cap="none" strike="noStrike">
                <a:solidFill>
                  <a:srgbClr val="0033CC"/>
                </a:solidFill>
                <a:latin typeface="Calibri"/>
                <a:ea typeface="Calibri"/>
                <a:cs typeface="Calibri"/>
                <a:sym typeface="Calibri"/>
              </a:rPr>
              <a:t> </a:t>
            </a:r>
            <a:endParaRPr i="0" sz="2000" u="none" cap="none" strike="noStrike">
              <a:solidFill>
                <a:srgbClr val="0033CC"/>
              </a:solidFill>
              <a:latin typeface="Calibri"/>
              <a:ea typeface="Calibri"/>
              <a:cs typeface="Calibri"/>
              <a:sym typeface="Calibri"/>
            </a:endParaRPr>
          </a:p>
          <a:p>
            <a:pPr indent="-514350" lvl="0" marL="457200" marR="0" rtl="0" algn="l">
              <a:lnSpc>
                <a:spcPct val="100000"/>
              </a:lnSpc>
              <a:spcBef>
                <a:spcPts val="0"/>
              </a:spcBef>
              <a:spcAft>
                <a:spcPts val="0"/>
              </a:spcAft>
              <a:buClr>
                <a:srgbClr val="000000"/>
              </a:buClr>
              <a:buSzPts val="2000"/>
              <a:buFont typeface="Arial"/>
              <a:buNone/>
            </a:pPr>
            <a:r>
              <a:rPr b="1" i="0" lang="en-US" sz="2000" u="none" cap="none" strike="noStrike">
                <a:solidFill>
                  <a:srgbClr val="0033CC"/>
                </a:solidFill>
                <a:latin typeface="Calibri"/>
                <a:ea typeface="Calibri"/>
                <a:cs typeface="Calibri"/>
                <a:sym typeface="Calibri"/>
              </a:rPr>
              <a:t>Project</a:t>
            </a:r>
            <a:r>
              <a:rPr i="0" lang="en-US" sz="2000" u="none" cap="none" strike="noStrike">
                <a:solidFill>
                  <a:srgbClr val="0033CC"/>
                </a:solidFill>
                <a:latin typeface="Calibri"/>
                <a:ea typeface="Calibri"/>
                <a:cs typeface="Calibri"/>
                <a:sym typeface="Calibri"/>
              </a:rPr>
              <a:t> </a:t>
            </a:r>
            <a:r>
              <a:rPr b="1" i="0" lang="en-US" sz="2000" u="none" cap="none" strike="noStrike">
                <a:solidFill>
                  <a:srgbClr val="0033CC"/>
                </a:solidFill>
                <a:latin typeface="Calibri"/>
                <a:ea typeface="Calibri"/>
                <a:cs typeface="Calibri"/>
                <a:sym typeface="Calibri"/>
              </a:rPr>
              <a:t>ID 	</a:t>
            </a:r>
            <a:r>
              <a:rPr i="0" lang="en-US" sz="2000" u="none" cap="none" strike="noStrike">
                <a:solidFill>
                  <a:srgbClr val="0033CC"/>
                </a:solidFill>
                <a:latin typeface="Calibri"/>
                <a:ea typeface="Calibri"/>
                <a:cs typeface="Calibri"/>
                <a:sym typeface="Calibri"/>
              </a:rPr>
              <a:t>: 	PW22RBA01     </a:t>
            </a:r>
            <a:endParaRPr i="0" sz="2000" u="none" cap="none" strike="noStrike">
              <a:solidFill>
                <a:srgbClr val="0033CC"/>
              </a:solidFill>
              <a:latin typeface="Calibri"/>
              <a:ea typeface="Calibri"/>
              <a:cs typeface="Calibri"/>
              <a:sym typeface="Calibri"/>
            </a:endParaRPr>
          </a:p>
          <a:p>
            <a:pPr indent="-514350" lvl="0" marL="457200" marR="0" rtl="0" algn="l">
              <a:lnSpc>
                <a:spcPct val="100000"/>
              </a:lnSpc>
              <a:spcBef>
                <a:spcPts val="0"/>
              </a:spcBef>
              <a:spcAft>
                <a:spcPts val="0"/>
              </a:spcAft>
              <a:buClr>
                <a:srgbClr val="000000"/>
              </a:buClr>
              <a:buSzPts val="2000"/>
              <a:buFont typeface="Arial"/>
              <a:buNone/>
            </a:pPr>
            <a:r>
              <a:rPr b="1" i="0" lang="en-US" sz="2000" u="none" cap="none" strike="noStrike">
                <a:solidFill>
                  <a:srgbClr val="0033CC"/>
                </a:solidFill>
                <a:latin typeface="Calibri"/>
                <a:ea typeface="Calibri"/>
                <a:cs typeface="Calibri"/>
                <a:sym typeface="Calibri"/>
              </a:rPr>
              <a:t>Project Guide	</a:t>
            </a:r>
            <a:r>
              <a:rPr i="0" lang="en-US" sz="2000" u="none" cap="none" strike="noStrike">
                <a:solidFill>
                  <a:srgbClr val="0033CC"/>
                </a:solidFill>
                <a:latin typeface="Calibri"/>
                <a:ea typeface="Calibri"/>
                <a:cs typeface="Calibri"/>
                <a:sym typeface="Calibri"/>
              </a:rPr>
              <a:t>: 	Prof. Raghu B A                 </a:t>
            </a:r>
            <a:endParaRPr i="0" sz="2000" u="none" cap="none" strike="noStrike">
              <a:solidFill>
                <a:srgbClr val="0033CC"/>
              </a:solidFill>
              <a:latin typeface="Calibri"/>
              <a:ea typeface="Calibri"/>
              <a:cs typeface="Calibri"/>
              <a:sym typeface="Calibri"/>
            </a:endParaRPr>
          </a:p>
          <a:p>
            <a:pPr indent="-514350" lvl="0" marL="457200" marR="0" rtl="0" algn="l">
              <a:lnSpc>
                <a:spcPct val="100000"/>
              </a:lnSpc>
              <a:spcBef>
                <a:spcPts val="0"/>
              </a:spcBef>
              <a:spcAft>
                <a:spcPts val="0"/>
              </a:spcAft>
              <a:buClr>
                <a:srgbClr val="000000"/>
              </a:buClr>
              <a:buSzPts val="2000"/>
              <a:buFont typeface="Arial"/>
              <a:buNone/>
            </a:pPr>
            <a:r>
              <a:rPr b="1" i="0" lang="en-US" sz="2000" u="none" cap="none" strike="noStrike">
                <a:solidFill>
                  <a:srgbClr val="0033CC"/>
                </a:solidFill>
                <a:latin typeface="Calibri"/>
                <a:ea typeface="Calibri"/>
                <a:cs typeface="Calibri"/>
                <a:sym typeface="Calibri"/>
              </a:rPr>
              <a:t>Project Team </a:t>
            </a:r>
            <a:r>
              <a:rPr i="0" lang="en-US" sz="2000" u="none" cap="none" strike="noStrike">
                <a:solidFill>
                  <a:srgbClr val="0033CC"/>
                </a:solidFill>
                <a:latin typeface="Calibri"/>
                <a:ea typeface="Calibri"/>
                <a:cs typeface="Calibri"/>
                <a:sym typeface="Calibri"/>
              </a:rPr>
              <a:t>	: 	PES1201800051</a:t>
            </a:r>
            <a:r>
              <a:rPr lang="en-US" sz="2000">
                <a:solidFill>
                  <a:srgbClr val="0033CC"/>
                </a:solidFill>
                <a:latin typeface="Calibri"/>
                <a:ea typeface="Calibri"/>
                <a:cs typeface="Calibri"/>
                <a:sym typeface="Calibri"/>
              </a:rPr>
              <a:t> </a:t>
            </a:r>
            <a:r>
              <a:rPr i="0" lang="en-US" sz="2000" u="none" cap="none" strike="noStrike">
                <a:solidFill>
                  <a:srgbClr val="0033CC"/>
                </a:solidFill>
                <a:latin typeface="Calibri"/>
                <a:ea typeface="Calibri"/>
                <a:cs typeface="Calibri"/>
                <a:sym typeface="Calibri"/>
              </a:rPr>
              <a:t>Srish Srinivasan</a:t>
            </a:r>
            <a:endParaRPr i="0" sz="2000" u="none" cap="none" strike="noStrike">
              <a:solidFill>
                <a:srgbClr val="0033CC"/>
              </a:solidFill>
              <a:latin typeface="Calibri"/>
              <a:ea typeface="Calibri"/>
              <a:cs typeface="Calibri"/>
              <a:sym typeface="Calibri"/>
            </a:endParaRPr>
          </a:p>
          <a:p>
            <a:pPr indent="-57150" lvl="0" marL="0" marR="0" rtl="0" algn="l">
              <a:lnSpc>
                <a:spcPct val="100000"/>
              </a:lnSpc>
              <a:spcBef>
                <a:spcPts val="0"/>
              </a:spcBef>
              <a:spcAft>
                <a:spcPts val="0"/>
              </a:spcAft>
              <a:buClr>
                <a:srgbClr val="000000"/>
              </a:buClr>
              <a:buSzPts val="2000"/>
              <a:buFont typeface="Arial"/>
              <a:buNone/>
            </a:pPr>
            <a:r>
              <a:rPr i="0" lang="en-US" sz="2000" u="none" cap="none" strike="noStrike">
                <a:solidFill>
                  <a:srgbClr val="0033CC"/>
                </a:solidFill>
                <a:latin typeface="Calibri"/>
                <a:ea typeface="Calibri"/>
                <a:cs typeface="Calibri"/>
                <a:sym typeface="Calibri"/>
              </a:rPr>
              <a:t>	</a:t>
            </a:r>
            <a:r>
              <a:rPr lang="en-US" sz="2000">
                <a:solidFill>
                  <a:srgbClr val="0033CC"/>
                </a:solidFill>
                <a:latin typeface="Calibri"/>
                <a:ea typeface="Calibri"/>
                <a:cs typeface="Calibri"/>
                <a:sym typeface="Calibri"/>
              </a:rPr>
              <a:t>				</a:t>
            </a:r>
            <a:r>
              <a:rPr i="0" lang="en-US" sz="2000" u="none" cap="none" strike="noStrike">
                <a:solidFill>
                  <a:srgbClr val="0033CC"/>
                </a:solidFill>
                <a:latin typeface="Calibri"/>
                <a:ea typeface="Calibri"/>
                <a:cs typeface="Calibri"/>
                <a:sym typeface="Calibri"/>
              </a:rPr>
              <a:t>PES1201800089</a:t>
            </a:r>
            <a:r>
              <a:rPr lang="en-US" sz="2000">
                <a:solidFill>
                  <a:srgbClr val="0033CC"/>
                </a:solidFill>
                <a:latin typeface="Calibri"/>
                <a:ea typeface="Calibri"/>
                <a:cs typeface="Calibri"/>
                <a:sym typeface="Calibri"/>
              </a:rPr>
              <a:t> </a:t>
            </a:r>
            <a:r>
              <a:rPr i="0" lang="en-US" sz="2000" u="none" cap="none" strike="noStrike">
                <a:solidFill>
                  <a:srgbClr val="0033CC"/>
                </a:solidFill>
                <a:latin typeface="Calibri"/>
                <a:ea typeface="Calibri"/>
                <a:cs typeface="Calibri"/>
                <a:sym typeface="Calibri"/>
              </a:rPr>
              <a:t>Akash Kumar Rao</a:t>
            </a:r>
            <a:endParaRPr sz="2000">
              <a:solidFill>
                <a:srgbClr val="0033CC"/>
              </a:solidFill>
              <a:latin typeface="Calibri"/>
              <a:ea typeface="Calibri"/>
              <a:cs typeface="Calibri"/>
              <a:sym typeface="Calibri"/>
            </a:endParaRPr>
          </a:p>
          <a:p>
            <a:pPr indent="-57150" lvl="0" marL="1828800" marR="0" rtl="0" algn="l">
              <a:lnSpc>
                <a:spcPct val="100000"/>
              </a:lnSpc>
              <a:spcBef>
                <a:spcPts val="0"/>
              </a:spcBef>
              <a:spcAft>
                <a:spcPts val="0"/>
              </a:spcAft>
              <a:buClr>
                <a:srgbClr val="000000"/>
              </a:buClr>
              <a:buSzPts val="2000"/>
              <a:buFont typeface="Arial"/>
              <a:buNone/>
            </a:pPr>
            <a:r>
              <a:rPr lang="en-US" sz="2000">
                <a:solidFill>
                  <a:srgbClr val="0033CC"/>
                </a:solidFill>
                <a:latin typeface="Calibri"/>
                <a:ea typeface="Calibri"/>
                <a:cs typeface="Calibri"/>
                <a:sym typeface="Calibri"/>
              </a:rPr>
              <a:t> </a:t>
            </a:r>
            <a:r>
              <a:rPr i="0" lang="en-US" sz="2000" u="none" cap="none" strike="noStrike">
                <a:solidFill>
                  <a:srgbClr val="0033CC"/>
                </a:solidFill>
                <a:latin typeface="Calibri"/>
                <a:ea typeface="Calibri"/>
                <a:cs typeface="Calibri"/>
                <a:sym typeface="Calibri"/>
              </a:rPr>
              <a:t>PES1201800102</a:t>
            </a:r>
            <a:r>
              <a:rPr lang="en-US" sz="2000">
                <a:solidFill>
                  <a:srgbClr val="0033CC"/>
                </a:solidFill>
                <a:latin typeface="Calibri"/>
                <a:ea typeface="Calibri"/>
                <a:cs typeface="Calibri"/>
                <a:sym typeface="Calibri"/>
              </a:rPr>
              <a:t> </a:t>
            </a:r>
            <a:r>
              <a:rPr i="0" lang="en-US" sz="2000" u="none" cap="none" strike="noStrike">
                <a:solidFill>
                  <a:srgbClr val="0033CC"/>
                </a:solidFill>
                <a:latin typeface="Calibri"/>
                <a:ea typeface="Calibri"/>
                <a:cs typeface="Calibri"/>
                <a:sym typeface="Calibri"/>
              </a:rPr>
              <a:t>Vishruth P Reddy</a:t>
            </a:r>
            <a:endParaRPr i="0" sz="2000" u="none" cap="none" strike="noStrike">
              <a:solidFill>
                <a:srgbClr val="0033CC"/>
              </a:solidFill>
              <a:latin typeface="Calibri"/>
              <a:ea typeface="Calibri"/>
              <a:cs typeface="Calibri"/>
              <a:sym typeface="Calibri"/>
            </a:endParaRPr>
          </a:p>
          <a:p>
            <a:pPr indent="-57150" lvl="0" marL="0" marR="0" rtl="0" algn="l">
              <a:lnSpc>
                <a:spcPct val="100000"/>
              </a:lnSpc>
              <a:spcBef>
                <a:spcPts val="0"/>
              </a:spcBef>
              <a:spcAft>
                <a:spcPts val="0"/>
              </a:spcAft>
              <a:buClr>
                <a:srgbClr val="000000"/>
              </a:buClr>
              <a:buSzPts val="2000"/>
              <a:buFont typeface="Arial"/>
              <a:buNone/>
            </a:pPr>
            <a:r>
              <a:rPr i="0" lang="en-US" sz="2000" u="none" cap="none" strike="noStrike">
                <a:solidFill>
                  <a:srgbClr val="0033CC"/>
                </a:solidFill>
                <a:latin typeface="Calibri"/>
                <a:ea typeface="Calibri"/>
                <a:cs typeface="Calibri"/>
                <a:sym typeface="Calibri"/>
              </a:rPr>
              <a:t>			 		PES1201800291 </a:t>
            </a:r>
            <a:r>
              <a:rPr lang="en-US" sz="2000">
                <a:solidFill>
                  <a:srgbClr val="0033CC"/>
                </a:solidFill>
                <a:latin typeface="Calibri"/>
                <a:ea typeface="Calibri"/>
                <a:cs typeface="Calibri"/>
                <a:sym typeface="Calibri"/>
              </a:rPr>
              <a:t>I</a:t>
            </a:r>
            <a:r>
              <a:rPr i="0" lang="en-US" sz="2000" u="none" cap="none" strike="noStrike">
                <a:solidFill>
                  <a:srgbClr val="0033CC"/>
                </a:solidFill>
                <a:latin typeface="Calibri"/>
                <a:ea typeface="Calibri"/>
                <a:cs typeface="Calibri"/>
                <a:sym typeface="Calibri"/>
              </a:rPr>
              <a:t>shan Agarwal</a:t>
            </a:r>
            <a:endParaRPr i="0" sz="2000" u="none" cap="none" strike="noStrike">
              <a:solidFill>
                <a:srgbClr val="0033CC"/>
              </a:solidFill>
              <a:latin typeface="Calibri"/>
              <a:ea typeface="Calibri"/>
              <a:cs typeface="Calibri"/>
              <a:sym typeface="Calibri"/>
            </a:endParaRPr>
          </a:p>
        </p:txBody>
      </p:sp>
      <p:pic>
        <p:nvPicPr>
          <p:cNvPr id="91" name="Google Shape;91;p1"/>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92" name="Google Shape;92;p1"/>
          <p:cNvSpPr/>
          <p:nvPr/>
        </p:nvSpPr>
        <p:spPr>
          <a:xfrm>
            <a:off x="2017225" y="919951"/>
            <a:ext cx="7924800" cy="2246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i="0" lang="en-US" sz="2800" u="none" cap="none" strike="noStrike">
                <a:solidFill>
                  <a:schemeClr val="dk1"/>
                </a:solidFill>
                <a:latin typeface="Calibri"/>
                <a:ea typeface="Calibri"/>
                <a:cs typeface="Calibri"/>
                <a:sym typeface="Calibri"/>
              </a:rPr>
              <a:t>UE18CS390A – Capstone Project Phase – 1</a:t>
            </a:r>
            <a:endParaRPr i="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800"/>
              <a:buFont typeface="Arial"/>
              <a:buNone/>
            </a:pPr>
            <a:r>
              <a:rPr i="0" lang="en-US" sz="2800" u="none" cap="none" strike="noStrike">
                <a:solidFill>
                  <a:schemeClr val="dk1"/>
                </a:solidFill>
                <a:latin typeface="Calibri"/>
                <a:ea typeface="Calibri"/>
                <a:cs typeface="Calibri"/>
                <a:sym typeface="Calibri"/>
              </a:rPr>
              <a:t> </a:t>
            </a:r>
            <a:endParaRPr i="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800"/>
              <a:buFont typeface="Arial"/>
              <a:buNone/>
            </a:pPr>
            <a:r>
              <a:rPr i="0" lang="en-US" sz="2800" u="none" cap="none" strike="noStrike">
                <a:solidFill>
                  <a:srgbClr val="FF0000"/>
                </a:solidFill>
                <a:latin typeface="Calibri"/>
                <a:ea typeface="Calibri"/>
                <a:cs typeface="Calibri"/>
                <a:sym typeface="Calibri"/>
              </a:rPr>
              <a:t>Project Progress Review #2</a:t>
            </a:r>
            <a:endParaRPr i="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800"/>
              <a:buFont typeface="Arial"/>
              <a:buNone/>
            </a:pPr>
            <a:r>
              <a:rPr i="0" lang="en-US" sz="2800" u="none" cap="none" strike="noStrike">
                <a:solidFill>
                  <a:srgbClr val="FF0000"/>
                </a:solidFill>
                <a:latin typeface="Calibri"/>
                <a:ea typeface="Calibri"/>
                <a:cs typeface="Calibri"/>
                <a:sym typeface="Calibri"/>
              </a:rPr>
              <a:t>(Project Requirements Specification </a:t>
            </a:r>
            <a:endParaRPr i="0" sz="28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800"/>
              <a:buFont typeface="Arial"/>
              <a:buNone/>
            </a:pPr>
            <a:r>
              <a:rPr i="0" lang="en-US" sz="2800" u="none" cap="none" strike="noStrike">
                <a:solidFill>
                  <a:srgbClr val="FF0000"/>
                </a:solidFill>
                <a:latin typeface="Calibri"/>
                <a:ea typeface="Calibri"/>
                <a:cs typeface="Calibri"/>
                <a:sym typeface="Calibri"/>
              </a:rPr>
              <a:t>and</a:t>
            </a:r>
            <a:r>
              <a:rPr lang="en-US" sz="2800">
                <a:solidFill>
                  <a:srgbClr val="FF0000"/>
                </a:solidFill>
                <a:latin typeface="Calibri"/>
                <a:ea typeface="Calibri"/>
                <a:cs typeface="Calibri"/>
                <a:sym typeface="Calibri"/>
              </a:rPr>
              <a:t> </a:t>
            </a:r>
            <a:r>
              <a:rPr i="0" lang="en-US" sz="2800" u="none" cap="none" strike="noStrike">
                <a:solidFill>
                  <a:srgbClr val="FF0000"/>
                </a:solidFill>
                <a:latin typeface="Calibri"/>
                <a:ea typeface="Calibri"/>
                <a:cs typeface="Calibri"/>
                <a:sym typeface="Calibri"/>
              </a:rPr>
              <a:t>Literature Survey)</a:t>
            </a:r>
            <a:endParaRPr i="0" sz="2400" u="none" cap="none" strike="noStrike">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c3a7704c85_1_1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 name="Google Shape;186;gc3a7704c85_1_10"/>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187" name="Google Shape;187;gc3a7704c85_1_10"/>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188" name="Google Shape;188;gc3a7704c85_1_10"/>
          <p:cNvSpPr txBox="1"/>
          <p:nvPr/>
        </p:nvSpPr>
        <p:spPr>
          <a:xfrm>
            <a:off x="1819950" y="2102925"/>
            <a:ext cx="8848200" cy="436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2200">
                <a:solidFill>
                  <a:schemeClr val="dk1"/>
                </a:solidFill>
                <a:highlight>
                  <a:schemeClr val="lt1"/>
                </a:highlight>
                <a:latin typeface="Calibri"/>
                <a:ea typeface="Calibri"/>
                <a:cs typeface="Calibri"/>
                <a:sym typeface="Calibri"/>
              </a:rPr>
              <a:t>Paper1:</a:t>
            </a:r>
            <a:r>
              <a:rPr b="1" lang="en-US" sz="2200">
                <a:solidFill>
                  <a:schemeClr val="dk1"/>
                </a:solidFill>
                <a:highlight>
                  <a:schemeClr val="lt1"/>
                </a:highlight>
                <a:latin typeface="Calibri"/>
                <a:ea typeface="Calibri"/>
                <a:cs typeface="Calibri"/>
                <a:sym typeface="Calibri"/>
              </a:rPr>
              <a:t> Random Forest Algorithm for Soil Fertility Prediction and Grading Using Machine Learning by </a:t>
            </a:r>
            <a:r>
              <a:rPr lang="en-US" sz="2200">
                <a:solidFill>
                  <a:schemeClr val="dk1"/>
                </a:solidFill>
                <a:highlight>
                  <a:schemeClr val="lt1"/>
                </a:highlight>
                <a:latin typeface="Calibri"/>
                <a:ea typeface="Calibri"/>
                <a:cs typeface="Calibri"/>
                <a:sym typeface="Calibri"/>
              </a:rPr>
              <a:t>Keerthan Kumar, T.G., Shubha, C. and Sushma, S.A, 2019.</a:t>
            </a:r>
            <a:endParaRPr sz="2200">
              <a:solidFill>
                <a:srgbClr val="0033CC"/>
              </a:solidFill>
              <a:highlight>
                <a:schemeClr val="lt1"/>
              </a:highlight>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rPr i="0" lang="en-US" sz="2200" u="none" cap="none" strike="noStrike">
                <a:solidFill>
                  <a:srgbClr val="0033CC"/>
                </a:solidFill>
                <a:highlight>
                  <a:schemeClr val="lt1"/>
                </a:highlight>
                <a:latin typeface="Calibri"/>
                <a:ea typeface="Calibri"/>
                <a:cs typeface="Calibri"/>
                <a:sym typeface="Calibri"/>
              </a:rPr>
              <a:t>A large portion of the Indian Economy is heavily dependent on the agriculture sector and therefore necessitates the need for accuracy in predicting the yield of crops much before the seeds are sown. In order to have a good yield, it is important that the soil is rich in the required nutrients. So the main goal in this project was to rank a soil sample by examining its nutrient contents (Macronutrients and Micronutrients) and then recommend the most suitable crop that could be grown in this soil.   </a:t>
            </a:r>
            <a:endParaRPr i="0" sz="2200" u="none" cap="none" strike="noStrike">
              <a:solidFill>
                <a:srgbClr val="0033CC"/>
              </a:solidFill>
              <a:highlight>
                <a:schemeClr val="lt1"/>
              </a:highlight>
              <a:latin typeface="Calibri"/>
              <a:ea typeface="Calibri"/>
              <a:cs typeface="Calibri"/>
              <a:sym typeface="Calibri"/>
            </a:endParaRPr>
          </a:p>
          <a:p>
            <a:pPr indent="0" lvl="0" marL="0" marR="0" rtl="0" algn="l">
              <a:lnSpc>
                <a:spcPct val="115000"/>
              </a:lnSpc>
              <a:spcBef>
                <a:spcPts val="1200"/>
              </a:spcBef>
              <a:spcAft>
                <a:spcPts val="1200"/>
              </a:spcAft>
              <a:buClr>
                <a:srgbClr val="000000"/>
              </a:buClr>
              <a:buSzPts val="2400"/>
              <a:buFont typeface="Arial"/>
              <a:buNone/>
            </a:pPr>
            <a:r>
              <a:t/>
            </a:r>
            <a:endParaRPr i="0" sz="2200" u="none" cap="none" strike="noStrike">
              <a:solidFill>
                <a:srgbClr val="0033CC"/>
              </a:solidFill>
              <a:highlight>
                <a:schemeClr val="lt1"/>
              </a:highlight>
              <a:latin typeface="Calibri"/>
              <a:ea typeface="Calibri"/>
              <a:cs typeface="Calibri"/>
              <a:sym typeface="Calibri"/>
            </a:endParaRPr>
          </a:p>
        </p:txBody>
      </p:sp>
      <p:sp>
        <p:nvSpPr>
          <p:cNvPr id="189" name="Google Shape;189;gc3a7704c85_1_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190" name="Google Shape;190;gc3a7704c85_1_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191" name="Google Shape;191;gc3a7704c85_1_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c3a7704c85_1_1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 name="Google Shape;197;gc3a7704c85_1_18"/>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198" name="Google Shape;198;gc3a7704c85_1_18"/>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199" name="Google Shape;199;gc3a7704c85_1_18"/>
          <p:cNvSpPr txBox="1"/>
          <p:nvPr/>
        </p:nvSpPr>
        <p:spPr>
          <a:xfrm>
            <a:off x="1807800" y="1705175"/>
            <a:ext cx="8860200" cy="470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2200">
                <a:solidFill>
                  <a:schemeClr val="dk1"/>
                </a:solidFill>
                <a:highlight>
                  <a:schemeClr val="lt1"/>
                </a:highlight>
                <a:latin typeface="Calibri"/>
                <a:ea typeface="Calibri"/>
                <a:cs typeface="Calibri"/>
                <a:sym typeface="Calibri"/>
              </a:rPr>
              <a:t>Paper1:</a:t>
            </a:r>
            <a:r>
              <a:rPr b="1" lang="en-US" sz="2200">
                <a:solidFill>
                  <a:schemeClr val="dk1"/>
                </a:solidFill>
                <a:highlight>
                  <a:schemeClr val="lt1"/>
                </a:highlight>
                <a:latin typeface="Calibri"/>
                <a:ea typeface="Calibri"/>
                <a:cs typeface="Calibri"/>
                <a:sym typeface="Calibri"/>
              </a:rPr>
              <a:t> Random Forest Algorithm for Soil Fertility Prediction and Grading Using Machine Learning by </a:t>
            </a:r>
            <a:r>
              <a:rPr lang="en-US" sz="2200">
                <a:solidFill>
                  <a:schemeClr val="dk1"/>
                </a:solidFill>
                <a:highlight>
                  <a:schemeClr val="lt1"/>
                </a:highlight>
                <a:latin typeface="Calibri"/>
                <a:ea typeface="Calibri"/>
                <a:cs typeface="Calibri"/>
                <a:sym typeface="Calibri"/>
              </a:rPr>
              <a:t>Keerthan Kumar, T.G., Shubha, C. and Sushma, S.A, 2019.</a:t>
            </a:r>
            <a:endParaRPr b="1" sz="2200">
              <a:solidFill>
                <a:srgbClr val="00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200" u="none" cap="none" strike="noStrike">
                <a:solidFill>
                  <a:srgbClr val="0033CC"/>
                </a:solidFill>
                <a:latin typeface="Calibri"/>
                <a:ea typeface="Calibri"/>
                <a:cs typeface="Calibri"/>
                <a:sym typeface="Calibri"/>
              </a:rPr>
              <a:t>Module-1: Grading of Soil</a:t>
            </a:r>
            <a:endParaRPr b="1" i="0" sz="2200" u="none" cap="none" strike="noStrike">
              <a:solidFill>
                <a:srgbClr val="00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i="0" lang="en-US" sz="2200" u="none" cap="none" strike="noStrike">
                <a:solidFill>
                  <a:srgbClr val="0033CC"/>
                </a:solidFill>
                <a:highlight>
                  <a:schemeClr val="lt1"/>
                </a:highlight>
                <a:latin typeface="Calibri"/>
                <a:ea typeface="Calibri"/>
                <a:cs typeface="Calibri"/>
                <a:sym typeface="Calibri"/>
              </a:rPr>
              <a:t>The contents of various soil nutrients such as EC, K, pH, Mn, Zn, S, P, and B</a:t>
            </a:r>
            <a:r>
              <a:rPr lang="en-US" sz="2200">
                <a:solidFill>
                  <a:srgbClr val="0033CC"/>
                </a:solidFill>
                <a:highlight>
                  <a:schemeClr val="lt1"/>
                </a:highlight>
                <a:latin typeface="Calibri"/>
                <a:ea typeface="Calibri"/>
                <a:cs typeface="Calibri"/>
                <a:sym typeface="Calibri"/>
              </a:rPr>
              <a:t> </a:t>
            </a:r>
            <a:r>
              <a:rPr i="0" lang="en-US" sz="2200" u="none" cap="none" strike="noStrike">
                <a:solidFill>
                  <a:srgbClr val="0033CC"/>
                </a:solidFill>
                <a:highlight>
                  <a:schemeClr val="lt1"/>
                </a:highlight>
                <a:latin typeface="Calibri"/>
                <a:ea typeface="Calibri"/>
                <a:cs typeface="Calibri"/>
                <a:sym typeface="Calibri"/>
              </a:rPr>
              <a:t> are considered as the independent variables and the grade of the soil is considered as the target variable. So a Multi-Variate Linear Regression model was built to predict the fertility of soil on a scale of 5. A linear combination of the independent variables was chosen as the hypothesis function. The cost function chosen was:</a:t>
            </a:r>
            <a:endParaRPr i="0" sz="2200" u="none" cap="none" strike="noStrike">
              <a:solidFill>
                <a:srgbClr val="0033CC"/>
              </a:solidFill>
              <a:highlight>
                <a:schemeClr val="lt1"/>
              </a:highlight>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t/>
            </a:r>
            <a:endParaRPr i="0" sz="2200" u="none" cap="none" strike="noStrike">
              <a:solidFill>
                <a:srgbClr val="0033CC"/>
              </a:solidFill>
              <a:highlight>
                <a:schemeClr val="lt1"/>
              </a:highlight>
              <a:latin typeface="Calibri"/>
              <a:ea typeface="Calibri"/>
              <a:cs typeface="Calibri"/>
              <a:sym typeface="Calibri"/>
            </a:endParaRPr>
          </a:p>
          <a:p>
            <a:pPr indent="0" lvl="0" marL="0" marR="0" rtl="0" algn="l">
              <a:lnSpc>
                <a:spcPct val="115000"/>
              </a:lnSpc>
              <a:spcBef>
                <a:spcPts val="1200"/>
              </a:spcBef>
              <a:spcAft>
                <a:spcPts val="1200"/>
              </a:spcAft>
              <a:buClr>
                <a:srgbClr val="000000"/>
              </a:buClr>
              <a:buSzPts val="2400"/>
              <a:buFont typeface="Arial"/>
              <a:buNone/>
            </a:pPr>
            <a:r>
              <a:t/>
            </a:r>
            <a:endParaRPr i="0" sz="2200" u="none" cap="none" strike="noStrike">
              <a:solidFill>
                <a:srgbClr val="0033CC"/>
              </a:solidFill>
              <a:highlight>
                <a:schemeClr val="lt1"/>
              </a:highlight>
              <a:latin typeface="Calibri"/>
              <a:ea typeface="Calibri"/>
              <a:cs typeface="Calibri"/>
              <a:sym typeface="Calibri"/>
            </a:endParaRPr>
          </a:p>
        </p:txBody>
      </p:sp>
      <p:pic>
        <p:nvPicPr>
          <p:cNvPr id="200" name="Google Shape;200;gc3a7704c85_1_18"/>
          <p:cNvPicPr preferRelativeResize="0"/>
          <p:nvPr/>
        </p:nvPicPr>
        <p:blipFill rotWithShape="1">
          <a:blip r:embed="rId4">
            <a:alphaModFix/>
          </a:blip>
          <a:srcRect b="0" l="0" r="0" t="0"/>
          <a:stretch/>
        </p:blipFill>
        <p:spPr>
          <a:xfrm>
            <a:off x="1880150" y="5399000"/>
            <a:ext cx="3022075" cy="833750"/>
          </a:xfrm>
          <a:prstGeom prst="rect">
            <a:avLst/>
          </a:prstGeom>
          <a:noFill/>
          <a:ln>
            <a:noFill/>
          </a:ln>
        </p:spPr>
      </p:pic>
      <p:sp>
        <p:nvSpPr>
          <p:cNvPr id="201" name="Google Shape;201;gc3a7704c85_1_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202" name="Google Shape;202;gc3a7704c85_1_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203" name="Google Shape;203;gc3a7704c85_1_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c3a7704c85_1_3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 name="Google Shape;209;gc3a7704c85_1_31"/>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210" name="Google Shape;210;gc3a7704c85_1_31"/>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211" name="Google Shape;211;gc3a7704c85_1_31"/>
          <p:cNvSpPr txBox="1"/>
          <p:nvPr/>
        </p:nvSpPr>
        <p:spPr>
          <a:xfrm>
            <a:off x="1178700" y="210292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rgbClr val="0033CC"/>
              </a:solidFill>
              <a:highlight>
                <a:schemeClr val="lt1"/>
              </a:highlight>
              <a:latin typeface="Trebuchet MS"/>
              <a:ea typeface="Trebuchet MS"/>
              <a:cs typeface="Trebuchet MS"/>
              <a:sym typeface="Trebuchet MS"/>
            </a:endParaRPr>
          </a:p>
        </p:txBody>
      </p:sp>
      <p:sp>
        <p:nvSpPr>
          <p:cNvPr id="212" name="Google Shape;212;gc3a7704c85_1_31"/>
          <p:cNvSpPr txBox="1"/>
          <p:nvPr/>
        </p:nvSpPr>
        <p:spPr>
          <a:xfrm>
            <a:off x="1795850" y="1721225"/>
            <a:ext cx="8872200" cy="572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chemeClr val="dk1"/>
              </a:buClr>
              <a:buSzPts val="1100"/>
              <a:buFont typeface="Arial"/>
              <a:buNone/>
            </a:pPr>
            <a:r>
              <a:rPr i="0" lang="en-US" sz="2200" u="none" cap="none" strike="noStrike">
                <a:solidFill>
                  <a:srgbClr val="0033CC"/>
                </a:solidFill>
                <a:latin typeface="Calibri"/>
                <a:ea typeface="Calibri"/>
                <a:cs typeface="Calibri"/>
                <a:sym typeface="Calibri"/>
              </a:rPr>
              <a:t> </a:t>
            </a:r>
            <a:r>
              <a:rPr lang="en-US" sz="2200">
                <a:solidFill>
                  <a:schemeClr val="dk1"/>
                </a:solidFill>
                <a:highlight>
                  <a:schemeClr val="lt1"/>
                </a:highlight>
                <a:latin typeface="Calibri"/>
                <a:ea typeface="Calibri"/>
                <a:cs typeface="Calibri"/>
                <a:sym typeface="Calibri"/>
              </a:rPr>
              <a:t>Paper1:</a:t>
            </a:r>
            <a:r>
              <a:rPr b="1" lang="en-US" sz="2200">
                <a:solidFill>
                  <a:schemeClr val="dk1"/>
                </a:solidFill>
                <a:highlight>
                  <a:schemeClr val="lt1"/>
                </a:highlight>
                <a:latin typeface="Calibri"/>
                <a:ea typeface="Calibri"/>
                <a:cs typeface="Calibri"/>
                <a:sym typeface="Calibri"/>
              </a:rPr>
              <a:t> Random Forest Algorithm for Soil Fertility Prediction and Grading Using Machine Learning by </a:t>
            </a:r>
            <a:r>
              <a:rPr lang="en-US" sz="2200">
                <a:solidFill>
                  <a:schemeClr val="dk1"/>
                </a:solidFill>
                <a:highlight>
                  <a:schemeClr val="lt1"/>
                </a:highlight>
                <a:latin typeface="Calibri"/>
                <a:ea typeface="Calibri"/>
                <a:cs typeface="Calibri"/>
                <a:sym typeface="Calibri"/>
              </a:rPr>
              <a:t>Keerthan Kumar, T.G., Shubha, C. and Sushma, S.A, 2019.</a:t>
            </a:r>
            <a:endParaRPr sz="2200">
              <a:solidFill>
                <a:schemeClr val="dk1"/>
              </a:solidFill>
              <a:highlight>
                <a:schemeClr val="lt1"/>
              </a:highlight>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i="0" lang="en-US" sz="2200" u="none" cap="none" strike="noStrike">
                <a:solidFill>
                  <a:srgbClr val="0033CC"/>
                </a:solidFill>
                <a:latin typeface="Calibri"/>
                <a:ea typeface="Calibri"/>
                <a:cs typeface="Calibri"/>
                <a:sym typeface="Calibri"/>
              </a:rPr>
              <a:t>where </a:t>
            </a:r>
            <a:endParaRPr i="0" sz="2200" u="none" cap="none" strike="noStrike">
              <a:solidFill>
                <a:srgbClr val="0033CC"/>
              </a:solidFill>
              <a:latin typeface="Calibri"/>
              <a:ea typeface="Calibri"/>
              <a:cs typeface="Calibri"/>
              <a:sym typeface="Calibri"/>
            </a:endParaRPr>
          </a:p>
          <a:p>
            <a:pPr indent="457200" lvl="0" marL="0" marR="0" rtl="0" algn="l">
              <a:lnSpc>
                <a:spcPct val="100000"/>
              </a:lnSpc>
              <a:spcBef>
                <a:spcPts val="0"/>
              </a:spcBef>
              <a:spcAft>
                <a:spcPts val="0"/>
              </a:spcAft>
              <a:buClr>
                <a:schemeClr val="dk1"/>
              </a:buClr>
              <a:buSzPts val="1100"/>
              <a:buFont typeface="Arial"/>
              <a:buNone/>
            </a:pPr>
            <a:r>
              <a:rPr i="0" lang="en-US" sz="2200" u="none" cap="none" strike="noStrike">
                <a:solidFill>
                  <a:srgbClr val="0033CC"/>
                </a:solidFill>
                <a:latin typeface="Calibri"/>
                <a:ea typeface="Calibri"/>
                <a:cs typeface="Calibri"/>
                <a:sym typeface="Calibri"/>
              </a:rPr>
              <a:t>Xi = vector of independent variables</a:t>
            </a:r>
            <a:endParaRPr sz="2200">
              <a:solidFill>
                <a:srgbClr val="0033CC"/>
              </a:solidFill>
              <a:latin typeface="Calibri"/>
              <a:ea typeface="Calibri"/>
              <a:cs typeface="Calibri"/>
              <a:sym typeface="Calibri"/>
            </a:endParaRPr>
          </a:p>
          <a:p>
            <a:pPr indent="0" lvl="0" marL="457200" marR="0" rtl="0" algn="l">
              <a:lnSpc>
                <a:spcPct val="100000"/>
              </a:lnSpc>
              <a:spcBef>
                <a:spcPts val="0"/>
              </a:spcBef>
              <a:spcAft>
                <a:spcPts val="0"/>
              </a:spcAft>
              <a:buClr>
                <a:schemeClr val="dk1"/>
              </a:buClr>
              <a:buSzPts val="1100"/>
              <a:buFont typeface="Arial"/>
              <a:buNone/>
            </a:pPr>
            <a:r>
              <a:rPr i="0" lang="en-US" sz="2200" u="none" cap="none" strike="noStrike">
                <a:solidFill>
                  <a:srgbClr val="0033CC"/>
                </a:solidFill>
                <a:latin typeface="Calibri"/>
                <a:ea typeface="Calibri"/>
                <a:cs typeface="Calibri"/>
                <a:sym typeface="Calibri"/>
              </a:rPr>
              <a:t>h</a:t>
            </a:r>
            <a:r>
              <a:rPr baseline="-25000" i="0" lang="en-US" sz="2200" u="none" cap="none" strike="noStrike">
                <a:solidFill>
                  <a:srgbClr val="0033CC"/>
                </a:solidFill>
                <a:latin typeface="Calibri"/>
                <a:ea typeface="Calibri"/>
                <a:cs typeface="Calibri"/>
                <a:sym typeface="Calibri"/>
              </a:rPr>
              <a:t>θ</a:t>
            </a:r>
            <a:r>
              <a:rPr i="0" lang="en-US" sz="2200" u="none" cap="none" strike="noStrike">
                <a:solidFill>
                  <a:srgbClr val="0033CC"/>
                </a:solidFill>
                <a:latin typeface="Calibri"/>
                <a:ea typeface="Calibri"/>
                <a:cs typeface="Calibri"/>
                <a:sym typeface="Calibri"/>
              </a:rPr>
              <a:t> = hypothesis function</a:t>
            </a:r>
            <a:endParaRPr sz="2200">
              <a:solidFill>
                <a:srgbClr val="0033CC"/>
              </a:solidFill>
              <a:latin typeface="Calibri"/>
              <a:ea typeface="Calibri"/>
              <a:cs typeface="Calibri"/>
              <a:sym typeface="Calibri"/>
            </a:endParaRPr>
          </a:p>
          <a:p>
            <a:pPr indent="0" lvl="0" marL="457200" marR="0" rtl="0" algn="l">
              <a:lnSpc>
                <a:spcPct val="100000"/>
              </a:lnSpc>
              <a:spcBef>
                <a:spcPts val="0"/>
              </a:spcBef>
              <a:spcAft>
                <a:spcPts val="0"/>
              </a:spcAft>
              <a:buClr>
                <a:schemeClr val="dk1"/>
              </a:buClr>
              <a:buSzPts val="1100"/>
              <a:buFont typeface="Arial"/>
              <a:buNone/>
            </a:pPr>
            <a:r>
              <a:rPr i="0" lang="en-US" sz="2200" u="none" cap="none" strike="noStrike">
                <a:solidFill>
                  <a:srgbClr val="0033CC"/>
                </a:solidFill>
                <a:latin typeface="Calibri"/>
                <a:ea typeface="Calibri"/>
                <a:cs typeface="Calibri"/>
                <a:sym typeface="Calibri"/>
              </a:rPr>
              <a:t>Yi = True value of the response variables</a:t>
            </a:r>
            <a:endParaRPr sz="2200">
              <a:solidFill>
                <a:srgbClr val="0033CC"/>
              </a:solidFill>
              <a:latin typeface="Calibri"/>
              <a:ea typeface="Calibri"/>
              <a:cs typeface="Calibri"/>
              <a:sym typeface="Calibri"/>
            </a:endParaRPr>
          </a:p>
          <a:p>
            <a:pPr indent="0" lvl="0" marL="457200" marR="0" rtl="0" algn="l">
              <a:lnSpc>
                <a:spcPct val="100000"/>
              </a:lnSpc>
              <a:spcBef>
                <a:spcPts val="0"/>
              </a:spcBef>
              <a:spcAft>
                <a:spcPts val="0"/>
              </a:spcAft>
              <a:buClr>
                <a:schemeClr val="dk1"/>
              </a:buClr>
              <a:buSzPts val="1100"/>
              <a:buFont typeface="Arial"/>
              <a:buNone/>
            </a:pPr>
            <a:r>
              <a:rPr i="0" lang="en-US" sz="2200" u="none" cap="none" strike="noStrike">
                <a:solidFill>
                  <a:srgbClr val="0033CC"/>
                </a:solidFill>
                <a:latin typeface="Calibri"/>
                <a:ea typeface="Calibri"/>
                <a:cs typeface="Calibri"/>
                <a:sym typeface="Calibri"/>
              </a:rPr>
              <a:t>m = normalizing parameter</a:t>
            </a:r>
            <a:endParaRPr i="0" sz="2200" u="none" cap="none" strike="noStrike">
              <a:solidFill>
                <a:srgbClr val="0033CC"/>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rPr i="0" lang="en-US" sz="2200" u="none" cap="none" strike="noStrike">
                <a:solidFill>
                  <a:srgbClr val="0033CC"/>
                </a:solidFill>
                <a:latin typeface="Calibri"/>
                <a:ea typeface="Calibri"/>
                <a:cs typeface="Calibri"/>
                <a:sym typeface="Calibri"/>
              </a:rPr>
              <a:t> The Gradient Descent algorithms was adopted to minimize the cost function. Then hypothesis testing was carried out on the test dataset in order to check for the model’s correctness and efficiency and the Root Mean Square Error was used to determine accuracy of the model.</a:t>
            </a:r>
            <a:endParaRPr i="0" sz="2200" u="none" cap="none" strike="noStrike">
              <a:solidFill>
                <a:srgbClr val="0033CC"/>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t/>
            </a:r>
            <a:endParaRPr i="0" sz="2200" u="none" cap="none" strike="noStrike">
              <a:solidFill>
                <a:srgbClr val="0033CC"/>
              </a:solidFill>
              <a:latin typeface="Calibri"/>
              <a:ea typeface="Calibri"/>
              <a:cs typeface="Calibri"/>
              <a:sym typeface="Calibri"/>
            </a:endParaRPr>
          </a:p>
          <a:p>
            <a:pPr indent="0" lvl="0" marL="0" marR="0" rtl="0" algn="l">
              <a:lnSpc>
                <a:spcPct val="100000"/>
              </a:lnSpc>
              <a:spcBef>
                <a:spcPts val="1200"/>
              </a:spcBef>
              <a:spcAft>
                <a:spcPts val="0"/>
              </a:spcAft>
              <a:buClr>
                <a:schemeClr val="dk1"/>
              </a:buClr>
              <a:buSzPts val="1100"/>
              <a:buFont typeface="Arial"/>
              <a:buNone/>
            </a:pPr>
            <a:r>
              <a:t/>
            </a:r>
            <a:endParaRPr i="0" sz="2200" u="none" cap="none" strike="noStrike">
              <a:solidFill>
                <a:srgbClr val="00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i="0" sz="2200" u="none" cap="none" strike="noStrike">
              <a:solidFill>
                <a:srgbClr val="0033CC"/>
              </a:solidFill>
              <a:latin typeface="Calibri"/>
              <a:ea typeface="Calibri"/>
              <a:cs typeface="Calibri"/>
              <a:sym typeface="Calibri"/>
            </a:endParaRPr>
          </a:p>
        </p:txBody>
      </p:sp>
      <p:sp>
        <p:nvSpPr>
          <p:cNvPr id="213" name="Google Shape;213;gc3a7704c85_1_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214" name="Google Shape;214;gc3a7704c85_1_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215" name="Google Shape;215;gc3a7704c85_1_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c3a7704c85_1_5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 name="Google Shape;221;gc3a7704c85_1_53"/>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222" name="Google Shape;222;gc3a7704c85_1_53"/>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223" name="Google Shape;223;gc3a7704c85_1_53"/>
          <p:cNvSpPr txBox="1"/>
          <p:nvPr/>
        </p:nvSpPr>
        <p:spPr>
          <a:xfrm>
            <a:off x="1178700" y="210292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rgbClr val="0033CC"/>
              </a:solidFill>
              <a:highlight>
                <a:schemeClr val="lt1"/>
              </a:highlight>
              <a:latin typeface="Trebuchet MS"/>
              <a:ea typeface="Trebuchet MS"/>
              <a:cs typeface="Trebuchet MS"/>
              <a:sym typeface="Trebuchet MS"/>
            </a:endParaRPr>
          </a:p>
        </p:txBody>
      </p:sp>
      <p:sp>
        <p:nvSpPr>
          <p:cNvPr id="224" name="Google Shape;224;gc3a7704c85_1_53"/>
          <p:cNvSpPr txBox="1"/>
          <p:nvPr/>
        </p:nvSpPr>
        <p:spPr>
          <a:xfrm>
            <a:off x="1832025" y="1687725"/>
            <a:ext cx="8835900" cy="437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2400"/>
              <a:buFont typeface="Arial"/>
              <a:buNone/>
            </a:pPr>
            <a:r>
              <a:rPr lang="en-US" sz="2200">
                <a:solidFill>
                  <a:schemeClr val="dk1"/>
                </a:solidFill>
                <a:highlight>
                  <a:schemeClr val="lt1"/>
                </a:highlight>
                <a:latin typeface="Calibri"/>
                <a:ea typeface="Calibri"/>
                <a:cs typeface="Calibri"/>
                <a:sym typeface="Calibri"/>
              </a:rPr>
              <a:t>Paper1:</a:t>
            </a:r>
            <a:r>
              <a:rPr b="1" lang="en-US" sz="2200">
                <a:solidFill>
                  <a:schemeClr val="dk1"/>
                </a:solidFill>
                <a:highlight>
                  <a:schemeClr val="lt1"/>
                </a:highlight>
                <a:latin typeface="Calibri"/>
                <a:ea typeface="Calibri"/>
                <a:cs typeface="Calibri"/>
                <a:sym typeface="Calibri"/>
              </a:rPr>
              <a:t> Random Forest Algorithm for Soil Fertility Prediction and Grading Using Machine Learning by </a:t>
            </a:r>
            <a:r>
              <a:rPr lang="en-US" sz="2200">
                <a:solidFill>
                  <a:schemeClr val="dk1"/>
                </a:solidFill>
                <a:highlight>
                  <a:schemeClr val="lt1"/>
                </a:highlight>
                <a:latin typeface="Calibri"/>
                <a:ea typeface="Calibri"/>
                <a:cs typeface="Calibri"/>
                <a:sym typeface="Calibri"/>
              </a:rPr>
              <a:t>Keerthan Kumar, T.G., Shubha, C. and Sushma, S.A, 2019.</a:t>
            </a:r>
            <a:endParaRPr sz="2200">
              <a:solidFill>
                <a:schemeClr val="dk1"/>
              </a:solidFill>
              <a:highlight>
                <a:schemeClr val="lt1"/>
              </a:highlight>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rPr b="1" i="0" lang="en-US" sz="2200" u="none" cap="none" strike="noStrike">
                <a:solidFill>
                  <a:srgbClr val="0033CC"/>
                </a:solidFill>
                <a:latin typeface="Calibri"/>
                <a:ea typeface="Calibri"/>
                <a:cs typeface="Calibri"/>
                <a:sym typeface="Calibri"/>
              </a:rPr>
              <a:t>Module-2: Crop Recommendation</a:t>
            </a:r>
            <a:endParaRPr b="1" i="0" sz="2200" u="none" cap="none" strike="noStrike">
              <a:solidFill>
                <a:srgbClr val="0033CC"/>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rPr i="0" lang="en-US" sz="2200" u="none" cap="none" strike="noStrike">
                <a:solidFill>
                  <a:srgbClr val="0033CC"/>
                </a:solidFill>
                <a:latin typeface="Calibri"/>
                <a:ea typeface="Calibri"/>
                <a:cs typeface="Calibri"/>
                <a:sym typeface="Calibri"/>
              </a:rPr>
              <a:t>Machine learning algorithms such as Support Vector Machines, Random Forest Classification and Decision Tree were applied and based on the Root Mean Square Error value the most best model was chosen. This model will then be subjected to evaluation where the accuracy of the model would be determined by passing real time data. </a:t>
            </a:r>
            <a:endParaRPr i="0" sz="2200" u="none" cap="none" strike="noStrike">
              <a:solidFill>
                <a:srgbClr val="0033CC"/>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t/>
            </a:r>
            <a:endParaRPr i="0" sz="2200" u="none" cap="none" strike="noStrike">
              <a:solidFill>
                <a:srgbClr val="00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i="0" sz="2200" u="none" cap="none" strike="noStrike">
              <a:solidFill>
                <a:srgbClr val="0033CC"/>
              </a:solidFill>
              <a:latin typeface="Calibri"/>
              <a:ea typeface="Calibri"/>
              <a:cs typeface="Calibri"/>
              <a:sym typeface="Calibri"/>
            </a:endParaRPr>
          </a:p>
        </p:txBody>
      </p:sp>
      <p:sp>
        <p:nvSpPr>
          <p:cNvPr id="225" name="Google Shape;225;gc3a7704c85_1_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226" name="Google Shape;226;gc3a7704c85_1_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227" name="Google Shape;227;gc3a7704c85_1_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c425d32882_0_1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 name="Google Shape;233;gc425d32882_0_10"/>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234" name="Google Shape;234;gc425d32882_0_10"/>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235" name="Google Shape;235;gc425d32882_0_10"/>
          <p:cNvSpPr txBox="1"/>
          <p:nvPr/>
        </p:nvSpPr>
        <p:spPr>
          <a:xfrm>
            <a:off x="1178700" y="210292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rgbClr val="0033CC"/>
              </a:solidFill>
              <a:highlight>
                <a:schemeClr val="lt1"/>
              </a:highlight>
              <a:latin typeface="Trebuchet MS"/>
              <a:ea typeface="Trebuchet MS"/>
              <a:cs typeface="Trebuchet MS"/>
              <a:sym typeface="Trebuchet MS"/>
            </a:endParaRPr>
          </a:p>
        </p:txBody>
      </p:sp>
      <p:sp>
        <p:nvSpPr>
          <p:cNvPr id="236" name="Google Shape;236;gc425d32882_0_10"/>
          <p:cNvSpPr txBox="1"/>
          <p:nvPr/>
        </p:nvSpPr>
        <p:spPr>
          <a:xfrm>
            <a:off x="1807900" y="1687725"/>
            <a:ext cx="8860200" cy="471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2400"/>
              <a:buFont typeface="Arial"/>
              <a:buNone/>
            </a:pPr>
            <a:r>
              <a:rPr lang="en-US" sz="2200">
                <a:solidFill>
                  <a:schemeClr val="dk1"/>
                </a:solidFill>
                <a:highlight>
                  <a:schemeClr val="lt1"/>
                </a:highlight>
                <a:latin typeface="Calibri"/>
                <a:ea typeface="Calibri"/>
                <a:cs typeface="Calibri"/>
                <a:sym typeface="Calibri"/>
              </a:rPr>
              <a:t>Paper1:</a:t>
            </a:r>
            <a:r>
              <a:rPr b="1" lang="en-US" sz="2200">
                <a:solidFill>
                  <a:schemeClr val="dk1"/>
                </a:solidFill>
                <a:highlight>
                  <a:schemeClr val="lt1"/>
                </a:highlight>
                <a:latin typeface="Calibri"/>
                <a:ea typeface="Calibri"/>
                <a:cs typeface="Calibri"/>
                <a:sym typeface="Calibri"/>
              </a:rPr>
              <a:t> Random Forest Algorithm for Soil Fertility Prediction and Grading Using Machine Learning by </a:t>
            </a:r>
            <a:r>
              <a:rPr lang="en-US" sz="2200">
                <a:solidFill>
                  <a:schemeClr val="dk1"/>
                </a:solidFill>
                <a:highlight>
                  <a:schemeClr val="lt1"/>
                </a:highlight>
                <a:latin typeface="Calibri"/>
                <a:ea typeface="Calibri"/>
                <a:cs typeface="Calibri"/>
                <a:sym typeface="Calibri"/>
              </a:rPr>
              <a:t>Keerthan Kumar, T.G., Shubha, C. and Sushma, S.A, 2019.</a:t>
            </a:r>
            <a:endParaRPr i="0" sz="2200" u="none" cap="none" strike="noStrike">
              <a:solidFill>
                <a:srgbClr val="0033CC"/>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rPr i="0" lang="en-US" sz="2200" u="none" cap="none" strike="noStrike">
                <a:solidFill>
                  <a:srgbClr val="0033CC"/>
                </a:solidFill>
                <a:latin typeface="Calibri"/>
                <a:ea typeface="Calibri"/>
                <a:cs typeface="Calibri"/>
                <a:sym typeface="Calibri"/>
              </a:rPr>
              <a:t>A Random Forest Classifier is a supervised machine learning algorithm that builds multiple decision trees and combines them together in order to have improved accuracy and stability in the predictions made.  The most important feature is used to split a node and then recursively the next most important features is looked for from the subset of the remaining features thereby generating a highly accurate classifier with wide diversity.</a:t>
            </a:r>
            <a:endParaRPr i="0" sz="2200" u="none" cap="none" strike="noStrike">
              <a:solidFill>
                <a:srgbClr val="0033CC"/>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rPr i="0" lang="en-US" sz="2200" u="none" cap="none" strike="noStrike">
                <a:solidFill>
                  <a:srgbClr val="0033CC"/>
                </a:solidFill>
                <a:latin typeface="Calibri"/>
                <a:ea typeface="Calibri"/>
                <a:cs typeface="Calibri"/>
                <a:sym typeface="Calibri"/>
              </a:rPr>
              <a:t> </a:t>
            </a:r>
            <a:endParaRPr i="0" sz="2200" u="none" cap="none" strike="noStrike">
              <a:solidFill>
                <a:srgbClr val="0033CC"/>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t/>
            </a:r>
            <a:endParaRPr i="0" sz="2200" u="none" cap="none" strike="noStrike">
              <a:solidFill>
                <a:srgbClr val="00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i="0" sz="2200" u="none" cap="none" strike="noStrike">
              <a:solidFill>
                <a:srgbClr val="0033CC"/>
              </a:solidFill>
              <a:latin typeface="Calibri"/>
              <a:ea typeface="Calibri"/>
              <a:cs typeface="Calibri"/>
              <a:sym typeface="Calibri"/>
            </a:endParaRPr>
          </a:p>
        </p:txBody>
      </p:sp>
      <p:sp>
        <p:nvSpPr>
          <p:cNvPr id="237" name="Google Shape;237;gc425d32882_0_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238" name="Google Shape;238;gc425d32882_0_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239" name="Google Shape;239;gc425d32882_0_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c3a7704c85_1_6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 name="Google Shape;245;gc3a7704c85_1_63"/>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246" name="Google Shape;246;gc3a7704c85_1_63"/>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247" name="Google Shape;247;gc3a7704c85_1_63"/>
          <p:cNvSpPr txBox="1"/>
          <p:nvPr/>
        </p:nvSpPr>
        <p:spPr>
          <a:xfrm>
            <a:off x="1178700" y="210292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rgbClr val="0033CC"/>
              </a:solidFill>
              <a:highlight>
                <a:schemeClr val="lt1"/>
              </a:highlight>
              <a:latin typeface="Trebuchet MS"/>
              <a:ea typeface="Trebuchet MS"/>
              <a:cs typeface="Trebuchet MS"/>
              <a:sym typeface="Trebuchet MS"/>
            </a:endParaRPr>
          </a:p>
        </p:txBody>
      </p:sp>
      <p:sp>
        <p:nvSpPr>
          <p:cNvPr id="248" name="Google Shape;248;gc3a7704c85_1_63"/>
          <p:cNvSpPr txBox="1"/>
          <p:nvPr/>
        </p:nvSpPr>
        <p:spPr>
          <a:xfrm>
            <a:off x="1807900" y="1808275"/>
            <a:ext cx="88602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2400"/>
              <a:buFont typeface="Arial"/>
              <a:buNone/>
            </a:pPr>
            <a:r>
              <a:rPr i="0" lang="en-US" sz="2200" u="none" cap="none" strike="noStrike">
                <a:solidFill>
                  <a:srgbClr val="0033CC"/>
                </a:solidFill>
                <a:latin typeface="Calibri"/>
                <a:ea typeface="Calibri"/>
                <a:cs typeface="Calibri"/>
                <a:sym typeface="Calibri"/>
              </a:rPr>
              <a:t> </a:t>
            </a:r>
            <a:r>
              <a:rPr lang="en-US" sz="2200">
                <a:solidFill>
                  <a:schemeClr val="dk1"/>
                </a:solidFill>
                <a:highlight>
                  <a:schemeClr val="lt1"/>
                </a:highlight>
                <a:latin typeface="Calibri"/>
                <a:ea typeface="Calibri"/>
                <a:cs typeface="Calibri"/>
                <a:sym typeface="Calibri"/>
              </a:rPr>
              <a:t>Paper1:</a:t>
            </a:r>
            <a:r>
              <a:rPr b="1" lang="en-US" sz="2200">
                <a:solidFill>
                  <a:schemeClr val="dk1"/>
                </a:solidFill>
                <a:highlight>
                  <a:schemeClr val="lt1"/>
                </a:highlight>
                <a:latin typeface="Calibri"/>
                <a:ea typeface="Calibri"/>
                <a:cs typeface="Calibri"/>
                <a:sym typeface="Calibri"/>
              </a:rPr>
              <a:t> Random Forest Algorithm for Soil Fertility Prediction and Grading Using Machine Learning by </a:t>
            </a:r>
            <a:r>
              <a:rPr lang="en-US" sz="2200">
                <a:solidFill>
                  <a:schemeClr val="dk1"/>
                </a:solidFill>
                <a:highlight>
                  <a:schemeClr val="lt1"/>
                </a:highlight>
                <a:latin typeface="Calibri"/>
                <a:ea typeface="Calibri"/>
                <a:cs typeface="Calibri"/>
                <a:sym typeface="Calibri"/>
              </a:rPr>
              <a:t>Keerthan Kumar, T.G., Shubha, C. and Sushma, S.A, 2019.</a:t>
            </a:r>
            <a:endParaRPr sz="2200">
              <a:solidFill>
                <a:schemeClr val="dk1"/>
              </a:solidFill>
              <a:highlight>
                <a:schemeClr val="lt1"/>
              </a:highlight>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rPr i="0" lang="en-US" sz="2200" u="none" cap="none" strike="noStrike">
                <a:solidFill>
                  <a:srgbClr val="0033CC"/>
                </a:solidFill>
                <a:latin typeface="Calibri"/>
                <a:ea typeface="Calibri"/>
                <a:cs typeface="Calibri"/>
                <a:sym typeface="Calibri"/>
              </a:rPr>
              <a:t>In order to split a node, only a selective group of features are selected among all the features. An element of randomness is introduced through the use of random thresholds for the feature set. A Random Forest Classifier applies a technique known as bootstrap aggregation or bagging to the tree learners. From the training set, random sampling with replacement was performed and to each of these samples, trees were fit.</a:t>
            </a:r>
            <a:endParaRPr i="0" sz="2200" u="none" cap="none" strike="noStrike">
              <a:solidFill>
                <a:srgbClr val="0033CC"/>
              </a:solidFill>
              <a:latin typeface="Calibri"/>
              <a:ea typeface="Calibri"/>
              <a:cs typeface="Calibri"/>
              <a:sym typeface="Calibri"/>
            </a:endParaRPr>
          </a:p>
          <a:p>
            <a:pPr indent="0" lvl="0" marL="0" marR="0" rtl="0" algn="l">
              <a:lnSpc>
                <a:spcPct val="100000"/>
              </a:lnSpc>
              <a:spcBef>
                <a:spcPts val="1200"/>
              </a:spcBef>
              <a:spcAft>
                <a:spcPts val="0"/>
              </a:spcAft>
              <a:buClr>
                <a:schemeClr val="dk1"/>
              </a:buClr>
              <a:buSzPts val="1100"/>
              <a:buFont typeface="Arial"/>
              <a:buNone/>
            </a:pPr>
            <a:r>
              <a:t/>
            </a:r>
            <a:endParaRPr i="0" sz="2200" u="none" cap="none" strike="noStrike">
              <a:solidFill>
                <a:srgbClr val="0033CC"/>
              </a:solidFill>
              <a:latin typeface="Calibri"/>
              <a:ea typeface="Calibri"/>
              <a:cs typeface="Calibri"/>
              <a:sym typeface="Calibri"/>
            </a:endParaRPr>
          </a:p>
        </p:txBody>
      </p:sp>
      <p:sp>
        <p:nvSpPr>
          <p:cNvPr id="249" name="Google Shape;249;gc3a7704c85_1_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250" name="Google Shape;250;gc3a7704c85_1_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251" name="Google Shape;251;gc3a7704c85_1_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c425d32882_0_2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7" name="Google Shape;257;gc425d32882_0_21"/>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258" name="Google Shape;258;gc425d32882_0_21"/>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259" name="Google Shape;259;gc425d32882_0_21"/>
          <p:cNvSpPr txBox="1"/>
          <p:nvPr/>
        </p:nvSpPr>
        <p:spPr>
          <a:xfrm>
            <a:off x="1178700" y="210292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rgbClr val="0033CC"/>
              </a:solidFill>
              <a:highlight>
                <a:schemeClr val="lt1"/>
              </a:highlight>
              <a:latin typeface="Trebuchet MS"/>
              <a:ea typeface="Trebuchet MS"/>
              <a:cs typeface="Trebuchet MS"/>
              <a:sym typeface="Trebuchet MS"/>
            </a:endParaRPr>
          </a:p>
        </p:txBody>
      </p:sp>
      <p:sp>
        <p:nvSpPr>
          <p:cNvPr id="260" name="Google Shape;260;gc425d32882_0_21"/>
          <p:cNvSpPr txBox="1"/>
          <p:nvPr/>
        </p:nvSpPr>
        <p:spPr>
          <a:xfrm>
            <a:off x="1807900" y="1808275"/>
            <a:ext cx="8860200" cy="486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2400"/>
              <a:buFont typeface="Arial"/>
              <a:buNone/>
            </a:pPr>
            <a:r>
              <a:rPr i="0" lang="en-US" sz="2200" u="none" cap="none" strike="noStrike">
                <a:solidFill>
                  <a:srgbClr val="0033CC"/>
                </a:solidFill>
                <a:latin typeface="Calibri"/>
                <a:ea typeface="Calibri"/>
                <a:cs typeface="Calibri"/>
                <a:sym typeface="Calibri"/>
              </a:rPr>
              <a:t> </a:t>
            </a:r>
            <a:r>
              <a:rPr lang="en-US" sz="2200">
                <a:solidFill>
                  <a:schemeClr val="dk1"/>
                </a:solidFill>
                <a:highlight>
                  <a:schemeClr val="lt1"/>
                </a:highlight>
                <a:latin typeface="Calibri"/>
                <a:ea typeface="Calibri"/>
                <a:cs typeface="Calibri"/>
                <a:sym typeface="Calibri"/>
              </a:rPr>
              <a:t>Paper1:</a:t>
            </a:r>
            <a:r>
              <a:rPr b="1" lang="en-US" sz="2200">
                <a:solidFill>
                  <a:schemeClr val="dk1"/>
                </a:solidFill>
                <a:highlight>
                  <a:schemeClr val="lt1"/>
                </a:highlight>
                <a:latin typeface="Calibri"/>
                <a:ea typeface="Calibri"/>
                <a:cs typeface="Calibri"/>
                <a:sym typeface="Calibri"/>
              </a:rPr>
              <a:t> Random Forest Algorithm for Soil Fertility Prediction and Grading Using Machine Learning by </a:t>
            </a:r>
            <a:r>
              <a:rPr lang="en-US" sz="2200">
                <a:solidFill>
                  <a:schemeClr val="dk1"/>
                </a:solidFill>
                <a:highlight>
                  <a:schemeClr val="lt1"/>
                </a:highlight>
                <a:latin typeface="Calibri"/>
                <a:ea typeface="Calibri"/>
                <a:cs typeface="Calibri"/>
                <a:sym typeface="Calibri"/>
              </a:rPr>
              <a:t>Keerthan Kumar, T.G., Shubha, C. and Sushma, S.A, 2019.</a:t>
            </a:r>
            <a:endParaRPr sz="2200">
              <a:solidFill>
                <a:schemeClr val="dk1"/>
              </a:solidFill>
              <a:highlight>
                <a:schemeClr val="lt1"/>
              </a:highlight>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rPr i="0" lang="en-US" sz="2200" u="none" cap="none" strike="noStrike">
                <a:solidFill>
                  <a:srgbClr val="0033CC"/>
                </a:solidFill>
                <a:latin typeface="Calibri"/>
                <a:ea typeface="Calibri"/>
                <a:cs typeface="Calibri"/>
                <a:sym typeface="Calibri"/>
              </a:rPr>
              <a:t>Then a voting is performed among all the predictions output by all the trees in order to arrive at the final result. To ensure that the variance is low and at the same time the bias is also kept low, the bootstrapping procedure was applied.  If the trees are not related to each other, then the average of the outputs produced by these trees are more robust to noise but in the case of a single tree, the prediction made can be very easily influenced by the noise.</a:t>
            </a:r>
            <a:endParaRPr i="0" sz="2200" u="none" cap="none" strike="noStrike">
              <a:solidFill>
                <a:srgbClr val="0033CC"/>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t/>
            </a:r>
            <a:endParaRPr i="0" sz="2200" u="none" cap="none" strike="noStrike">
              <a:solidFill>
                <a:srgbClr val="0033CC"/>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t/>
            </a:r>
            <a:endParaRPr i="0" sz="2200" u="none" cap="none" strike="noStrike">
              <a:solidFill>
                <a:srgbClr val="0033CC"/>
              </a:solidFill>
              <a:latin typeface="Calibri"/>
              <a:ea typeface="Calibri"/>
              <a:cs typeface="Calibri"/>
              <a:sym typeface="Calibri"/>
            </a:endParaRPr>
          </a:p>
          <a:p>
            <a:pPr indent="0" lvl="0" marL="0" marR="0" rtl="0" algn="l">
              <a:lnSpc>
                <a:spcPct val="100000"/>
              </a:lnSpc>
              <a:spcBef>
                <a:spcPts val="1200"/>
              </a:spcBef>
              <a:spcAft>
                <a:spcPts val="0"/>
              </a:spcAft>
              <a:buClr>
                <a:schemeClr val="dk1"/>
              </a:buClr>
              <a:buSzPts val="1100"/>
              <a:buFont typeface="Arial"/>
              <a:buNone/>
            </a:pPr>
            <a:r>
              <a:t/>
            </a:r>
            <a:endParaRPr i="0" sz="2200" u="none" cap="none" strike="noStrike">
              <a:solidFill>
                <a:srgbClr val="0033CC"/>
              </a:solidFill>
              <a:latin typeface="Calibri"/>
              <a:ea typeface="Calibri"/>
              <a:cs typeface="Calibri"/>
              <a:sym typeface="Calibri"/>
            </a:endParaRPr>
          </a:p>
        </p:txBody>
      </p:sp>
      <p:sp>
        <p:nvSpPr>
          <p:cNvPr id="261" name="Google Shape;261;gc425d32882_0_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262" name="Google Shape;262;gc425d32882_0_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263" name="Google Shape;263;gc425d32882_0_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c3a7704c85_1_7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9" name="Google Shape;269;gc3a7704c85_1_75"/>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270" name="Google Shape;270;gc3a7704c85_1_75"/>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271" name="Google Shape;271;gc3a7704c85_1_75"/>
          <p:cNvSpPr txBox="1"/>
          <p:nvPr/>
        </p:nvSpPr>
        <p:spPr>
          <a:xfrm>
            <a:off x="1178700" y="210292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rgbClr val="0033CC"/>
              </a:solidFill>
              <a:highlight>
                <a:schemeClr val="lt1"/>
              </a:highlight>
              <a:latin typeface="Trebuchet MS"/>
              <a:ea typeface="Trebuchet MS"/>
              <a:cs typeface="Trebuchet MS"/>
              <a:sym typeface="Trebuchet MS"/>
            </a:endParaRPr>
          </a:p>
        </p:txBody>
      </p:sp>
      <p:sp>
        <p:nvSpPr>
          <p:cNvPr id="272" name="Google Shape;272;gc3a7704c85_1_75"/>
          <p:cNvSpPr txBox="1"/>
          <p:nvPr/>
        </p:nvSpPr>
        <p:spPr>
          <a:xfrm>
            <a:off x="1832025" y="1808275"/>
            <a:ext cx="8835900" cy="304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2400"/>
              <a:buFont typeface="Arial"/>
              <a:buNone/>
            </a:pPr>
            <a:r>
              <a:rPr lang="en-US" sz="2200">
                <a:solidFill>
                  <a:schemeClr val="dk1"/>
                </a:solidFill>
                <a:highlight>
                  <a:schemeClr val="lt1"/>
                </a:highlight>
                <a:latin typeface="Calibri"/>
                <a:ea typeface="Calibri"/>
                <a:cs typeface="Calibri"/>
                <a:sym typeface="Calibri"/>
              </a:rPr>
              <a:t>Paper1:</a:t>
            </a:r>
            <a:r>
              <a:rPr b="1" lang="en-US" sz="2200">
                <a:solidFill>
                  <a:schemeClr val="dk1"/>
                </a:solidFill>
                <a:highlight>
                  <a:schemeClr val="lt1"/>
                </a:highlight>
                <a:latin typeface="Calibri"/>
                <a:ea typeface="Calibri"/>
                <a:cs typeface="Calibri"/>
                <a:sym typeface="Calibri"/>
              </a:rPr>
              <a:t> Random Forest Algorithm for Soil Fertility Prediction and Grading Using Machine Learning by </a:t>
            </a:r>
            <a:r>
              <a:rPr lang="en-US" sz="2200">
                <a:solidFill>
                  <a:schemeClr val="dk1"/>
                </a:solidFill>
                <a:highlight>
                  <a:schemeClr val="lt1"/>
                </a:highlight>
                <a:latin typeface="Calibri"/>
                <a:ea typeface="Calibri"/>
                <a:cs typeface="Calibri"/>
                <a:sym typeface="Calibri"/>
              </a:rPr>
              <a:t>Keerthan Kumar, T.G., Shubha, C. and Sushma, S.A, 2019.</a:t>
            </a:r>
            <a:endParaRPr sz="2200">
              <a:solidFill>
                <a:schemeClr val="dk1"/>
              </a:solidFill>
              <a:highlight>
                <a:schemeClr val="lt1"/>
              </a:highlight>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rPr i="0" lang="en-US" sz="2200" u="none" cap="none" strike="noStrike">
                <a:solidFill>
                  <a:srgbClr val="0033CC"/>
                </a:solidFill>
                <a:latin typeface="Calibri"/>
                <a:ea typeface="Calibri"/>
                <a:cs typeface="Calibri"/>
                <a:sym typeface="Calibri"/>
              </a:rPr>
              <a:t>Therefore, the idea behind using different samples from the training sets was to develop trees that are highly uncorrelated. The number of trees used in a random forest classifier is usually in the range of a few hundreds to several thousands and this number is heavily dependent on the size and nature of the training set.</a:t>
            </a:r>
            <a:endParaRPr i="0" sz="2200" u="none" cap="none" strike="noStrike">
              <a:solidFill>
                <a:srgbClr val="0033CC"/>
              </a:solidFill>
              <a:latin typeface="Calibri"/>
              <a:ea typeface="Calibri"/>
              <a:cs typeface="Calibri"/>
              <a:sym typeface="Calibri"/>
            </a:endParaRPr>
          </a:p>
        </p:txBody>
      </p:sp>
      <p:sp>
        <p:nvSpPr>
          <p:cNvPr id="273" name="Google Shape;273;gc3a7704c85_1_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274" name="Google Shape;274;gc3a7704c85_1_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275" name="Google Shape;275;gc3a7704c85_1_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c425d32882_0_32"/>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 name="Google Shape;281;gc425d32882_0_32"/>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282" name="Google Shape;282;gc425d32882_0_32"/>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283" name="Google Shape;283;gc425d32882_0_32"/>
          <p:cNvSpPr txBox="1"/>
          <p:nvPr/>
        </p:nvSpPr>
        <p:spPr>
          <a:xfrm>
            <a:off x="1178700" y="210292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rgbClr val="0033CC"/>
              </a:solidFill>
              <a:highlight>
                <a:schemeClr val="lt1"/>
              </a:highlight>
              <a:latin typeface="Trebuchet MS"/>
              <a:ea typeface="Trebuchet MS"/>
              <a:cs typeface="Trebuchet MS"/>
              <a:sym typeface="Trebuchet MS"/>
            </a:endParaRPr>
          </a:p>
        </p:txBody>
      </p:sp>
      <p:sp>
        <p:nvSpPr>
          <p:cNvPr id="284" name="Google Shape;284;gc425d32882_0_32"/>
          <p:cNvSpPr txBox="1"/>
          <p:nvPr/>
        </p:nvSpPr>
        <p:spPr>
          <a:xfrm>
            <a:off x="1832025" y="1808275"/>
            <a:ext cx="8835900" cy="354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2400"/>
              <a:buFont typeface="Arial"/>
              <a:buNone/>
            </a:pPr>
            <a:r>
              <a:rPr lang="en-US" sz="2200">
                <a:solidFill>
                  <a:schemeClr val="dk1"/>
                </a:solidFill>
                <a:highlight>
                  <a:schemeClr val="lt1"/>
                </a:highlight>
                <a:latin typeface="Calibri"/>
                <a:ea typeface="Calibri"/>
                <a:cs typeface="Calibri"/>
                <a:sym typeface="Calibri"/>
              </a:rPr>
              <a:t>Paper1:</a:t>
            </a:r>
            <a:r>
              <a:rPr b="1" lang="en-US" sz="2200">
                <a:solidFill>
                  <a:schemeClr val="dk1"/>
                </a:solidFill>
                <a:highlight>
                  <a:schemeClr val="lt1"/>
                </a:highlight>
                <a:latin typeface="Calibri"/>
                <a:ea typeface="Calibri"/>
                <a:cs typeface="Calibri"/>
                <a:sym typeface="Calibri"/>
              </a:rPr>
              <a:t> Random Forest Algorithm for Soil Fertility Prediction and Grading Using Machine Learning by </a:t>
            </a:r>
            <a:r>
              <a:rPr lang="en-US" sz="2200">
                <a:solidFill>
                  <a:schemeClr val="dk1"/>
                </a:solidFill>
                <a:highlight>
                  <a:schemeClr val="lt1"/>
                </a:highlight>
                <a:latin typeface="Calibri"/>
                <a:ea typeface="Calibri"/>
                <a:cs typeface="Calibri"/>
                <a:sym typeface="Calibri"/>
              </a:rPr>
              <a:t>Keerthan Kumar, T.G., Shubha, C. and Sushma, S.A, 2019.</a:t>
            </a:r>
            <a:endParaRPr i="0" sz="2200" u="none" cap="none" strike="noStrike">
              <a:solidFill>
                <a:srgbClr val="0033CC"/>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rPr b="1" i="0" lang="en-US" sz="2200" u="none" cap="none" strike="noStrike">
                <a:solidFill>
                  <a:srgbClr val="0033CC"/>
                </a:solidFill>
                <a:latin typeface="Calibri"/>
                <a:ea typeface="Calibri"/>
                <a:cs typeface="Calibri"/>
                <a:sym typeface="Calibri"/>
              </a:rPr>
              <a:t>Conclusions from [1] are</a:t>
            </a:r>
            <a:endParaRPr b="1" i="0" sz="2200" u="none" cap="none" strike="noStrike">
              <a:solidFill>
                <a:srgbClr val="0033CC"/>
              </a:solidFill>
              <a:latin typeface="Calibri"/>
              <a:ea typeface="Calibri"/>
              <a:cs typeface="Calibri"/>
              <a:sym typeface="Calibri"/>
            </a:endParaRPr>
          </a:p>
          <a:p>
            <a:pPr indent="-368300" lvl="0" marL="457200" marR="0" rtl="0" algn="l">
              <a:lnSpc>
                <a:spcPct val="100000"/>
              </a:lnSpc>
              <a:spcBef>
                <a:spcPts val="1200"/>
              </a:spcBef>
              <a:spcAft>
                <a:spcPts val="0"/>
              </a:spcAft>
              <a:buClr>
                <a:srgbClr val="0033CC"/>
              </a:buClr>
              <a:buSzPts val="2200"/>
              <a:buFont typeface="Calibri"/>
              <a:buChar char="●"/>
            </a:pPr>
            <a:r>
              <a:rPr i="0" lang="en-US" sz="2200" u="none" cap="none" strike="noStrike">
                <a:solidFill>
                  <a:srgbClr val="0033CC"/>
                </a:solidFill>
                <a:latin typeface="Calibri"/>
                <a:ea typeface="Calibri"/>
                <a:cs typeface="Calibri"/>
                <a:sym typeface="Calibri"/>
              </a:rPr>
              <a:t>In soil grading, Linear Regression was found to be the most efficient algorithm with a very less Root Mean Square Error value.</a:t>
            </a:r>
            <a:endParaRPr i="0" sz="2200" u="none" cap="none" strike="noStrike">
              <a:solidFill>
                <a:srgbClr val="0033CC"/>
              </a:solidFill>
              <a:latin typeface="Calibri"/>
              <a:ea typeface="Calibri"/>
              <a:cs typeface="Calibri"/>
              <a:sym typeface="Calibri"/>
            </a:endParaRPr>
          </a:p>
          <a:p>
            <a:pPr indent="-368300" lvl="0" marL="457200" marR="0" rtl="0" algn="l">
              <a:lnSpc>
                <a:spcPct val="100000"/>
              </a:lnSpc>
              <a:spcBef>
                <a:spcPts val="0"/>
              </a:spcBef>
              <a:spcAft>
                <a:spcPts val="0"/>
              </a:spcAft>
              <a:buClr>
                <a:srgbClr val="0033CC"/>
              </a:buClr>
              <a:buSzPts val="2200"/>
              <a:buFont typeface="Calibri"/>
              <a:buChar char="●"/>
            </a:pPr>
            <a:r>
              <a:rPr i="0" lang="en-US" sz="2200" u="none" cap="none" strike="noStrike">
                <a:solidFill>
                  <a:srgbClr val="0033CC"/>
                </a:solidFill>
                <a:latin typeface="Calibri"/>
                <a:ea typeface="Calibri"/>
                <a:cs typeface="Calibri"/>
                <a:sym typeface="Calibri"/>
              </a:rPr>
              <a:t>In the case of crop recommendation, the Random Forest Classifier proved to perform better compared to Support Vector Machine and Gaussian Naive Bayes.</a:t>
            </a:r>
            <a:endParaRPr i="0" sz="2200" u="none" cap="none" strike="noStrike">
              <a:solidFill>
                <a:srgbClr val="0033CC"/>
              </a:solidFill>
              <a:latin typeface="Calibri"/>
              <a:ea typeface="Calibri"/>
              <a:cs typeface="Calibri"/>
              <a:sym typeface="Calibri"/>
            </a:endParaRPr>
          </a:p>
        </p:txBody>
      </p:sp>
      <p:sp>
        <p:nvSpPr>
          <p:cNvPr id="285" name="Google Shape;285;gc425d32882_0_3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286" name="Google Shape;286;gc425d32882_0_3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287" name="Google Shape;287;gc425d32882_0_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c3a7704c85_1_8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3" name="Google Shape;293;gc3a7704c85_1_86"/>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294" name="Google Shape;294;gc3a7704c85_1_86"/>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295" name="Google Shape;295;gc3a7704c85_1_86"/>
          <p:cNvSpPr txBox="1"/>
          <p:nvPr/>
        </p:nvSpPr>
        <p:spPr>
          <a:xfrm>
            <a:off x="1178700" y="210292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rgbClr val="0033CC"/>
              </a:solidFill>
              <a:highlight>
                <a:schemeClr val="lt1"/>
              </a:highlight>
              <a:latin typeface="Trebuchet MS"/>
              <a:ea typeface="Trebuchet MS"/>
              <a:cs typeface="Trebuchet MS"/>
              <a:sym typeface="Trebuchet MS"/>
            </a:endParaRPr>
          </a:p>
        </p:txBody>
      </p:sp>
      <p:sp>
        <p:nvSpPr>
          <p:cNvPr id="296" name="Google Shape;296;gc3a7704c85_1_86"/>
          <p:cNvSpPr txBox="1"/>
          <p:nvPr/>
        </p:nvSpPr>
        <p:spPr>
          <a:xfrm>
            <a:off x="1819950" y="1808275"/>
            <a:ext cx="88482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2400"/>
              <a:buFont typeface="Arial"/>
              <a:buNone/>
            </a:pPr>
            <a:r>
              <a:rPr lang="en-US" sz="2200">
                <a:solidFill>
                  <a:schemeClr val="dk1"/>
                </a:solidFill>
                <a:highlight>
                  <a:schemeClr val="lt1"/>
                </a:highlight>
                <a:latin typeface="Calibri"/>
                <a:ea typeface="Calibri"/>
                <a:cs typeface="Calibri"/>
                <a:sym typeface="Calibri"/>
              </a:rPr>
              <a:t>Paper1:</a:t>
            </a:r>
            <a:r>
              <a:rPr b="1" lang="en-US" sz="2200">
                <a:solidFill>
                  <a:schemeClr val="dk1"/>
                </a:solidFill>
                <a:highlight>
                  <a:schemeClr val="lt1"/>
                </a:highlight>
                <a:latin typeface="Calibri"/>
                <a:ea typeface="Calibri"/>
                <a:cs typeface="Calibri"/>
                <a:sym typeface="Calibri"/>
              </a:rPr>
              <a:t> Random Forest Algorithm for Soil Fertility Prediction and Grading Using Machine Learning by </a:t>
            </a:r>
            <a:r>
              <a:rPr lang="en-US" sz="2200">
                <a:solidFill>
                  <a:schemeClr val="dk1"/>
                </a:solidFill>
                <a:highlight>
                  <a:schemeClr val="lt1"/>
                </a:highlight>
                <a:latin typeface="Calibri"/>
                <a:ea typeface="Calibri"/>
                <a:cs typeface="Calibri"/>
                <a:sym typeface="Calibri"/>
              </a:rPr>
              <a:t>Keerthan Kumar, T.G., Shubha, C. and Sushma, S.A, 2019.</a:t>
            </a:r>
            <a:endParaRPr sz="2200">
              <a:solidFill>
                <a:schemeClr val="dk1"/>
              </a:solidFill>
              <a:highlight>
                <a:schemeClr val="lt1"/>
              </a:highlight>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rPr i="0" lang="en-US" sz="2200" u="none" cap="none" strike="noStrike">
                <a:solidFill>
                  <a:srgbClr val="0033CC"/>
                </a:solidFill>
                <a:latin typeface="Calibri"/>
                <a:ea typeface="Calibri"/>
                <a:cs typeface="Calibri"/>
                <a:sym typeface="Calibri"/>
              </a:rPr>
              <a:t>Learnings from [1] are</a:t>
            </a:r>
            <a:endParaRPr i="0" sz="2200" u="none" cap="none" strike="noStrike">
              <a:solidFill>
                <a:srgbClr val="0033CC"/>
              </a:solidFill>
              <a:latin typeface="Calibri"/>
              <a:ea typeface="Calibri"/>
              <a:cs typeface="Calibri"/>
              <a:sym typeface="Calibri"/>
            </a:endParaRPr>
          </a:p>
          <a:p>
            <a:pPr indent="-368300" lvl="0" marL="457200" marR="0" rtl="0" algn="l">
              <a:lnSpc>
                <a:spcPct val="100000"/>
              </a:lnSpc>
              <a:spcBef>
                <a:spcPts val="1200"/>
              </a:spcBef>
              <a:spcAft>
                <a:spcPts val="0"/>
              </a:spcAft>
              <a:buClr>
                <a:srgbClr val="0033CC"/>
              </a:buClr>
              <a:buSzPts val="2200"/>
              <a:buFont typeface="Calibri"/>
              <a:buChar char="●"/>
            </a:pPr>
            <a:r>
              <a:rPr i="0" lang="en-US" sz="2200" u="none" cap="none" strike="noStrike">
                <a:solidFill>
                  <a:srgbClr val="0033CC"/>
                </a:solidFill>
                <a:latin typeface="Calibri"/>
                <a:ea typeface="Calibri"/>
                <a:cs typeface="Calibri"/>
                <a:sym typeface="Calibri"/>
              </a:rPr>
              <a:t>The Random Forest Algorithm is based on ensemble learning and proved to be a very effective algorithm for classification.</a:t>
            </a:r>
            <a:endParaRPr i="0" sz="2200" u="none" cap="none" strike="noStrike">
              <a:solidFill>
                <a:srgbClr val="0033CC"/>
              </a:solidFill>
              <a:latin typeface="Calibri"/>
              <a:ea typeface="Calibri"/>
              <a:cs typeface="Calibri"/>
              <a:sym typeface="Calibri"/>
            </a:endParaRPr>
          </a:p>
          <a:p>
            <a:pPr indent="-368300" lvl="0" marL="457200" marR="0" rtl="0" algn="l">
              <a:lnSpc>
                <a:spcPct val="100000"/>
              </a:lnSpc>
              <a:spcBef>
                <a:spcPts val="0"/>
              </a:spcBef>
              <a:spcAft>
                <a:spcPts val="0"/>
              </a:spcAft>
              <a:buClr>
                <a:srgbClr val="0033CC"/>
              </a:buClr>
              <a:buSzPts val="2200"/>
              <a:buFont typeface="Calibri"/>
              <a:buChar char="●"/>
            </a:pPr>
            <a:r>
              <a:rPr i="0" lang="en-US" sz="2200" u="none" cap="none" strike="noStrike">
                <a:solidFill>
                  <a:srgbClr val="0033CC"/>
                </a:solidFill>
                <a:latin typeface="Calibri"/>
                <a:ea typeface="Calibri"/>
                <a:cs typeface="Calibri"/>
                <a:sym typeface="Calibri"/>
              </a:rPr>
              <a:t>The basic idea is to build multiple decision trees from randomly selected subsets of the data. And then when a new data instance comes in, it is put through all these decision trees and a majority vote is taken in order to give the instance its final classification.</a:t>
            </a:r>
            <a:endParaRPr i="0" sz="2200" u="none" cap="none" strike="noStrike">
              <a:solidFill>
                <a:srgbClr val="0033CC"/>
              </a:solidFill>
              <a:latin typeface="Calibri"/>
              <a:ea typeface="Calibri"/>
              <a:cs typeface="Calibri"/>
              <a:sym typeface="Calibri"/>
            </a:endParaRPr>
          </a:p>
        </p:txBody>
      </p:sp>
      <p:sp>
        <p:nvSpPr>
          <p:cNvPr id="297" name="Google Shape;297;gc3a7704c85_1_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298" name="Google Shape;298;gc3a7704c85_1_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299" name="Google Shape;299;gc3a7704c85_1_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p:nvPr/>
        </p:nvSpPr>
        <p:spPr>
          <a:xfrm>
            <a:off x="3048000" y="158115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 name="Google Shape;98;p2"/>
          <p:cNvSpPr txBox="1"/>
          <p:nvPr/>
        </p:nvSpPr>
        <p:spPr>
          <a:xfrm>
            <a:off x="4191000" y="1143001"/>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Abstract </a:t>
            </a:r>
            <a:endParaRPr b="0" i="0" sz="1400" u="none" cap="none" strike="noStrike">
              <a:solidFill>
                <a:srgbClr val="000000"/>
              </a:solidFill>
              <a:latin typeface="Arial"/>
              <a:ea typeface="Arial"/>
              <a:cs typeface="Arial"/>
              <a:sym typeface="Arial"/>
            </a:endParaRPr>
          </a:p>
        </p:txBody>
      </p:sp>
      <p:pic>
        <p:nvPicPr>
          <p:cNvPr id="99" name="Google Shape;99;p2"/>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100" name="Google Shape;100;p2"/>
          <p:cNvSpPr txBox="1"/>
          <p:nvPr/>
        </p:nvSpPr>
        <p:spPr>
          <a:xfrm>
            <a:off x="1795850" y="1878500"/>
            <a:ext cx="8872200" cy="1723800"/>
          </a:xfrm>
          <a:prstGeom prst="rect">
            <a:avLst/>
          </a:prstGeom>
          <a:noFill/>
          <a:ln>
            <a:noFill/>
          </a:ln>
        </p:spPr>
        <p:txBody>
          <a:bodyPr anchorCtr="0" anchor="t" bIns="91425" lIns="91425" spcFirstLastPara="1" rIns="91425" wrap="square" tIns="91425">
            <a:spAutoFit/>
          </a:bodyPr>
          <a:lstStyle/>
          <a:p>
            <a:pPr indent="0" lvl="0" marL="457200" marR="0" rtl="0" algn="just">
              <a:lnSpc>
                <a:spcPct val="100000"/>
              </a:lnSpc>
              <a:spcBef>
                <a:spcPts val="300"/>
              </a:spcBef>
              <a:spcAft>
                <a:spcPts val="300"/>
              </a:spcAft>
              <a:buClr>
                <a:schemeClr val="dk1"/>
              </a:buClr>
              <a:buSzPts val="1100"/>
              <a:buFont typeface="Arial"/>
              <a:buNone/>
            </a:pPr>
            <a:r>
              <a:rPr i="0" lang="en-US" sz="2000" u="none" cap="none" strike="noStrike">
                <a:solidFill>
                  <a:srgbClr val="0033CC"/>
                </a:solidFill>
                <a:latin typeface="Calibri"/>
                <a:ea typeface="Calibri"/>
                <a:cs typeface="Calibri"/>
                <a:sym typeface="Calibri"/>
              </a:rPr>
              <a:t>Our project comes under the domain of Precision Agriculture. It helps farmers make informed decisions with regards to the kind of crop they must invest in to get good returns. The aim of this project is to build a predictive model to recommend the most suitable crop to grow based on the various parameters that influence the fertility of the soil.</a:t>
            </a:r>
            <a:endParaRPr i="0" sz="2000" u="none" cap="none" strike="noStrike">
              <a:solidFill>
                <a:srgbClr val="0033CC"/>
              </a:solidFill>
              <a:latin typeface="Calibri"/>
              <a:ea typeface="Calibri"/>
              <a:cs typeface="Calibri"/>
              <a:sym typeface="Calibri"/>
            </a:endParaRPr>
          </a:p>
        </p:txBody>
      </p:sp>
      <p:sp>
        <p:nvSpPr>
          <p:cNvPr id="101" name="Google Shape;101;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102" name="Google Shape;102;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103" name="Google Shape;103;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c425d32882_0_4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5" name="Google Shape;305;gc425d32882_0_43"/>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306" name="Google Shape;306;gc425d32882_0_43"/>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307" name="Google Shape;307;gc425d32882_0_43"/>
          <p:cNvSpPr txBox="1"/>
          <p:nvPr/>
        </p:nvSpPr>
        <p:spPr>
          <a:xfrm>
            <a:off x="1178700" y="210292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rgbClr val="0033CC"/>
              </a:solidFill>
              <a:highlight>
                <a:schemeClr val="lt1"/>
              </a:highlight>
              <a:latin typeface="Trebuchet MS"/>
              <a:ea typeface="Trebuchet MS"/>
              <a:cs typeface="Trebuchet MS"/>
              <a:sym typeface="Trebuchet MS"/>
            </a:endParaRPr>
          </a:p>
        </p:txBody>
      </p:sp>
      <p:sp>
        <p:nvSpPr>
          <p:cNvPr id="308" name="Google Shape;308;gc425d32882_0_43"/>
          <p:cNvSpPr txBox="1"/>
          <p:nvPr/>
        </p:nvSpPr>
        <p:spPr>
          <a:xfrm>
            <a:off x="1819950" y="1808275"/>
            <a:ext cx="8848200" cy="338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2400"/>
              <a:buFont typeface="Arial"/>
              <a:buNone/>
            </a:pPr>
            <a:r>
              <a:rPr lang="en-US" sz="2200">
                <a:solidFill>
                  <a:schemeClr val="dk1"/>
                </a:solidFill>
                <a:highlight>
                  <a:schemeClr val="lt1"/>
                </a:highlight>
                <a:latin typeface="Calibri"/>
                <a:ea typeface="Calibri"/>
                <a:cs typeface="Calibri"/>
                <a:sym typeface="Calibri"/>
              </a:rPr>
              <a:t>Paper1:</a:t>
            </a:r>
            <a:r>
              <a:rPr b="1" lang="en-US" sz="2200">
                <a:solidFill>
                  <a:schemeClr val="dk1"/>
                </a:solidFill>
                <a:highlight>
                  <a:schemeClr val="lt1"/>
                </a:highlight>
                <a:latin typeface="Calibri"/>
                <a:ea typeface="Calibri"/>
                <a:cs typeface="Calibri"/>
                <a:sym typeface="Calibri"/>
              </a:rPr>
              <a:t> Random Forest Algorithm for Soil Fertility Prediction and Grading Using Machine Learning by </a:t>
            </a:r>
            <a:r>
              <a:rPr lang="en-US" sz="2200">
                <a:solidFill>
                  <a:schemeClr val="dk1"/>
                </a:solidFill>
                <a:highlight>
                  <a:schemeClr val="lt1"/>
                </a:highlight>
                <a:latin typeface="Calibri"/>
                <a:ea typeface="Calibri"/>
                <a:cs typeface="Calibri"/>
                <a:sym typeface="Calibri"/>
              </a:rPr>
              <a:t>Keerthan Kumar, T.G., Shubha, C. and Sushma, S.A, 2019.</a:t>
            </a:r>
            <a:endParaRPr sz="2200">
              <a:solidFill>
                <a:schemeClr val="dk1"/>
              </a:solidFill>
              <a:highlight>
                <a:schemeClr val="lt1"/>
              </a:highlight>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t/>
            </a:r>
            <a:endParaRPr sz="2200">
              <a:solidFill>
                <a:schemeClr val="dk1"/>
              </a:solidFill>
              <a:highlight>
                <a:schemeClr val="lt1"/>
              </a:highlight>
              <a:latin typeface="Calibri"/>
              <a:ea typeface="Calibri"/>
              <a:cs typeface="Calibri"/>
              <a:sym typeface="Calibri"/>
            </a:endParaRPr>
          </a:p>
          <a:p>
            <a:pPr indent="-368300" lvl="0" marL="457200" marR="0" rtl="0" algn="l">
              <a:lnSpc>
                <a:spcPct val="100000"/>
              </a:lnSpc>
              <a:spcBef>
                <a:spcPts val="0"/>
              </a:spcBef>
              <a:spcAft>
                <a:spcPts val="0"/>
              </a:spcAft>
              <a:buClr>
                <a:srgbClr val="0033CC"/>
              </a:buClr>
              <a:buSzPts val="2200"/>
              <a:buFont typeface="Calibri"/>
              <a:buChar char="●"/>
            </a:pPr>
            <a:r>
              <a:rPr i="0" lang="en-US" sz="2200" u="none" cap="none" strike="noStrike">
                <a:solidFill>
                  <a:srgbClr val="0033CC"/>
                </a:solidFill>
                <a:latin typeface="Calibri"/>
                <a:ea typeface="Calibri"/>
                <a:cs typeface="Calibri"/>
                <a:sym typeface="Calibri"/>
              </a:rPr>
              <a:t>Each tree as individual entities might not be ideal, but overall as a group they can perform really well.</a:t>
            </a:r>
            <a:endParaRPr i="0" sz="2200" u="none" cap="none" strike="noStrike">
              <a:solidFill>
                <a:srgbClr val="0033CC"/>
              </a:solidFill>
              <a:latin typeface="Calibri"/>
              <a:ea typeface="Calibri"/>
              <a:cs typeface="Calibri"/>
              <a:sym typeface="Calibri"/>
            </a:endParaRPr>
          </a:p>
          <a:p>
            <a:pPr indent="-368300" lvl="0" marL="457200" marR="0" rtl="0" algn="l">
              <a:lnSpc>
                <a:spcPct val="100000"/>
              </a:lnSpc>
              <a:spcBef>
                <a:spcPts val="0"/>
              </a:spcBef>
              <a:spcAft>
                <a:spcPts val="0"/>
              </a:spcAft>
              <a:buClr>
                <a:srgbClr val="0033CC"/>
              </a:buClr>
              <a:buSzPts val="2200"/>
              <a:buFont typeface="Calibri"/>
              <a:buChar char="●"/>
            </a:pPr>
            <a:r>
              <a:rPr i="0" lang="en-US" sz="2200" u="none" cap="none" strike="noStrike">
                <a:solidFill>
                  <a:srgbClr val="0033CC"/>
                </a:solidFill>
                <a:latin typeface="Calibri"/>
                <a:ea typeface="Calibri"/>
                <a:cs typeface="Calibri"/>
                <a:sym typeface="Calibri"/>
              </a:rPr>
              <a:t>Since there are a large number of trees, the existence of any errors or uncertainties associated with any of the trees are taken care off by this algorithm.   </a:t>
            </a:r>
            <a:endParaRPr i="0" sz="2200" u="none" cap="none" strike="noStrike">
              <a:solidFill>
                <a:srgbClr val="0033CC"/>
              </a:solidFill>
              <a:latin typeface="Calibri"/>
              <a:ea typeface="Calibri"/>
              <a:cs typeface="Calibri"/>
              <a:sym typeface="Calibri"/>
            </a:endParaRPr>
          </a:p>
        </p:txBody>
      </p:sp>
      <p:sp>
        <p:nvSpPr>
          <p:cNvPr id="309" name="Google Shape;309;gc425d32882_0_4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310" name="Google Shape;310;gc425d32882_0_4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311" name="Google Shape;311;gc425d32882_0_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c3a7704c85_1_94"/>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sp>
        <p:nvSpPr>
          <p:cNvPr id="317" name="Google Shape;317;gc3a7704c85_1_94"/>
          <p:cNvSpPr txBox="1"/>
          <p:nvPr/>
        </p:nvSpPr>
        <p:spPr>
          <a:xfrm>
            <a:off x="1178700" y="210292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rgbClr val="0033CC"/>
              </a:solidFill>
              <a:highlight>
                <a:schemeClr val="lt1"/>
              </a:highlight>
              <a:latin typeface="Trebuchet MS"/>
              <a:ea typeface="Trebuchet MS"/>
              <a:cs typeface="Trebuchet MS"/>
              <a:sym typeface="Trebuchet MS"/>
            </a:endParaRPr>
          </a:p>
        </p:txBody>
      </p:sp>
      <p:sp>
        <p:nvSpPr>
          <p:cNvPr id="318" name="Google Shape;318;gc3a7704c85_1_94"/>
          <p:cNvSpPr txBox="1"/>
          <p:nvPr/>
        </p:nvSpPr>
        <p:spPr>
          <a:xfrm>
            <a:off x="1819850" y="1681950"/>
            <a:ext cx="9106800" cy="483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200">
                <a:highlight>
                  <a:schemeClr val="lt1"/>
                </a:highlight>
                <a:latin typeface="Calibri"/>
                <a:ea typeface="Calibri"/>
                <a:cs typeface="Calibri"/>
                <a:sym typeface="Calibri"/>
              </a:rPr>
              <a:t>Paper 2: </a:t>
            </a:r>
            <a:r>
              <a:rPr lang="en-US" sz="2200">
                <a:solidFill>
                  <a:schemeClr val="dk1"/>
                </a:solidFill>
                <a:highlight>
                  <a:schemeClr val="lt1"/>
                </a:highlight>
                <a:latin typeface="Calibri"/>
                <a:ea typeface="Calibri"/>
                <a:cs typeface="Calibri"/>
                <a:sym typeface="Calibri"/>
              </a:rPr>
              <a:t>Kumar, R., Singh, M.P., Kumar, P. and Singh, J.P., 2015, May. </a:t>
            </a:r>
            <a:r>
              <a:rPr b="1" lang="en-US" sz="2200">
                <a:solidFill>
                  <a:schemeClr val="dk1"/>
                </a:solidFill>
                <a:highlight>
                  <a:schemeClr val="lt1"/>
                </a:highlight>
                <a:latin typeface="Calibri"/>
                <a:ea typeface="Calibri"/>
                <a:cs typeface="Calibri"/>
                <a:sym typeface="Calibri"/>
              </a:rPr>
              <a:t>Crop Selection Method to maximize crop yield rate using machine learning technique</a:t>
            </a:r>
            <a:r>
              <a:rPr lang="en-US" sz="2200">
                <a:solidFill>
                  <a:schemeClr val="dk1"/>
                </a:solidFill>
                <a:highlight>
                  <a:schemeClr val="lt1"/>
                </a:highlight>
                <a:latin typeface="Calibri"/>
                <a:ea typeface="Calibri"/>
                <a:cs typeface="Calibri"/>
                <a:sym typeface="Calibri"/>
              </a:rPr>
              <a:t>. In 2015 international conference on smart technologies and management for computing, communication, controls, energy and materials (ICSTM) (pp. 138-145). IEEE.</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200">
                <a:solidFill>
                  <a:srgbClr val="0033CC"/>
                </a:solidFill>
                <a:latin typeface="Calibri"/>
                <a:ea typeface="Calibri"/>
                <a:cs typeface="Calibri"/>
                <a:sym typeface="Calibri"/>
              </a:rPr>
              <a:t>The authors introduce an algorithm they call ‘</a:t>
            </a:r>
            <a:r>
              <a:rPr b="1" lang="en-US" sz="2200">
                <a:solidFill>
                  <a:srgbClr val="0033CC"/>
                </a:solidFill>
                <a:latin typeface="Calibri"/>
                <a:ea typeface="Calibri"/>
                <a:cs typeface="Calibri"/>
                <a:sym typeface="Calibri"/>
              </a:rPr>
              <a:t>CSM- Crop Selection Method</a:t>
            </a:r>
            <a:r>
              <a:rPr lang="en-US" sz="2200">
                <a:solidFill>
                  <a:srgbClr val="0033CC"/>
                </a:solidFill>
                <a:latin typeface="Calibri"/>
                <a:ea typeface="Calibri"/>
                <a:cs typeface="Calibri"/>
                <a:sym typeface="Calibri"/>
              </a:rPr>
              <a:t>’</a:t>
            </a:r>
            <a:endParaRPr sz="2200">
              <a:solidFill>
                <a:srgbClr val="0033CC"/>
              </a:solidFill>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US" sz="2200">
                <a:solidFill>
                  <a:srgbClr val="0033CC"/>
                </a:solidFill>
                <a:latin typeface="Calibri"/>
                <a:ea typeface="Calibri"/>
                <a:cs typeface="Calibri"/>
                <a:sym typeface="Calibri"/>
              </a:rPr>
              <a:t>It Uses:</a:t>
            </a:r>
            <a:endParaRPr sz="2200">
              <a:solidFill>
                <a:srgbClr val="0033CC"/>
              </a:solidFill>
              <a:latin typeface="Calibri"/>
              <a:ea typeface="Calibri"/>
              <a:cs typeface="Calibri"/>
              <a:sym typeface="Calibri"/>
            </a:endParaRPr>
          </a:p>
          <a:p>
            <a:pPr indent="-368300" lvl="0" marL="457200" rtl="0" algn="l">
              <a:spcBef>
                <a:spcPts val="1200"/>
              </a:spcBef>
              <a:spcAft>
                <a:spcPts val="0"/>
              </a:spcAft>
              <a:buClr>
                <a:srgbClr val="0033CC"/>
              </a:buClr>
              <a:buSzPts val="2200"/>
              <a:buFont typeface="Calibri"/>
              <a:buChar char="●"/>
            </a:pPr>
            <a:r>
              <a:rPr lang="en-US" sz="2200">
                <a:solidFill>
                  <a:srgbClr val="0033CC"/>
                </a:solidFill>
                <a:latin typeface="Calibri"/>
                <a:ea typeface="Calibri"/>
                <a:cs typeface="Calibri"/>
                <a:sym typeface="Calibri"/>
              </a:rPr>
              <a:t>Summer rainfall depth of every year</a:t>
            </a:r>
            <a:endParaRPr sz="2200">
              <a:solidFill>
                <a:srgbClr val="0033CC"/>
              </a:solidFill>
              <a:latin typeface="Calibri"/>
              <a:ea typeface="Calibri"/>
              <a:cs typeface="Calibri"/>
              <a:sym typeface="Calibri"/>
            </a:endParaRPr>
          </a:p>
          <a:p>
            <a:pPr indent="-368300" lvl="0" marL="457200" rtl="0" algn="l">
              <a:spcBef>
                <a:spcPts val="0"/>
              </a:spcBef>
              <a:spcAft>
                <a:spcPts val="0"/>
              </a:spcAft>
              <a:buClr>
                <a:srgbClr val="0033CC"/>
              </a:buClr>
              <a:buSzPts val="2200"/>
              <a:buFont typeface="Calibri"/>
              <a:buChar char="●"/>
            </a:pPr>
            <a:r>
              <a:rPr lang="en-US" sz="2200">
                <a:solidFill>
                  <a:srgbClr val="0033CC"/>
                </a:solidFill>
                <a:latin typeface="Calibri"/>
                <a:ea typeface="Calibri"/>
                <a:cs typeface="Calibri"/>
                <a:sym typeface="Calibri"/>
              </a:rPr>
              <a:t>Past data of crop yield rate</a:t>
            </a:r>
            <a:endParaRPr sz="2200">
              <a:solidFill>
                <a:srgbClr val="0033CC"/>
              </a:solidFill>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US" sz="2200">
                <a:solidFill>
                  <a:srgbClr val="0033CC"/>
                </a:solidFill>
                <a:latin typeface="Calibri"/>
                <a:ea typeface="Calibri"/>
                <a:cs typeface="Calibri"/>
                <a:sym typeface="Calibri"/>
              </a:rPr>
              <a:t>CSM algorithm works on prediction of crop yield rate based on favorable condition in advance and gives a </a:t>
            </a:r>
            <a:r>
              <a:rPr b="1" lang="en-US" sz="2200">
                <a:solidFill>
                  <a:srgbClr val="0033CC"/>
                </a:solidFill>
                <a:latin typeface="Calibri"/>
                <a:ea typeface="Calibri"/>
                <a:cs typeface="Calibri"/>
                <a:sym typeface="Calibri"/>
              </a:rPr>
              <a:t>sequence</a:t>
            </a:r>
            <a:r>
              <a:rPr lang="en-US" sz="2200">
                <a:solidFill>
                  <a:srgbClr val="0033CC"/>
                </a:solidFill>
                <a:latin typeface="Calibri"/>
                <a:ea typeface="Calibri"/>
                <a:cs typeface="Calibri"/>
                <a:sym typeface="Calibri"/>
              </a:rPr>
              <a:t> of crops with </a:t>
            </a:r>
            <a:r>
              <a:rPr b="1" lang="en-US" sz="2200">
                <a:solidFill>
                  <a:srgbClr val="0033CC"/>
                </a:solidFill>
                <a:latin typeface="Calibri"/>
                <a:ea typeface="Calibri"/>
                <a:cs typeface="Calibri"/>
                <a:sym typeface="Calibri"/>
              </a:rPr>
              <a:t>highest net yield rate</a:t>
            </a:r>
            <a:endParaRPr sz="2200">
              <a:solidFill>
                <a:schemeClr val="dk1"/>
              </a:solidFill>
              <a:highlight>
                <a:schemeClr val="lt1"/>
              </a:highlight>
              <a:latin typeface="Calibri"/>
              <a:ea typeface="Calibri"/>
              <a:cs typeface="Calibri"/>
              <a:sym typeface="Calibri"/>
            </a:endParaRPr>
          </a:p>
        </p:txBody>
      </p:sp>
      <p:sp>
        <p:nvSpPr>
          <p:cNvPr id="319" name="Google Shape;319;gc3a7704c85_1_9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a:t>
            </a:r>
            <a:r>
              <a:rPr lang="en-US"/>
              <a:t>erfectCro</a:t>
            </a:r>
            <a:r>
              <a:rPr lang="en-US"/>
              <a:t>p</a:t>
            </a:r>
            <a:endParaRPr/>
          </a:p>
        </p:txBody>
      </p:sp>
      <p:sp>
        <p:nvSpPr>
          <p:cNvPr id="320" name="Google Shape;320;gc3a7704c85_1_9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321" name="Google Shape;321;gc3a7704c85_1_9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c425d32882_0_59"/>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sp>
        <p:nvSpPr>
          <p:cNvPr id="327" name="Google Shape;327;gc425d32882_0_59"/>
          <p:cNvSpPr txBox="1"/>
          <p:nvPr/>
        </p:nvSpPr>
        <p:spPr>
          <a:xfrm>
            <a:off x="1178700" y="210292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rgbClr val="0033CC"/>
              </a:solidFill>
              <a:highlight>
                <a:schemeClr val="lt1"/>
              </a:highlight>
              <a:latin typeface="Trebuchet MS"/>
              <a:ea typeface="Trebuchet MS"/>
              <a:cs typeface="Trebuchet MS"/>
              <a:sym typeface="Trebuchet MS"/>
            </a:endParaRPr>
          </a:p>
        </p:txBody>
      </p:sp>
      <p:sp>
        <p:nvSpPr>
          <p:cNvPr id="328" name="Google Shape;328;gc425d32882_0_59"/>
          <p:cNvSpPr txBox="1"/>
          <p:nvPr/>
        </p:nvSpPr>
        <p:spPr>
          <a:xfrm>
            <a:off x="1795875" y="1719525"/>
            <a:ext cx="8848200" cy="9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Clr>
                <a:schemeClr val="dk1"/>
              </a:buClr>
              <a:buSzPts val="1100"/>
              <a:buFont typeface="Arial"/>
              <a:buNone/>
            </a:pPr>
            <a:r>
              <a:rPr lang="en-US" sz="2200">
                <a:highlight>
                  <a:schemeClr val="lt1"/>
                </a:highlight>
                <a:latin typeface="Calibri"/>
                <a:ea typeface="Calibri"/>
                <a:cs typeface="Calibri"/>
                <a:sym typeface="Calibri"/>
              </a:rPr>
              <a:t>Paper 2: </a:t>
            </a:r>
            <a:r>
              <a:rPr b="1" lang="en-US" sz="2200">
                <a:highlight>
                  <a:schemeClr val="lt1"/>
                </a:highlight>
                <a:latin typeface="Calibri"/>
                <a:ea typeface="Calibri"/>
                <a:cs typeface="Calibri"/>
                <a:sym typeface="Calibri"/>
              </a:rPr>
              <a:t>Crop Selection Method to maximize crop yield rate using machine learning technique, </a:t>
            </a:r>
            <a:r>
              <a:rPr lang="en-US" sz="2200">
                <a:solidFill>
                  <a:schemeClr val="dk1"/>
                </a:solidFill>
                <a:highlight>
                  <a:schemeClr val="lt1"/>
                </a:highlight>
                <a:latin typeface="Calibri"/>
                <a:ea typeface="Calibri"/>
                <a:cs typeface="Calibri"/>
                <a:sym typeface="Calibri"/>
              </a:rPr>
              <a:t>Kumar, R., Singh, M.P., Kumar, P. and Singh, J.P., 2015.</a:t>
            </a:r>
            <a:endParaRPr sz="2200">
              <a:solidFill>
                <a:schemeClr val="dk1"/>
              </a:solidFill>
              <a:highlight>
                <a:schemeClr val="lt1"/>
              </a:highlight>
              <a:latin typeface="Calibri"/>
              <a:ea typeface="Calibri"/>
              <a:cs typeface="Calibri"/>
              <a:sym typeface="Calibri"/>
            </a:endParaRPr>
          </a:p>
        </p:txBody>
      </p:sp>
      <p:sp>
        <p:nvSpPr>
          <p:cNvPr id="329" name="Google Shape;329;gc425d32882_0_5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330" name="Google Shape;330;gc425d32882_0_5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331" name="Google Shape;331;gc425d32882_0_5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32" name="Google Shape;332;gc425d32882_0_59"/>
          <p:cNvPicPr preferRelativeResize="0"/>
          <p:nvPr/>
        </p:nvPicPr>
        <p:blipFill rotWithShape="1">
          <a:blip r:embed="rId3">
            <a:alphaModFix/>
          </a:blip>
          <a:srcRect b="4387" l="-2092" r="0" t="8215"/>
          <a:stretch/>
        </p:blipFill>
        <p:spPr>
          <a:xfrm>
            <a:off x="1843900" y="2738287"/>
            <a:ext cx="8824150" cy="3511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c425d32882_0_68"/>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sp>
        <p:nvSpPr>
          <p:cNvPr id="338" name="Google Shape;338;gc425d32882_0_68"/>
          <p:cNvSpPr txBox="1"/>
          <p:nvPr/>
        </p:nvSpPr>
        <p:spPr>
          <a:xfrm>
            <a:off x="1178700" y="210292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rgbClr val="0033CC"/>
              </a:solidFill>
              <a:highlight>
                <a:schemeClr val="lt1"/>
              </a:highlight>
              <a:latin typeface="Trebuchet MS"/>
              <a:ea typeface="Trebuchet MS"/>
              <a:cs typeface="Trebuchet MS"/>
              <a:sym typeface="Trebuchet MS"/>
            </a:endParaRPr>
          </a:p>
        </p:txBody>
      </p:sp>
      <p:sp>
        <p:nvSpPr>
          <p:cNvPr id="339" name="Google Shape;339;gc425d32882_0_68"/>
          <p:cNvSpPr txBox="1"/>
          <p:nvPr/>
        </p:nvSpPr>
        <p:spPr>
          <a:xfrm>
            <a:off x="1819950" y="1912375"/>
            <a:ext cx="8848200" cy="428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2200">
                <a:highlight>
                  <a:schemeClr val="lt1"/>
                </a:highlight>
                <a:latin typeface="Calibri"/>
                <a:ea typeface="Calibri"/>
                <a:cs typeface="Calibri"/>
                <a:sym typeface="Calibri"/>
              </a:rPr>
              <a:t>Paper 2: </a:t>
            </a:r>
            <a:r>
              <a:rPr b="1" lang="en-US" sz="2200">
                <a:highlight>
                  <a:schemeClr val="lt1"/>
                </a:highlight>
                <a:latin typeface="Calibri"/>
                <a:ea typeface="Calibri"/>
                <a:cs typeface="Calibri"/>
                <a:sym typeface="Calibri"/>
              </a:rPr>
              <a:t>Crop Selection Method to maximize crop yield rate using machine learning technique, </a:t>
            </a:r>
            <a:r>
              <a:rPr lang="en-US" sz="2200">
                <a:solidFill>
                  <a:schemeClr val="dk1"/>
                </a:solidFill>
                <a:highlight>
                  <a:schemeClr val="lt1"/>
                </a:highlight>
                <a:latin typeface="Calibri"/>
                <a:ea typeface="Calibri"/>
                <a:cs typeface="Calibri"/>
                <a:sym typeface="Calibri"/>
              </a:rPr>
              <a:t>Kumar, R., Singh, M.P., Kumar, P. and Singh, J.P., 2015.</a:t>
            </a:r>
            <a:endParaRPr sz="2200">
              <a:solidFill>
                <a:schemeClr val="dk1"/>
              </a:solidFill>
              <a:highlight>
                <a:schemeClr val="lt1"/>
              </a:highlight>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b="1" lang="en-US" sz="2200">
                <a:solidFill>
                  <a:srgbClr val="0033CC"/>
                </a:solidFill>
                <a:latin typeface="Calibri"/>
                <a:ea typeface="Calibri"/>
                <a:cs typeface="Calibri"/>
                <a:sym typeface="Calibri"/>
              </a:rPr>
              <a:t>Input</a:t>
            </a:r>
            <a:endParaRPr b="1" sz="2200">
              <a:solidFill>
                <a:srgbClr val="0033CC"/>
              </a:solidFill>
              <a:latin typeface="Calibri"/>
              <a:ea typeface="Calibri"/>
              <a:cs typeface="Calibri"/>
              <a:sym typeface="Calibri"/>
            </a:endParaRPr>
          </a:p>
          <a:p>
            <a:pPr indent="-368300" lvl="0" marL="457200" rtl="0" algn="l">
              <a:spcBef>
                <a:spcPts val="1200"/>
              </a:spcBef>
              <a:spcAft>
                <a:spcPts val="0"/>
              </a:spcAft>
              <a:buClr>
                <a:srgbClr val="0033CC"/>
              </a:buClr>
              <a:buSzPts val="2200"/>
              <a:buFont typeface="Calibri"/>
              <a:buChar char="●"/>
            </a:pPr>
            <a:r>
              <a:rPr lang="en-US" sz="2200">
                <a:solidFill>
                  <a:srgbClr val="0033CC"/>
                </a:solidFill>
                <a:latin typeface="Calibri"/>
                <a:ea typeface="Calibri"/>
                <a:cs typeface="Calibri"/>
                <a:sym typeface="Calibri"/>
              </a:rPr>
              <a:t>crop</a:t>
            </a:r>
            <a:endParaRPr sz="2200">
              <a:solidFill>
                <a:srgbClr val="0033CC"/>
              </a:solidFill>
              <a:latin typeface="Calibri"/>
              <a:ea typeface="Calibri"/>
              <a:cs typeface="Calibri"/>
              <a:sym typeface="Calibri"/>
            </a:endParaRPr>
          </a:p>
          <a:p>
            <a:pPr indent="-368300" lvl="0" marL="457200" rtl="0" algn="l">
              <a:spcBef>
                <a:spcPts val="0"/>
              </a:spcBef>
              <a:spcAft>
                <a:spcPts val="0"/>
              </a:spcAft>
              <a:buClr>
                <a:srgbClr val="0033CC"/>
              </a:buClr>
              <a:buSzPts val="2200"/>
              <a:buFont typeface="Calibri"/>
              <a:buChar char="●"/>
            </a:pPr>
            <a:r>
              <a:rPr lang="en-US" sz="2200">
                <a:solidFill>
                  <a:srgbClr val="0033CC"/>
                </a:solidFill>
                <a:latin typeface="Calibri"/>
                <a:ea typeface="Calibri"/>
                <a:cs typeface="Calibri"/>
                <a:sym typeface="Calibri"/>
              </a:rPr>
              <a:t>their sowing time</a:t>
            </a:r>
            <a:endParaRPr sz="2200">
              <a:solidFill>
                <a:srgbClr val="0033CC"/>
              </a:solidFill>
              <a:latin typeface="Calibri"/>
              <a:ea typeface="Calibri"/>
              <a:cs typeface="Calibri"/>
              <a:sym typeface="Calibri"/>
            </a:endParaRPr>
          </a:p>
          <a:p>
            <a:pPr indent="-368300" lvl="0" marL="457200" rtl="0" algn="l">
              <a:spcBef>
                <a:spcPts val="0"/>
              </a:spcBef>
              <a:spcAft>
                <a:spcPts val="0"/>
              </a:spcAft>
              <a:buClr>
                <a:srgbClr val="0033CC"/>
              </a:buClr>
              <a:buSzPts val="2200"/>
              <a:buFont typeface="Calibri"/>
              <a:buChar char="●"/>
            </a:pPr>
            <a:r>
              <a:rPr lang="en-US" sz="2200">
                <a:solidFill>
                  <a:srgbClr val="0033CC"/>
                </a:solidFill>
                <a:latin typeface="Calibri"/>
                <a:ea typeface="Calibri"/>
                <a:cs typeface="Calibri"/>
                <a:sym typeface="Calibri"/>
              </a:rPr>
              <a:t>plantation days</a:t>
            </a:r>
            <a:endParaRPr sz="2200">
              <a:solidFill>
                <a:srgbClr val="0033CC"/>
              </a:solidFill>
              <a:latin typeface="Calibri"/>
              <a:ea typeface="Calibri"/>
              <a:cs typeface="Calibri"/>
              <a:sym typeface="Calibri"/>
            </a:endParaRPr>
          </a:p>
          <a:p>
            <a:pPr indent="-368300" lvl="0" marL="457200" rtl="0" algn="l">
              <a:spcBef>
                <a:spcPts val="0"/>
              </a:spcBef>
              <a:spcAft>
                <a:spcPts val="0"/>
              </a:spcAft>
              <a:buClr>
                <a:srgbClr val="0033CC"/>
              </a:buClr>
              <a:buSzPts val="2200"/>
              <a:buFont typeface="Calibri"/>
              <a:buChar char="●"/>
            </a:pPr>
            <a:r>
              <a:rPr lang="en-US" sz="2200">
                <a:solidFill>
                  <a:srgbClr val="0033CC"/>
                </a:solidFill>
                <a:latin typeface="Calibri"/>
                <a:ea typeface="Calibri"/>
                <a:cs typeface="Calibri"/>
                <a:sym typeface="Calibri"/>
              </a:rPr>
              <a:t>predicted yield rate for the season</a:t>
            </a:r>
            <a:endParaRPr sz="2200">
              <a:solidFill>
                <a:srgbClr val="0033CC"/>
              </a:solidFill>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b="1" lang="en-US" sz="2200">
                <a:solidFill>
                  <a:srgbClr val="0033CC"/>
                </a:solidFill>
                <a:latin typeface="Calibri"/>
                <a:ea typeface="Calibri"/>
                <a:cs typeface="Calibri"/>
                <a:sym typeface="Calibri"/>
              </a:rPr>
              <a:t>Output</a:t>
            </a:r>
            <a:endParaRPr b="1" sz="2200">
              <a:solidFill>
                <a:srgbClr val="0033CC"/>
              </a:solidFill>
              <a:latin typeface="Calibri"/>
              <a:ea typeface="Calibri"/>
              <a:cs typeface="Calibri"/>
              <a:sym typeface="Calibri"/>
            </a:endParaRPr>
          </a:p>
          <a:p>
            <a:pPr indent="-368300" lvl="0" marL="457200" rtl="0" algn="l">
              <a:spcBef>
                <a:spcPts val="1200"/>
              </a:spcBef>
              <a:spcAft>
                <a:spcPts val="0"/>
              </a:spcAft>
              <a:buClr>
                <a:srgbClr val="0033CC"/>
              </a:buClr>
              <a:buSzPts val="2200"/>
              <a:buFont typeface="Calibri"/>
              <a:buChar char="●"/>
            </a:pPr>
            <a:r>
              <a:rPr lang="en-US" sz="2200">
                <a:solidFill>
                  <a:srgbClr val="0033CC"/>
                </a:solidFill>
                <a:latin typeface="Calibri"/>
                <a:ea typeface="Calibri"/>
                <a:cs typeface="Calibri"/>
                <a:sym typeface="Calibri"/>
              </a:rPr>
              <a:t>Sequence of crops whose production per day are maximum over season.</a:t>
            </a:r>
            <a:endParaRPr sz="2200">
              <a:solidFill>
                <a:srgbClr val="0033CC"/>
              </a:solidFill>
              <a:latin typeface="Calibri"/>
              <a:ea typeface="Calibri"/>
              <a:cs typeface="Calibri"/>
              <a:sym typeface="Calibri"/>
            </a:endParaRPr>
          </a:p>
        </p:txBody>
      </p:sp>
      <p:sp>
        <p:nvSpPr>
          <p:cNvPr id="340" name="Google Shape;340;gc425d32882_0_6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341" name="Google Shape;341;gc425d32882_0_6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342" name="Google Shape;342;gc425d32882_0_6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79dd5629ed_0_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8" name="Google Shape;348;g79dd5629ed_0_0"/>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349" name="Google Shape;349;g79dd5629ed_0_0"/>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350" name="Google Shape;350;g79dd5629ed_0_0"/>
          <p:cNvSpPr txBox="1"/>
          <p:nvPr/>
        </p:nvSpPr>
        <p:spPr>
          <a:xfrm>
            <a:off x="1819950" y="1696225"/>
            <a:ext cx="8848200" cy="392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2400"/>
              <a:buFont typeface="Arial"/>
              <a:buNone/>
            </a:pPr>
            <a:r>
              <a:rPr lang="en-US" sz="2200">
                <a:highlight>
                  <a:schemeClr val="lt1"/>
                </a:highlight>
                <a:latin typeface="Calibri"/>
                <a:ea typeface="Calibri"/>
                <a:cs typeface="Calibri"/>
                <a:sym typeface="Calibri"/>
              </a:rPr>
              <a:t>Paper 3:</a:t>
            </a:r>
            <a:r>
              <a:rPr b="1" lang="en-US" sz="2200">
                <a:highlight>
                  <a:schemeClr val="lt1"/>
                </a:highlight>
                <a:latin typeface="Calibri"/>
                <a:ea typeface="Calibri"/>
                <a:cs typeface="Calibri"/>
                <a:sym typeface="Calibri"/>
              </a:rPr>
              <a:t> </a:t>
            </a:r>
            <a:r>
              <a:rPr lang="en-US" sz="2200">
                <a:solidFill>
                  <a:schemeClr val="dk1"/>
                </a:solidFill>
                <a:highlight>
                  <a:schemeClr val="lt1"/>
                </a:highlight>
                <a:latin typeface="Calibri"/>
                <a:ea typeface="Calibri"/>
                <a:cs typeface="Calibri"/>
                <a:sym typeface="Calibri"/>
              </a:rPr>
              <a:t>Palanivel, K. and Surianarayanan, C., 2019. </a:t>
            </a:r>
            <a:r>
              <a:rPr b="1" lang="en-US" sz="2200">
                <a:solidFill>
                  <a:schemeClr val="dk1"/>
                </a:solidFill>
                <a:highlight>
                  <a:schemeClr val="lt1"/>
                </a:highlight>
                <a:latin typeface="Calibri"/>
                <a:ea typeface="Calibri"/>
                <a:cs typeface="Calibri"/>
                <a:sym typeface="Calibri"/>
              </a:rPr>
              <a:t>An approach for prediction of crop yield using machine learning and big data techniques</a:t>
            </a:r>
            <a:r>
              <a:rPr lang="en-US" sz="2200">
                <a:solidFill>
                  <a:schemeClr val="dk1"/>
                </a:solidFill>
                <a:highlight>
                  <a:schemeClr val="lt1"/>
                </a:highlight>
                <a:latin typeface="Calibri"/>
                <a:ea typeface="Calibri"/>
                <a:cs typeface="Calibri"/>
                <a:sym typeface="Calibri"/>
              </a:rPr>
              <a:t>. International Journal of Computer Engineering and Technology, 10(3), pp.110-118.</a:t>
            </a:r>
            <a:endParaRPr sz="2200">
              <a:highlight>
                <a:schemeClr val="lt1"/>
              </a:highlight>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t/>
            </a:r>
            <a:endParaRPr sz="2200">
              <a:highlight>
                <a:schemeClr val="lt1"/>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200">
                <a:solidFill>
                  <a:srgbClr val="0033CC"/>
                </a:solidFill>
                <a:highlight>
                  <a:srgbClr val="FFFFFF"/>
                </a:highlight>
                <a:latin typeface="Calibri"/>
                <a:ea typeface="Calibri"/>
                <a:cs typeface="Calibri"/>
                <a:sym typeface="Calibri"/>
              </a:rPr>
              <a:t>In this paper, the authors have given a detailed description on how various machine learning models are used to predict different crop yields. Since the productivity of the crops is significantly influenced by weather and non-weather parameters, early prediction of yield would facilitate the farmers to make precautionary actions to improve productivity.</a:t>
            </a:r>
            <a:endParaRPr i="0" sz="2200" u="none" cap="none" strike="noStrike">
              <a:solidFill>
                <a:srgbClr val="0033CC"/>
              </a:solidFill>
              <a:highlight>
                <a:schemeClr val="lt1"/>
              </a:highlight>
              <a:latin typeface="Calibri"/>
              <a:ea typeface="Calibri"/>
              <a:cs typeface="Calibri"/>
              <a:sym typeface="Calibri"/>
            </a:endParaRPr>
          </a:p>
        </p:txBody>
      </p:sp>
      <p:sp>
        <p:nvSpPr>
          <p:cNvPr id="351" name="Google Shape;351;g79dd5629ed_0_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352" name="Google Shape;352;g79dd5629ed_0_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353" name="Google Shape;353;g79dd5629ed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c425d32882_0_7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9" name="Google Shape;359;gc425d32882_0_78"/>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360" name="Google Shape;360;gc425d32882_0_78"/>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361" name="Google Shape;361;gc425d32882_0_78"/>
          <p:cNvSpPr txBox="1"/>
          <p:nvPr/>
        </p:nvSpPr>
        <p:spPr>
          <a:xfrm>
            <a:off x="1819950" y="1696225"/>
            <a:ext cx="8848200" cy="314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2400"/>
              <a:buFont typeface="Arial"/>
              <a:buNone/>
            </a:pPr>
            <a:r>
              <a:rPr lang="en-US" sz="2200">
                <a:highlight>
                  <a:schemeClr val="lt1"/>
                </a:highlight>
                <a:latin typeface="Calibri"/>
                <a:ea typeface="Calibri"/>
                <a:cs typeface="Calibri"/>
                <a:sym typeface="Calibri"/>
              </a:rPr>
              <a:t>Paper 3:</a:t>
            </a:r>
            <a:r>
              <a:rPr b="1" lang="en-US" sz="2200">
                <a:highlight>
                  <a:schemeClr val="lt1"/>
                </a:highlight>
                <a:latin typeface="Calibri"/>
                <a:ea typeface="Calibri"/>
                <a:cs typeface="Calibri"/>
                <a:sym typeface="Calibri"/>
              </a:rPr>
              <a:t> </a:t>
            </a:r>
            <a:r>
              <a:rPr b="1" lang="en-US" sz="2200">
                <a:solidFill>
                  <a:schemeClr val="dk1"/>
                </a:solidFill>
                <a:highlight>
                  <a:schemeClr val="lt1"/>
                </a:highlight>
                <a:latin typeface="Calibri"/>
                <a:ea typeface="Calibri"/>
                <a:cs typeface="Calibri"/>
                <a:sym typeface="Calibri"/>
              </a:rPr>
              <a:t>An approach for prediction of crop yield using machine learning and big data techniques</a:t>
            </a:r>
            <a:r>
              <a:rPr b="1" lang="en-US" sz="2200">
                <a:highlight>
                  <a:schemeClr val="lt1"/>
                </a:highlight>
                <a:latin typeface="Calibri"/>
                <a:ea typeface="Calibri"/>
                <a:cs typeface="Calibri"/>
                <a:sym typeface="Calibri"/>
              </a:rPr>
              <a:t>, </a:t>
            </a:r>
            <a:r>
              <a:rPr lang="en-US" sz="2200">
                <a:highlight>
                  <a:schemeClr val="lt1"/>
                </a:highlight>
                <a:latin typeface="Calibri"/>
                <a:ea typeface="Calibri"/>
                <a:cs typeface="Calibri"/>
                <a:sym typeface="Calibri"/>
              </a:rPr>
              <a:t>Palanivel, K. and Surianarayanan, C., 2019.</a:t>
            </a:r>
            <a:endParaRPr b="1" sz="2200">
              <a:highlight>
                <a:schemeClr val="lt1"/>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200">
              <a:solidFill>
                <a:srgbClr val="0033CC"/>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200">
                <a:solidFill>
                  <a:srgbClr val="0033CC"/>
                </a:solidFill>
                <a:highlight>
                  <a:srgbClr val="FFFFFF"/>
                </a:highlight>
                <a:latin typeface="Calibri"/>
                <a:ea typeface="Calibri"/>
                <a:cs typeface="Calibri"/>
                <a:sym typeface="Calibri"/>
              </a:rPr>
              <a:t>Meteorological conditions, such as precipitation, temperature, soil conditions, topography and socio-economic factors are responsible for about 30% growth of the crops. Hence, early prediction is possible through collection of previous experience of the farmers, weather conditions and other influencing factors.</a:t>
            </a:r>
            <a:endParaRPr i="0" sz="2200" u="none" cap="none" strike="noStrike">
              <a:solidFill>
                <a:srgbClr val="0033CC"/>
              </a:solidFill>
              <a:highlight>
                <a:schemeClr val="lt1"/>
              </a:highlight>
              <a:latin typeface="Calibri"/>
              <a:ea typeface="Calibri"/>
              <a:cs typeface="Calibri"/>
              <a:sym typeface="Calibri"/>
            </a:endParaRPr>
          </a:p>
        </p:txBody>
      </p:sp>
      <p:sp>
        <p:nvSpPr>
          <p:cNvPr id="362" name="Google Shape;362;gc425d32882_0_7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363" name="Google Shape;363;gc425d32882_0_7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364" name="Google Shape;364;gc425d32882_0_7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c4a8c36abf_3_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0" name="Google Shape;370;gc4a8c36abf_3_0"/>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371" name="Google Shape;371;gc4a8c36abf_3_0"/>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372" name="Google Shape;372;gc4a8c36abf_3_0"/>
          <p:cNvSpPr txBox="1"/>
          <p:nvPr/>
        </p:nvSpPr>
        <p:spPr>
          <a:xfrm>
            <a:off x="1807900" y="1696225"/>
            <a:ext cx="8860200" cy="285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200">
                <a:solidFill>
                  <a:schemeClr val="dk1"/>
                </a:solidFill>
                <a:highlight>
                  <a:schemeClr val="lt1"/>
                </a:highlight>
                <a:latin typeface="Calibri"/>
                <a:ea typeface="Calibri"/>
                <a:cs typeface="Calibri"/>
                <a:sym typeface="Calibri"/>
              </a:rPr>
              <a:t>Paper 3:</a:t>
            </a:r>
            <a:r>
              <a:rPr b="1" lang="en-US" sz="2200">
                <a:solidFill>
                  <a:schemeClr val="dk1"/>
                </a:solidFill>
                <a:highlight>
                  <a:schemeClr val="lt1"/>
                </a:highlight>
                <a:latin typeface="Calibri"/>
                <a:ea typeface="Calibri"/>
                <a:cs typeface="Calibri"/>
                <a:sym typeface="Calibri"/>
              </a:rPr>
              <a:t> An approach for prediction of crop yield using machine learning and big data techniques, </a:t>
            </a:r>
            <a:r>
              <a:rPr lang="en-US" sz="2200">
                <a:solidFill>
                  <a:schemeClr val="dk1"/>
                </a:solidFill>
                <a:highlight>
                  <a:schemeClr val="lt1"/>
                </a:highlight>
                <a:latin typeface="Calibri"/>
                <a:ea typeface="Calibri"/>
                <a:cs typeface="Calibri"/>
                <a:sym typeface="Calibri"/>
              </a:rPr>
              <a:t>Palanivel, K. and Surianarayanan, C., 2019.</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200">
                <a:solidFill>
                  <a:srgbClr val="0033CC"/>
                </a:solidFill>
                <a:highlight>
                  <a:srgbClr val="FFFFFF"/>
                </a:highlight>
                <a:latin typeface="Calibri"/>
                <a:ea typeface="Calibri"/>
                <a:cs typeface="Calibri"/>
                <a:sym typeface="Calibri"/>
              </a:rPr>
              <a:t>The paper shows that:</a:t>
            </a:r>
            <a:endParaRPr sz="2200">
              <a:solidFill>
                <a:srgbClr val="0033CC"/>
              </a:solidFill>
              <a:highlight>
                <a:srgbClr val="FFFFFF"/>
              </a:highlight>
              <a:latin typeface="Calibri"/>
              <a:ea typeface="Calibri"/>
              <a:cs typeface="Calibri"/>
              <a:sym typeface="Calibri"/>
            </a:endParaRPr>
          </a:p>
          <a:p>
            <a:pPr indent="-368300" lvl="0" marL="457200" rtl="0" algn="l">
              <a:lnSpc>
                <a:spcPct val="115000"/>
              </a:lnSpc>
              <a:spcBef>
                <a:spcPts val="0"/>
              </a:spcBef>
              <a:spcAft>
                <a:spcPts val="0"/>
              </a:spcAft>
              <a:buClr>
                <a:srgbClr val="0033CC"/>
              </a:buClr>
              <a:buSzPts val="2200"/>
              <a:buFont typeface="Calibri"/>
              <a:buChar char="●"/>
            </a:pPr>
            <a:r>
              <a:rPr lang="en-US" sz="2200">
                <a:solidFill>
                  <a:srgbClr val="0033CC"/>
                </a:solidFill>
                <a:highlight>
                  <a:srgbClr val="FFFFFF"/>
                </a:highlight>
                <a:latin typeface="Calibri"/>
                <a:ea typeface="Calibri"/>
                <a:cs typeface="Calibri"/>
                <a:sym typeface="Calibri"/>
              </a:rPr>
              <a:t>Tea crop yield is best predicted using multiple linear regression.</a:t>
            </a:r>
            <a:endParaRPr sz="2200">
              <a:solidFill>
                <a:srgbClr val="0033CC"/>
              </a:solidFill>
              <a:highlight>
                <a:srgbClr val="FFFFFF"/>
              </a:highlight>
              <a:latin typeface="Calibri"/>
              <a:ea typeface="Calibri"/>
              <a:cs typeface="Calibri"/>
              <a:sym typeface="Calibri"/>
            </a:endParaRPr>
          </a:p>
          <a:p>
            <a:pPr indent="-368300" lvl="0" marL="457200" rtl="0" algn="l">
              <a:lnSpc>
                <a:spcPct val="115000"/>
              </a:lnSpc>
              <a:spcBef>
                <a:spcPts val="0"/>
              </a:spcBef>
              <a:spcAft>
                <a:spcPts val="0"/>
              </a:spcAft>
              <a:buClr>
                <a:srgbClr val="0033CC"/>
              </a:buClr>
              <a:buSzPts val="2200"/>
              <a:buFont typeface="Calibri"/>
              <a:buChar char="●"/>
            </a:pPr>
            <a:r>
              <a:rPr lang="en-US" sz="2200">
                <a:solidFill>
                  <a:srgbClr val="0033CC"/>
                </a:solidFill>
                <a:highlight>
                  <a:srgbClr val="FFFFFF"/>
                </a:highlight>
                <a:latin typeface="Calibri"/>
                <a:ea typeface="Calibri"/>
                <a:cs typeface="Calibri"/>
                <a:sym typeface="Calibri"/>
              </a:rPr>
              <a:t>Maize and wheat yield is predicted using ANN due to the presence of non-linear and inaccurate data.</a:t>
            </a:r>
            <a:endParaRPr sz="2200">
              <a:solidFill>
                <a:srgbClr val="0033CC"/>
              </a:solidFill>
              <a:highlight>
                <a:schemeClr val="lt1"/>
              </a:highlight>
              <a:latin typeface="Calibri"/>
              <a:ea typeface="Calibri"/>
              <a:cs typeface="Calibri"/>
              <a:sym typeface="Calibri"/>
            </a:endParaRPr>
          </a:p>
        </p:txBody>
      </p:sp>
      <p:sp>
        <p:nvSpPr>
          <p:cNvPr id="373" name="Google Shape;373;gc4a8c36abf_3_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374" name="Google Shape;374;gc4a8c36abf_3_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375" name="Google Shape;375;gc4a8c36abf_3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c425d32882_0_8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1" name="Google Shape;381;gc425d32882_0_88"/>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382" name="Google Shape;382;gc425d32882_0_88"/>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383" name="Google Shape;383;gc425d32882_0_88"/>
          <p:cNvSpPr txBox="1"/>
          <p:nvPr/>
        </p:nvSpPr>
        <p:spPr>
          <a:xfrm>
            <a:off x="1807900" y="1696225"/>
            <a:ext cx="8860200" cy="36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200">
                <a:solidFill>
                  <a:schemeClr val="dk1"/>
                </a:solidFill>
                <a:highlight>
                  <a:schemeClr val="lt1"/>
                </a:highlight>
                <a:latin typeface="Calibri"/>
                <a:ea typeface="Calibri"/>
                <a:cs typeface="Calibri"/>
                <a:sym typeface="Calibri"/>
              </a:rPr>
              <a:t>Paper 3:</a:t>
            </a:r>
            <a:r>
              <a:rPr b="1" lang="en-US" sz="2200">
                <a:solidFill>
                  <a:schemeClr val="dk1"/>
                </a:solidFill>
                <a:highlight>
                  <a:schemeClr val="lt1"/>
                </a:highlight>
                <a:latin typeface="Calibri"/>
                <a:ea typeface="Calibri"/>
                <a:cs typeface="Calibri"/>
                <a:sym typeface="Calibri"/>
              </a:rPr>
              <a:t> </a:t>
            </a:r>
            <a:r>
              <a:rPr b="1" lang="en-US" sz="2200">
                <a:solidFill>
                  <a:schemeClr val="dk1"/>
                </a:solidFill>
                <a:highlight>
                  <a:schemeClr val="lt1"/>
                </a:highlight>
                <a:latin typeface="Calibri"/>
                <a:ea typeface="Calibri"/>
                <a:cs typeface="Calibri"/>
                <a:sym typeface="Calibri"/>
              </a:rPr>
              <a:t>An approach for prediction of crop yield using machine learning and big data techniques</a:t>
            </a:r>
            <a:r>
              <a:rPr b="1" lang="en-US" sz="2200">
                <a:solidFill>
                  <a:schemeClr val="dk1"/>
                </a:solidFill>
                <a:highlight>
                  <a:schemeClr val="lt1"/>
                </a:highlight>
                <a:latin typeface="Calibri"/>
                <a:ea typeface="Calibri"/>
                <a:cs typeface="Calibri"/>
                <a:sym typeface="Calibri"/>
              </a:rPr>
              <a:t>, </a:t>
            </a:r>
            <a:r>
              <a:rPr lang="en-US" sz="2200">
                <a:solidFill>
                  <a:schemeClr val="dk1"/>
                </a:solidFill>
                <a:highlight>
                  <a:schemeClr val="lt1"/>
                </a:highlight>
                <a:latin typeface="Calibri"/>
                <a:ea typeface="Calibri"/>
                <a:cs typeface="Calibri"/>
                <a:sym typeface="Calibri"/>
              </a:rPr>
              <a:t>Palanivel, K. and Surianarayanan, C., 2019.</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2200">
              <a:solidFill>
                <a:srgbClr val="0033CC"/>
              </a:solidFill>
              <a:highlight>
                <a:srgbClr val="FFFFFF"/>
              </a:highlight>
              <a:latin typeface="Calibri"/>
              <a:ea typeface="Calibri"/>
              <a:cs typeface="Calibri"/>
              <a:sym typeface="Calibri"/>
            </a:endParaRPr>
          </a:p>
          <a:p>
            <a:pPr indent="-368300" lvl="0" marL="457200" rtl="0" algn="l">
              <a:lnSpc>
                <a:spcPct val="115000"/>
              </a:lnSpc>
              <a:spcBef>
                <a:spcPts val="0"/>
              </a:spcBef>
              <a:spcAft>
                <a:spcPts val="0"/>
              </a:spcAft>
              <a:buClr>
                <a:srgbClr val="0033CC"/>
              </a:buClr>
              <a:buSzPts val="2200"/>
              <a:buFont typeface="Calibri"/>
              <a:buChar char="●"/>
            </a:pPr>
            <a:r>
              <a:rPr lang="en-US" sz="2200">
                <a:solidFill>
                  <a:srgbClr val="0033CC"/>
                </a:solidFill>
                <a:highlight>
                  <a:srgbClr val="FFFFFF"/>
                </a:highlight>
                <a:latin typeface="Calibri"/>
                <a:ea typeface="Calibri"/>
                <a:cs typeface="Calibri"/>
                <a:sym typeface="Calibri"/>
              </a:rPr>
              <a:t>SVM is used to distinguish between weed and crop due to its less vulnerability to overfitting issues. This model best predicts the paddy yield as only a few parameters are necessary for the prediction.</a:t>
            </a:r>
            <a:endParaRPr sz="2200">
              <a:solidFill>
                <a:srgbClr val="0033CC"/>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sz="2200">
              <a:solidFill>
                <a:srgbClr val="0033CC"/>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200">
                <a:solidFill>
                  <a:srgbClr val="0033CC"/>
                </a:solidFill>
                <a:highlight>
                  <a:srgbClr val="FFFFFF"/>
                </a:highlight>
                <a:latin typeface="Calibri"/>
                <a:ea typeface="Calibri"/>
                <a:cs typeface="Calibri"/>
                <a:sym typeface="Calibri"/>
              </a:rPr>
              <a:t>Although different machine learning models are used to predict various crop yields, the selection of the model is based on certain performance metrics.</a:t>
            </a:r>
            <a:endParaRPr sz="2200">
              <a:solidFill>
                <a:srgbClr val="0033CC"/>
              </a:solidFill>
              <a:highlight>
                <a:schemeClr val="lt1"/>
              </a:highlight>
              <a:latin typeface="Calibri"/>
              <a:ea typeface="Calibri"/>
              <a:cs typeface="Calibri"/>
              <a:sym typeface="Calibri"/>
            </a:endParaRPr>
          </a:p>
        </p:txBody>
      </p:sp>
      <p:sp>
        <p:nvSpPr>
          <p:cNvPr id="384" name="Google Shape;384;gc425d32882_0_8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385" name="Google Shape;385;gc425d32882_0_8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386" name="Google Shape;386;gc425d32882_0_8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c4a8c36abf_3_1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2" name="Google Shape;392;gc4a8c36abf_3_10"/>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393" name="Google Shape;393;gc4a8c36abf_3_10"/>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394" name="Google Shape;394;gc4a8c36abf_3_10"/>
          <p:cNvSpPr txBox="1"/>
          <p:nvPr/>
        </p:nvSpPr>
        <p:spPr>
          <a:xfrm>
            <a:off x="1807900" y="1696225"/>
            <a:ext cx="8860200" cy="285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200">
                <a:solidFill>
                  <a:schemeClr val="dk1"/>
                </a:solidFill>
                <a:highlight>
                  <a:schemeClr val="lt1"/>
                </a:highlight>
                <a:latin typeface="Calibri"/>
                <a:ea typeface="Calibri"/>
                <a:cs typeface="Calibri"/>
                <a:sym typeface="Calibri"/>
              </a:rPr>
              <a:t>Paper 3:</a:t>
            </a:r>
            <a:r>
              <a:rPr b="1" lang="en-US" sz="2200">
                <a:solidFill>
                  <a:schemeClr val="dk1"/>
                </a:solidFill>
                <a:highlight>
                  <a:schemeClr val="lt1"/>
                </a:highlight>
                <a:latin typeface="Calibri"/>
                <a:ea typeface="Calibri"/>
                <a:cs typeface="Calibri"/>
                <a:sym typeface="Calibri"/>
              </a:rPr>
              <a:t> An approach for prediction of crop yield using machine learning and big data techniques, </a:t>
            </a:r>
            <a:r>
              <a:rPr lang="en-US" sz="2200">
                <a:solidFill>
                  <a:schemeClr val="dk1"/>
                </a:solidFill>
                <a:highlight>
                  <a:schemeClr val="lt1"/>
                </a:highlight>
                <a:latin typeface="Calibri"/>
                <a:ea typeface="Calibri"/>
                <a:cs typeface="Calibri"/>
                <a:sym typeface="Calibri"/>
              </a:rPr>
              <a:t>Palanivel, K. and Surianarayanan, C., 2019.</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200">
              <a:solidFill>
                <a:srgbClr val="0033CC"/>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200">
                <a:solidFill>
                  <a:srgbClr val="0033CC"/>
                </a:solidFill>
                <a:highlight>
                  <a:srgbClr val="FFFFFF"/>
                </a:highlight>
                <a:latin typeface="Calibri"/>
                <a:ea typeface="Calibri"/>
                <a:cs typeface="Calibri"/>
                <a:sym typeface="Calibri"/>
              </a:rPr>
              <a:t>This accuracy is validated by various methods like Mean Squared Error (MSE), Root Mean Squared Error (RMSE) and Mean Absolute Error (MAE).</a:t>
            </a:r>
            <a:endParaRPr sz="2200">
              <a:solidFill>
                <a:srgbClr val="0033CC"/>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200">
                <a:solidFill>
                  <a:srgbClr val="0033CC"/>
                </a:solidFill>
                <a:highlight>
                  <a:srgbClr val="FFFFFF"/>
                </a:highlight>
                <a:latin typeface="Calibri"/>
                <a:ea typeface="Calibri"/>
                <a:cs typeface="Calibri"/>
                <a:sym typeface="Calibri"/>
              </a:rPr>
              <a:t>The following metrics are used to calculate the accuracy of the machine learning models:</a:t>
            </a:r>
            <a:endParaRPr sz="2200">
              <a:solidFill>
                <a:srgbClr val="0033CC"/>
              </a:solidFill>
              <a:highlight>
                <a:srgbClr val="FFFFFF"/>
              </a:highlight>
              <a:latin typeface="Calibri"/>
              <a:ea typeface="Calibri"/>
              <a:cs typeface="Calibri"/>
              <a:sym typeface="Calibri"/>
            </a:endParaRPr>
          </a:p>
        </p:txBody>
      </p:sp>
      <p:sp>
        <p:nvSpPr>
          <p:cNvPr id="395" name="Google Shape;395;gc4a8c36abf_3_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396" name="Google Shape;396;gc4a8c36abf_3_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397" name="Google Shape;397;gc4a8c36abf_3_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c425d32882_0_9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3" name="Google Shape;403;gc425d32882_0_98"/>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404" name="Google Shape;404;gc425d32882_0_98"/>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405" name="Google Shape;405;gc425d32882_0_98"/>
          <p:cNvSpPr txBox="1"/>
          <p:nvPr/>
        </p:nvSpPr>
        <p:spPr>
          <a:xfrm>
            <a:off x="1807900" y="1696225"/>
            <a:ext cx="8860200" cy="9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200">
                <a:solidFill>
                  <a:schemeClr val="dk1"/>
                </a:solidFill>
                <a:highlight>
                  <a:schemeClr val="lt1"/>
                </a:highlight>
                <a:latin typeface="Calibri"/>
                <a:ea typeface="Calibri"/>
                <a:cs typeface="Calibri"/>
                <a:sym typeface="Calibri"/>
              </a:rPr>
              <a:t>Paper 3:</a:t>
            </a:r>
            <a:r>
              <a:rPr b="1" lang="en-US" sz="2200">
                <a:solidFill>
                  <a:schemeClr val="dk1"/>
                </a:solidFill>
                <a:highlight>
                  <a:schemeClr val="lt1"/>
                </a:highlight>
                <a:latin typeface="Calibri"/>
                <a:ea typeface="Calibri"/>
                <a:cs typeface="Calibri"/>
                <a:sym typeface="Calibri"/>
              </a:rPr>
              <a:t> </a:t>
            </a:r>
            <a:r>
              <a:rPr b="1" lang="en-US" sz="2200">
                <a:solidFill>
                  <a:schemeClr val="dk1"/>
                </a:solidFill>
                <a:highlight>
                  <a:schemeClr val="lt1"/>
                </a:highlight>
                <a:latin typeface="Calibri"/>
                <a:ea typeface="Calibri"/>
                <a:cs typeface="Calibri"/>
                <a:sym typeface="Calibri"/>
              </a:rPr>
              <a:t>An approach for prediction of crop yield using machine learning and big data techniques</a:t>
            </a:r>
            <a:r>
              <a:rPr b="1" lang="en-US" sz="2200">
                <a:solidFill>
                  <a:schemeClr val="dk1"/>
                </a:solidFill>
                <a:highlight>
                  <a:schemeClr val="lt1"/>
                </a:highlight>
                <a:latin typeface="Calibri"/>
                <a:ea typeface="Calibri"/>
                <a:cs typeface="Calibri"/>
                <a:sym typeface="Calibri"/>
              </a:rPr>
              <a:t>, </a:t>
            </a:r>
            <a:r>
              <a:rPr lang="en-US" sz="2200">
                <a:solidFill>
                  <a:schemeClr val="dk1"/>
                </a:solidFill>
                <a:highlight>
                  <a:schemeClr val="lt1"/>
                </a:highlight>
                <a:latin typeface="Calibri"/>
                <a:ea typeface="Calibri"/>
                <a:cs typeface="Calibri"/>
                <a:sym typeface="Calibri"/>
              </a:rPr>
              <a:t>Palanivel, K. and Surianarayanan, C., 2019.</a:t>
            </a:r>
            <a:endParaRPr sz="2200">
              <a:solidFill>
                <a:srgbClr val="0033CC"/>
              </a:solidFill>
              <a:highlight>
                <a:srgbClr val="FFFFFF"/>
              </a:highlight>
              <a:latin typeface="Calibri"/>
              <a:ea typeface="Calibri"/>
              <a:cs typeface="Calibri"/>
              <a:sym typeface="Calibri"/>
            </a:endParaRPr>
          </a:p>
        </p:txBody>
      </p:sp>
      <p:sp>
        <p:nvSpPr>
          <p:cNvPr id="406" name="Google Shape;406;gc425d32882_0_9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407" name="Google Shape;407;gc425d32882_0_9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408" name="Google Shape;408;gc425d32882_0_9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09" name="Google Shape;409;gc425d32882_0_98"/>
          <p:cNvPicPr preferRelativeResize="0"/>
          <p:nvPr/>
        </p:nvPicPr>
        <p:blipFill rotWithShape="1">
          <a:blip r:embed="rId4">
            <a:alphaModFix/>
          </a:blip>
          <a:srcRect b="0" l="0" r="0" t="38732"/>
          <a:stretch/>
        </p:blipFill>
        <p:spPr>
          <a:xfrm>
            <a:off x="1807900" y="3167875"/>
            <a:ext cx="3848100" cy="951200"/>
          </a:xfrm>
          <a:prstGeom prst="rect">
            <a:avLst/>
          </a:prstGeom>
          <a:noFill/>
          <a:ln>
            <a:noFill/>
          </a:ln>
        </p:spPr>
      </p:pic>
      <p:pic>
        <p:nvPicPr>
          <p:cNvPr id="410" name="Google Shape;410;gc425d32882_0_98"/>
          <p:cNvPicPr preferRelativeResize="0"/>
          <p:nvPr/>
        </p:nvPicPr>
        <p:blipFill>
          <a:blip r:embed="rId5">
            <a:alphaModFix/>
          </a:blip>
          <a:stretch>
            <a:fillRect/>
          </a:stretch>
        </p:blipFill>
        <p:spPr>
          <a:xfrm>
            <a:off x="1807900" y="4439325"/>
            <a:ext cx="3190875" cy="1009650"/>
          </a:xfrm>
          <a:prstGeom prst="rect">
            <a:avLst/>
          </a:prstGeom>
          <a:noFill/>
          <a:ln>
            <a:noFill/>
          </a:ln>
        </p:spPr>
      </p:pic>
      <p:pic>
        <p:nvPicPr>
          <p:cNvPr id="411" name="Google Shape;411;gc425d32882_0_98"/>
          <p:cNvPicPr preferRelativeResize="0"/>
          <p:nvPr/>
        </p:nvPicPr>
        <p:blipFill>
          <a:blip r:embed="rId6">
            <a:alphaModFix/>
          </a:blip>
          <a:stretch>
            <a:fillRect/>
          </a:stretch>
        </p:blipFill>
        <p:spPr>
          <a:xfrm>
            <a:off x="6399350" y="3290412"/>
            <a:ext cx="2581275" cy="828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c425d32882_0_0"/>
          <p:cNvSpPr/>
          <p:nvPr/>
        </p:nvSpPr>
        <p:spPr>
          <a:xfrm>
            <a:off x="3048000" y="15811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 name="Google Shape;109;gc425d32882_0_0"/>
          <p:cNvSpPr txBox="1"/>
          <p:nvPr/>
        </p:nvSpPr>
        <p:spPr>
          <a:xfrm>
            <a:off x="4191000" y="1143001"/>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Scope </a:t>
            </a:r>
            <a:endParaRPr b="0" i="0" sz="1400" u="none" cap="none" strike="noStrike">
              <a:solidFill>
                <a:srgbClr val="000000"/>
              </a:solidFill>
              <a:latin typeface="Arial"/>
              <a:ea typeface="Arial"/>
              <a:cs typeface="Arial"/>
              <a:sym typeface="Arial"/>
            </a:endParaRPr>
          </a:p>
        </p:txBody>
      </p:sp>
      <p:pic>
        <p:nvPicPr>
          <p:cNvPr id="110" name="Google Shape;110;gc425d32882_0_0"/>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111" name="Google Shape;111;gc425d32882_0_0"/>
          <p:cNvSpPr txBox="1"/>
          <p:nvPr/>
        </p:nvSpPr>
        <p:spPr>
          <a:xfrm>
            <a:off x="1807900" y="1878500"/>
            <a:ext cx="8860200" cy="4302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300"/>
              </a:spcBef>
              <a:spcAft>
                <a:spcPts val="0"/>
              </a:spcAft>
              <a:buClr>
                <a:schemeClr val="dk1"/>
              </a:buClr>
              <a:buSzPts val="1100"/>
              <a:buFont typeface="Arial"/>
              <a:buNone/>
            </a:pPr>
            <a:r>
              <a:rPr i="0" lang="en-US" sz="2000" u="none" cap="none" strike="noStrike">
                <a:solidFill>
                  <a:srgbClr val="0033CC"/>
                </a:solidFill>
                <a:latin typeface="Calibri"/>
                <a:ea typeface="Calibri"/>
                <a:cs typeface="Calibri"/>
                <a:sym typeface="Calibri"/>
              </a:rPr>
              <a:t>This project enables the farmers to grow the most suitable crop by factoring in various soil characteristics like N (Nitrogen), P (Phosphorus), K (Potass</a:t>
            </a:r>
            <a:r>
              <a:rPr lang="en-US" sz="2000">
                <a:solidFill>
                  <a:srgbClr val="0033CC"/>
                </a:solidFill>
                <a:latin typeface="Calibri"/>
                <a:ea typeface="Calibri"/>
                <a:cs typeface="Calibri"/>
                <a:sym typeface="Calibri"/>
              </a:rPr>
              <a:t>ium)</a:t>
            </a:r>
            <a:r>
              <a:rPr i="0" lang="en-US" sz="2000" u="none" cap="none" strike="noStrike">
                <a:solidFill>
                  <a:srgbClr val="0033CC"/>
                </a:solidFill>
                <a:latin typeface="Calibri"/>
                <a:ea typeface="Calibri"/>
                <a:cs typeface="Calibri"/>
                <a:sym typeface="Calibri"/>
              </a:rPr>
              <a:t> contents and pH and atmospheric conditions like temperature, humidity and rainfall. This results in greater yield of crop and therefore, stabilizing their financial status. In this project, the focus is on analyzing the existing data and employing suitable models in order to give the best recommendations possible to the farmers. On the other hand, we will not be diving too deep into the implementation of how the data will be extracted but we will be researching about the methods used to collect the same. </a:t>
            </a:r>
            <a:endParaRPr i="0" sz="2000" u="none" cap="none" strike="noStrike">
              <a:solidFill>
                <a:srgbClr val="0033CC"/>
              </a:solidFill>
              <a:latin typeface="Calibri"/>
              <a:ea typeface="Calibri"/>
              <a:cs typeface="Calibri"/>
              <a:sym typeface="Calibri"/>
            </a:endParaRPr>
          </a:p>
          <a:p>
            <a:pPr indent="0" lvl="0" marL="0" rtl="0" algn="just">
              <a:spcBef>
                <a:spcPts val="300"/>
              </a:spcBef>
              <a:spcAft>
                <a:spcPts val="0"/>
              </a:spcAft>
              <a:buClr>
                <a:schemeClr val="dk1"/>
              </a:buClr>
              <a:buSzPts val="2000"/>
              <a:buFont typeface="Arial"/>
              <a:buNone/>
            </a:pPr>
            <a:r>
              <a:t/>
            </a:r>
            <a:endParaRPr sz="2000">
              <a:solidFill>
                <a:srgbClr val="0033CC"/>
              </a:solidFill>
              <a:latin typeface="Calibri"/>
              <a:ea typeface="Calibri"/>
              <a:cs typeface="Calibri"/>
              <a:sym typeface="Calibri"/>
            </a:endParaRPr>
          </a:p>
          <a:p>
            <a:pPr indent="0" lvl="0" marL="0" rtl="0" algn="just">
              <a:spcBef>
                <a:spcPts val="300"/>
              </a:spcBef>
              <a:spcAft>
                <a:spcPts val="0"/>
              </a:spcAft>
              <a:buClr>
                <a:schemeClr val="dk1"/>
              </a:buClr>
              <a:buSzPts val="2000"/>
              <a:buFont typeface="Arial"/>
              <a:buNone/>
            </a:pPr>
            <a:r>
              <a:rPr lang="en-US" sz="2000">
                <a:solidFill>
                  <a:srgbClr val="0033CC"/>
                </a:solidFill>
                <a:latin typeface="Calibri"/>
                <a:ea typeface="Calibri"/>
                <a:cs typeface="Calibri"/>
                <a:sym typeface="Calibri"/>
              </a:rPr>
              <a:t>One of our data sources is only limited to 22 crops but we will make an effort to find more data in order to make this product more robust with regard to its recommendation power.</a:t>
            </a:r>
            <a:endParaRPr sz="2000">
              <a:solidFill>
                <a:srgbClr val="0033CC"/>
              </a:solidFill>
              <a:latin typeface="Calibri"/>
              <a:ea typeface="Calibri"/>
              <a:cs typeface="Calibri"/>
              <a:sym typeface="Calibri"/>
            </a:endParaRPr>
          </a:p>
          <a:p>
            <a:pPr indent="0" lvl="0" marL="457200" marR="0" rtl="0" algn="just">
              <a:lnSpc>
                <a:spcPct val="100000"/>
              </a:lnSpc>
              <a:spcBef>
                <a:spcPts val="300"/>
              </a:spcBef>
              <a:spcAft>
                <a:spcPts val="300"/>
              </a:spcAft>
              <a:buClr>
                <a:schemeClr val="dk1"/>
              </a:buClr>
              <a:buSzPts val="1100"/>
              <a:buFont typeface="Arial"/>
              <a:buNone/>
            </a:pPr>
            <a:r>
              <a:t/>
            </a:r>
            <a:endParaRPr sz="2000">
              <a:solidFill>
                <a:srgbClr val="0033CC"/>
              </a:solidFill>
              <a:latin typeface="Calibri"/>
              <a:ea typeface="Calibri"/>
              <a:cs typeface="Calibri"/>
              <a:sym typeface="Calibri"/>
            </a:endParaRPr>
          </a:p>
        </p:txBody>
      </p:sp>
      <p:sp>
        <p:nvSpPr>
          <p:cNvPr id="112" name="Google Shape;112;gc425d32882_0_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113" name="Google Shape;113;gc425d32882_0_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114" name="Google Shape;114;gc425d32882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c4a8c36abf_3_2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7" name="Google Shape;417;gc4a8c36abf_3_26"/>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418" name="Google Shape;418;gc4a8c36abf_3_26"/>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419" name="Google Shape;419;gc4a8c36abf_3_26"/>
          <p:cNvSpPr txBox="1"/>
          <p:nvPr/>
        </p:nvSpPr>
        <p:spPr>
          <a:xfrm>
            <a:off x="701225" y="1696225"/>
            <a:ext cx="104904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sz="2200">
              <a:solidFill>
                <a:srgbClr val="0033CC"/>
              </a:solidFill>
              <a:highlight>
                <a:schemeClr val="lt1"/>
              </a:highlight>
              <a:latin typeface="Trebuchet MS"/>
              <a:ea typeface="Trebuchet MS"/>
              <a:cs typeface="Trebuchet MS"/>
              <a:sym typeface="Trebuchet MS"/>
            </a:endParaRPr>
          </a:p>
        </p:txBody>
      </p:sp>
      <p:sp>
        <p:nvSpPr>
          <p:cNvPr id="420" name="Google Shape;420;gc4a8c36abf_3_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421" name="Google Shape;421;gc4a8c36abf_3_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422" name="Google Shape;422;gc4a8c36abf_3_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423" name="Google Shape;423;gc4a8c36abf_3_26"/>
          <p:cNvGraphicFramePr/>
          <p:nvPr/>
        </p:nvGraphicFramePr>
        <p:xfrm>
          <a:off x="4683425" y="2915400"/>
          <a:ext cx="3000000" cy="3000000"/>
        </p:xfrm>
        <a:graphic>
          <a:graphicData uri="http://schemas.openxmlformats.org/drawingml/2006/table">
            <a:tbl>
              <a:tblPr>
                <a:noFill/>
                <a:tableStyleId>{E1FD6669-6307-48A3-83EC-43E177EB7CED}</a:tableStyleId>
              </a:tblPr>
              <a:tblGrid>
                <a:gridCol w="1727400"/>
              </a:tblGrid>
              <a:tr h="792450">
                <a:tc>
                  <a:txBody>
                    <a:bodyPr/>
                    <a:lstStyle/>
                    <a:p>
                      <a:pPr indent="0" lvl="0" marL="0" rtl="0" algn="l">
                        <a:spcBef>
                          <a:spcPts val="0"/>
                        </a:spcBef>
                        <a:spcAft>
                          <a:spcPts val="0"/>
                        </a:spcAft>
                        <a:buNone/>
                      </a:pPr>
                      <a:r>
                        <a:rPr b="1" lang="en-US" sz="2200">
                          <a:solidFill>
                            <a:srgbClr val="0033CC"/>
                          </a:solidFill>
                          <a:latin typeface="Calibri"/>
                          <a:ea typeface="Calibri"/>
                          <a:cs typeface="Calibri"/>
                          <a:sym typeface="Calibri"/>
                        </a:rPr>
                        <a:t>Weather Inputs</a:t>
                      </a:r>
                      <a:endParaRPr b="1" sz="2200">
                        <a:solidFill>
                          <a:srgbClr val="0033CC"/>
                        </a:solidFill>
                        <a:latin typeface="Calibri"/>
                        <a:ea typeface="Calibri"/>
                        <a:cs typeface="Calibri"/>
                        <a:sym typeface="Calibri"/>
                      </a:endParaRPr>
                    </a:p>
                  </a:txBody>
                  <a:tcPr marT="91425" marB="91425" marR="91425" marL="91425"/>
                </a:tc>
              </a:tr>
              <a:tr h="457175">
                <a:tc>
                  <a:txBody>
                    <a:bodyPr/>
                    <a:lstStyle/>
                    <a:p>
                      <a:pPr indent="0" lvl="0" marL="0" rtl="0" algn="l">
                        <a:spcBef>
                          <a:spcPts val="0"/>
                        </a:spcBef>
                        <a:spcAft>
                          <a:spcPts val="0"/>
                        </a:spcAft>
                        <a:buNone/>
                      </a:pPr>
                      <a:r>
                        <a:rPr lang="en-US" sz="2200">
                          <a:solidFill>
                            <a:srgbClr val="0033CC"/>
                          </a:solidFill>
                          <a:latin typeface="Calibri"/>
                          <a:ea typeface="Calibri"/>
                          <a:cs typeface="Calibri"/>
                          <a:sym typeface="Calibri"/>
                        </a:rPr>
                        <a:t>Rainfall</a:t>
                      </a:r>
                      <a:endParaRPr sz="2200">
                        <a:solidFill>
                          <a:srgbClr val="0033CC"/>
                        </a:solidFill>
                        <a:latin typeface="Calibri"/>
                        <a:ea typeface="Calibri"/>
                        <a:cs typeface="Calibri"/>
                        <a:sym typeface="Calibri"/>
                      </a:endParaRPr>
                    </a:p>
                  </a:txBody>
                  <a:tcPr marT="91425" marB="91425" marR="91425" marL="91425"/>
                </a:tc>
              </a:tr>
              <a:tr h="457175">
                <a:tc>
                  <a:txBody>
                    <a:bodyPr/>
                    <a:lstStyle/>
                    <a:p>
                      <a:pPr indent="0" lvl="0" marL="0" rtl="0" algn="l">
                        <a:spcBef>
                          <a:spcPts val="0"/>
                        </a:spcBef>
                        <a:spcAft>
                          <a:spcPts val="0"/>
                        </a:spcAft>
                        <a:buNone/>
                      </a:pPr>
                      <a:r>
                        <a:rPr lang="en-US" sz="2200">
                          <a:solidFill>
                            <a:srgbClr val="0033CC"/>
                          </a:solidFill>
                          <a:latin typeface="Calibri"/>
                          <a:ea typeface="Calibri"/>
                          <a:cs typeface="Calibri"/>
                          <a:sym typeface="Calibri"/>
                        </a:rPr>
                        <a:t>Temperature</a:t>
                      </a:r>
                      <a:endParaRPr sz="2200">
                        <a:solidFill>
                          <a:srgbClr val="0033CC"/>
                        </a:solidFill>
                        <a:latin typeface="Calibri"/>
                        <a:ea typeface="Calibri"/>
                        <a:cs typeface="Calibri"/>
                        <a:sym typeface="Calibri"/>
                      </a:endParaRPr>
                    </a:p>
                  </a:txBody>
                  <a:tcPr marT="91425" marB="91425" marR="91425" marL="91425"/>
                </a:tc>
              </a:tr>
              <a:tr h="457175">
                <a:tc>
                  <a:txBody>
                    <a:bodyPr/>
                    <a:lstStyle/>
                    <a:p>
                      <a:pPr indent="0" lvl="0" marL="0" rtl="0" algn="l">
                        <a:spcBef>
                          <a:spcPts val="0"/>
                        </a:spcBef>
                        <a:spcAft>
                          <a:spcPts val="0"/>
                        </a:spcAft>
                        <a:buNone/>
                      </a:pPr>
                      <a:r>
                        <a:rPr lang="en-US" sz="2200">
                          <a:solidFill>
                            <a:srgbClr val="0033CC"/>
                          </a:solidFill>
                          <a:latin typeface="Calibri"/>
                          <a:ea typeface="Calibri"/>
                          <a:cs typeface="Calibri"/>
                          <a:sym typeface="Calibri"/>
                        </a:rPr>
                        <a:t>Humidity</a:t>
                      </a:r>
                      <a:endParaRPr sz="2200">
                        <a:solidFill>
                          <a:srgbClr val="0033CC"/>
                        </a:solidFill>
                        <a:latin typeface="Calibri"/>
                        <a:ea typeface="Calibri"/>
                        <a:cs typeface="Calibri"/>
                        <a:sym typeface="Calibri"/>
                      </a:endParaRPr>
                    </a:p>
                  </a:txBody>
                  <a:tcPr marT="91425" marB="91425" marR="91425" marL="91425"/>
                </a:tc>
              </a:tr>
            </a:tbl>
          </a:graphicData>
        </a:graphic>
      </p:graphicFrame>
      <p:graphicFrame>
        <p:nvGraphicFramePr>
          <p:cNvPr id="424" name="Google Shape;424;gc4a8c36abf_3_26"/>
          <p:cNvGraphicFramePr/>
          <p:nvPr/>
        </p:nvGraphicFramePr>
        <p:xfrm>
          <a:off x="7565350" y="2915400"/>
          <a:ext cx="3000000" cy="3000000"/>
        </p:xfrm>
        <a:graphic>
          <a:graphicData uri="http://schemas.openxmlformats.org/drawingml/2006/table">
            <a:tbl>
              <a:tblPr>
                <a:noFill/>
                <a:tableStyleId>{E1FD6669-6307-48A3-83EC-43E177EB7CED}</a:tableStyleId>
              </a:tblPr>
              <a:tblGrid>
                <a:gridCol w="3414950"/>
              </a:tblGrid>
              <a:tr h="396200">
                <a:tc>
                  <a:txBody>
                    <a:bodyPr/>
                    <a:lstStyle/>
                    <a:p>
                      <a:pPr indent="0" lvl="0" marL="0" rtl="0" algn="l">
                        <a:spcBef>
                          <a:spcPts val="0"/>
                        </a:spcBef>
                        <a:spcAft>
                          <a:spcPts val="0"/>
                        </a:spcAft>
                        <a:buNone/>
                      </a:pPr>
                      <a:r>
                        <a:rPr b="1" lang="en-US" sz="2200">
                          <a:solidFill>
                            <a:srgbClr val="0033CC"/>
                          </a:solidFill>
                          <a:latin typeface="Calibri"/>
                          <a:ea typeface="Calibri"/>
                          <a:cs typeface="Calibri"/>
                          <a:sym typeface="Calibri"/>
                        </a:rPr>
                        <a:t>Non-weather Inputs</a:t>
                      </a:r>
                      <a:endParaRPr b="1" sz="2200">
                        <a:solidFill>
                          <a:srgbClr val="0033CC"/>
                        </a:solidFill>
                        <a:latin typeface="Calibri"/>
                        <a:ea typeface="Calibri"/>
                        <a:cs typeface="Calibri"/>
                        <a:sym typeface="Calibri"/>
                      </a:endParaRPr>
                    </a:p>
                  </a:txBody>
                  <a:tcPr marT="91425" marB="91425" marR="91425" marL="91425"/>
                </a:tc>
              </a:tr>
              <a:tr h="396200">
                <a:tc>
                  <a:txBody>
                    <a:bodyPr/>
                    <a:lstStyle/>
                    <a:p>
                      <a:pPr indent="0" lvl="0" marL="0" rtl="0" algn="l">
                        <a:spcBef>
                          <a:spcPts val="0"/>
                        </a:spcBef>
                        <a:spcAft>
                          <a:spcPts val="0"/>
                        </a:spcAft>
                        <a:buNone/>
                      </a:pPr>
                      <a:r>
                        <a:rPr lang="en-US" sz="2200">
                          <a:solidFill>
                            <a:srgbClr val="0033CC"/>
                          </a:solidFill>
                          <a:latin typeface="Calibri"/>
                          <a:ea typeface="Calibri"/>
                          <a:cs typeface="Calibri"/>
                          <a:sym typeface="Calibri"/>
                        </a:rPr>
                        <a:t>Soil Moisture</a:t>
                      </a:r>
                      <a:endParaRPr sz="2200">
                        <a:solidFill>
                          <a:srgbClr val="0033CC"/>
                        </a:solidFill>
                        <a:latin typeface="Calibri"/>
                        <a:ea typeface="Calibri"/>
                        <a:cs typeface="Calibri"/>
                        <a:sym typeface="Calibri"/>
                      </a:endParaRPr>
                    </a:p>
                  </a:txBody>
                  <a:tcPr marT="91425" marB="91425" marR="91425" marL="91425"/>
                </a:tc>
              </a:tr>
              <a:tr h="396200">
                <a:tc>
                  <a:txBody>
                    <a:bodyPr/>
                    <a:lstStyle/>
                    <a:p>
                      <a:pPr indent="0" lvl="0" marL="0" rtl="0" algn="l">
                        <a:spcBef>
                          <a:spcPts val="0"/>
                        </a:spcBef>
                        <a:spcAft>
                          <a:spcPts val="0"/>
                        </a:spcAft>
                        <a:buNone/>
                      </a:pPr>
                      <a:r>
                        <a:rPr lang="en-US" sz="2200">
                          <a:solidFill>
                            <a:srgbClr val="0033CC"/>
                          </a:solidFill>
                          <a:latin typeface="Calibri"/>
                          <a:ea typeface="Calibri"/>
                          <a:cs typeface="Calibri"/>
                          <a:sym typeface="Calibri"/>
                        </a:rPr>
                        <a:t>pH</a:t>
                      </a:r>
                      <a:endParaRPr sz="2200">
                        <a:solidFill>
                          <a:srgbClr val="0033CC"/>
                        </a:solidFill>
                        <a:latin typeface="Calibri"/>
                        <a:ea typeface="Calibri"/>
                        <a:cs typeface="Calibri"/>
                        <a:sym typeface="Calibri"/>
                      </a:endParaRPr>
                    </a:p>
                  </a:txBody>
                  <a:tcPr marT="91425" marB="91425" marR="91425" marL="91425"/>
                </a:tc>
              </a:tr>
              <a:tr h="396200">
                <a:tc>
                  <a:txBody>
                    <a:bodyPr/>
                    <a:lstStyle/>
                    <a:p>
                      <a:pPr indent="0" lvl="0" marL="0" rtl="0" algn="l">
                        <a:spcBef>
                          <a:spcPts val="0"/>
                        </a:spcBef>
                        <a:spcAft>
                          <a:spcPts val="0"/>
                        </a:spcAft>
                        <a:buNone/>
                      </a:pPr>
                      <a:r>
                        <a:rPr lang="en-US" sz="2200">
                          <a:solidFill>
                            <a:srgbClr val="0033CC"/>
                          </a:solidFill>
                          <a:latin typeface="Calibri"/>
                          <a:ea typeface="Calibri"/>
                          <a:cs typeface="Calibri"/>
                          <a:sym typeface="Calibri"/>
                        </a:rPr>
                        <a:t>Salts in soil like N, P, K, C, Ca, Mg, S etc</a:t>
                      </a:r>
                      <a:endParaRPr sz="2200">
                        <a:solidFill>
                          <a:srgbClr val="0033CC"/>
                        </a:solidFill>
                        <a:latin typeface="Calibri"/>
                        <a:ea typeface="Calibri"/>
                        <a:cs typeface="Calibri"/>
                        <a:sym typeface="Calibri"/>
                      </a:endParaRPr>
                    </a:p>
                  </a:txBody>
                  <a:tcPr marT="91425" marB="91425" marR="91425" marL="91425"/>
                </a:tc>
              </a:tr>
              <a:tr h="396200">
                <a:tc>
                  <a:txBody>
                    <a:bodyPr/>
                    <a:lstStyle/>
                    <a:p>
                      <a:pPr indent="0" lvl="0" marL="0" rtl="0" algn="l">
                        <a:spcBef>
                          <a:spcPts val="0"/>
                        </a:spcBef>
                        <a:spcAft>
                          <a:spcPts val="0"/>
                        </a:spcAft>
                        <a:buNone/>
                      </a:pPr>
                      <a:r>
                        <a:rPr lang="en-US" sz="2200">
                          <a:solidFill>
                            <a:srgbClr val="0033CC"/>
                          </a:solidFill>
                          <a:latin typeface="Calibri"/>
                          <a:ea typeface="Calibri"/>
                          <a:cs typeface="Calibri"/>
                          <a:sym typeface="Calibri"/>
                        </a:rPr>
                        <a:t>Crop type</a:t>
                      </a:r>
                      <a:endParaRPr sz="2200">
                        <a:solidFill>
                          <a:srgbClr val="0033CC"/>
                        </a:solidFill>
                        <a:latin typeface="Calibri"/>
                        <a:ea typeface="Calibri"/>
                        <a:cs typeface="Calibri"/>
                        <a:sym typeface="Calibri"/>
                      </a:endParaRPr>
                    </a:p>
                  </a:txBody>
                  <a:tcPr marT="91425" marB="91425" marR="91425" marL="91425"/>
                </a:tc>
              </a:tr>
              <a:tr h="396200">
                <a:tc>
                  <a:txBody>
                    <a:bodyPr/>
                    <a:lstStyle/>
                    <a:p>
                      <a:pPr indent="0" lvl="0" marL="0" rtl="0" algn="l">
                        <a:spcBef>
                          <a:spcPts val="0"/>
                        </a:spcBef>
                        <a:spcAft>
                          <a:spcPts val="0"/>
                        </a:spcAft>
                        <a:buNone/>
                      </a:pPr>
                      <a:r>
                        <a:rPr lang="en-US" sz="2200">
                          <a:solidFill>
                            <a:srgbClr val="0033CC"/>
                          </a:solidFill>
                          <a:latin typeface="Calibri"/>
                          <a:ea typeface="Calibri"/>
                          <a:cs typeface="Calibri"/>
                          <a:sym typeface="Calibri"/>
                        </a:rPr>
                        <a:t>Seed variety</a:t>
                      </a:r>
                      <a:endParaRPr sz="2200">
                        <a:solidFill>
                          <a:srgbClr val="0033CC"/>
                        </a:solidFill>
                        <a:latin typeface="Calibri"/>
                        <a:ea typeface="Calibri"/>
                        <a:cs typeface="Calibri"/>
                        <a:sym typeface="Calibri"/>
                      </a:endParaRPr>
                    </a:p>
                  </a:txBody>
                  <a:tcPr marT="91425" marB="91425" marR="91425" marL="91425"/>
                </a:tc>
              </a:tr>
            </a:tbl>
          </a:graphicData>
        </a:graphic>
      </p:graphicFrame>
      <p:sp>
        <p:nvSpPr>
          <p:cNvPr id="425" name="Google Shape;425;gc4a8c36abf_3_26"/>
          <p:cNvSpPr txBox="1"/>
          <p:nvPr/>
        </p:nvSpPr>
        <p:spPr>
          <a:xfrm>
            <a:off x="1832100" y="1696225"/>
            <a:ext cx="88359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highlight>
                  <a:schemeClr val="lt1"/>
                </a:highlight>
                <a:latin typeface="Calibri"/>
                <a:ea typeface="Calibri"/>
                <a:cs typeface="Calibri"/>
                <a:sym typeface="Calibri"/>
              </a:rPr>
              <a:t>Paper 3:</a:t>
            </a:r>
            <a:r>
              <a:rPr b="1" lang="en-US" sz="2200">
                <a:solidFill>
                  <a:schemeClr val="dk1"/>
                </a:solidFill>
                <a:highlight>
                  <a:schemeClr val="lt1"/>
                </a:highlight>
                <a:latin typeface="Calibri"/>
                <a:ea typeface="Calibri"/>
                <a:cs typeface="Calibri"/>
                <a:sym typeface="Calibri"/>
              </a:rPr>
              <a:t> An approach for prediction of crop yield using machine learning and big data techniques, </a:t>
            </a:r>
            <a:r>
              <a:rPr lang="en-US" sz="2200">
                <a:solidFill>
                  <a:schemeClr val="dk1"/>
                </a:solidFill>
                <a:highlight>
                  <a:schemeClr val="lt1"/>
                </a:highlight>
                <a:latin typeface="Calibri"/>
                <a:ea typeface="Calibri"/>
                <a:cs typeface="Calibri"/>
                <a:sym typeface="Calibri"/>
              </a:rPr>
              <a:t>Palanivel, K. and Surianarayanan, C., 2019.</a:t>
            </a:r>
            <a:endParaRPr sz="22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rPr lang="en-US" sz="2200">
                <a:solidFill>
                  <a:srgbClr val="0033CC"/>
                </a:solidFill>
                <a:latin typeface="Calibri"/>
                <a:ea typeface="Calibri"/>
                <a:cs typeface="Calibri"/>
                <a:sym typeface="Calibri"/>
              </a:rPr>
              <a:t>Inputs to the models </a:t>
            </a:r>
            <a:endParaRPr sz="2200">
              <a:solidFill>
                <a:srgbClr val="0033CC"/>
              </a:solidFill>
              <a:latin typeface="Calibri"/>
              <a:ea typeface="Calibri"/>
              <a:cs typeface="Calibri"/>
              <a:sym typeface="Calibri"/>
            </a:endParaRPr>
          </a:p>
          <a:p>
            <a:pPr indent="0" lvl="0" marL="0" rtl="0" algn="l">
              <a:spcBef>
                <a:spcPts val="0"/>
              </a:spcBef>
              <a:spcAft>
                <a:spcPts val="0"/>
              </a:spcAft>
              <a:buNone/>
            </a:pPr>
            <a:r>
              <a:rPr lang="en-US" sz="2200">
                <a:solidFill>
                  <a:srgbClr val="0033CC"/>
                </a:solidFill>
                <a:latin typeface="Calibri"/>
                <a:ea typeface="Calibri"/>
                <a:cs typeface="Calibri"/>
                <a:sym typeface="Calibri"/>
              </a:rPr>
              <a:t>for prediction are:</a:t>
            </a:r>
            <a:endParaRPr sz="2200">
              <a:solidFill>
                <a:srgbClr val="0033CC"/>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c425d32882_0_11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1" name="Google Shape;431;gc425d32882_0_111"/>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432" name="Google Shape;432;gc425d32882_0_111"/>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433" name="Google Shape;433;gc425d32882_0_111"/>
          <p:cNvSpPr txBox="1"/>
          <p:nvPr/>
        </p:nvSpPr>
        <p:spPr>
          <a:xfrm>
            <a:off x="701225" y="1696225"/>
            <a:ext cx="104904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sz="2200">
              <a:solidFill>
                <a:srgbClr val="0033CC"/>
              </a:solidFill>
              <a:highlight>
                <a:schemeClr val="lt1"/>
              </a:highlight>
              <a:latin typeface="Trebuchet MS"/>
              <a:ea typeface="Trebuchet MS"/>
              <a:cs typeface="Trebuchet MS"/>
              <a:sym typeface="Trebuchet MS"/>
            </a:endParaRPr>
          </a:p>
        </p:txBody>
      </p:sp>
      <p:sp>
        <p:nvSpPr>
          <p:cNvPr id="434" name="Google Shape;434;gc425d32882_0_1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435" name="Google Shape;435;gc425d32882_0_1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436" name="Google Shape;436;gc425d32882_0_1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37" name="Google Shape;437;gc425d32882_0_111"/>
          <p:cNvSpPr txBox="1"/>
          <p:nvPr/>
        </p:nvSpPr>
        <p:spPr>
          <a:xfrm>
            <a:off x="1832100" y="1696225"/>
            <a:ext cx="88359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highlight>
                  <a:schemeClr val="lt1"/>
                </a:highlight>
                <a:latin typeface="Calibri"/>
                <a:ea typeface="Calibri"/>
                <a:cs typeface="Calibri"/>
                <a:sym typeface="Calibri"/>
              </a:rPr>
              <a:t>Paper 3:</a:t>
            </a:r>
            <a:r>
              <a:rPr b="1" lang="en-US" sz="2200">
                <a:solidFill>
                  <a:schemeClr val="dk1"/>
                </a:solidFill>
                <a:highlight>
                  <a:schemeClr val="lt1"/>
                </a:highlight>
                <a:latin typeface="Calibri"/>
                <a:ea typeface="Calibri"/>
                <a:cs typeface="Calibri"/>
                <a:sym typeface="Calibri"/>
              </a:rPr>
              <a:t> </a:t>
            </a:r>
            <a:r>
              <a:rPr b="1" lang="en-US" sz="2200">
                <a:solidFill>
                  <a:schemeClr val="dk1"/>
                </a:solidFill>
                <a:highlight>
                  <a:schemeClr val="lt1"/>
                </a:highlight>
                <a:latin typeface="Calibri"/>
                <a:ea typeface="Calibri"/>
                <a:cs typeface="Calibri"/>
                <a:sym typeface="Calibri"/>
              </a:rPr>
              <a:t>An approach for prediction of crop yield using machine learning and big data techniques</a:t>
            </a:r>
            <a:r>
              <a:rPr b="1" lang="en-US" sz="2200">
                <a:solidFill>
                  <a:schemeClr val="dk1"/>
                </a:solidFill>
                <a:highlight>
                  <a:schemeClr val="lt1"/>
                </a:highlight>
                <a:latin typeface="Calibri"/>
                <a:ea typeface="Calibri"/>
                <a:cs typeface="Calibri"/>
                <a:sym typeface="Calibri"/>
              </a:rPr>
              <a:t>, </a:t>
            </a:r>
            <a:r>
              <a:rPr lang="en-US" sz="2200">
                <a:solidFill>
                  <a:schemeClr val="dk1"/>
                </a:solidFill>
                <a:highlight>
                  <a:schemeClr val="lt1"/>
                </a:highlight>
                <a:latin typeface="Calibri"/>
                <a:ea typeface="Calibri"/>
                <a:cs typeface="Calibri"/>
                <a:sym typeface="Calibri"/>
              </a:rPr>
              <a:t>Palanivel, K. and Surianarayanan, C., 2019.</a:t>
            </a:r>
            <a:endParaRPr sz="2200">
              <a:solidFill>
                <a:srgbClr val="0033CC"/>
              </a:solidFill>
              <a:latin typeface="Calibri"/>
              <a:ea typeface="Calibri"/>
              <a:cs typeface="Calibri"/>
              <a:sym typeface="Calibri"/>
            </a:endParaRPr>
          </a:p>
        </p:txBody>
      </p:sp>
      <p:sp>
        <p:nvSpPr>
          <p:cNvPr id="438" name="Google Shape;438;gc425d32882_0_111"/>
          <p:cNvSpPr txBox="1"/>
          <p:nvPr/>
        </p:nvSpPr>
        <p:spPr>
          <a:xfrm>
            <a:off x="1832100" y="3049525"/>
            <a:ext cx="8835900" cy="117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200">
                <a:solidFill>
                  <a:srgbClr val="0033CC"/>
                </a:solidFill>
                <a:highlight>
                  <a:srgbClr val="FFFFFF"/>
                </a:highlight>
                <a:latin typeface="Calibri"/>
                <a:ea typeface="Calibri"/>
                <a:cs typeface="Calibri"/>
                <a:sym typeface="Calibri"/>
              </a:rPr>
              <a:t>Output of the analysis is the crop yield for the provided surrounding conditions.</a:t>
            </a:r>
            <a:endParaRPr sz="2200">
              <a:solidFill>
                <a:srgbClr val="0033CC"/>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c4a8c36abf_6_1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4" name="Google Shape;444;gc4a8c36abf_6_15"/>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445" name="Google Shape;445;gc4a8c36abf_6_15"/>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446" name="Google Shape;446;gc4a8c36abf_6_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447" name="Google Shape;447;gc4a8c36abf_6_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448" name="Google Shape;448;gc4a8c36abf_6_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49" name="Google Shape;449;gc4a8c36abf_6_15"/>
          <p:cNvSpPr txBox="1"/>
          <p:nvPr/>
        </p:nvSpPr>
        <p:spPr>
          <a:xfrm>
            <a:off x="1819950" y="1772575"/>
            <a:ext cx="8848200" cy="38757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US" sz="2200">
                <a:highlight>
                  <a:schemeClr val="lt1"/>
                </a:highlight>
                <a:latin typeface="Calibri"/>
                <a:ea typeface="Calibri"/>
                <a:cs typeface="Calibri"/>
                <a:sym typeface="Calibri"/>
              </a:rPr>
              <a:t>Paper 4: </a:t>
            </a:r>
            <a:r>
              <a:rPr lang="en-US" sz="2200">
                <a:solidFill>
                  <a:schemeClr val="dk1"/>
                </a:solidFill>
                <a:highlight>
                  <a:schemeClr val="lt1"/>
                </a:highlight>
                <a:latin typeface="Calibri"/>
                <a:ea typeface="Calibri"/>
                <a:cs typeface="Calibri"/>
                <a:sym typeface="Calibri"/>
              </a:rPr>
              <a:t>Patil, A., Kokate, S., Patil, P., Panpatil, V. and Sapkal, R., 2020. </a:t>
            </a:r>
            <a:r>
              <a:rPr b="1" lang="en-US" sz="2200">
                <a:solidFill>
                  <a:schemeClr val="dk1"/>
                </a:solidFill>
                <a:highlight>
                  <a:schemeClr val="lt1"/>
                </a:highlight>
                <a:latin typeface="Calibri"/>
                <a:ea typeface="Calibri"/>
                <a:cs typeface="Calibri"/>
                <a:sym typeface="Calibri"/>
              </a:rPr>
              <a:t>Crop Prediction using Machine Learning Algorithms</a:t>
            </a:r>
            <a:r>
              <a:rPr lang="en-US" sz="2200">
                <a:solidFill>
                  <a:schemeClr val="dk1"/>
                </a:solidFill>
                <a:highlight>
                  <a:schemeClr val="lt1"/>
                </a:highlight>
                <a:latin typeface="Calibri"/>
                <a:ea typeface="Calibri"/>
                <a:cs typeface="Calibri"/>
                <a:sym typeface="Calibri"/>
              </a:rPr>
              <a:t>. International Journal of Advancements in Engineering &amp; Technology, 1(1), pp.1-8.</a:t>
            </a:r>
            <a:endParaRPr sz="2300">
              <a:solidFill>
                <a:schemeClr val="accent2"/>
              </a:solidFill>
              <a:highlight>
                <a:schemeClr val="lt1"/>
              </a:highlight>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2200">
              <a:solidFill>
                <a:srgbClr val="0033CC"/>
              </a:solidFill>
              <a:highlight>
                <a:schemeClr val="lt1"/>
              </a:highlight>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US" sz="2200">
                <a:solidFill>
                  <a:srgbClr val="0033CC"/>
                </a:solidFill>
                <a:highlight>
                  <a:schemeClr val="lt1"/>
                </a:highlight>
                <a:latin typeface="Calibri"/>
                <a:ea typeface="Calibri"/>
                <a:cs typeface="Calibri"/>
                <a:sym typeface="Calibri"/>
              </a:rPr>
              <a:t>In this paper, the authors have taken into account the different ML algorithms which are used in crop prediction over various other studies and have tried to add more attributes to the system in order to improve the results . They have compared the prediction of the ideal crop from using different models to get a better understanding of how to use ML techniques in the future.</a:t>
            </a:r>
            <a:endParaRPr sz="2200">
              <a:solidFill>
                <a:srgbClr val="0033CC"/>
              </a:solidFill>
              <a:highlight>
                <a:schemeClr val="lt1"/>
              </a:highlight>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c4a8c36abf_6_3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5" name="Google Shape;455;gc4a8c36abf_6_33"/>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456" name="Google Shape;456;gc4a8c36abf_6_33"/>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457" name="Google Shape;457;gc4a8c36abf_6_3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458" name="Google Shape;458;gc4a8c36abf_6_3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459" name="Google Shape;459;gc4a8c36abf_6_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60" name="Google Shape;460;gc4a8c36abf_6_33"/>
          <p:cNvSpPr txBox="1"/>
          <p:nvPr/>
        </p:nvSpPr>
        <p:spPr>
          <a:xfrm>
            <a:off x="1807900" y="1772575"/>
            <a:ext cx="8860200" cy="324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200">
                <a:solidFill>
                  <a:schemeClr val="dk1"/>
                </a:solidFill>
                <a:highlight>
                  <a:schemeClr val="lt1"/>
                </a:highlight>
                <a:latin typeface="Calibri"/>
                <a:ea typeface="Calibri"/>
                <a:cs typeface="Calibri"/>
                <a:sym typeface="Calibri"/>
              </a:rPr>
              <a:t>Paper 4: </a:t>
            </a:r>
            <a:r>
              <a:rPr b="1" lang="en-US" sz="2200">
                <a:solidFill>
                  <a:schemeClr val="dk1"/>
                </a:solidFill>
                <a:highlight>
                  <a:schemeClr val="lt1"/>
                </a:highlight>
                <a:latin typeface="Calibri"/>
                <a:ea typeface="Calibri"/>
                <a:cs typeface="Calibri"/>
                <a:sym typeface="Calibri"/>
              </a:rPr>
              <a:t>Crop Prediction using Machine Learning Algorithms, </a:t>
            </a:r>
            <a:r>
              <a:rPr lang="en-US" sz="2200">
                <a:solidFill>
                  <a:schemeClr val="dk1"/>
                </a:solidFill>
                <a:highlight>
                  <a:schemeClr val="lt1"/>
                </a:highlight>
                <a:latin typeface="Calibri"/>
                <a:ea typeface="Calibri"/>
                <a:cs typeface="Calibri"/>
                <a:sym typeface="Calibri"/>
              </a:rPr>
              <a:t>Patil, A., Kokate, S., Patil, P., Panpatil, V. and Sapkal, R., 2020.</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US" sz="2200">
                <a:solidFill>
                  <a:srgbClr val="0033CC"/>
                </a:solidFill>
                <a:highlight>
                  <a:schemeClr val="lt1"/>
                </a:highlight>
                <a:latin typeface="Calibri"/>
                <a:ea typeface="Calibri"/>
                <a:cs typeface="Calibri"/>
                <a:sym typeface="Calibri"/>
              </a:rPr>
              <a:t>T</a:t>
            </a:r>
            <a:r>
              <a:rPr lang="en-US" sz="2200">
                <a:solidFill>
                  <a:srgbClr val="0033CC"/>
                </a:solidFill>
                <a:highlight>
                  <a:schemeClr val="lt1"/>
                </a:highlight>
                <a:latin typeface="Calibri"/>
                <a:ea typeface="Calibri"/>
                <a:cs typeface="Calibri"/>
                <a:sym typeface="Calibri"/>
              </a:rPr>
              <a:t>he method of crop prediction identified by the authors based on previous work done ,t</a:t>
            </a:r>
            <a:r>
              <a:rPr lang="en-US" sz="2200">
                <a:solidFill>
                  <a:srgbClr val="0033CC"/>
                </a:solidFill>
                <a:highlight>
                  <a:schemeClr val="lt1"/>
                </a:highlight>
                <a:latin typeface="Calibri"/>
                <a:ea typeface="Calibri"/>
                <a:cs typeface="Calibri"/>
                <a:sym typeface="Calibri"/>
              </a:rPr>
              <a:t>he crop selection method distributes crops into</a:t>
            </a:r>
            <a:endParaRPr sz="2200">
              <a:solidFill>
                <a:srgbClr val="0033CC"/>
              </a:solidFill>
              <a:highlight>
                <a:schemeClr val="lt1"/>
              </a:highlight>
              <a:latin typeface="Calibri"/>
              <a:ea typeface="Calibri"/>
              <a:cs typeface="Calibri"/>
              <a:sym typeface="Calibri"/>
            </a:endParaRPr>
          </a:p>
          <a:p>
            <a:pPr indent="-368300" lvl="0" marL="457200" rtl="0" algn="l">
              <a:lnSpc>
                <a:spcPct val="115000"/>
              </a:lnSpc>
              <a:spcBef>
                <a:spcPts val="0"/>
              </a:spcBef>
              <a:spcAft>
                <a:spcPts val="0"/>
              </a:spcAft>
              <a:buClr>
                <a:srgbClr val="0033CC"/>
              </a:buClr>
              <a:buSzPts val="2200"/>
              <a:buFont typeface="Calibri"/>
              <a:buChar char="●"/>
            </a:pPr>
            <a:r>
              <a:rPr lang="en-US" sz="2200">
                <a:solidFill>
                  <a:srgbClr val="0033CC"/>
                </a:solidFill>
                <a:highlight>
                  <a:schemeClr val="lt1"/>
                </a:highlight>
                <a:latin typeface="Calibri"/>
                <a:ea typeface="Calibri"/>
                <a:cs typeface="Calibri"/>
                <a:sym typeface="Calibri"/>
              </a:rPr>
              <a:t>Seasonal</a:t>
            </a:r>
            <a:endParaRPr sz="2200">
              <a:solidFill>
                <a:srgbClr val="0033CC"/>
              </a:solidFill>
              <a:highlight>
                <a:schemeClr val="lt1"/>
              </a:highlight>
              <a:latin typeface="Calibri"/>
              <a:ea typeface="Calibri"/>
              <a:cs typeface="Calibri"/>
              <a:sym typeface="Calibri"/>
            </a:endParaRPr>
          </a:p>
          <a:p>
            <a:pPr indent="-368300" lvl="0" marL="457200" rtl="0" algn="l">
              <a:lnSpc>
                <a:spcPct val="115000"/>
              </a:lnSpc>
              <a:spcBef>
                <a:spcPts val="0"/>
              </a:spcBef>
              <a:spcAft>
                <a:spcPts val="0"/>
              </a:spcAft>
              <a:buClr>
                <a:srgbClr val="0033CC"/>
              </a:buClr>
              <a:buSzPts val="2200"/>
              <a:buFont typeface="Calibri"/>
              <a:buChar char="●"/>
            </a:pPr>
            <a:r>
              <a:rPr lang="en-US" sz="2200">
                <a:solidFill>
                  <a:srgbClr val="0033CC"/>
                </a:solidFill>
                <a:highlight>
                  <a:schemeClr val="lt1"/>
                </a:highlight>
                <a:latin typeface="Calibri"/>
                <a:ea typeface="Calibri"/>
                <a:cs typeface="Calibri"/>
                <a:sym typeface="Calibri"/>
              </a:rPr>
              <a:t>Whole Year</a:t>
            </a:r>
            <a:endParaRPr sz="2200">
              <a:solidFill>
                <a:srgbClr val="0033CC"/>
              </a:solidFill>
              <a:highlight>
                <a:schemeClr val="lt1"/>
              </a:highlight>
              <a:latin typeface="Calibri"/>
              <a:ea typeface="Calibri"/>
              <a:cs typeface="Calibri"/>
              <a:sym typeface="Calibri"/>
            </a:endParaRPr>
          </a:p>
          <a:p>
            <a:pPr indent="-368300" lvl="0" marL="457200" rtl="0" algn="l">
              <a:lnSpc>
                <a:spcPct val="115000"/>
              </a:lnSpc>
              <a:spcBef>
                <a:spcPts val="0"/>
              </a:spcBef>
              <a:spcAft>
                <a:spcPts val="0"/>
              </a:spcAft>
              <a:buClr>
                <a:srgbClr val="0033CC"/>
              </a:buClr>
              <a:buSzPts val="2200"/>
              <a:buFont typeface="Calibri"/>
              <a:buChar char="●"/>
            </a:pPr>
            <a:r>
              <a:rPr lang="en-US" sz="2200">
                <a:solidFill>
                  <a:srgbClr val="0033CC"/>
                </a:solidFill>
                <a:highlight>
                  <a:schemeClr val="lt1"/>
                </a:highlight>
                <a:latin typeface="Calibri"/>
                <a:ea typeface="Calibri"/>
                <a:cs typeface="Calibri"/>
                <a:sym typeface="Calibri"/>
              </a:rPr>
              <a:t>Short plantation period </a:t>
            </a:r>
            <a:endParaRPr sz="2200">
              <a:solidFill>
                <a:srgbClr val="0033CC"/>
              </a:solidFill>
              <a:highlight>
                <a:schemeClr val="lt1"/>
              </a:highlight>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c425d32882_0_12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6" name="Google Shape;466;gc425d32882_0_125"/>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467" name="Google Shape;467;gc425d32882_0_125"/>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468" name="Google Shape;468;gc425d32882_0_1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469" name="Google Shape;469;gc425d32882_0_1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470" name="Google Shape;470;gc425d32882_0_1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71" name="Google Shape;471;gc425d32882_0_125"/>
          <p:cNvSpPr txBox="1"/>
          <p:nvPr/>
        </p:nvSpPr>
        <p:spPr>
          <a:xfrm>
            <a:off x="1819850" y="1748125"/>
            <a:ext cx="8848200" cy="36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200">
                <a:solidFill>
                  <a:schemeClr val="dk1"/>
                </a:solidFill>
                <a:highlight>
                  <a:schemeClr val="lt1"/>
                </a:highlight>
                <a:latin typeface="Calibri"/>
                <a:ea typeface="Calibri"/>
                <a:cs typeface="Calibri"/>
                <a:sym typeface="Calibri"/>
              </a:rPr>
              <a:t>Paper 4: </a:t>
            </a:r>
            <a:r>
              <a:rPr b="1" lang="en-US" sz="2200">
                <a:solidFill>
                  <a:schemeClr val="dk1"/>
                </a:solidFill>
                <a:highlight>
                  <a:schemeClr val="lt1"/>
                </a:highlight>
                <a:latin typeface="Calibri"/>
                <a:ea typeface="Calibri"/>
                <a:cs typeface="Calibri"/>
                <a:sym typeface="Calibri"/>
              </a:rPr>
              <a:t>Crop Prediction using Machine Learning Algorithms, </a:t>
            </a:r>
            <a:r>
              <a:rPr lang="en-US" sz="2200">
                <a:solidFill>
                  <a:schemeClr val="dk1"/>
                </a:solidFill>
                <a:highlight>
                  <a:schemeClr val="lt1"/>
                </a:highlight>
                <a:latin typeface="Calibri"/>
                <a:ea typeface="Calibri"/>
                <a:cs typeface="Calibri"/>
                <a:sym typeface="Calibri"/>
              </a:rPr>
              <a:t>Patil, A., Kokate, S., Patil, P., Panpatil, V. and Sapkal, R., 2020.</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2200">
              <a:solidFill>
                <a:srgbClr val="0033CC"/>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US" sz="2200">
                <a:solidFill>
                  <a:srgbClr val="0033CC"/>
                </a:solidFill>
                <a:highlight>
                  <a:schemeClr val="lt1"/>
                </a:highlight>
                <a:latin typeface="Calibri"/>
                <a:ea typeface="Calibri"/>
                <a:cs typeface="Calibri"/>
                <a:sym typeface="Calibri"/>
              </a:rPr>
              <a:t>The data of these were then taken over a particular region(as agriculture depends on the type of place) and then a suitable crop is selected to be planted.The previous work the authors surveyed made use of ML algorithms with one attribute and thus they made a system to add more attributes to it so that along with crop ,the time of the year and the weather prediction is also taken into account.This is shown in their work flowchart below   </a:t>
            </a:r>
            <a:endParaRPr sz="2200">
              <a:solidFill>
                <a:srgbClr val="0033CC"/>
              </a:solidFill>
              <a:highlight>
                <a:schemeClr val="lt1"/>
              </a:highlight>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c4a8c36abf_6_4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7" name="Google Shape;477;gc4a8c36abf_6_43"/>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478" name="Google Shape;478;gc4a8c36abf_6_43"/>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479" name="Google Shape;479;gc4a8c36abf_6_4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480" name="Google Shape;480;gc4a8c36abf_6_4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481" name="Google Shape;481;gc4a8c36abf_6_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82" name="Google Shape;482;gc4a8c36abf_6_43"/>
          <p:cNvSpPr txBox="1"/>
          <p:nvPr/>
        </p:nvSpPr>
        <p:spPr>
          <a:xfrm>
            <a:off x="733475" y="1772575"/>
            <a:ext cx="103788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300">
                <a:solidFill>
                  <a:srgbClr val="0033CC"/>
                </a:solidFill>
                <a:highlight>
                  <a:schemeClr val="lt1"/>
                </a:highlight>
                <a:latin typeface="Trebuchet MS"/>
                <a:ea typeface="Trebuchet MS"/>
                <a:cs typeface="Trebuchet MS"/>
                <a:sym typeface="Trebuchet MS"/>
              </a:rPr>
              <a:t> </a:t>
            </a:r>
            <a:endParaRPr sz="2300">
              <a:solidFill>
                <a:srgbClr val="0033CC"/>
              </a:solidFill>
              <a:highlight>
                <a:schemeClr val="lt1"/>
              </a:highlight>
              <a:latin typeface="Trebuchet MS"/>
              <a:ea typeface="Trebuchet MS"/>
              <a:cs typeface="Trebuchet MS"/>
              <a:sym typeface="Trebuchet MS"/>
            </a:endParaRPr>
          </a:p>
        </p:txBody>
      </p:sp>
      <p:pic>
        <p:nvPicPr>
          <p:cNvPr id="483" name="Google Shape;483;gc4a8c36abf_6_43"/>
          <p:cNvPicPr preferRelativeResize="0"/>
          <p:nvPr/>
        </p:nvPicPr>
        <p:blipFill rotWithShape="1">
          <a:blip r:embed="rId4">
            <a:alphaModFix/>
          </a:blip>
          <a:srcRect b="1973" l="0" r="0" t="3168"/>
          <a:stretch/>
        </p:blipFill>
        <p:spPr>
          <a:xfrm>
            <a:off x="1807900" y="2567225"/>
            <a:ext cx="8860199" cy="3789125"/>
          </a:xfrm>
          <a:prstGeom prst="rect">
            <a:avLst/>
          </a:prstGeom>
          <a:noFill/>
          <a:ln>
            <a:noFill/>
          </a:ln>
        </p:spPr>
      </p:pic>
      <p:sp>
        <p:nvSpPr>
          <p:cNvPr id="484" name="Google Shape;484;gc4a8c36abf_6_43"/>
          <p:cNvSpPr txBox="1"/>
          <p:nvPr/>
        </p:nvSpPr>
        <p:spPr>
          <a:xfrm>
            <a:off x="1807900" y="1772575"/>
            <a:ext cx="8860200" cy="9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200">
                <a:solidFill>
                  <a:schemeClr val="dk1"/>
                </a:solidFill>
                <a:highlight>
                  <a:schemeClr val="lt1"/>
                </a:highlight>
                <a:latin typeface="Calibri"/>
                <a:ea typeface="Calibri"/>
                <a:cs typeface="Calibri"/>
                <a:sym typeface="Calibri"/>
              </a:rPr>
              <a:t>Paper 4: </a:t>
            </a:r>
            <a:r>
              <a:rPr b="1" lang="en-US" sz="2200">
                <a:solidFill>
                  <a:schemeClr val="dk1"/>
                </a:solidFill>
                <a:highlight>
                  <a:schemeClr val="lt1"/>
                </a:highlight>
                <a:latin typeface="Calibri"/>
                <a:ea typeface="Calibri"/>
                <a:cs typeface="Calibri"/>
                <a:sym typeface="Calibri"/>
              </a:rPr>
              <a:t>Crop Prediction using Machine Learning Algorithms, </a:t>
            </a:r>
            <a:r>
              <a:rPr lang="en-US" sz="2200">
                <a:solidFill>
                  <a:schemeClr val="dk1"/>
                </a:solidFill>
                <a:highlight>
                  <a:schemeClr val="lt1"/>
                </a:highlight>
                <a:latin typeface="Calibri"/>
                <a:ea typeface="Calibri"/>
                <a:cs typeface="Calibri"/>
                <a:sym typeface="Calibri"/>
              </a:rPr>
              <a:t>Patil, A., Kokate, S., Patil, P., Panpatil, V. and Sapkal, R., 2020.</a:t>
            </a:r>
            <a:endParaRPr sz="22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c4a8c36abf_6_5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0" name="Google Shape;490;gc4a8c36abf_6_54"/>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491" name="Google Shape;491;gc4a8c36abf_6_54"/>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492" name="Google Shape;492;gc4a8c36abf_6_5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493" name="Google Shape;493;gc4a8c36abf_6_5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494" name="Google Shape;494;gc4a8c36abf_6_5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95" name="Google Shape;495;gc4a8c36abf_6_54"/>
          <p:cNvSpPr txBox="1"/>
          <p:nvPr/>
        </p:nvSpPr>
        <p:spPr>
          <a:xfrm>
            <a:off x="733475" y="1772575"/>
            <a:ext cx="103788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300">
                <a:solidFill>
                  <a:srgbClr val="0033CC"/>
                </a:solidFill>
                <a:highlight>
                  <a:schemeClr val="lt1"/>
                </a:highlight>
                <a:latin typeface="Trebuchet MS"/>
                <a:ea typeface="Trebuchet MS"/>
                <a:cs typeface="Trebuchet MS"/>
                <a:sym typeface="Trebuchet MS"/>
              </a:rPr>
              <a:t> </a:t>
            </a:r>
            <a:endParaRPr sz="2300">
              <a:solidFill>
                <a:srgbClr val="0033CC"/>
              </a:solidFill>
              <a:highlight>
                <a:schemeClr val="lt1"/>
              </a:highlight>
              <a:latin typeface="Trebuchet MS"/>
              <a:ea typeface="Trebuchet MS"/>
              <a:cs typeface="Trebuchet MS"/>
              <a:sym typeface="Trebuchet MS"/>
            </a:endParaRPr>
          </a:p>
        </p:txBody>
      </p:sp>
      <p:sp>
        <p:nvSpPr>
          <p:cNvPr id="496" name="Google Shape;496;gc4a8c36abf_6_54"/>
          <p:cNvSpPr txBox="1"/>
          <p:nvPr/>
        </p:nvSpPr>
        <p:spPr>
          <a:xfrm>
            <a:off x="1788000" y="1717000"/>
            <a:ext cx="8880000" cy="285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200">
                <a:solidFill>
                  <a:schemeClr val="dk1"/>
                </a:solidFill>
                <a:highlight>
                  <a:schemeClr val="lt1"/>
                </a:highlight>
                <a:latin typeface="Calibri"/>
                <a:ea typeface="Calibri"/>
                <a:cs typeface="Calibri"/>
                <a:sym typeface="Calibri"/>
              </a:rPr>
              <a:t>Paper 4: </a:t>
            </a:r>
            <a:r>
              <a:rPr b="1" lang="en-US" sz="2200">
                <a:solidFill>
                  <a:schemeClr val="dk1"/>
                </a:solidFill>
                <a:highlight>
                  <a:schemeClr val="lt1"/>
                </a:highlight>
                <a:latin typeface="Calibri"/>
                <a:ea typeface="Calibri"/>
                <a:cs typeface="Calibri"/>
                <a:sym typeface="Calibri"/>
              </a:rPr>
              <a:t>Crop Prediction using Machine Learning Algorithms, </a:t>
            </a:r>
            <a:r>
              <a:rPr lang="en-US" sz="2200">
                <a:solidFill>
                  <a:schemeClr val="dk1"/>
                </a:solidFill>
                <a:highlight>
                  <a:schemeClr val="lt1"/>
                </a:highlight>
                <a:latin typeface="Calibri"/>
                <a:ea typeface="Calibri"/>
                <a:cs typeface="Calibri"/>
                <a:sym typeface="Calibri"/>
              </a:rPr>
              <a:t>Patil, A., Kokate, S., Patil, P., Panpatil, V. and Sapkal, R., 2020.</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2200">
              <a:solidFill>
                <a:srgbClr val="0033CC"/>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US" sz="2200">
                <a:solidFill>
                  <a:srgbClr val="0033CC"/>
                </a:solidFill>
                <a:highlight>
                  <a:schemeClr val="lt1"/>
                </a:highlight>
                <a:latin typeface="Calibri"/>
                <a:ea typeface="Calibri"/>
                <a:cs typeface="Calibri"/>
                <a:sym typeface="Calibri"/>
              </a:rPr>
              <a:t>The data must include:</a:t>
            </a:r>
            <a:endParaRPr sz="2200">
              <a:solidFill>
                <a:srgbClr val="0033CC"/>
              </a:solidFill>
              <a:highlight>
                <a:schemeClr val="lt1"/>
              </a:highlight>
              <a:latin typeface="Calibri"/>
              <a:ea typeface="Calibri"/>
              <a:cs typeface="Calibri"/>
              <a:sym typeface="Calibri"/>
            </a:endParaRPr>
          </a:p>
          <a:p>
            <a:pPr indent="-368300" lvl="0" marL="457200" rtl="0" algn="l">
              <a:lnSpc>
                <a:spcPct val="115000"/>
              </a:lnSpc>
              <a:spcBef>
                <a:spcPts val="0"/>
              </a:spcBef>
              <a:spcAft>
                <a:spcPts val="0"/>
              </a:spcAft>
              <a:buClr>
                <a:srgbClr val="0033CC"/>
              </a:buClr>
              <a:buSzPts val="2200"/>
              <a:buFont typeface="Calibri"/>
              <a:buChar char="●"/>
            </a:pPr>
            <a:r>
              <a:rPr lang="en-US" sz="2200">
                <a:solidFill>
                  <a:srgbClr val="0033CC"/>
                </a:solidFill>
                <a:highlight>
                  <a:schemeClr val="lt1"/>
                </a:highlight>
                <a:latin typeface="Calibri"/>
                <a:ea typeface="Calibri"/>
                <a:cs typeface="Calibri"/>
                <a:sym typeface="Calibri"/>
              </a:rPr>
              <a:t>Soil Parameters like s</a:t>
            </a:r>
            <a:r>
              <a:rPr lang="en-US" sz="2200">
                <a:solidFill>
                  <a:srgbClr val="0033CC"/>
                </a:solidFill>
                <a:highlight>
                  <a:schemeClr val="lt1"/>
                </a:highlight>
                <a:latin typeface="Calibri"/>
                <a:ea typeface="Calibri"/>
                <a:cs typeface="Calibri"/>
                <a:sym typeface="Calibri"/>
              </a:rPr>
              <a:t>oil type, soil pH value</a:t>
            </a:r>
            <a:endParaRPr sz="2200">
              <a:solidFill>
                <a:srgbClr val="0033CC"/>
              </a:solidFill>
              <a:highlight>
                <a:schemeClr val="lt1"/>
              </a:highlight>
              <a:latin typeface="Calibri"/>
              <a:ea typeface="Calibri"/>
              <a:cs typeface="Calibri"/>
              <a:sym typeface="Calibri"/>
            </a:endParaRPr>
          </a:p>
          <a:p>
            <a:pPr indent="-368300" lvl="0" marL="457200" rtl="0" algn="l">
              <a:lnSpc>
                <a:spcPct val="115000"/>
              </a:lnSpc>
              <a:spcBef>
                <a:spcPts val="0"/>
              </a:spcBef>
              <a:spcAft>
                <a:spcPts val="0"/>
              </a:spcAft>
              <a:buClr>
                <a:srgbClr val="0033CC"/>
              </a:buClr>
              <a:buSzPts val="2200"/>
              <a:buFont typeface="Calibri"/>
              <a:buChar char="●"/>
            </a:pPr>
            <a:r>
              <a:rPr lang="en-US" sz="2200">
                <a:solidFill>
                  <a:srgbClr val="0033CC"/>
                </a:solidFill>
                <a:highlight>
                  <a:schemeClr val="lt1"/>
                </a:highlight>
                <a:latin typeface="Calibri"/>
                <a:ea typeface="Calibri"/>
                <a:cs typeface="Calibri"/>
                <a:sym typeface="Calibri"/>
              </a:rPr>
              <a:t>Climatic Parameters like h</a:t>
            </a:r>
            <a:r>
              <a:rPr lang="en-US" sz="2200">
                <a:solidFill>
                  <a:srgbClr val="0033CC"/>
                </a:solidFill>
                <a:highlight>
                  <a:schemeClr val="lt1"/>
                </a:highlight>
                <a:latin typeface="Calibri"/>
                <a:ea typeface="Calibri"/>
                <a:cs typeface="Calibri"/>
                <a:sym typeface="Calibri"/>
              </a:rPr>
              <a:t>umidity, temperature, wind, rainfall</a:t>
            </a:r>
            <a:endParaRPr sz="2200">
              <a:solidFill>
                <a:srgbClr val="0033CC"/>
              </a:solidFill>
              <a:highlight>
                <a:schemeClr val="lt1"/>
              </a:highlight>
              <a:latin typeface="Calibri"/>
              <a:ea typeface="Calibri"/>
              <a:cs typeface="Calibri"/>
              <a:sym typeface="Calibri"/>
            </a:endParaRPr>
          </a:p>
          <a:p>
            <a:pPr indent="-368300" lvl="0" marL="457200" rtl="0" algn="l">
              <a:lnSpc>
                <a:spcPct val="115000"/>
              </a:lnSpc>
              <a:spcBef>
                <a:spcPts val="0"/>
              </a:spcBef>
              <a:spcAft>
                <a:spcPts val="0"/>
              </a:spcAft>
              <a:buClr>
                <a:srgbClr val="0033CC"/>
              </a:buClr>
              <a:buSzPts val="2200"/>
              <a:buFont typeface="Calibri"/>
              <a:buChar char="●"/>
            </a:pPr>
            <a:r>
              <a:rPr lang="en-US" sz="2200">
                <a:solidFill>
                  <a:srgbClr val="0033CC"/>
                </a:solidFill>
                <a:highlight>
                  <a:schemeClr val="lt1"/>
                </a:highlight>
                <a:latin typeface="Calibri"/>
                <a:ea typeface="Calibri"/>
                <a:cs typeface="Calibri"/>
                <a:sym typeface="Calibri"/>
              </a:rPr>
              <a:t>Production cost of cultivation</a:t>
            </a:r>
            <a:endParaRPr sz="2200">
              <a:solidFill>
                <a:srgbClr val="0033CC"/>
              </a:solidFill>
              <a:highlight>
                <a:schemeClr val="lt1"/>
              </a:highlight>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gc425d32882_0_13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2" name="Google Shape;502;gc425d32882_0_137"/>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503" name="Google Shape;503;gc425d32882_0_137"/>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504" name="Google Shape;504;gc425d32882_0_13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505" name="Google Shape;505;gc425d32882_0_13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506" name="Google Shape;506;gc425d32882_0_1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07" name="Google Shape;507;gc425d32882_0_137"/>
          <p:cNvSpPr txBox="1"/>
          <p:nvPr/>
        </p:nvSpPr>
        <p:spPr>
          <a:xfrm>
            <a:off x="733475" y="1772575"/>
            <a:ext cx="103788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300">
                <a:solidFill>
                  <a:srgbClr val="0033CC"/>
                </a:solidFill>
                <a:highlight>
                  <a:schemeClr val="lt1"/>
                </a:highlight>
                <a:latin typeface="Trebuchet MS"/>
                <a:ea typeface="Trebuchet MS"/>
                <a:cs typeface="Trebuchet MS"/>
                <a:sym typeface="Trebuchet MS"/>
              </a:rPr>
              <a:t> </a:t>
            </a:r>
            <a:endParaRPr sz="2300">
              <a:solidFill>
                <a:srgbClr val="0033CC"/>
              </a:solidFill>
              <a:highlight>
                <a:schemeClr val="lt1"/>
              </a:highlight>
              <a:latin typeface="Trebuchet MS"/>
              <a:ea typeface="Trebuchet MS"/>
              <a:cs typeface="Trebuchet MS"/>
              <a:sym typeface="Trebuchet MS"/>
            </a:endParaRPr>
          </a:p>
        </p:txBody>
      </p:sp>
      <p:sp>
        <p:nvSpPr>
          <p:cNvPr id="508" name="Google Shape;508;gc425d32882_0_137"/>
          <p:cNvSpPr txBox="1"/>
          <p:nvPr/>
        </p:nvSpPr>
        <p:spPr>
          <a:xfrm>
            <a:off x="1788050" y="1717000"/>
            <a:ext cx="8880000" cy="36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200">
                <a:solidFill>
                  <a:schemeClr val="dk1"/>
                </a:solidFill>
                <a:highlight>
                  <a:schemeClr val="lt1"/>
                </a:highlight>
                <a:latin typeface="Calibri"/>
                <a:ea typeface="Calibri"/>
                <a:cs typeface="Calibri"/>
                <a:sym typeface="Calibri"/>
              </a:rPr>
              <a:t>Paper 4: </a:t>
            </a:r>
            <a:r>
              <a:rPr b="1" lang="en-US" sz="2200">
                <a:solidFill>
                  <a:schemeClr val="dk1"/>
                </a:solidFill>
                <a:highlight>
                  <a:schemeClr val="lt1"/>
                </a:highlight>
                <a:latin typeface="Calibri"/>
                <a:ea typeface="Calibri"/>
                <a:cs typeface="Calibri"/>
                <a:sym typeface="Calibri"/>
              </a:rPr>
              <a:t>Crop Prediction using Machine Learning Algorithms, </a:t>
            </a:r>
            <a:r>
              <a:rPr lang="en-US" sz="2200">
                <a:solidFill>
                  <a:schemeClr val="dk1"/>
                </a:solidFill>
                <a:highlight>
                  <a:schemeClr val="lt1"/>
                </a:highlight>
                <a:latin typeface="Calibri"/>
                <a:ea typeface="Calibri"/>
                <a:cs typeface="Calibri"/>
                <a:sym typeface="Calibri"/>
              </a:rPr>
              <a:t>Patil, A., Kokate, S., Patil, P., Panpatil, V. and Sapkal, R., 2020.</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2200">
              <a:solidFill>
                <a:srgbClr val="0033CC"/>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US" sz="2200">
                <a:solidFill>
                  <a:srgbClr val="0033CC"/>
                </a:solidFill>
                <a:highlight>
                  <a:schemeClr val="lt1"/>
                </a:highlight>
                <a:latin typeface="Calibri"/>
                <a:ea typeface="Calibri"/>
                <a:cs typeface="Calibri"/>
                <a:sym typeface="Calibri"/>
              </a:rPr>
              <a:t>Previous year yield details for that region.</a:t>
            </a:r>
            <a:endParaRPr sz="2200">
              <a:solidFill>
                <a:srgbClr val="0033CC"/>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US" sz="2200">
                <a:solidFill>
                  <a:srgbClr val="0033CC"/>
                </a:solidFill>
                <a:highlight>
                  <a:schemeClr val="lt1"/>
                </a:highlight>
                <a:latin typeface="Calibri"/>
                <a:ea typeface="Calibri"/>
                <a:cs typeface="Calibri"/>
                <a:sym typeface="Calibri"/>
              </a:rPr>
              <a:t>The data is preprocessed and fed into  KNN , Decision tree and Naive Bayes classifier and the results from both of these are compared.</a:t>
            </a:r>
            <a:endParaRPr sz="2200">
              <a:solidFill>
                <a:srgbClr val="0033CC"/>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US" sz="2200">
                <a:solidFill>
                  <a:srgbClr val="0033CC"/>
                </a:solidFill>
                <a:highlight>
                  <a:schemeClr val="lt1"/>
                </a:highlight>
                <a:latin typeface="Calibri"/>
                <a:ea typeface="Calibri"/>
                <a:cs typeface="Calibri"/>
                <a:sym typeface="Calibri"/>
              </a:rPr>
              <a:t>The selection attributes of the Decision tree being Gini index,entropy and information gain.</a:t>
            </a:r>
            <a:endParaRPr sz="2200">
              <a:solidFill>
                <a:srgbClr val="0033CC"/>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200">
              <a:solidFill>
                <a:srgbClr val="0033CC"/>
              </a:solidFill>
              <a:highlight>
                <a:schemeClr val="lt1"/>
              </a:highlight>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gc4a8c36abf_6_6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4" name="Google Shape;514;gc4a8c36abf_6_67"/>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515" name="Google Shape;515;gc4a8c36abf_6_67"/>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516" name="Google Shape;516;gc4a8c36abf_6_6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517" name="Google Shape;517;gc4a8c36abf_6_6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518" name="Google Shape;518;gc4a8c36abf_6_6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19" name="Google Shape;519;gc4a8c36abf_6_67"/>
          <p:cNvSpPr txBox="1"/>
          <p:nvPr/>
        </p:nvSpPr>
        <p:spPr>
          <a:xfrm>
            <a:off x="733475" y="1772575"/>
            <a:ext cx="103788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300">
                <a:solidFill>
                  <a:srgbClr val="0033CC"/>
                </a:solidFill>
                <a:highlight>
                  <a:schemeClr val="lt1"/>
                </a:highlight>
                <a:latin typeface="Trebuchet MS"/>
                <a:ea typeface="Trebuchet MS"/>
                <a:cs typeface="Trebuchet MS"/>
                <a:sym typeface="Trebuchet MS"/>
              </a:rPr>
              <a:t> </a:t>
            </a:r>
            <a:endParaRPr sz="2300">
              <a:solidFill>
                <a:srgbClr val="0033CC"/>
              </a:solidFill>
              <a:highlight>
                <a:schemeClr val="lt1"/>
              </a:highlight>
              <a:latin typeface="Trebuchet MS"/>
              <a:ea typeface="Trebuchet MS"/>
              <a:cs typeface="Trebuchet MS"/>
              <a:sym typeface="Trebuchet MS"/>
            </a:endParaRPr>
          </a:p>
        </p:txBody>
      </p:sp>
      <p:sp>
        <p:nvSpPr>
          <p:cNvPr id="520" name="Google Shape;520;gc4a8c36abf_6_67"/>
          <p:cNvSpPr txBox="1"/>
          <p:nvPr/>
        </p:nvSpPr>
        <p:spPr>
          <a:xfrm>
            <a:off x="1819950" y="1873700"/>
            <a:ext cx="8848200" cy="4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200">
                <a:solidFill>
                  <a:schemeClr val="dk1"/>
                </a:solidFill>
                <a:highlight>
                  <a:schemeClr val="lt1"/>
                </a:highlight>
                <a:latin typeface="Calibri"/>
                <a:ea typeface="Calibri"/>
                <a:cs typeface="Calibri"/>
                <a:sym typeface="Calibri"/>
              </a:rPr>
              <a:t>Paper 4: </a:t>
            </a:r>
            <a:r>
              <a:rPr b="1" lang="en-US" sz="2200">
                <a:solidFill>
                  <a:schemeClr val="dk1"/>
                </a:solidFill>
                <a:highlight>
                  <a:schemeClr val="lt1"/>
                </a:highlight>
                <a:latin typeface="Calibri"/>
                <a:ea typeface="Calibri"/>
                <a:cs typeface="Calibri"/>
                <a:sym typeface="Calibri"/>
              </a:rPr>
              <a:t>Crop Prediction using Machine Learning Algorithms, </a:t>
            </a:r>
            <a:r>
              <a:rPr lang="en-US" sz="2200">
                <a:solidFill>
                  <a:schemeClr val="dk1"/>
                </a:solidFill>
                <a:highlight>
                  <a:schemeClr val="lt1"/>
                </a:highlight>
                <a:latin typeface="Calibri"/>
                <a:ea typeface="Calibri"/>
                <a:cs typeface="Calibri"/>
                <a:sym typeface="Calibri"/>
              </a:rPr>
              <a:t>Patil, A., Kokate, S., Patil, P., Panpatil, V. and Sapkal, R., 2020.</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2200">
              <a:solidFill>
                <a:srgbClr val="0033CC"/>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US" sz="2200">
                <a:solidFill>
                  <a:srgbClr val="0033CC"/>
                </a:solidFill>
                <a:highlight>
                  <a:schemeClr val="lt1"/>
                </a:highlight>
                <a:latin typeface="Calibri"/>
                <a:ea typeface="Calibri"/>
                <a:cs typeface="Calibri"/>
                <a:sym typeface="Calibri"/>
              </a:rPr>
              <a:t>After </a:t>
            </a:r>
            <a:r>
              <a:rPr lang="en-US" sz="2200">
                <a:solidFill>
                  <a:srgbClr val="0033CC"/>
                </a:solidFill>
                <a:highlight>
                  <a:schemeClr val="lt1"/>
                </a:highlight>
                <a:latin typeface="Calibri"/>
                <a:ea typeface="Calibri"/>
                <a:cs typeface="Calibri"/>
                <a:sym typeface="Calibri"/>
              </a:rPr>
              <a:t>studying</a:t>
            </a:r>
            <a:r>
              <a:rPr lang="en-US" sz="2200">
                <a:solidFill>
                  <a:srgbClr val="0033CC"/>
                </a:solidFill>
                <a:highlight>
                  <a:schemeClr val="lt1"/>
                </a:highlight>
                <a:latin typeface="Calibri"/>
                <a:ea typeface="Calibri"/>
                <a:cs typeface="Calibri"/>
                <a:sym typeface="Calibri"/>
              </a:rPr>
              <a:t> the results from the three models , the conclusion obtained is that Decision tree shows poor performance when dataset is having more variations but naïve bayes provides better result than decision tree for such datasets.The combination classification algorithm like naïve bayes and decision tree classifier are better performing than use of single classifier model.</a:t>
            </a:r>
            <a:endParaRPr sz="2200">
              <a:solidFill>
                <a:srgbClr val="0033CC"/>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US" sz="2200">
                <a:solidFill>
                  <a:srgbClr val="0033CC"/>
                </a:solidFill>
                <a:highlight>
                  <a:schemeClr val="lt1"/>
                </a:highlight>
                <a:latin typeface="Calibri"/>
                <a:ea typeface="Calibri"/>
                <a:cs typeface="Calibri"/>
                <a:sym typeface="Calibri"/>
              </a:rPr>
              <a:t>Thus we can make use of this study and also cross check the </a:t>
            </a:r>
            <a:r>
              <a:rPr lang="en-US" sz="2200">
                <a:solidFill>
                  <a:srgbClr val="0033CC"/>
                </a:solidFill>
                <a:highlight>
                  <a:schemeClr val="lt1"/>
                </a:highlight>
                <a:latin typeface="Calibri"/>
                <a:ea typeface="Calibri"/>
                <a:cs typeface="Calibri"/>
                <a:sym typeface="Calibri"/>
              </a:rPr>
              <a:t>findings when using different models.</a:t>
            </a:r>
            <a:endParaRPr sz="2200">
              <a:solidFill>
                <a:srgbClr val="0033CC"/>
              </a:solidFill>
              <a:highlight>
                <a:schemeClr val="lt1"/>
              </a:highlight>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gc4312edc15_0_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6" name="Google Shape;526;gc4312edc15_0_0"/>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 Compar</a:t>
            </a:r>
            <a:r>
              <a:rPr lang="en-US" sz="2400">
                <a:solidFill>
                  <a:srgbClr val="FF0000"/>
                </a:solidFill>
                <a:latin typeface="Trebuchet MS"/>
                <a:ea typeface="Trebuchet MS"/>
                <a:cs typeface="Trebuchet MS"/>
                <a:sym typeface="Trebuchet MS"/>
              </a:rPr>
              <a:t>ison</a:t>
            </a:r>
            <a:endParaRPr b="0" i="0" sz="1400" u="none" cap="none" strike="noStrike">
              <a:solidFill>
                <a:srgbClr val="000000"/>
              </a:solidFill>
              <a:latin typeface="Arial"/>
              <a:ea typeface="Arial"/>
              <a:cs typeface="Arial"/>
              <a:sym typeface="Arial"/>
            </a:endParaRPr>
          </a:p>
        </p:txBody>
      </p:sp>
      <p:pic>
        <p:nvPicPr>
          <p:cNvPr id="527" name="Google Shape;527;gc4312edc15_0_0"/>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528" name="Google Shape;528;gc4312edc15_0_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529" name="Google Shape;529;gc4312edc15_0_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530" name="Google Shape;530;gc4312edc15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31" name="Google Shape;531;gc4312edc15_0_0"/>
          <p:cNvSpPr txBox="1"/>
          <p:nvPr/>
        </p:nvSpPr>
        <p:spPr>
          <a:xfrm>
            <a:off x="733475" y="1772575"/>
            <a:ext cx="103788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300">
                <a:solidFill>
                  <a:srgbClr val="0033CC"/>
                </a:solidFill>
                <a:highlight>
                  <a:schemeClr val="lt1"/>
                </a:highlight>
                <a:latin typeface="Trebuchet MS"/>
                <a:ea typeface="Trebuchet MS"/>
                <a:cs typeface="Trebuchet MS"/>
                <a:sym typeface="Trebuchet MS"/>
              </a:rPr>
              <a:t> </a:t>
            </a:r>
            <a:endParaRPr sz="2300">
              <a:solidFill>
                <a:srgbClr val="0033CC"/>
              </a:solidFill>
              <a:highlight>
                <a:schemeClr val="lt1"/>
              </a:highlight>
              <a:latin typeface="Trebuchet MS"/>
              <a:ea typeface="Trebuchet MS"/>
              <a:cs typeface="Trebuchet MS"/>
              <a:sym typeface="Trebuchet MS"/>
            </a:endParaRPr>
          </a:p>
        </p:txBody>
      </p:sp>
      <p:graphicFrame>
        <p:nvGraphicFramePr>
          <p:cNvPr id="532" name="Google Shape;532;gc4312edc15_0_0"/>
          <p:cNvGraphicFramePr/>
          <p:nvPr/>
        </p:nvGraphicFramePr>
        <p:xfrm>
          <a:off x="1838350" y="1843100"/>
          <a:ext cx="3000000" cy="3000000"/>
        </p:xfrm>
        <a:graphic>
          <a:graphicData uri="http://schemas.openxmlformats.org/drawingml/2006/table">
            <a:tbl>
              <a:tblPr>
                <a:noFill/>
                <a:tableStyleId>{E1FD6669-6307-48A3-83EC-43E177EB7CED}</a:tableStyleId>
              </a:tblPr>
              <a:tblGrid>
                <a:gridCol w="4414850"/>
                <a:gridCol w="4414850"/>
              </a:tblGrid>
              <a:tr h="2338525">
                <a:tc>
                  <a:txBody>
                    <a:bodyPr/>
                    <a:lstStyle/>
                    <a:p>
                      <a:pPr indent="0" lvl="0" marL="0" rtl="0" algn="l">
                        <a:lnSpc>
                          <a:spcPct val="115000"/>
                        </a:lnSpc>
                        <a:spcBef>
                          <a:spcPts val="1200"/>
                        </a:spcBef>
                        <a:spcAft>
                          <a:spcPts val="0"/>
                        </a:spcAft>
                        <a:buNone/>
                      </a:pPr>
                      <a:r>
                        <a:rPr b="1" lang="en-US" sz="1550">
                          <a:solidFill>
                            <a:schemeClr val="dk1"/>
                          </a:solidFill>
                          <a:highlight>
                            <a:schemeClr val="lt1"/>
                          </a:highlight>
                          <a:latin typeface="Calibri"/>
                          <a:ea typeface="Calibri"/>
                          <a:cs typeface="Calibri"/>
                          <a:sym typeface="Calibri"/>
                        </a:rPr>
                        <a:t>Paper1</a:t>
                      </a:r>
                      <a:r>
                        <a:rPr lang="en-US" sz="1550">
                          <a:solidFill>
                            <a:schemeClr val="dk1"/>
                          </a:solidFill>
                          <a:highlight>
                            <a:schemeClr val="lt1"/>
                          </a:highlight>
                          <a:latin typeface="Calibri"/>
                          <a:ea typeface="Calibri"/>
                          <a:cs typeface="Calibri"/>
                          <a:sym typeface="Calibri"/>
                        </a:rPr>
                        <a:t>:</a:t>
                      </a:r>
                      <a:r>
                        <a:rPr b="1" lang="en-US" sz="1550">
                          <a:solidFill>
                            <a:schemeClr val="dk1"/>
                          </a:solidFill>
                          <a:highlight>
                            <a:schemeClr val="lt1"/>
                          </a:highlight>
                          <a:latin typeface="Calibri"/>
                          <a:ea typeface="Calibri"/>
                          <a:cs typeface="Calibri"/>
                          <a:sym typeface="Calibri"/>
                        </a:rPr>
                        <a:t> Random Forest Algorithm for Soil Fertility Prediction and Grading Using Machine Learning by </a:t>
                      </a:r>
                      <a:r>
                        <a:rPr lang="en-US" sz="1550">
                          <a:solidFill>
                            <a:schemeClr val="dk1"/>
                          </a:solidFill>
                          <a:highlight>
                            <a:schemeClr val="lt1"/>
                          </a:highlight>
                          <a:latin typeface="Calibri"/>
                          <a:ea typeface="Calibri"/>
                          <a:cs typeface="Calibri"/>
                          <a:sym typeface="Calibri"/>
                        </a:rPr>
                        <a:t>Keerthan Kumar, T.G., Shubha, C. and Sushma, S.A, 2019.</a:t>
                      </a:r>
                      <a:endParaRPr sz="155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rPr b="1" lang="en-US" sz="1550">
                          <a:solidFill>
                            <a:schemeClr val="dk1"/>
                          </a:solidFill>
                          <a:highlight>
                            <a:schemeClr val="lt1"/>
                          </a:highlight>
                          <a:latin typeface="Calibri"/>
                          <a:ea typeface="Calibri"/>
                          <a:cs typeface="Calibri"/>
                          <a:sym typeface="Calibri"/>
                        </a:rPr>
                        <a:t>Algorithm used</a:t>
                      </a:r>
                      <a:r>
                        <a:rPr lang="en-US" sz="1550">
                          <a:solidFill>
                            <a:schemeClr val="dk1"/>
                          </a:solidFill>
                          <a:highlight>
                            <a:schemeClr val="lt1"/>
                          </a:highlight>
                          <a:latin typeface="Calibri"/>
                          <a:ea typeface="Calibri"/>
                          <a:cs typeface="Calibri"/>
                          <a:sym typeface="Calibri"/>
                        </a:rPr>
                        <a:t>: Multivariate Linear Regression, Random Forest Classifier</a:t>
                      </a:r>
                      <a:endParaRPr sz="155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1200"/>
                        </a:spcAft>
                        <a:buClr>
                          <a:schemeClr val="dk1"/>
                        </a:buClr>
                        <a:buSzPts val="1100"/>
                        <a:buFont typeface="Arial"/>
                        <a:buNone/>
                      </a:pPr>
                      <a:r>
                        <a:t/>
                      </a:r>
                      <a:endParaRPr sz="1550">
                        <a:solidFill>
                          <a:schemeClr val="dk1"/>
                        </a:solidFill>
                        <a:highlight>
                          <a:schemeClr val="lt1"/>
                        </a:highlight>
                        <a:latin typeface="Calibri"/>
                        <a:ea typeface="Calibri"/>
                        <a:cs typeface="Calibri"/>
                        <a:sym typeface="Calibri"/>
                      </a:endParaRPr>
                    </a:p>
                  </a:txBody>
                  <a:tcPr marT="91425" marB="91425" marR="91425" marL="91425"/>
                </a:tc>
                <a:tc>
                  <a:txBody>
                    <a:bodyPr/>
                    <a:lstStyle/>
                    <a:p>
                      <a:pPr indent="0" lvl="0" marL="0" rtl="0" algn="l">
                        <a:lnSpc>
                          <a:spcPct val="115000"/>
                        </a:lnSpc>
                        <a:spcBef>
                          <a:spcPts val="1200"/>
                        </a:spcBef>
                        <a:spcAft>
                          <a:spcPts val="0"/>
                        </a:spcAft>
                        <a:buNone/>
                      </a:pPr>
                      <a:r>
                        <a:rPr b="1" lang="en-US" sz="1600">
                          <a:solidFill>
                            <a:schemeClr val="dk1"/>
                          </a:solidFill>
                          <a:highlight>
                            <a:schemeClr val="lt1"/>
                          </a:highlight>
                          <a:latin typeface="Calibri"/>
                          <a:ea typeface="Calibri"/>
                          <a:cs typeface="Calibri"/>
                          <a:sym typeface="Calibri"/>
                        </a:rPr>
                        <a:t>Paper 2</a:t>
                      </a:r>
                      <a:r>
                        <a:rPr lang="en-US" sz="1600">
                          <a:solidFill>
                            <a:schemeClr val="dk1"/>
                          </a:solidFill>
                          <a:highlight>
                            <a:schemeClr val="lt1"/>
                          </a:highlight>
                          <a:latin typeface="Calibri"/>
                          <a:ea typeface="Calibri"/>
                          <a:cs typeface="Calibri"/>
                          <a:sym typeface="Calibri"/>
                        </a:rPr>
                        <a:t>: </a:t>
                      </a:r>
                      <a:r>
                        <a:rPr b="1" lang="en-US" sz="1600">
                          <a:solidFill>
                            <a:schemeClr val="dk1"/>
                          </a:solidFill>
                          <a:highlight>
                            <a:schemeClr val="lt1"/>
                          </a:highlight>
                          <a:latin typeface="Calibri"/>
                          <a:ea typeface="Calibri"/>
                          <a:cs typeface="Calibri"/>
                          <a:sym typeface="Calibri"/>
                        </a:rPr>
                        <a:t>Crop Selection Method to maximize crop yield rate using machine learning technique, </a:t>
                      </a:r>
                      <a:r>
                        <a:rPr lang="en-US" sz="1600">
                          <a:solidFill>
                            <a:schemeClr val="dk1"/>
                          </a:solidFill>
                          <a:highlight>
                            <a:schemeClr val="lt1"/>
                          </a:highlight>
                          <a:latin typeface="Calibri"/>
                          <a:ea typeface="Calibri"/>
                          <a:cs typeface="Calibri"/>
                          <a:sym typeface="Calibri"/>
                        </a:rPr>
                        <a:t>Kumar, R., Singh, M.P., Kumar, P. and Singh, J.P., 2015</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1200"/>
                        </a:spcAft>
                        <a:buNone/>
                      </a:pPr>
                      <a:r>
                        <a:rPr b="1" lang="en-US" sz="1600">
                          <a:solidFill>
                            <a:schemeClr val="dk1"/>
                          </a:solidFill>
                          <a:highlight>
                            <a:schemeClr val="lt1"/>
                          </a:highlight>
                          <a:latin typeface="Calibri"/>
                          <a:ea typeface="Calibri"/>
                          <a:cs typeface="Calibri"/>
                          <a:sym typeface="Calibri"/>
                        </a:rPr>
                        <a:t>Algorithms used</a:t>
                      </a:r>
                      <a:r>
                        <a:rPr lang="en-US" sz="1600">
                          <a:solidFill>
                            <a:schemeClr val="dk1"/>
                          </a:solidFill>
                          <a:highlight>
                            <a:schemeClr val="lt1"/>
                          </a:highlight>
                          <a:latin typeface="Calibri"/>
                          <a:ea typeface="Calibri"/>
                          <a:cs typeface="Calibri"/>
                          <a:sym typeface="Calibri"/>
                        </a:rPr>
                        <a:t>: </a:t>
                      </a:r>
                      <a:r>
                        <a:rPr lang="en-US" sz="1550">
                          <a:latin typeface="Calibri"/>
                          <a:ea typeface="Calibri"/>
                          <a:cs typeface="Calibri"/>
                          <a:sym typeface="Calibri"/>
                        </a:rPr>
                        <a:t>ANN, SVM, KNN, Decision Trees, Random Forest, Gradient Boosted Decision Tree (GBDT), Regularized Greedy Forest (RGF).</a:t>
                      </a:r>
                      <a:endParaRPr sz="1600">
                        <a:solidFill>
                          <a:schemeClr val="dk1"/>
                        </a:solidFill>
                        <a:highlight>
                          <a:schemeClr val="lt1"/>
                        </a:highlight>
                        <a:latin typeface="Calibri"/>
                        <a:ea typeface="Calibri"/>
                        <a:cs typeface="Calibri"/>
                        <a:sym typeface="Calibri"/>
                      </a:endParaRPr>
                    </a:p>
                  </a:txBody>
                  <a:tcPr marT="91425" marB="91425" marR="91425" marL="91425"/>
                </a:tc>
              </a:tr>
              <a:tr h="2119875">
                <a:tc>
                  <a:txBody>
                    <a:bodyPr/>
                    <a:lstStyle/>
                    <a:p>
                      <a:pPr indent="0" lvl="0" marL="0" rtl="0" algn="l">
                        <a:spcBef>
                          <a:spcPts val="1200"/>
                        </a:spcBef>
                        <a:spcAft>
                          <a:spcPts val="0"/>
                        </a:spcAft>
                        <a:buNone/>
                      </a:pPr>
                      <a:r>
                        <a:rPr b="1" lang="en-US" sz="1600">
                          <a:solidFill>
                            <a:schemeClr val="dk1"/>
                          </a:solidFill>
                          <a:highlight>
                            <a:schemeClr val="lt1"/>
                          </a:highlight>
                          <a:latin typeface="Calibri"/>
                          <a:ea typeface="Calibri"/>
                          <a:cs typeface="Calibri"/>
                          <a:sym typeface="Calibri"/>
                        </a:rPr>
                        <a:t>Paper 3</a:t>
                      </a:r>
                      <a:r>
                        <a:rPr lang="en-US" sz="1600">
                          <a:solidFill>
                            <a:schemeClr val="dk1"/>
                          </a:solidFill>
                          <a:highlight>
                            <a:schemeClr val="lt1"/>
                          </a:highlight>
                          <a:latin typeface="Calibri"/>
                          <a:ea typeface="Calibri"/>
                          <a:cs typeface="Calibri"/>
                          <a:sym typeface="Calibri"/>
                        </a:rPr>
                        <a:t>:</a:t>
                      </a:r>
                      <a:r>
                        <a:rPr b="1" lang="en-US" sz="1600">
                          <a:solidFill>
                            <a:schemeClr val="dk1"/>
                          </a:solidFill>
                          <a:highlight>
                            <a:schemeClr val="lt1"/>
                          </a:highlight>
                          <a:latin typeface="Calibri"/>
                          <a:ea typeface="Calibri"/>
                          <a:cs typeface="Calibri"/>
                          <a:sym typeface="Calibri"/>
                        </a:rPr>
                        <a:t> AN APPROACH FOR PREDICTION OF CROP YIELD USING MACHINE LEARNING AND BIG DATA TECHNIQUES, </a:t>
                      </a:r>
                      <a:r>
                        <a:rPr lang="en-US" sz="1600">
                          <a:solidFill>
                            <a:schemeClr val="dk1"/>
                          </a:solidFill>
                          <a:highlight>
                            <a:schemeClr val="lt1"/>
                          </a:highlight>
                          <a:latin typeface="Calibri"/>
                          <a:ea typeface="Calibri"/>
                          <a:cs typeface="Calibri"/>
                          <a:sym typeface="Calibri"/>
                        </a:rPr>
                        <a:t>Palanivel, K. and Surianarayanan, C., 2019.</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1200"/>
                        </a:spcAft>
                        <a:buClr>
                          <a:schemeClr val="dk1"/>
                        </a:buClr>
                        <a:buSzPts val="1100"/>
                        <a:buFont typeface="Arial"/>
                        <a:buNone/>
                      </a:pPr>
                      <a:r>
                        <a:rPr b="1" lang="en-US" sz="1550">
                          <a:solidFill>
                            <a:schemeClr val="dk1"/>
                          </a:solidFill>
                          <a:highlight>
                            <a:schemeClr val="lt1"/>
                          </a:highlight>
                          <a:latin typeface="Calibri"/>
                          <a:ea typeface="Calibri"/>
                          <a:cs typeface="Calibri"/>
                          <a:sym typeface="Calibri"/>
                        </a:rPr>
                        <a:t>Algorithm used</a:t>
                      </a:r>
                      <a:r>
                        <a:rPr lang="en-US" sz="1550">
                          <a:solidFill>
                            <a:schemeClr val="dk1"/>
                          </a:solidFill>
                          <a:highlight>
                            <a:schemeClr val="lt1"/>
                          </a:highlight>
                          <a:latin typeface="Calibri"/>
                          <a:ea typeface="Calibri"/>
                          <a:cs typeface="Calibri"/>
                          <a:sym typeface="Calibri"/>
                        </a:rPr>
                        <a:t>: </a:t>
                      </a:r>
                      <a:r>
                        <a:rPr lang="en-US" sz="1550">
                          <a:highlight>
                            <a:schemeClr val="lt1"/>
                          </a:highlight>
                          <a:latin typeface="Calibri"/>
                          <a:ea typeface="Calibri"/>
                          <a:cs typeface="Calibri"/>
                          <a:sym typeface="Calibri"/>
                        </a:rPr>
                        <a:t>Multiple Linear Regression, ANN, SVM</a:t>
                      </a:r>
                      <a:r>
                        <a:rPr lang="en-US" sz="2200">
                          <a:solidFill>
                            <a:srgbClr val="0033CC"/>
                          </a:solidFill>
                          <a:highlight>
                            <a:schemeClr val="lt1"/>
                          </a:highlight>
                          <a:latin typeface="Calibri"/>
                          <a:ea typeface="Calibri"/>
                          <a:cs typeface="Calibri"/>
                          <a:sym typeface="Calibri"/>
                        </a:rPr>
                        <a:t>.</a:t>
                      </a:r>
                      <a:endParaRPr sz="1600">
                        <a:solidFill>
                          <a:schemeClr val="dk1"/>
                        </a:solidFill>
                        <a:highlight>
                          <a:schemeClr val="lt1"/>
                        </a:highlight>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b="1" lang="en-US" sz="1600">
                          <a:solidFill>
                            <a:schemeClr val="dk1"/>
                          </a:solidFill>
                          <a:highlight>
                            <a:schemeClr val="lt1"/>
                          </a:highlight>
                          <a:latin typeface="Calibri"/>
                          <a:ea typeface="Calibri"/>
                          <a:cs typeface="Calibri"/>
                          <a:sym typeface="Calibri"/>
                        </a:rPr>
                        <a:t>Paper 4</a:t>
                      </a:r>
                      <a:r>
                        <a:rPr lang="en-US" sz="1600">
                          <a:solidFill>
                            <a:schemeClr val="dk1"/>
                          </a:solidFill>
                          <a:highlight>
                            <a:schemeClr val="lt1"/>
                          </a:highlight>
                          <a:latin typeface="Calibri"/>
                          <a:ea typeface="Calibri"/>
                          <a:cs typeface="Calibri"/>
                          <a:sym typeface="Calibri"/>
                        </a:rPr>
                        <a:t>: </a:t>
                      </a:r>
                      <a:r>
                        <a:rPr b="1" lang="en-US" sz="1600">
                          <a:solidFill>
                            <a:schemeClr val="dk1"/>
                          </a:solidFill>
                          <a:highlight>
                            <a:schemeClr val="lt1"/>
                          </a:highlight>
                          <a:latin typeface="Calibri"/>
                          <a:ea typeface="Calibri"/>
                          <a:cs typeface="Calibri"/>
                          <a:sym typeface="Calibri"/>
                        </a:rPr>
                        <a:t>Crop Prediction using Machine Learning Algorithms, </a:t>
                      </a:r>
                      <a:r>
                        <a:rPr lang="en-US" sz="1600">
                          <a:solidFill>
                            <a:schemeClr val="dk1"/>
                          </a:solidFill>
                          <a:highlight>
                            <a:schemeClr val="lt1"/>
                          </a:highlight>
                          <a:latin typeface="Calibri"/>
                          <a:ea typeface="Calibri"/>
                          <a:cs typeface="Calibri"/>
                          <a:sym typeface="Calibri"/>
                        </a:rPr>
                        <a:t>Patil, A., Kokate, S., Patil, P., Panpatil, V. and Sapkal, R., 2020.</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b="1" lang="en-US" sz="1600">
                          <a:solidFill>
                            <a:schemeClr val="dk1"/>
                          </a:solidFill>
                          <a:highlight>
                            <a:schemeClr val="lt1"/>
                          </a:highlight>
                          <a:latin typeface="Calibri"/>
                          <a:ea typeface="Calibri"/>
                          <a:cs typeface="Calibri"/>
                          <a:sym typeface="Calibri"/>
                        </a:rPr>
                        <a:t>Algorithms used: </a:t>
                      </a:r>
                      <a:r>
                        <a:rPr lang="en-US" sz="1550">
                          <a:highlight>
                            <a:schemeClr val="lt1"/>
                          </a:highlight>
                          <a:latin typeface="Calibri"/>
                          <a:ea typeface="Calibri"/>
                          <a:cs typeface="Calibri"/>
                          <a:sym typeface="Calibri"/>
                        </a:rPr>
                        <a:t>KNN , Decision tree and Naive Bayes classifier.</a:t>
                      </a:r>
                      <a:endParaRPr sz="16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p:nvPr/>
        </p:nvSpPr>
        <p:spPr>
          <a:xfrm>
            <a:off x="3048000" y="158115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 name="Google Shape;120;p3"/>
          <p:cNvSpPr txBox="1"/>
          <p:nvPr/>
        </p:nvSpPr>
        <p:spPr>
          <a:xfrm>
            <a:off x="4191000" y="1143001"/>
            <a:ext cx="6477000" cy="461665"/>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Suggestions from Review - 1</a:t>
            </a:r>
            <a:endParaRPr b="0" i="0" sz="1400" u="none" cap="none" strike="noStrike">
              <a:solidFill>
                <a:srgbClr val="000000"/>
              </a:solidFill>
              <a:latin typeface="Arial"/>
              <a:ea typeface="Arial"/>
              <a:cs typeface="Arial"/>
              <a:sym typeface="Arial"/>
            </a:endParaRPr>
          </a:p>
        </p:txBody>
      </p:sp>
      <p:pic>
        <p:nvPicPr>
          <p:cNvPr id="121" name="Google Shape;121;p3"/>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122" name="Google Shape;122;p3"/>
          <p:cNvSpPr txBox="1"/>
          <p:nvPr/>
        </p:nvSpPr>
        <p:spPr>
          <a:xfrm>
            <a:off x="1929100" y="1716450"/>
            <a:ext cx="8739000" cy="4724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i="0" lang="en-US" sz="2400" u="none" cap="none" strike="noStrike">
                <a:solidFill>
                  <a:srgbClr val="0033CC"/>
                </a:solidFill>
                <a:latin typeface="Calibri"/>
                <a:ea typeface="Calibri"/>
                <a:cs typeface="Calibri"/>
                <a:sym typeface="Calibri"/>
              </a:rPr>
              <a:t>Initially, we told the panel that we will also be implementing the extraction of the required soil and atmospheric data through Arduino. But due to the lack of accuracy in the methods used to extract the values of N, P and K</a:t>
            </a:r>
            <a:r>
              <a:rPr lang="en-US" sz="2400">
                <a:solidFill>
                  <a:srgbClr val="0033CC"/>
                </a:solidFill>
                <a:latin typeface="Calibri"/>
                <a:ea typeface="Calibri"/>
                <a:cs typeface="Calibri"/>
                <a:sym typeface="Calibri"/>
              </a:rPr>
              <a:t> </a:t>
            </a:r>
            <a:r>
              <a:rPr i="0" lang="en-US" sz="2400" u="none" cap="none" strike="noStrike">
                <a:solidFill>
                  <a:srgbClr val="0033CC"/>
                </a:solidFill>
                <a:latin typeface="Calibri"/>
                <a:ea typeface="Calibri"/>
                <a:cs typeface="Calibri"/>
                <a:sym typeface="Calibri"/>
              </a:rPr>
              <a:t>, we have decided to stick to only the part where we analyse the already existing data and not venture into the implementation of the methods used in extracting further data. An</a:t>
            </a:r>
            <a:r>
              <a:rPr lang="en-US" sz="2400">
                <a:solidFill>
                  <a:srgbClr val="0033CC"/>
                </a:solidFill>
                <a:latin typeface="Calibri"/>
                <a:ea typeface="Calibri"/>
                <a:cs typeface="Calibri"/>
                <a:sym typeface="Calibri"/>
              </a:rPr>
              <a:t>d also, the sensor used to determine the N, P and K values accurately is not available in India and is also very expensive as it needs to be shipped from the Chinese market. </a:t>
            </a:r>
            <a:endParaRPr i="0" sz="2400" u="none" cap="none" strike="noStrike">
              <a:solidFill>
                <a:srgbClr val="0033CC"/>
              </a:solidFill>
              <a:latin typeface="Calibri"/>
              <a:ea typeface="Calibri"/>
              <a:cs typeface="Calibri"/>
              <a:sym typeface="Calibri"/>
            </a:endParaRPr>
          </a:p>
        </p:txBody>
      </p:sp>
      <p:sp>
        <p:nvSpPr>
          <p:cNvPr id="123" name="Google Shape;1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124" name="Google Shape;1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125" name="Google Shape;12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1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8" name="Google Shape;538;p11"/>
          <p:cNvSpPr txBox="1"/>
          <p:nvPr/>
        </p:nvSpPr>
        <p:spPr>
          <a:xfrm>
            <a:off x="3567659" y="1143000"/>
            <a:ext cx="7100341"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Dataset Characteristics</a:t>
            </a:r>
            <a:endParaRPr b="0" i="0" sz="1400" u="none" cap="none" strike="noStrike">
              <a:solidFill>
                <a:srgbClr val="000000"/>
              </a:solidFill>
              <a:latin typeface="Arial"/>
              <a:ea typeface="Arial"/>
              <a:cs typeface="Arial"/>
              <a:sym typeface="Arial"/>
            </a:endParaRPr>
          </a:p>
        </p:txBody>
      </p:sp>
      <p:pic>
        <p:nvPicPr>
          <p:cNvPr id="539" name="Google Shape;539;p11"/>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540" name="Google Shape;54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541" name="Google Shape;54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542" name="Google Shape;54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543" name="Google Shape;543;p11"/>
          <p:cNvGraphicFramePr/>
          <p:nvPr/>
        </p:nvGraphicFramePr>
        <p:xfrm>
          <a:off x="1809200" y="1765300"/>
          <a:ext cx="3000000" cy="3000000"/>
        </p:xfrm>
        <a:graphic>
          <a:graphicData uri="http://schemas.openxmlformats.org/drawingml/2006/table">
            <a:tbl>
              <a:tblPr>
                <a:noFill/>
                <a:tableStyleId>{E1FD6669-6307-48A3-83EC-43E177EB7CED}</a:tableStyleId>
              </a:tblPr>
              <a:tblGrid>
                <a:gridCol w="1771750"/>
                <a:gridCol w="1771750"/>
                <a:gridCol w="1771750"/>
                <a:gridCol w="1771750"/>
                <a:gridCol w="1771750"/>
              </a:tblGrid>
              <a:tr h="396200">
                <a:tc>
                  <a:txBody>
                    <a:bodyPr/>
                    <a:lstStyle/>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a:latin typeface="Calibri"/>
                          <a:ea typeface="Calibri"/>
                          <a:cs typeface="Calibri"/>
                          <a:sym typeface="Calibri"/>
                        </a:rPr>
                        <a:t>Nitrogen</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a:latin typeface="Calibri"/>
                          <a:ea typeface="Calibri"/>
                          <a:cs typeface="Calibri"/>
                          <a:sym typeface="Calibri"/>
                        </a:rPr>
                        <a:t>Phosphorous</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a:latin typeface="Calibri"/>
                          <a:ea typeface="Calibri"/>
                          <a:cs typeface="Calibri"/>
                          <a:sym typeface="Calibri"/>
                        </a:rPr>
                        <a:t>Potassium</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a:latin typeface="Calibri"/>
                          <a:ea typeface="Calibri"/>
                          <a:cs typeface="Calibri"/>
                          <a:sym typeface="Calibri"/>
                        </a:rPr>
                        <a:t>pH</a:t>
                      </a:r>
                      <a:endParaRPr b="1">
                        <a:latin typeface="Calibri"/>
                        <a:ea typeface="Calibri"/>
                        <a:cs typeface="Calibri"/>
                        <a:sym typeface="Calibri"/>
                      </a:endParaRPr>
                    </a:p>
                  </a:txBody>
                  <a:tcPr marT="91425" marB="91425" marR="91425" marL="91425"/>
                </a:tc>
              </a:tr>
              <a:tr h="486600">
                <a:tc>
                  <a:txBody>
                    <a:bodyPr/>
                    <a:lstStyle/>
                    <a:p>
                      <a:pPr indent="0" lvl="0" marL="0" rtl="0" algn="l">
                        <a:spcBef>
                          <a:spcPts val="0"/>
                        </a:spcBef>
                        <a:spcAft>
                          <a:spcPts val="0"/>
                        </a:spcAft>
                        <a:buNone/>
                      </a:pPr>
                      <a:r>
                        <a:rPr b="1" lang="en-US">
                          <a:latin typeface="Calibri"/>
                          <a:ea typeface="Calibri"/>
                          <a:cs typeface="Calibri"/>
                          <a:sym typeface="Calibri"/>
                        </a:rPr>
                        <a:t>Mean</a:t>
                      </a:r>
                      <a:endParaRPr b="1">
                        <a:latin typeface="Calibri"/>
                        <a:ea typeface="Calibri"/>
                        <a:cs typeface="Calibri"/>
                        <a:sym typeface="Calibri"/>
                      </a:endParaRPr>
                    </a:p>
                  </a:txBody>
                  <a:tcPr marT="91425" marB="91425" marR="91425" marL="91425"/>
                </a:tc>
                <a:tc>
                  <a:txBody>
                    <a:bodyPr/>
                    <a:lstStyle/>
                    <a:p>
                      <a:pPr indent="0" lvl="0" marL="0" rtl="0" algn="r">
                        <a:lnSpc>
                          <a:spcPct val="115000"/>
                        </a:lnSpc>
                        <a:spcBef>
                          <a:spcPts val="0"/>
                        </a:spcBef>
                        <a:spcAft>
                          <a:spcPts val="0"/>
                        </a:spcAft>
                        <a:buNone/>
                      </a:pPr>
                      <a:r>
                        <a:rPr lang="en-US">
                          <a:latin typeface="Calibri"/>
                          <a:ea typeface="Calibri"/>
                          <a:cs typeface="Calibri"/>
                          <a:sym typeface="Calibri"/>
                        </a:rPr>
                        <a:t>50.55</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53.36</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48.15</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6.47</a:t>
                      </a:r>
                      <a:endParaRPr>
                        <a:latin typeface="Calibri"/>
                        <a:ea typeface="Calibri"/>
                        <a:cs typeface="Calibri"/>
                        <a:sym typeface="Calibri"/>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Mode</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22</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60</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17</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NA</a:t>
                      </a:r>
                      <a:endParaRPr>
                        <a:latin typeface="Calibri"/>
                        <a:ea typeface="Calibri"/>
                        <a:cs typeface="Calibri"/>
                        <a:sym typeface="Calibri"/>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Median</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37</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51</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32</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6.43</a:t>
                      </a:r>
                      <a:endParaRPr>
                        <a:latin typeface="Calibri"/>
                        <a:ea typeface="Calibri"/>
                        <a:cs typeface="Calibri"/>
                        <a:sym typeface="Calibri"/>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First Quartile</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21</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28</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20</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5.98</a:t>
                      </a:r>
                      <a:endParaRPr>
                        <a:latin typeface="Calibri"/>
                        <a:ea typeface="Calibri"/>
                        <a:cs typeface="Calibri"/>
                        <a:sym typeface="Calibri"/>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Third Quartile</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84.25</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68</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49</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6.92</a:t>
                      </a:r>
                      <a:endParaRPr>
                        <a:latin typeface="Calibri"/>
                        <a:ea typeface="Calibri"/>
                        <a:cs typeface="Calibri"/>
                        <a:sym typeface="Calibri"/>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Standard Deviation</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36.92</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32.99</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50.65</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0.77</a:t>
                      </a:r>
                      <a:endParaRPr>
                        <a:latin typeface="Calibri"/>
                        <a:ea typeface="Calibri"/>
                        <a:cs typeface="Calibri"/>
                        <a:sym typeface="Calibri"/>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Range</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140</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140</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200</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6.43</a:t>
                      </a:r>
                      <a:endParaRPr>
                        <a:latin typeface="Calibri"/>
                        <a:ea typeface="Calibri"/>
                        <a:cs typeface="Calibri"/>
                        <a:sym typeface="Calibri"/>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Minimum</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0</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3.50</a:t>
                      </a:r>
                      <a:endParaRPr>
                        <a:latin typeface="Calibri"/>
                        <a:ea typeface="Calibri"/>
                        <a:cs typeface="Calibri"/>
                        <a:sym typeface="Calibri"/>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Maximum</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140</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145</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205</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9.94</a:t>
                      </a:r>
                      <a:endParaRPr>
                        <a:latin typeface="Calibri"/>
                        <a:ea typeface="Calibri"/>
                        <a:cs typeface="Calibri"/>
                        <a:sym typeface="Calibri"/>
                      </a:endParaRPr>
                    </a:p>
                  </a:txBody>
                  <a:tcPr marT="91425" marB="91425" marR="91425" marL="91425"/>
                </a:tc>
              </a:tr>
              <a:tr h="396200">
                <a:tc>
                  <a:txBody>
                    <a:bodyPr/>
                    <a:lstStyle/>
                    <a:p>
                      <a:pPr indent="0" lvl="0" marL="0" rtl="0" algn="l">
                        <a:spcBef>
                          <a:spcPts val="0"/>
                        </a:spcBef>
                        <a:spcAft>
                          <a:spcPts val="0"/>
                        </a:spcAft>
                        <a:buNone/>
                      </a:pPr>
                      <a:r>
                        <a:rPr b="1" lang="en-US">
                          <a:latin typeface="Calibri"/>
                          <a:ea typeface="Calibri"/>
                          <a:cs typeface="Calibri"/>
                          <a:sym typeface="Calibri"/>
                        </a:rPr>
                        <a:t>Count</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2200</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2200</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2200</a:t>
                      </a:r>
                      <a:endParaRPr>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latin typeface="Calibri"/>
                          <a:ea typeface="Calibri"/>
                          <a:cs typeface="Calibri"/>
                          <a:sym typeface="Calibri"/>
                        </a:rPr>
                        <a:t>2200</a:t>
                      </a:r>
                      <a:endParaRPr>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gc425d32882_0_14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9" name="Google Shape;549;gc425d32882_0_149"/>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Dataset Characteristics</a:t>
            </a:r>
            <a:endParaRPr b="0" i="0" sz="1400" u="none" cap="none" strike="noStrike">
              <a:solidFill>
                <a:srgbClr val="000000"/>
              </a:solidFill>
              <a:latin typeface="Arial"/>
              <a:ea typeface="Arial"/>
              <a:cs typeface="Arial"/>
              <a:sym typeface="Arial"/>
            </a:endParaRPr>
          </a:p>
        </p:txBody>
      </p:sp>
      <p:pic>
        <p:nvPicPr>
          <p:cNvPr id="550" name="Google Shape;550;gc425d32882_0_149"/>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551" name="Google Shape;551;gc425d32882_0_14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552" name="Google Shape;552;gc425d32882_0_14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553" name="Google Shape;553;gc425d32882_0_1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554" name="Google Shape;554;gc425d32882_0_149"/>
          <p:cNvGraphicFramePr/>
          <p:nvPr/>
        </p:nvGraphicFramePr>
        <p:xfrm>
          <a:off x="1809200" y="1765300"/>
          <a:ext cx="3000000" cy="3000000"/>
        </p:xfrm>
        <a:graphic>
          <a:graphicData uri="http://schemas.openxmlformats.org/drawingml/2006/table">
            <a:tbl>
              <a:tblPr>
                <a:noFill/>
                <a:tableStyleId>{E1FD6669-6307-48A3-83EC-43E177EB7CED}</a:tableStyleId>
              </a:tblPr>
              <a:tblGrid>
                <a:gridCol w="2214700"/>
                <a:gridCol w="2214700"/>
                <a:gridCol w="2214700"/>
                <a:gridCol w="2214700"/>
              </a:tblGrid>
              <a:tr h="395350">
                <a:tc>
                  <a:txBody>
                    <a:bodyPr/>
                    <a:lstStyle/>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a:latin typeface="Calibri"/>
                          <a:ea typeface="Calibri"/>
                          <a:cs typeface="Calibri"/>
                          <a:sym typeface="Calibri"/>
                        </a:rPr>
                        <a:t>Temperature</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a:latin typeface="Calibri"/>
                          <a:ea typeface="Calibri"/>
                          <a:cs typeface="Calibri"/>
                          <a:sym typeface="Calibri"/>
                        </a:rPr>
                        <a:t>Humidity</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a:latin typeface="Calibri"/>
                          <a:ea typeface="Calibri"/>
                          <a:cs typeface="Calibri"/>
                          <a:sym typeface="Calibri"/>
                        </a:rPr>
                        <a:t>Rainfall</a:t>
                      </a:r>
                      <a:endParaRPr b="1">
                        <a:latin typeface="Calibri"/>
                        <a:ea typeface="Calibri"/>
                        <a:cs typeface="Calibri"/>
                        <a:sym typeface="Calibri"/>
                      </a:endParaRPr>
                    </a:p>
                  </a:txBody>
                  <a:tcPr marT="91425" marB="91425" marR="91425" marL="91425"/>
                </a:tc>
              </a:tr>
              <a:tr h="486600">
                <a:tc>
                  <a:txBody>
                    <a:bodyPr/>
                    <a:lstStyle/>
                    <a:p>
                      <a:pPr indent="0" lvl="0" marL="0" rtl="0" algn="l">
                        <a:spcBef>
                          <a:spcPts val="0"/>
                        </a:spcBef>
                        <a:spcAft>
                          <a:spcPts val="0"/>
                        </a:spcAft>
                        <a:buNone/>
                      </a:pPr>
                      <a:r>
                        <a:rPr b="1" lang="en-US">
                          <a:latin typeface="Calibri"/>
                          <a:ea typeface="Calibri"/>
                          <a:cs typeface="Calibri"/>
                          <a:sym typeface="Calibri"/>
                        </a:rPr>
                        <a:t>Mean</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25.62</a:t>
                      </a:r>
                      <a:endParaRPr/>
                    </a:p>
                  </a:txBody>
                  <a:tcPr marT="91425" marB="91425" marR="91425" marL="91425"/>
                </a:tc>
                <a:tc>
                  <a:txBody>
                    <a:bodyPr/>
                    <a:lstStyle/>
                    <a:p>
                      <a:pPr indent="0" lvl="0" marL="0" rtl="0" algn="r">
                        <a:spcBef>
                          <a:spcPts val="0"/>
                        </a:spcBef>
                        <a:spcAft>
                          <a:spcPts val="0"/>
                        </a:spcAft>
                        <a:buNone/>
                      </a:pPr>
                      <a:r>
                        <a:rPr lang="en-US"/>
                        <a:t>71.50</a:t>
                      </a:r>
                      <a:endParaRPr/>
                    </a:p>
                  </a:txBody>
                  <a:tcPr marT="91425" marB="91425" marR="91425" marL="91425"/>
                </a:tc>
                <a:tc>
                  <a:txBody>
                    <a:bodyPr/>
                    <a:lstStyle/>
                    <a:p>
                      <a:pPr indent="0" lvl="0" marL="0" rtl="0" algn="r">
                        <a:spcBef>
                          <a:spcPts val="0"/>
                        </a:spcBef>
                        <a:spcAft>
                          <a:spcPts val="0"/>
                        </a:spcAft>
                        <a:buNone/>
                      </a:pPr>
                      <a:r>
                        <a:rPr lang="en-US"/>
                        <a:t>103.46</a:t>
                      </a:r>
                      <a:endParaRPr/>
                    </a:p>
                  </a:txBody>
                  <a:tcPr marT="91425" marB="91425" marR="91425" marL="91425"/>
                </a:tc>
              </a:tr>
              <a:tr h="395350">
                <a:tc>
                  <a:txBody>
                    <a:bodyPr/>
                    <a:lstStyle/>
                    <a:p>
                      <a:pPr indent="0" lvl="0" marL="0" rtl="0" algn="l">
                        <a:spcBef>
                          <a:spcPts val="0"/>
                        </a:spcBef>
                        <a:spcAft>
                          <a:spcPts val="0"/>
                        </a:spcAft>
                        <a:buNone/>
                      </a:pPr>
                      <a:r>
                        <a:rPr b="1" lang="en-US">
                          <a:latin typeface="Calibri"/>
                          <a:ea typeface="Calibri"/>
                          <a:cs typeface="Calibri"/>
                          <a:sym typeface="Calibri"/>
                        </a:rPr>
                        <a:t>Mode</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NA</a:t>
                      </a:r>
                      <a:endParaRPr/>
                    </a:p>
                  </a:txBody>
                  <a:tcPr marT="91425" marB="91425" marR="91425" marL="91425"/>
                </a:tc>
                <a:tc>
                  <a:txBody>
                    <a:bodyPr/>
                    <a:lstStyle/>
                    <a:p>
                      <a:pPr indent="0" lvl="0" marL="0" rtl="0" algn="r">
                        <a:spcBef>
                          <a:spcPts val="0"/>
                        </a:spcBef>
                        <a:spcAft>
                          <a:spcPts val="0"/>
                        </a:spcAft>
                        <a:buNone/>
                      </a:pPr>
                      <a:r>
                        <a:rPr lang="en-US"/>
                        <a:t>NA</a:t>
                      </a:r>
                      <a:endParaRPr/>
                    </a:p>
                  </a:txBody>
                  <a:tcPr marT="91425" marB="91425" marR="91425" marL="91425"/>
                </a:tc>
                <a:tc>
                  <a:txBody>
                    <a:bodyPr/>
                    <a:lstStyle/>
                    <a:p>
                      <a:pPr indent="0" lvl="0" marL="0" rtl="0" algn="r">
                        <a:spcBef>
                          <a:spcPts val="0"/>
                        </a:spcBef>
                        <a:spcAft>
                          <a:spcPts val="0"/>
                        </a:spcAft>
                        <a:buNone/>
                      </a:pPr>
                      <a:r>
                        <a:rPr lang="en-US"/>
                        <a:t>NA</a:t>
                      </a:r>
                      <a:endParaRPr/>
                    </a:p>
                  </a:txBody>
                  <a:tcPr marT="91425" marB="91425" marR="91425" marL="91425"/>
                </a:tc>
              </a:tr>
              <a:tr h="395350">
                <a:tc>
                  <a:txBody>
                    <a:bodyPr/>
                    <a:lstStyle/>
                    <a:p>
                      <a:pPr indent="0" lvl="0" marL="0" rtl="0" algn="l">
                        <a:spcBef>
                          <a:spcPts val="0"/>
                        </a:spcBef>
                        <a:spcAft>
                          <a:spcPts val="0"/>
                        </a:spcAft>
                        <a:buNone/>
                      </a:pPr>
                      <a:r>
                        <a:rPr b="1" lang="en-US">
                          <a:latin typeface="Calibri"/>
                          <a:ea typeface="Calibri"/>
                          <a:cs typeface="Calibri"/>
                          <a:sym typeface="Calibri"/>
                        </a:rPr>
                        <a:t>Median</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25.60</a:t>
                      </a:r>
                      <a:endParaRPr/>
                    </a:p>
                  </a:txBody>
                  <a:tcPr marT="91425" marB="91425" marR="91425" marL="91425"/>
                </a:tc>
                <a:tc>
                  <a:txBody>
                    <a:bodyPr/>
                    <a:lstStyle/>
                    <a:p>
                      <a:pPr indent="0" lvl="0" marL="0" rtl="0" algn="r">
                        <a:spcBef>
                          <a:spcPts val="0"/>
                        </a:spcBef>
                        <a:spcAft>
                          <a:spcPts val="0"/>
                        </a:spcAft>
                        <a:buNone/>
                      </a:pPr>
                      <a:r>
                        <a:rPr lang="en-US"/>
                        <a:t>80.47</a:t>
                      </a:r>
                      <a:endParaRPr/>
                    </a:p>
                  </a:txBody>
                  <a:tcPr marT="91425" marB="91425" marR="91425" marL="91425"/>
                </a:tc>
                <a:tc>
                  <a:txBody>
                    <a:bodyPr/>
                    <a:lstStyle/>
                    <a:p>
                      <a:pPr indent="0" lvl="0" marL="0" rtl="0" algn="r">
                        <a:spcBef>
                          <a:spcPts val="0"/>
                        </a:spcBef>
                        <a:spcAft>
                          <a:spcPts val="0"/>
                        </a:spcAft>
                        <a:buNone/>
                      </a:pPr>
                      <a:r>
                        <a:rPr lang="en-US"/>
                        <a:t>94.87</a:t>
                      </a:r>
                      <a:endParaRPr/>
                    </a:p>
                  </a:txBody>
                  <a:tcPr marT="91425" marB="91425" marR="91425" marL="91425"/>
                </a:tc>
              </a:tr>
              <a:tr h="395350">
                <a:tc>
                  <a:txBody>
                    <a:bodyPr/>
                    <a:lstStyle/>
                    <a:p>
                      <a:pPr indent="0" lvl="0" marL="0" rtl="0" algn="l">
                        <a:spcBef>
                          <a:spcPts val="0"/>
                        </a:spcBef>
                        <a:spcAft>
                          <a:spcPts val="0"/>
                        </a:spcAft>
                        <a:buNone/>
                      </a:pPr>
                      <a:r>
                        <a:rPr b="1" lang="en-US">
                          <a:latin typeface="Calibri"/>
                          <a:ea typeface="Calibri"/>
                          <a:cs typeface="Calibri"/>
                          <a:sym typeface="Calibri"/>
                        </a:rPr>
                        <a:t>First Quartile</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22.77</a:t>
                      </a:r>
                      <a:endParaRPr/>
                    </a:p>
                  </a:txBody>
                  <a:tcPr marT="91425" marB="91425" marR="91425" marL="91425"/>
                </a:tc>
                <a:tc>
                  <a:txBody>
                    <a:bodyPr/>
                    <a:lstStyle/>
                    <a:p>
                      <a:pPr indent="0" lvl="0" marL="0" rtl="0" algn="r">
                        <a:spcBef>
                          <a:spcPts val="0"/>
                        </a:spcBef>
                        <a:spcAft>
                          <a:spcPts val="0"/>
                        </a:spcAft>
                        <a:buNone/>
                      </a:pPr>
                      <a:r>
                        <a:rPr lang="en-US"/>
                        <a:t>60.26</a:t>
                      </a:r>
                      <a:endParaRPr/>
                    </a:p>
                  </a:txBody>
                  <a:tcPr marT="91425" marB="91425" marR="91425" marL="91425"/>
                </a:tc>
                <a:tc>
                  <a:txBody>
                    <a:bodyPr/>
                    <a:lstStyle/>
                    <a:p>
                      <a:pPr indent="0" lvl="0" marL="0" rtl="0" algn="r">
                        <a:spcBef>
                          <a:spcPts val="0"/>
                        </a:spcBef>
                        <a:spcAft>
                          <a:spcPts val="0"/>
                        </a:spcAft>
                        <a:buNone/>
                      </a:pPr>
                      <a:r>
                        <a:rPr lang="en-US"/>
                        <a:t>64.55</a:t>
                      </a:r>
                      <a:endParaRPr/>
                    </a:p>
                  </a:txBody>
                  <a:tcPr marT="91425" marB="91425" marR="91425" marL="91425"/>
                </a:tc>
              </a:tr>
              <a:tr h="395350">
                <a:tc>
                  <a:txBody>
                    <a:bodyPr/>
                    <a:lstStyle/>
                    <a:p>
                      <a:pPr indent="0" lvl="0" marL="0" rtl="0" algn="l">
                        <a:spcBef>
                          <a:spcPts val="0"/>
                        </a:spcBef>
                        <a:spcAft>
                          <a:spcPts val="0"/>
                        </a:spcAft>
                        <a:buNone/>
                      </a:pPr>
                      <a:r>
                        <a:rPr b="1" lang="en-US">
                          <a:latin typeface="Calibri"/>
                          <a:ea typeface="Calibri"/>
                          <a:cs typeface="Calibri"/>
                          <a:sym typeface="Calibri"/>
                        </a:rPr>
                        <a:t>Third Quartile</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28.56</a:t>
                      </a:r>
                      <a:endParaRPr/>
                    </a:p>
                  </a:txBody>
                  <a:tcPr marT="91425" marB="91425" marR="91425" marL="91425"/>
                </a:tc>
                <a:tc>
                  <a:txBody>
                    <a:bodyPr/>
                    <a:lstStyle/>
                    <a:p>
                      <a:pPr indent="0" lvl="0" marL="0" rtl="0" algn="r">
                        <a:spcBef>
                          <a:spcPts val="0"/>
                        </a:spcBef>
                        <a:spcAft>
                          <a:spcPts val="0"/>
                        </a:spcAft>
                        <a:buNone/>
                      </a:pPr>
                      <a:r>
                        <a:rPr lang="en-US"/>
                        <a:t>89.95</a:t>
                      </a:r>
                      <a:endParaRPr/>
                    </a:p>
                  </a:txBody>
                  <a:tcPr marT="91425" marB="91425" marR="91425" marL="91425"/>
                </a:tc>
                <a:tc>
                  <a:txBody>
                    <a:bodyPr/>
                    <a:lstStyle/>
                    <a:p>
                      <a:pPr indent="0" lvl="0" marL="0" rtl="0" algn="r">
                        <a:spcBef>
                          <a:spcPts val="0"/>
                        </a:spcBef>
                        <a:spcAft>
                          <a:spcPts val="0"/>
                        </a:spcAft>
                        <a:buNone/>
                      </a:pPr>
                      <a:r>
                        <a:rPr lang="en-US"/>
                        <a:t>124.27</a:t>
                      </a:r>
                      <a:endParaRPr/>
                    </a:p>
                  </a:txBody>
                  <a:tcPr marT="91425" marB="91425" marR="91425" marL="91425"/>
                </a:tc>
              </a:tr>
              <a:tr h="395350">
                <a:tc>
                  <a:txBody>
                    <a:bodyPr/>
                    <a:lstStyle/>
                    <a:p>
                      <a:pPr indent="0" lvl="0" marL="0" rtl="0" algn="l">
                        <a:spcBef>
                          <a:spcPts val="0"/>
                        </a:spcBef>
                        <a:spcAft>
                          <a:spcPts val="0"/>
                        </a:spcAft>
                        <a:buNone/>
                      </a:pPr>
                      <a:r>
                        <a:rPr b="1" lang="en-US">
                          <a:latin typeface="Calibri"/>
                          <a:ea typeface="Calibri"/>
                          <a:cs typeface="Calibri"/>
                          <a:sym typeface="Calibri"/>
                        </a:rPr>
                        <a:t>Standard Deviation</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5.06</a:t>
                      </a:r>
                      <a:endParaRPr/>
                    </a:p>
                  </a:txBody>
                  <a:tcPr marT="91425" marB="91425" marR="91425" marL="91425"/>
                </a:tc>
                <a:tc>
                  <a:txBody>
                    <a:bodyPr/>
                    <a:lstStyle/>
                    <a:p>
                      <a:pPr indent="0" lvl="0" marL="0" rtl="0" algn="r">
                        <a:spcBef>
                          <a:spcPts val="0"/>
                        </a:spcBef>
                        <a:spcAft>
                          <a:spcPts val="0"/>
                        </a:spcAft>
                        <a:buNone/>
                      </a:pPr>
                      <a:r>
                        <a:rPr lang="en-US"/>
                        <a:t>22.26</a:t>
                      </a:r>
                      <a:endParaRPr/>
                    </a:p>
                  </a:txBody>
                  <a:tcPr marT="91425" marB="91425" marR="91425" marL="91425"/>
                </a:tc>
                <a:tc>
                  <a:txBody>
                    <a:bodyPr/>
                    <a:lstStyle/>
                    <a:p>
                      <a:pPr indent="0" lvl="0" marL="0" rtl="0" algn="r">
                        <a:spcBef>
                          <a:spcPts val="0"/>
                        </a:spcBef>
                        <a:spcAft>
                          <a:spcPts val="0"/>
                        </a:spcAft>
                        <a:buNone/>
                      </a:pPr>
                      <a:r>
                        <a:rPr lang="en-US"/>
                        <a:t>54.96</a:t>
                      </a:r>
                      <a:endParaRPr/>
                    </a:p>
                  </a:txBody>
                  <a:tcPr marT="91425" marB="91425" marR="91425" marL="91425"/>
                </a:tc>
              </a:tr>
              <a:tr h="395350">
                <a:tc>
                  <a:txBody>
                    <a:bodyPr/>
                    <a:lstStyle/>
                    <a:p>
                      <a:pPr indent="0" lvl="0" marL="0" rtl="0" algn="l">
                        <a:spcBef>
                          <a:spcPts val="0"/>
                        </a:spcBef>
                        <a:spcAft>
                          <a:spcPts val="0"/>
                        </a:spcAft>
                        <a:buNone/>
                      </a:pPr>
                      <a:r>
                        <a:rPr b="1" lang="en-US">
                          <a:latin typeface="Calibri"/>
                          <a:ea typeface="Calibri"/>
                          <a:cs typeface="Calibri"/>
                          <a:sym typeface="Calibri"/>
                        </a:rPr>
                        <a:t>Range</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34.85</a:t>
                      </a:r>
                      <a:endParaRPr/>
                    </a:p>
                  </a:txBody>
                  <a:tcPr marT="91425" marB="91425" marR="91425" marL="91425"/>
                </a:tc>
                <a:tc>
                  <a:txBody>
                    <a:bodyPr/>
                    <a:lstStyle/>
                    <a:p>
                      <a:pPr indent="0" lvl="0" marL="0" rtl="0" algn="r">
                        <a:spcBef>
                          <a:spcPts val="0"/>
                        </a:spcBef>
                        <a:spcAft>
                          <a:spcPts val="0"/>
                        </a:spcAft>
                        <a:buNone/>
                      </a:pPr>
                      <a:r>
                        <a:rPr lang="en-US"/>
                        <a:t>85.72</a:t>
                      </a:r>
                      <a:endParaRPr/>
                    </a:p>
                  </a:txBody>
                  <a:tcPr marT="91425" marB="91425" marR="91425" marL="91425"/>
                </a:tc>
                <a:tc>
                  <a:txBody>
                    <a:bodyPr/>
                    <a:lstStyle/>
                    <a:p>
                      <a:pPr indent="0" lvl="0" marL="0" rtl="0" algn="r">
                        <a:spcBef>
                          <a:spcPts val="0"/>
                        </a:spcBef>
                        <a:spcAft>
                          <a:spcPts val="0"/>
                        </a:spcAft>
                        <a:buNone/>
                      </a:pPr>
                      <a:r>
                        <a:rPr lang="en-US"/>
                        <a:t>278.35</a:t>
                      </a:r>
                      <a:endParaRPr/>
                    </a:p>
                  </a:txBody>
                  <a:tcPr marT="91425" marB="91425" marR="91425" marL="91425"/>
                </a:tc>
              </a:tr>
              <a:tr h="395350">
                <a:tc>
                  <a:txBody>
                    <a:bodyPr/>
                    <a:lstStyle/>
                    <a:p>
                      <a:pPr indent="0" lvl="0" marL="0" rtl="0" algn="l">
                        <a:spcBef>
                          <a:spcPts val="0"/>
                        </a:spcBef>
                        <a:spcAft>
                          <a:spcPts val="0"/>
                        </a:spcAft>
                        <a:buNone/>
                      </a:pPr>
                      <a:r>
                        <a:rPr b="1" lang="en-US">
                          <a:latin typeface="Calibri"/>
                          <a:ea typeface="Calibri"/>
                          <a:cs typeface="Calibri"/>
                          <a:sym typeface="Calibri"/>
                        </a:rPr>
                        <a:t>Minimum</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8.83</a:t>
                      </a:r>
                      <a:endParaRPr/>
                    </a:p>
                  </a:txBody>
                  <a:tcPr marT="91425" marB="91425" marR="91425" marL="91425"/>
                </a:tc>
                <a:tc>
                  <a:txBody>
                    <a:bodyPr/>
                    <a:lstStyle/>
                    <a:p>
                      <a:pPr indent="0" lvl="0" marL="0" rtl="0" algn="r">
                        <a:spcBef>
                          <a:spcPts val="0"/>
                        </a:spcBef>
                        <a:spcAft>
                          <a:spcPts val="0"/>
                        </a:spcAft>
                        <a:buNone/>
                      </a:pPr>
                      <a:r>
                        <a:rPr lang="en-US"/>
                        <a:t>14.26</a:t>
                      </a:r>
                      <a:endParaRPr/>
                    </a:p>
                  </a:txBody>
                  <a:tcPr marT="91425" marB="91425" marR="91425" marL="91425"/>
                </a:tc>
                <a:tc>
                  <a:txBody>
                    <a:bodyPr/>
                    <a:lstStyle/>
                    <a:p>
                      <a:pPr indent="0" lvl="0" marL="0" rtl="0" algn="r">
                        <a:spcBef>
                          <a:spcPts val="0"/>
                        </a:spcBef>
                        <a:spcAft>
                          <a:spcPts val="0"/>
                        </a:spcAft>
                        <a:buNone/>
                      </a:pPr>
                      <a:r>
                        <a:rPr lang="en-US"/>
                        <a:t>20.21</a:t>
                      </a:r>
                      <a:endParaRPr/>
                    </a:p>
                  </a:txBody>
                  <a:tcPr marT="91425" marB="91425" marR="91425" marL="91425"/>
                </a:tc>
              </a:tr>
              <a:tr h="395350">
                <a:tc>
                  <a:txBody>
                    <a:bodyPr/>
                    <a:lstStyle/>
                    <a:p>
                      <a:pPr indent="0" lvl="0" marL="0" rtl="0" algn="l">
                        <a:spcBef>
                          <a:spcPts val="0"/>
                        </a:spcBef>
                        <a:spcAft>
                          <a:spcPts val="0"/>
                        </a:spcAft>
                        <a:buNone/>
                      </a:pPr>
                      <a:r>
                        <a:rPr b="1" lang="en-US">
                          <a:latin typeface="Calibri"/>
                          <a:ea typeface="Calibri"/>
                          <a:cs typeface="Calibri"/>
                          <a:sym typeface="Calibri"/>
                        </a:rPr>
                        <a:t>Maximum</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43.68</a:t>
                      </a:r>
                      <a:endParaRPr/>
                    </a:p>
                  </a:txBody>
                  <a:tcPr marT="91425" marB="91425" marR="91425" marL="91425"/>
                </a:tc>
                <a:tc>
                  <a:txBody>
                    <a:bodyPr/>
                    <a:lstStyle/>
                    <a:p>
                      <a:pPr indent="0" lvl="0" marL="0" rtl="0" algn="r">
                        <a:spcBef>
                          <a:spcPts val="0"/>
                        </a:spcBef>
                        <a:spcAft>
                          <a:spcPts val="0"/>
                        </a:spcAft>
                        <a:buNone/>
                      </a:pPr>
                      <a:r>
                        <a:rPr lang="en-US"/>
                        <a:t>99.98</a:t>
                      </a:r>
                      <a:endParaRPr/>
                    </a:p>
                  </a:txBody>
                  <a:tcPr marT="91425" marB="91425" marR="91425" marL="91425"/>
                </a:tc>
                <a:tc>
                  <a:txBody>
                    <a:bodyPr/>
                    <a:lstStyle/>
                    <a:p>
                      <a:pPr indent="0" lvl="0" marL="0" rtl="0" algn="r">
                        <a:spcBef>
                          <a:spcPts val="0"/>
                        </a:spcBef>
                        <a:spcAft>
                          <a:spcPts val="0"/>
                        </a:spcAft>
                        <a:buNone/>
                      </a:pPr>
                      <a:r>
                        <a:rPr lang="en-US"/>
                        <a:t>298.56</a:t>
                      </a:r>
                      <a:endParaRPr/>
                    </a:p>
                  </a:txBody>
                  <a:tcPr marT="91425" marB="91425" marR="91425" marL="91425"/>
                </a:tc>
              </a:tr>
              <a:tr h="395350">
                <a:tc>
                  <a:txBody>
                    <a:bodyPr/>
                    <a:lstStyle/>
                    <a:p>
                      <a:pPr indent="0" lvl="0" marL="0" rtl="0" algn="l">
                        <a:spcBef>
                          <a:spcPts val="0"/>
                        </a:spcBef>
                        <a:spcAft>
                          <a:spcPts val="0"/>
                        </a:spcAft>
                        <a:buNone/>
                      </a:pPr>
                      <a:r>
                        <a:rPr b="1" lang="en-US">
                          <a:latin typeface="Calibri"/>
                          <a:ea typeface="Calibri"/>
                          <a:cs typeface="Calibri"/>
                          <a:sym typeface="Calibri"/>
                        </a:rPr>
                        <a:t>Count</a:t>
                      </a:r>
                      <a:endParaRPr b="1">
                        <a:latin typeface="Calibri"/>
                        <a:ea typeface="Calibri"/>
                        <a:cs typeface="Calibri"/>
                        <a:sym typeface="Calibri"/>
                      </a:endParaRPr>
                    </a:p>
                  </a:txBody>
                  <a:tcPr marT="91425" marB="91425" marR="91425" marL="91425"/>
                </a:tc>
                <a:tc>
                  <a:txBody>
                    <a:bodyPr/>
                    <a:lstStyle/>
                    <a:p>
                      <a:pPr indent="0" lvl="0" marL="0" rtl="0" algn="r">
                        <a:spcBef>
                          <a:spcPts val="0"/>
                        </a:spcBef>
                        <a:spcAft>
                          <a:spcPts val="0"/>
                        </a:spcAft>
                        <a:buNone/>
                      </a:pPr>
                      <a:r>
                        <a:rPr lang="en-US"/>
                        <a:t>2200</a:t>
                      </a:r>
                      <a:endParaRPr/>
                    </a:p>
                  </a:txBody>
                  <a:tcPr marT="91425" marB="91425" marR="91425" marL="91425"/>
                </a:tc>
                <a:tc>
                  <a:txBody>
                    <a:bodyPr/>
                    <a:lstStyle/>
                    <a:p>
                      <a:pPr indent="0" lvl="0" marL="0" rtl="0" algn="r">
                        <a:spcBef>
                          <a:spcPts val="0"/>
                        </a:spcBef>
                        <a:spcAft>
                          <a:spcPts val="0"/>
                        </a:spcAft>
                        <a:buNone/>
                      </a:pPr>
                      <a:r>
                        <a:rPr lang="en-US"/>
                        <a:t>2200</a:t>
                      </a:r>
                      <a:endParaRPr/>
                    </a:p>
                  </a:txBody>
                  <a:tcPr marT="91425" marB="91425" marR="91425" marL="91425"/>
                </a:tc>
                <a:tc>
                  <a:txBody>
                    <a:bodyPr/>
                    <a:lstStyle/>
                    <a:p>
                      <a:pPr indent="0" lvl="0" marL="0" rtl="0" algn="r">
                        <a:spcBef>
                          <a:spcPts val="0"/>
                        </a:spcBef>
                        <a:spcAft>
                          <a:spcPts val="0"/>
                        </a:spcAft>
                        <a:buNone/>
                      </a:pPr>
                      <a:r>
                        <a:rPr lang="en-US"/>
                        <a:t>2200</a:t>
                      </a:r>
                      <a:endParaRPr/>
                    </a:p>
                  </a:txBody>
                  <a:tcPr marT="91425" marB="91425" marR="91425" marL="914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gc4cead7e98_1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561" name="Google Shape;561;gc4cead7e98_1_0"/>
          <p:cNvSpPr txBox="1"/>
          <p:nvPr/>
        </p:nvSpPr>
        <p:spPr>
          <a:xfrm>
            <a:off x="7334499" y="1074950"/>
            <a:ext cx="32592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Feature Selection</a:t>
            </a:r>
            <a:endParaRPr sz="2400">
              <a:solidFill>
                <a:srgbClr val="FF0000"/>
              </a:solidFill>
              <a:latin typeface="Trebuchet MS"/>
              <a:ea typeface="Trebuchet MS"/>
              <a:cs typeface="Trebuchet MS"/>
              <a:sym typeface="Trebuchet MS"/>
            </a:endParaRPr>
          </a:p>
        </p:txBody>
      </p:sp>
      <p:pic>
        <p:nvPicPr>
          <p:cNvPr id="562" name="Google Shape;562;gc4cead7e98_1_0"/>
          <p:cNvPicPr preferRelativeResize="0"/>
          <p:nvPr/>
        </p:nvPicPr>
        <p:blipFill>
          <a:blip r:embed="rId3">
            <a:alphaModFix/>
          </a:blip>
          <a:stretch>
            <a:fillRect/>
          </a:stretch>
        </p:blipFill>
        <p:spPr>
          <a:xfrm>
            <a:off x="2936463" y="1665000"/>
            <a:ext cx="6319075" cy="5192999"/>
          </a:xfrm>
          <a:prstGeom prst="rect">
            <a:avLst/>
          </a:prstGeom>
          <a:noFill/>
          <a:ln>
            <a:noFill/>
          </a:ln>
        </p:spPr>
      </p:pic>
      <p:sp>
        <p:nvSpPr>
          <p:cNvPr id="563" name="Google Shape;563;gc4cead7e98_1_0"/>
          <p:cNvSpPr txBox="1"/>
          <p:nvPr/>
        </p:nvSpPr>
        <p:spPr>
          <a:xfrm>
            <a:off x="9838325" y="5336200"/>
            <a:ext cx="1821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Calibri"/>
                <a:ea typeface="Calibri"/>
                <a:cs typeface="Calibri"/>
                <a:sym typeface="Calibri"/>
              </a:rPr>
              <a:t>Link to view </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Full Size image</a:t>
            </a:r>
            <a:endParaRPr sz="2000">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gc4312edc15_1_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570" name="Google Shape;570;gc4312edc15_1_2"/>
          <p:cNvSpPr txBox="1"/>
          <p:nvPr/>
        </p:nvSpPr>
        <p:spPr>
          <a:xfrm>
            <a:off x="7334499" y="1074950"/>
            <a:ext cx="32592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Feature Selection</a:t>
            </a:r>
            <a:endParaRPr sz="2400">
              <a:solidFill>
                <a:srgbClr val="FF0000"/>
              </a:solidFill>
              <a:latin typeface="Trebuchet MS"/>
              <a:ea typeface="Trebuchet MS"/>
              <a:cs typeface="Trebuchet MS"/>
              <a:sym typeface="Trebuchet MS"/>
            </a:endParaRPr>
          </a:p>
        </p:txBody>
      </p:sp>
      <p:sp>
        <p:nvSpPr>
          <p:cNvPr id="571" name="Google Shape;571;gc4312edc15_1_2"/>
          <p:cNvSpPr txBox="1"/>
          <p:nvPr/>
        </p:nvSpPr>
        <p:spPr>
          <a:xfrm>
            <a:off x="731550" y="2068825"/>
            <a:ext cx="10728900" cy="390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rgbClr val="0033CC"/>
                </a:solidFill>
                <a:latin typeface="Calibri"/>
                <a:ea typeface="Calibri"/>
                <a:cs typeface="Calibri"/>
                <a:sym typeface="Calibri"/>
              </a:rPr>
              <a:t>Observations:</a:t>
            </a:r>
            <a:endParaRPr sz="2200">
              <a:solidFill>
                <a:srgbClr val="0033CC"/>
              </a:solidFill>
              <a:latin typeface="Calibri"/>
              <a:ea typeface="Calibri"/>
              <a:cs typeface="Calibri"/>
              <a:sym typeface="Calibri"/>
            </a:endParaRPr>
          </a:p>
          <a:p>
            <a:pPr indent="-368300" lvl="0" marL="457200" rtl="0" algn="l">
              <a:spcBef>
                <a:spcPts val="0"/>
              </a:spcBef>
              <a:spcAft>
                <a:spcPts val="0"/>
              </a:spcAft>
              <a:buClr>
                <a:srgbClr val="0033CC"/>
              </a:buClr>
              <a:buSzPts val="2200"/>
              <a:buFont typeface="Calibri"/>
              <a:buChar char="●"/>
            </a:pPr>
            <a:r>
              <a:rPr lang="en-US" sz="2200">
                <a:solidFill>
                  <a:srgbClr val="0033CC"/>
                </a:solidFill>
                <a:latin typeface="Calibri"/>
                <a:ea typeface="Calibri"/>
                <a:cs typeface="Calibri"/>
                <a:sym typeface="Calibri"/>
              </a:rPr>
              <a:t>None of the 7 features are auxiliary</a:t>
            </a:r>
            <a:endParaRPr sz="2200">
              <a:solidFill>
                <a:srgbClr val="0033CC"/>
              </a:solidFill>
              <a:latin typeface="Calibri"/>
              <a:ea typeface="Calibri"/>
              <a:cs typeface="Calibri"/>
              <a:sym typeface="Calibri"/>
            </a:endParaRPr>
          </a:p>
          <a:p>
            <a:pPr indent="-368300" lvl="0" marL="457200" rtl="0" algn="l">
              <a:spcBef>
                <a:spcPts val="0"/>
              </a:spcBef>
              <a:spcAft>
                <a:spcPts val="0"/>
              </a:spcAft>
              <a:buClr>
                <a:srgbClr val="0033CC"/>
              </a:buClr>
              <a:buSzPts val="2200"/>
              <a:buFont typeface="Calibri"/>
              <a:buChar char="●"/>
            </a:pPr>
            <a:r>
              <a:rPr lang="en-US" sz="2200">
                <a:solidFill>
                  <a:srgbClr val="0033CC"/>
                </a:solidFill>
                <a:latin typeface="Calibri"/>
                <a:ea typeface="Calibri"/>
                <a:cs typeface="Calibri"/>
                <a:sym typeface="Calibri"/>
              </a:rPr>
              <a:t>Phosphorus and Potassium have an interesting relation between them.</a:t>
            </a:r>
            <a:endParaRPr sz="2200">
              <a:solidFill>
                <a:srgbClr val="0033CC"/>
              </a:solidFill>
              <a:latin typeface="Calibri"/>
              <a:ea typeface="Calibri"/>
              <a:cs typeface="Calibri"/>
              <a:sym typeface="Calibri"/>
            </a:endParaRPr>
          </a:p>
          <a:p>
            <a:pPr indent="0" lvl="0" marL="0" rtl="0" algn="l">
              <a:spcBef>
                <a:spcPts val="0"/>
              </a:spcBef>
              <a:spcAft>
                <a:spcPts val="0"/>
              </a:spcAft>
              <a:buNone/>
            </a:pPr>
            <a:r>
              <a:t/>
            </a:r>
            <a:endParaRPr sz="2200">
              <a:solidFill>
                <a:srgbClr val="0033CC"/>
              </a:solidFill>
              <a:latin typeface="Calibri"/>
              <a:ea typeface="Calibri"/>
              <a:cs typeface="Calibri"/>
              <a:sym typeface="Calibri"/>
            </a:endParaRPr>
          </a:p>
          <a:p>
            <a:pPr indent="0" lvl="0" marL="0" rtl="0" algn="l">
              <a:spcBef>
                <a:spcPts val="0"/>
              </a:spcBef>
              <a:spcAft>
                <a:spcPts val="0"/>
              </a:spcAft>
              <a:buNone/>
            </a:pPr>
            <a:r>
              <a:t/>
            </a:r>
            <a:endParaRPr sz="2200">
              <a:solidFill>
                <a:srgbClr val="0033CC"/>
              </a:solidFill>
              <a:latin typeface="Calibri"/>
              <a:ea typeface="Calibri"/>
              <a:cs typeface="Calibri"/>
              <a:sym typeface="Calibri"/>
            </a:endParaRPr>
          </a:p>
          <a:p>
            <a:pPr indent="0" lvl="0" marL="0" rtl="0" algn="l">
              <a:spcBef>
                <a:spcPts val="0"/>
              </a:spcBef>
              <a:spcAft>
                <a:spcPts val="0"/>
              </a:spcAft>
              <a:buNone/>
            </a:pPr>
            <a:r>
              <a:t/>
            </a:r>
            <a:endParaRPr sz="2200">
              <a:solidFill>
                <a:srgbClr val="0033CC"/>
              </a:solidFill>
              <a:latin typeface="Calibri"/>
              <a:ea typeface="Calibri"/>
              <a:cs typeface="Calibri"/>
              <a:sym typeface="Calibri"/>
            </a:endParaRPr>
          </a:p>
          <a:p>
            <a:pPr indent="0" lvl="0" marL="0" rtl="0" algn="l">
              <a:spcBef>
                <a:spcPts val="0"/>
              </a:spcBef>
              <a:spcAft>
                <a:spcPts val="0"/>
              </a:spcAft>
              <a:buNone/>
            </a:pPr>
            <a:r>
              <a:rPr b="1" lang="en-US" sz="2200">
                <a:solidFill>
                  <a:srgbClr val="FF0000"/>
                </a:solidFill>
                <a:latin typeface="Calibri"/>
                <a:ea typeface="Calibri"/>
                <a:cs typeface="Calibri"/>
                <a:sym typeface="Calibri"/>
              </a:rPr>
              <a:t>NOTE:</a:t>
            </a:r>
            <a:endParaRPr b="1" sz="2200">
              <a:solidFill>
                <a:srgbClr val="FF0000"/>
              </a:solidFill>
              <a:latin typeface="Calibri"/>
              <a:ea typeface="Calibri"/>
              <a:cs typeface="Calibri"/>
              <a:sym typeface="Calibri"/>
            </a:endParaRPr>
          </a:p>
          <a:p>
            <a:pPr indent="0" lvl="0" marL="0" rtl="0" algn="l">
              <a:spcBef>
                <a:spcPts val="0"/>
              </a:spcBef>
              <a:spcAft>
                <a:spcPts val="0"/>
              </a:spcAft>
              <a:buNone/>
            </a:pPr>
            <a:r>
              <a:rPr lang="en-US" sz="2200">
                <a:latin typeface="Calibri"/>
                <a:ea typeface="Calibri"/>
                <a:cs typeface="Calibri"/>
                <a:sym typeface="Calibri"/>
              </a:rPr>
              <a:t>The white boxes over the diagonal are self relations which are meaningless and should be ignored while interpreting the heatmap</a:t>
            </a:r>
            <a:endParaRPr sz="2200">
              <a:latin typeface="Calibri"/>
              <a:ea typeface="Calibri"/>
              <a:cs typeface="Calibri"/>
              <a:sym typeface="Calibri"/>
            </a:endParaRPr>
          </a:p>
          <a:p>
            <a:pPr indent="0" lvl="0" marL="0" rtl="0" algn="l">
              <a:spcBef>
                <a:spcPts val="0"/>
              </a:spcBef>
              <a:spcAft>
                <a:spcPts val="0"/>
              </a:spcAft>
              <a:buNone/>
            </a:pPr>
            <a:r>
              <a:rPr lang="en-US" sz="2200">
                <a:latin typeface="Calibri"/>
                <a:ea typeface="Calibri"/>
                <a:cs typeface="Calibri"/>
                <a:sym typeface="Calibri"/>
              </a:rPr>
              <a:t>The big square of </a:t>
            </a:r>
            <a:r>
              <a:rPr b="1" lang="en-US" sz="2200">
                <a:solidFill>
                  <a:srgbClr val="7D1F5A"/>
                </a:solidFill>
                <a:latin typeface="Calibri"/>
                <a:ea typeface="Calibri"/>
                <a:cs typeface="Calibri"/>
                <a:sym typeface="Calibri"/>
              </a:rPr>
              <a:t>this</a:t>
            </a:r>
            <a:r>
              <a:rPr lang="en-US" sz="2200">
                <a:latin typeface="Calibri"/>
                <a:ea typeface="Calibri"/>
                <a:cs typeface="Calibri"/>
                <a:sym typeface="Calibri"/>
              </a:rPr>
              <a:t> color stuck to the bottom right corner represents intra-crop relationship, and as expected, is meaningless and is also to be ignored while interpretation.</a:t>
            </a:r>
            <a:endParaRPr sz="2200">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gc3a7704c85_0_1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7" name="Google Shape;577;gc3a7704c85_0_17"/>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References</a:t>
            </a:r>
            <a:endParaRPr b="0" i="0" sz="1400" u="none" cap="none" strike="noStrike">
              <a:solidFill>
                <a:srgbClr val="000000"/>
              </a:solidFill>
              <a:latin typeface="Arial"/>
              <a:ea typeface="Arial"/>
              <a:cs typeface="Arial"/>
              <a:sym typeface="Arial"/>
            </a:endParaRPr>
          </a:p>
        </p:txBody>
      </p:sp>
      <p:pic>
        <p:nvPicPr>
          <p:cNvPr id="578" name="Google Shape;578;gc3a7704c85_0_17"/>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579" name="Google Shape;579;gc3a7704c85_0_17"/>
          <p:cNvSpPr txBox="1"/>
          <p:nvPr/>
        </p:nvSpPr>
        <p:spPr>
          <a:xfrm>
            <a:off x="1807900" y="1731450"/>
            <a:ext cx="8860200" cy="4335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1"/>
              </a:buClr>
              <a:buSzPts val="1100"/>
              <a:buFont typeface="Arial"/>
              <a:buNone/>
            </a:pPr>
            <a:r>
              <a:rPr i="0" lang="en-US" sz="2200" u="none" cap="none" strike="noStrike">
                <a:highlight>
                  <a:srgbClr val="FFFFFF"/>
                </a:highlight>
                <a:latin typeface="Calibri"/>
                <a:ea typeface="Calibri"/>
                <a:cs typeface="Calibri"/>
                <a:sym typeface="Calibri"/>
              </a:rPr>
              <a:t>[1] Keerthan Kumar, T.G., Shubha, C. and Sushma, S.A., </a:t>
            </a:r>
            <a:r>
              <a:rPr b="1" i="0" lang="en-US" sz="2200" u="none" cap="none" strike="noStrike">
                <a:highlight>
                  <a:srgbClr val="FFFFFF"/>
                </a:highlight>
                <a:latin typeface="Calibri"/>
                <a:ea typeface="Calibri"/>
                <a:cs typeface="Calibri"/>
                <a:sym typeface="Calibri"/>
              </a:rPr>
              <a:t>Random Forest Algorithm for Soil Fertility Prediction and Grading Using Machine Learning</a:t>
            </a:r>
            <a:r>
              <a:rPr i="0" lang="en-US" sz="2200" u="none" cap="none" strike="noStrike">
                <a:highlight>
                  <a:srgbClr val="FFFFFF"/>
                </a:highlight>
                <a:latin typeface="Calibri"/>
                <a:ea typeface="Calibri"/>
                <a:cs typeface="Calibri"/>
                <a:sym typeface="Calibri"/>
              </a:rPr>
              <a:t>. </a:t>
            </a:r>
            <a:r>
              <a:rPr i="1" lang="en-US" sz="2200" u="none" cap="none" strike="noStrike">
                <a:highlight>
                  <a:srgbClr val="FFFFFF"/>
                </a:highlight>
                <a:latin typeface="Calibri"/>
                <a:ea typeface="Calibri"/>
                <a:cs typeface="Calibri"/>
                <a:sym typeface="Calibri"/>
              </a:rPr>
              <a:t>International Journal of Innovative Technology and Exploring Engineering (IJITEE), 2019</a:t>
            </a:r>
            <a:r>
              <a:rPr i="0" lang="en-US" sz="2200" u="none" cap="none" strike="noStrike">
                <a:highlight>
                  <a:srgbClr val="FFFFFF"/>
                </a:highlight>
                <a:latin typeface="Calibri"/>
                <a:ea typeface="Calibri"/>
                <a:cs typeface="Calibri"/>
                <a:sym typeface="Calibri"/>
              </a:rPr>
              <a:t>.</a:t>
            </a:r>
            <a:endParaRPr i="0" sz="2200" u="none" cap="none" strike="noStrike">
              <a:highlight>
                <a:srgbClr val="FFFFFF"/>
              </a:highlight>
              <a:latin typeface="Calibri"/>
              <a:ea typeface="Calibri"/>
              <a:cs typeface="Calibri"/>
              <a:sym typeface="Calibri"/>
            </a:endParaRPr>
          </a:p>
          <a:p>
            <a:pPr indent="0" lvl="0" marL="0" marR="0" rtl="0" algn="l">
              <a:lnSpc>
                <a:spcPct val="115000"/>
              </a:lnSpc>
              <a:spcBef>
                <a:spcPts val="1200"/>
              </a:spcBef>
              <a:spcAft>
                <a:spcPts val="0"/>
              </a:spcAft>
              <a:buClr>
                <a:schemeClr val="dk1"/>
              </a:buClr>
              <a:buSzPts val="1100"/>
              <a:buFont typeface="Arial"/>
              <a:buNone/>
            </a:pPr>
            <a:r>
              <a:t/>
            </a:r>
            <a:endParaRPr sz="2200">
              <a:highlight>
                <a:srgbClr val="FFFFFF"/>
              </a:highlight>
              <a:latin typeface="Calibri"/>
              <a:ea typeface="Calibri"/>
              <a:cs typeface="Calibri"/>
              <a:sym typeface="Calibri"/>
            </a:endParaRPr>
          </a:p>
          <a:p>
            <a:pPr indent="0" lvl="0" marL="0" marR="0" rtl="0" algn="l">
              <a:lnSpc>
                <a:spcPct val="115000"/>
              </a:lnSpc>
              <a:spcBef>
                <a:spcPts val="1200"/>
              </a:spcBef>
              <a:spcAft>
                <a:spcPts val="1200"/>
              </a:spcAft>
              <a:buClr>
                <a:schemeClr val="dk1"/>
              </a:buClr>
              <a:buSzPts val="1100"/>
              <a:buFont typeface="Arial"/>
              <a:buNone/>
            </a:pPr>
            <a:r>
              <a:rPr lang="en-US" sz="2200">
                <a:highlight>
                  <a:srgbClr val="FFFFFF"/>
                </a:highlight>
                <a:latin typeface="Calibri"/>
                <a:ea typeface="Calibri"/>
                <a:cs typeface="Calibri"/>
                <a:sym typeface="Calibri"/>
              </a:rPr>
              <a:t>[2]Kumar, R., Singh, M.P., Kumar, P. and Singh, J.P., 2015, May. </a:t>
            </a:r>
            <a:r>
              <a:rPr b="1" lang="en-US" sz="2200">
                <a:highlight>
                  <a:srgbClr val="FFFFFF"/>
                </a:highlight>
                <a:latin typeface="Calibri"/>
                <a:ea typeface="Calibri"/>
                <a:cs typeface="Calibri"/>
                <a:sym typeface="Calibri"/>
              </a:rPr>
              <a:t>Crop Selection Method to maximize crop yield rate using machine learning technique</a:t>
            </a:r>
            <a:r>
              <a:rPr lang="en-US" sz="2200">
                <a:highlight>
                  <a:srgbClr val="FFFFFF"/>
                </a:highlight>
                <a:latin typeface="Calibri"/>
                <a:ea typeface="Calibri"/>
                <a:cs typeface="Calibri"/>
                <a:sym typeface="Calibri"/>
              </a:rPr>
              <a:t>. In 2015 international conference on smart technologies and management for computing, communication, controls, energy and materials (ICSTM) (pp. 138-145). IEEE.</a:t>
            </a:r>
            <a:endParaRPr sz="2200">
              <a:highlight>
                <a:srgbClr val="FFFFFF"/>
              </a:highlight>
              <a:latin typeface="Calibri"/>
              <a:ea typeface="Calibri"/>
              <a:cs typeface="Calibri"/>
              <a:sym typeface="Calibri"/>
            </a:endParaRPr>
          </a:p>
        </p:txBody>
      </p:sp>
      <p:sp>
        <p:nvSpPr>
          <p:cNvPr id="580" name="Google Shape;580;gc3a7704c85_0_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581" name="Google Shape;581;gc3a7704c85_0_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582" name="Google Shape;582;gc3a7704c85_0_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gc4a8c36abf_2_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8" name="Google Shape;588;gc4a8c36abf_2_1"/>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References</a:t>
            </a:r>
            <a:endParaRPr b="0" i="0" sz="1400" u="none" cap="none" strike="noStrike">
              <a:solidFill>
                <a:srgbClr val="000000"/>
              </a:solidFill>
              <a:latin typeface="Arial"/>
              <a:ea typeface="Arial"/>
              <a:cs typeface="Arial"/>
              <a:sym typeface="Arial"/>
            </a:endParaRPr>
          </a:p>
        </p:txBody>
      </p:sp>
      <p:pic>
        <p:nvPicPr>
          <p:cNvPr id="589" name="Google Shape;589;gc4a8c36abf_2_1"/>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590" name="Google Shape;590;gc4a8c36abf_2_1"/>
          <p:cNvSpPr txBox="1"/>
          <p:nvPr/>
        </p:nvSpPr>
        <p:spPr>
          <a:xfrm>
            <a:off x="1807900" y="1731450"/>
            <a:ext cx="8860200" cy="3167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1"/>
              </a:buClr>
              <a:buSzPts val="1100"/>
              <a:buFont typeface="Arial"/>
              <a:buNone/>
            </a:pPr>
            <a:r>
              <a:rPr lang="en-US" sz="2200">
                <a:highlight>
                  <a:srgbClr val="FFFFFF"/>
                </a:highlight>
                <a:latin typeface="Calibri"/>
                <a:ea typeface="Calibri"/>
                <a:cs typeface="Calibri"/>
                <a:sym typeface="Calibri"/>
              </a:rPr>
              <a:t>[3] Palanivel, K. and Surianarayanan, C., 2019. </a:t>
            </a:r>
            <a:r>
              <a:rPr b="1" lang="en-US" sz="2200">
                <a:highlight>
                  <a:srgbClr val="FFFFFF"/>
                </a:highlight>
                <a:latin typeface="Calibri"/>
                <a:ea typeface="Calibri"/>
                <a:cs typeface="Calibri"/>
                <a:sym typeface="Calibri"/>
              </a:rPr>
              <a:t>An approach for prediction of crop yield using machine learning and big data techniques</a:t>
            </a:r>
            <a:r>
              <a:rPr lang="en-US" sz="2200">
                <a:highlight>
                  <a:srgbClr val="FFFFFF"/>
                </a:highlight>
                <a:latin typeface="Calibri"/>
                <a:ea typeface="Calibri"/>
                <a:cs typeface="Calibri"/>
                <a:sym typeface="Calibri"/>
              </a:rPr>
              <a:t>. International Journal of Computer Engineering and Technology, 10(3), pp.110-118.</a:t>
            </a:r>
            <a:endParaRPr sz="2200">
              <a:highlight>
                <a:srgbClr val="FFFFFF"/>
              </a:highlight>
              <a:latin typeface="Calibri"/>
              <a:ea typeface="Calibri"/>
              <a:cs typeface="Calibri"/>
              <a:sym typeface="Calibri"/>
            </a:endParaRPr>
          </a:p>
          <a:p>
            <a:pPr indent="0" lvl="0" marL="0" marR="0" rtl="0" algn="l">
              <a:lnSpc>
                <a:spcPct val="115000"/>
              </a:lnSpc>
              <a:spcBef>
                <a:spcPts val="1200"/>
              </a:spcBef>
              <a:spcAft>
                <a:spcPts val="0"/>
              </a:spcAft>
              <a:buClr>
                <a:schemeClr val="dk1"/>
              </a:buClr>
              <a:buSzPts val="1100"/>
              <a:buFont typeface="Arial"/>
              <a:buNone/>
            </a:pPr>
            <a:r>
              <a:t/>
            </a:r>
            <a:endParaRPr sz="2200">
              <a:highlight>
                <a:srgbClr val="FFFFFF"/>
              </a:highlight>
              <a:latin typeface="Calibri"/>
              <a:ea typeface="Calibri"/>
              <a:cs typeface="Calibri"/>
              <a:sym typeface="Calibri"/>
            </a:endParaRPr>
          </a:p>
          <a:p>
            <a:pPr indent="0" lvl="0" marL="0" marR="0" rtl="0" algn="l">
              <a:lnSpc>
                <a:spcPct val="115000"/>
              </a:lnSpc>
              <a:spcBef>
                <a:spcPts val="1200"/>
              </a:spcBef>
              <a:spcAft>
                <a:spcPts val="1200"/>
              </a:spcAft>
              <a:buClr>
                <a:schemeClr val="dk1"/>
              </a:buClr>
              <a:buSzPts val="1100"/>
              <a:buFont typeface="Arial"/>
              <a:buNone/>
            </a:pPr>
            <a:r>
              <a:rPr lang="en-US" sz="2200">
                <a:highlight>
                  <a:srgbClr val="FFFFFF"/>
                </a:highlight>
                <a:latin typeface="Calibri"/>
                <a:ea typeface="Calibri"/>
                <a:cs typeface="Calibri"/>
                <a:sym typeface="Calibri"/>
              </a:rPr>
              <a:t>[4] Patil, A., Kokate, S., Patil, P., Panpatil, V. and Sapkal, R., 2020. </a:t>
            </a:r>
            <a:r>
              <a:rPr b="1" lang="en-US" sz="2200">
                <a:highlight>
                  <a:srgbClr val="FFFFFF"/>
                </a:highlight>
                <a:latin typeface="Calibri"/>
                <a:ea typeface="Calibri"/>
                <a:cs typeface="Calibri"/>
                <a:sym typeface="Calibri"/>
              </a:rPr>
              <a:t>Crop Prediction using Machine Learning Algorithms</a:t>
            </a:r>
            <a:r>
              <a:rPr lang="en-US" sz="2200">
                <a:highlight>
                  <a:srgbClr val="FFFFFF"/>
                </a:highlight>
                <a:latin typeface="Calibri"/>
                <a:ea typeface="Calibri"/>
                <a:cs typeface="Calibri"/>
                <a:sym typeface="Calibri"/>
              </a:rPr>
              <a:t>. International Journal of Advancements in Engineering &amp; Technology, 1(1), pp.1-8.</a:t>
            </a:r>
            <a:endParaRPr sz="2200">
              <a:highlight>
                <a:srgbClr val="FFFFFF"/>
              </a:highlight>
              <a:latin typeface="Calibri"/>
              <a:ea typeface="Calibri"/>
              <a:cs typeface="Calibri"/>
              <a:sym typeface="Calibri"/>
            </a:endParaRPr>
          </a:p>
        </p:txBody>
      </p:sp>
      <p:sp>
        <p:nvSpPr>
          <p:cNvPr id="591" name="Google Shape;591;gc4a8c36abf_2_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592" name="Google Shape;592;gc4a8c36abf_2_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593" name="Google Shape;593;gc4a8c36abf_2_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12"/>
          <p:cNvSpPr/>
          <p:nvPr/>
        </p:nvSpPr>
        <p:spPr>
          <a:xfrm>
            <a:off x="4371484" y="3352800"/>
            <a:ext cx="2924051"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0000"/>
                </a:solidFill>
                <a:latin typeface="Trebuchet MS"/>
                <a:ea typeface="Trebuchet MS"/>
                <a:cs typeface="Trebuchet MS"/>
                <a:sym typeface="Trebuchet MS"/>
              </a:rPr>
              <a:t>Thank You</a:t>
            </a:r>
            <a:endParaRPr b="0" i="0" sz="1400" u="none" cap="none" strike="noStrike">
              <a:solidFill>
                <a:srgbClr val="000000"/>
              </a:solidFill>
              <a:latin typeface="Arial"/>
              <a:ea typeface="Arial"/>
              <a:cs typeface="Arial"/>
              <a:sym typeface="Arial"/>
            </a:endParaRPr>
          </a:p>
        </p:txBody>
      </p:sp>
      <p:pic>
        <p:nvPicPr>
          <p:cNvPr id="599" name="Google Shape;599;p12"/>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600" name="Google Shape;60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601" name="Google Shape;60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602" name="Google Shape;60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c1abf761a3_0_12"/>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 name="Google Shape;131;gc1abf761a3_0_12"/>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Constraints / Dependencies / Assumptions / Risks</a:t>
            </a:r>
            <a:endParaRPr b="0" i="0" sz="1400" u="none" cap="none" strike="noStrike">
              <a:solidFill>
                <a:srgbClr val="000000"/>
              </a:solidFill>
              <a:latin typeface="Arial"/>
              <a:ea typeface="Arial"/>
              <a:cs typeface="Arial"/>
              <a:sym typeface="Arial"/>
            </a:endParaRPr>
          </a:p>
        </p:txBody>
      </p:sp>
      <p:pic>
        <p:nvPicPr>
          <p:cNvPr id="132" name="Google Shape;132;gc1abf761a3_0_12"/>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133" name="Google Shape;133;gc1abf761a3_0_12"/>
          <p:cNvSpPr txBox="1"/>
          <p:nvPr/>
        </p:nvSpPr>
        <p:spPr>
          <a:xfrm>
            <a:off x="999900" y="1932700"/>
            <a:ext cx="10192200" cy="5210400"/>
          </a:xfrm>
          <a:prstGeom prst="rect">
            <a:avLst/>
          </a:prstGeom>
          <a:noFill/>
          <a:ln>
            <a:noFill/>
          </a:ln>
        </p:spPr>
        <p:txBody>
          <a:bodyPr anchorCtr="0" anchor="t" bIns="91425" lIns="91425" spcFirstLastPara="1" rIns="91425" wrap="square" tIns="91425">
            <a:spAutoFit/>
          </a:bodyPr>
          <a:lstStyle/>
          <a:p>
            <a:pPr indent="-355600" lvl="0" marL="594360" marR="0" rtl="0" algn="just">
              <a:lnSpc>
                <a:spcPct val="115000"/>
              </a:lnSpc>
              <a:spcBef>
                <a:spcPts val="300"/>
              </a:spcBef>
              <a:spcAft>
                <a:spcPts val="0"/>
              </a:spcAft>
              <a:buClr>
                <a:srgbClr val="0033CC"/>
              </a:buClr>
              <a:buSzPts val="2000"/>
              <a:buFont typeface="Calibri"/>
              <a:buChar char="●"/>
            </a:pPr>
            <a:r>
              <a:rPr i="0" lang="en-US" sz="2000" u="none" cap="none" strike="noStrike">
                <a:solidFill>
                  <a:srgbClr val="0033CC"/>
                </a:solidFill>
                <a:latin typeface="Calibri"/>
                <a:ea typeface="Calibri"/>
                <a:cs typeface="Calibri"/>
                <a:sym typeface="Calibri"/>
              </a:rPr>
              <a:t>Good quality network connection to use the web application (</a:t>
            </a:r>
            <a:r>
              <a:rPr lang="en-US" sz="2000">
                <a:solidFill>
                  <a:srgbClr val="0033CC"/>
                </a:solidFill>
                <a:latin typeface="Calibri"/>
                <a:ea typeface="Calibri"/>
                <a:cs typeface="Calibri"/>
                <a:sym typeface="Calibri"/>
              </a:rPr>
              <a:t>D</a:t>
            </a:r>
            <a:r>
              <a:rPr i="0" lang="en-US" sz="2000" u="none" cap="none" strike="noStrike">
                <a:solidFill>
                  <a:srgbClr val="0033CC"/>
                </a:solidFill>
                <a:latin typeface="Calibri"/>
                <a:ea typeface="Calibri"/>
                <a:cs typeface="Calibri"/>
                <a:sym typeface="Calibri"/>
              </a:rPr>
              <a:t>)</a:t>
            </a:r>
            <a:endParaRPr i="0" sz="2000" u="none" cap="none" strike="noStrike">
              <a:solidFill>
                <a:srgbClr val="0033CC"/>
              </a:solidFill>
              <a:latin typeface="Calibri"/>
              <a:ea typeface="Calibri"/>
              <a:cs typeface="Calibri"/>
              <a:sym typeface="Calibri"/>
            </a:endParaRPr>
          </a:p>
          <a:p>
            <a:pPr indent="-355600" lvl="0" marL="594360" marR="0" rtl="0" algn="just">
              <a:lnSpc>
                <a:spcPct val="115000"/>
              </a:lnSpc>
              <a:spcBef>
                <a:spcPts val="300"/>
              </a:spcBef>
              <a:spcAft>
                <a:spcPts val="0"/>
              </a:spcAft>
              <a:buClr>
                <a:srgbClr val="0033CC"/>
              </a:buClr>
              <a:buSzPts val="2000"/>
              <a:buFont typeface="Calibri"/>
              <a:buChar char="●"/>
            </a:pPr>
            <a:r>
              <a:rPr i="0" lang="en-US" sz="2000" u="none" cap="none" strike="noStrike">
                <a:solidFill>
                  <a:srgbClr val="0033CC"/>
                </a:solidFill>
                <a:latin typeface="Calibri"/>
                <a:ea typeface="Calibri"/>
                <a:cs typeface="Calibri"/>
                <a:sym typeface="Calibri"/>
              </a:rPr>
              <a:t>Good quality network connection to install the mobile application (D)</a:t>
            </a:r>
            <a:endParaRPr i="0" sz="2000" u="none" cap="none" strike="noStrike">
              <a:solidFill>
                <a:srgbClr val="0033CC"/>
              </a:solidFill>
              <a:latin typeface="Calibri"/>
              <a:ea typeface="Calibri"/>
              <a:cs typeface="Calibri"/>
              <a:sym typeface="Calibri"/>
            </a:endParaRPr>
          </a:p>
          <a:p>
            <a:pPr indent="-355600" lvl="2" marL="1143000" marR="0" rtl="0" algn="just">
              <a:lnSpc>
                <a:spcPct val="115000"/>
              </a:lnSpc>
              <a:spcBef>
                <a:spcPts val="300"/>
              </a:spcBef>
              <a:spcAft>
                <a:spcPts val="0"/>
              </a:spcAft>
              <a:buClr>
                <a:srgbClr val="0033CC"/>
              </a:buClr>
              <a:buSzPts val="2000"/>
              <a:buFont typeface="Calibri"/>
              <a:buChar char="▪"/>
            </a:pPr>
            <a:r>
              <a:rPr i="0" lang="en-US" sz="2000" u="none" cap="none" strike="noStrike">
                <a:solidFill>
                  <a:srgbClr val="0033CC"/>
                </a:solidFill>
                <a:latin typeface="Calibri"/>
                <a:ea typeface="Calibri"/>
                <a:cs typeface="Calibri"/>
                <a:sym typeface="Calibri"/>
              </a:rPr>
              <a:t>After the installation is complete, network connection is not required to make use of the application.</a:t>
            </a:r>
            <a:endParaRPr i="0" sz="2000" u="none" cap="none" strike="noStrike">
              <a:solidFill>
                <a:srgbClr val="0033CC"/>
              </a:solidFill>
              <a:latin typeface="Calibri"/>
              <a:ea typeface="Calibri"/>
              <a:cs typeface="Calibri"/>
              <a:sym typeface="Calibri"/>
            </a:endParaRPr>
          </a:p>
          <a:p>
            <a:pPr indent="-355600" lvl="0" marL="594360" marR="0" rtl="0" algn="just">
              <a:lnSpc>
                <a:spcPct val="115000"/>
              </a:lnSpc>
              <a:spcBef>
                <a:spcPts val="300"/>
              </a:spcBef>
              <a:spcAft>
                <a:spcPts val="0"/>
              </a:spcAft>
              <a:buClr>
                <a:srgbClr val="0033CC"/>
              </a:buClr>
              <a:buSzPts val="2000"/>
              <a:buFont typeface="Calibri"/>
              <a:buChar char="●"/>
            </a:pPr>
            <a:r>
              <a:rPr i="0" lang="en-US" sz="2000" u="none" cap="none" strike="noStrike">
                <a:solidFill>
                  <a:srgbClr val="0033CC"/>
                </a:solidFill>
                <a:latin typeface="Calibri"/>
                <a:ea typeface="Calibri"/>
                <a:cs typeface="Calibri"/>
                <a:sym typeface="Calibri"/>
              </a:rPr>
              <a:t>A minimum of 4 GB of RAM is a must for the smooth functioning of the application. </a:t>
            </a:r>
            <a:endParaRPr i="0" sz="2000" u="none" cap="none" strike="noStrike">
              <a:solidFill>
                <a:srgbClr val="0033CC"/>
              </a:solidFill>
              <a:latin typeface="Calibri"/>
              <a:ea typeface="Calibri"/>
              <a:cs typeface="Calibri"/>
              <a:sym typeface="Calibri"/>
            </a:endParaRPr>
          </a:p>
          <a:p>
            <a:pPr indent="-355600" lvl="0" marL="594360" marR="0" rtl="0" algn="just">
              <a:lnSpc>
                <a:spcPct val="115000"/>
              </a:lnSpc>
              <a:spcBef>
                <a:spcPts val="300"/>
              </a:spcBef>
              <a:spcAft>
                <a:spcPts val="0"/>
              </a:spcAft>
              <a:buClr>
                <a:srgbClr val="0033CC"/>
              </a:buClr>
              <a:buSzPts val="2000"/>
              <a:buFont typeface="Calibri"/>
              <a:buChar char="●"/>
            </a:pPr>
            <a:r>
              <a:rPr i="0" lang="en-US" sz="2000" u="none" cap="none" strike="noStrike">
                <a:solidFill>
                  <a:srgbClr val="0033CC"/>
                </a:solidFill>
                <a:latin typeface="Calibri"/>
                <a:ea typeface="Calibri"/>
                <a:cs typeface="Calibri"/>
                <a:sym typeface="Calibri"/>
              </a:rPr>
              <a:t>The mobile must have Android as its operating system.</a:t>
            </a:r>
            <a:endParaRPr i="0" sz="2000" u="none" cap="none" strike="noStrike">
              <a:solidFill>
                <a:srgbClr val="0033CC"/>
              </a:solidFill>
              <a:latin typeface="Calibri"/>
              <a:ea typeface="Calibri"/>
              <a:cs typeface="Calibri"/>
              <a:sym typeface="Calibri"/>
            </a:endParaRPr>
          </a:p>
          <a:p>
            <a:pPr indent="-355600" lvl="0" marL="594360" marR="0" rtl="0" algn="just">
              <a:lnSpc>
                <a:spcPct val="100000"/>
              </a:lnSpc>
              <a:spcBef>
                <a:spcPts val="300"/>
              </a:spcBef>
              <a:spcAft>
                <a:spcPts val="0"/>
              </a:spcAft>
              <a:buClr>
                <a:srgbClr val="0033CC"/>
              </a:buClr>
              <a:buSzPts val="2000"/>
              <a:buFont typeface="Calibri"/>
              <a:buChar char="●"/>
            </a:pPr>
            <a:r>
              <a:rPr i="0" lang="en-US" sz="2000" u="none" cap="none" strike="noStrike">
                <a:solidFill>
                  <a:srgbClr val="0033CC"/>
                </a:solidFill>
                <a:latin typeface="Calibri"/>
                <a:ea typeface="Calibri"/>
                <a:cs typeface="Calibri"/>
                <a:sym typeface="Calibri"/>
              </a:rPr>
              <a:t>The data which we are utilizing must be from a reliable source as farmers will be investing their time, efforts and resources in growing the crop recommended by our model with the aim of maximizing their profits.</a:t>
            </a:r>
            <a:endParaRPr i="0" sz="2000" u="none" cap="none" strike="noStrike">
              <a:solidFill>
                <a:srgbClr val="0033CC"/>
              </a:solidFill>
              <a:latin typeface="Calibri"/>
              <a:ea typeface="Calibri"/>
              <a:cs typeface="Calibri"/>
              <a:sym typeface="Calibri"/>
            </a:endParaRPr>
          </a:p>
          <a:p>
            <a:pPr indent="-355600" lvl="0" marL="594360" marR="0" rtl="0" algn="just">
              <a:lnSpc>
                <a:spcPct val="100000"/>
              </a:lnSpc>
              <a:spcBef>
                <a:spcPts val="300"/>
              </a:spcBef>
              <a:spcAft>
                <a:spcPts val="0"/>
              </a:spcAft>
              <a:buClr>
                <a:srgbClr val="0033CC"/>
              </a:buClr>
              <a:buSzPts val="2000"/>
              <a:buFont typeface="Calibri"/>
              <a:buChar char="●"/>
            </a:pPr>
            <a:r>
              <a:rPr i="0" lang="en-US" sz="2000" u="none" cap="none" strike="noStrike">
                <a:solidFill>
                  <a:srgbClr val="0033CC"/>
                </a:solidFill>
                <a:latin typeface="Calibri"/>
                <a:ea typeface="Calibri"/>
                <a:cs typeface="Calibri"/>
                <a:sym typeface="Calibri"/>
              </a:rPr>
              <a:t>We must also ensure that the mobile application is lightweight so that it can function efficiently even if there’s a fluctuation in the network connectivity.</a:t>
            </a:r>
            <a:endParaRPr i="0" sz="2000" u="none" cap="none" strike="noStrike">
              <a:solidFill>
                <a:srgbClr val="0033CC"/>
              </a:solidFill>
              <a:latin typeface="Calibri"/>
              <a:ea typeface="Calibri"/>
              <a:cs typeface="Calibri"/>
              <a:sym typeface="Calibri"/>
            </a:endParaRPr>
          </a:p>
          <a:p>
            <a:pPr indent="0" lvl="0" marL="594360" marR="0" rtl="0" algn="just">
              <a:lnSpc>
                <a:spcPct val="115000"/>
              </a:lnSpc>
              <a:spcBef>
                <a:spcPts val="300"/>
              </a:spcBef>
              <a:spcAft>
                <a:spcPts val="0"/>
              </a:spcAft>
              <a:buClr>
                <a:srgbClr val="000000"/>
              </a:buClr>
              <a:buSzPts val="2000"/>
              <a:buFont typeface="Arial"/>
              <a:buNone/>
            </a:pPr>
            <a:r>
              <a:t/>
            </a:r>
            <a:endParaRPr i="0" sz="2000" u="none" cap="none" strike="noStrike">
              <a:solidFill>
                <a:srgbClr val="0033CC"/>
              </a:solidFill>
              <a:latin typeface="Calibri"/>
              <a:ea typeface="Calibri"/>
              <a:cs typeface="Calibri"/>
              <a:sym typeface="Calibri"/>
            </a:endParaRPr>
          </a:p>
          <a:p>
            <a:pPr indent="0" lvl="0" marL="0" marR="0" rtl="0" algn="just">
              <a:lnSpc>
                <a:spcPct val="115000"/>
              </a:lnSpc>
              <a:spcBef>
                <a:spcPts val="300"/>
              </a:spcBef>
              <a:spcAft>
                <a:spcPts val="0"/>
              </a:spcAft>
              <a:buClr>
                <a:srgbClr val="000000"/>
              </a:buClr>
              <a:buSzPts val="2000"/>
              <a:buFont typeface="Arial"/>
              <a:buNone/>
            </a:pPr>
            <a:r>
              <a:t/>
            </a:r>
            <a:endParaRPr i="0" sz="2000" u="none" cap="none" strike="noStrike">
              <a:solidFill>
                <a:srgbClr val="0033CC"/>
              </a:solidFill>
              <a:latin typeface="Calibri"/>
              <a:ea typeface="Calibri"/>
              <a:cs typeface="Calibri"/>
              <a:sym typeface="Calibri"/>
            </a:endParaRPr>
          </a:p>
          <a:p>
            <a:pPr indent="0" lvl="0" marL="0" marR="0" rtl="0" algn="l">
              <a:lnSpc>
                <a:spcPct val="100000"/>
              </a:lnSpc>
              <a:spcBef>
                <a:spcPts val="300"/>
              </a:spcBef>
              <a:spcAft>
                <a:spcPts val="0"/>
              </a:spcAft>
              <a:buClr>
                <a:srgbClr val="000000"/>
              </a:buClr>
              <a:buSzPts val="2000"/>
              <a:buFont typeface="Arial"/>
              <a:buNone/>
            </a:pPr>
            <a:r>
              <a:t/>
            </a:r>
            <a:endParaRPr i="0" sz="2000" u="none" cap="none" strike="noStrike">
              <a:solidFill>
                <a:srgbClr val="0033CC"/>
              </a:solidFill>
              <a:latin typeface="Calibri"/>
              <a:ea typeface="Calibri"/>
              <a:cs typeface="Calibri"/>
              <a:sym typeface="Calibri"/>
            </a:endParaRPr>
          </a:p>
        </p:txBody>
      </p:sp>
      <p:sp>
        <p:nvSpPr>
          <p:cNvPr id="134" name="Google Shape;134;gc1abf761a3_0_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135" name="Google Shape;135;gc1abf761a3_0_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136" name="Google Shape;136;gc1abf761a3_0_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c1abf761a3_0_2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 name="Google Shape;142;gc1abf761a3_0_20"/>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Functional Requirements</a:t>
            </a:r>
            <a:endParaRPr b="0" i="0" sz="1400" u="none" cap="none" strike="noStrike">
              <a:solidFill>
                <a:srgbClr val="000000"/>
              </a:solidFill>
              <a:latin typeface="Arial"/>
              <a:ea typeface="Arial"/>
              <a:cs typeface="Arial"/>
              <a:sym typeface="Arial"/>
            </a:endParaRPr>
          </a:p>
        </p:txBody>
      </p:sp>
      <p:pic>
        <p:nvPicPr>
          <p:cNvPr id="143" name="Google Shape;143;gc1abf761a3_0_20"/>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144" name="Google Shape;144;gc1abf761a3_0_20"/>
          <p:cNvSpPr txBox="1"/>
          <p:nvPr/>
        </p:nvSpPr>
        <p:spPr>
          <a:xfrm>
            <a:off x="1819950" y="2068250"/>
            <a:ext cx="8848200" cy="3517200"/>
          </a:xfrm>
          <a:prstGeom prst="rect">
            <a:avLst/>
          </a:prstGeom>
          <a:noFill/>
          <a:ln>
            <a:noFill/>
          </a:ln>
        </p:spPr>
        <p:txBody>
          <a:bodyPr anchorCtr="0" anchor="t" bIns="91425" lIns="91425" spcFirstLastPara="1" rIns="91425" wrap="square" tIns="91425">
            <a:spAutoFit/>
          </a:bodyPr>
          <a:lstStyle/>
          <a:p>
            <a:pPr indent="-333375" lvl="0" marL="333375" marR="0" rtl="0" algn="just">
              <a:lnSpc>
                <a:spcPct val="115000"/>
              </a:lnSpc>
              <a:spcBef>
                <a:spcPts val="0"/>
              </a:spcBef>
              <a:spcAft>
                <a:spcPts val="0"/>
              </a:spcAft>
              <a:buClr>
                <a:srgbClr val="0033CC"/>
              </a:buClr>
              <a:buSzPts val="2000"/>
              <a:buFont typeface="Calibri"/>
              <a:buChar char="●"/>
            </a:pPr>
            <a:r>
              <a:rPr i="0" lang="en-US" sz="2000" u="none" cap="none" strike="noStrike">
                <a:solidFill>
                  <a:srgbClr val="0033CC"/>
                </a:solidFill>
                <a:latin typeface="Calibri"/>
                <a:ea typeface="Calibri"/>
                <a:cs typeface="Calibri"/>
                <a:sym typeface="Calibri"/>
              </a:rPr>
              <a:t>After </a:t>
            </a:r>
            <a:r>
              <a:rPr lang="en-US" sz="2000">
                <a:solidFill>
                  <a:srgbClr val="0033CC"/>
                </a:solidFill>
                <a:latin typeface="Calibri"/>
                <a:ea typeface="Calibri"/>
                <a:cs typeface="Calibri"/>
                <a:sym typeface="Calibri"/>
              </a:rPr>
              <a:t>downloading the applications and setting it up</a:t>
            </a:r>
            <a:r>
              <a:rPr i="0" lang="en-US" sz="2000" u="none" cap="none" strike="noStrike">
                <a:solidFill>
                  <a:srgbClr val="0033CC"/>
                </a:solidFill>
                <a:latin typeface="Calibri"/>
                <a:ea typeface="Calibri"/>
                <a:cs typeface="Calibri"/>
                <a:sym typeface="Calibri"/>
              </a:rPr>
              <a:t>, the user needs to </a:t>
            </a:r>
            <a:r>
              <a:rPr lang="en-US" sz="2000">
                <a:solidFill>
                  <a:srgbClr val="0033CC"/>
                </a:solidFill>
                <a:latin typeface="Calibri"/>
                <a:ea typeface="Calibri"/>
                <a:cs typeface="Calibri"/>
                <a:sym typeface="Calibri"/>
              </a:rPr>
              <a:t>enter</a:t>
            </a:r>
            <a:r>
              <a:rPr i="0" lang="en-US" sz="2000" u="none" cap="none" strike="noStrike">
                <a:solidFill>
                  <a:srgbClr val="0033CC"/>
                </a:solidFill>
                <a:latin typeface="Calibri"/>
                <a:ea typeface="Calibri"/>
                <a:cs typeface="Calibri"/>
                <a:sym typeface="Calibri"/>
              </a:rPr>
              <a:t> the soil and atmospher</a:t>
            </a:r>
            <a:r>
              <a:rPr lang="en-US" sz="2000">
                <a:solidFill>
                  <a:srgbClr val="0033CC"/>
                </a:solidFill>
                <a:latin typeface="Calibri"/>
                <a:ea typeface="Calibri"/>
                <a:cs typeface="Calibri"/>
                <a:sym typeface="Calibri"/>
              </a:rPr>
              <a:t>e related details </a:t>
            </a:r>
            <a:r>
              <a:rPr i="0" lang="en-US" sz="2000" u="none" cap="none" strike="noStrike">
                <a:solidFill>
                  <a:srgbClr val="0033CC"/>
                </a:solidFill>
                <a:latin typeface="Calibri"/>
                <a:ea typeface="Calibri"/>
                <a:cs typeface="Calibri"/>
                <a:sym typeface="Calibri"/>
              </a:rPr>
              <a:t>requested by the application.</a:t>
            </a:r>
            <a:endParaRPr i="0" sz="2000" u="none" cap="none" strike="noStrike">
              <a:solidFill>
                <a:srgbClr val="0033CC"/>
              </a:solidFill>
              <a:latin typeface="Calibri"/>
              <a:ea typeface="Calibri"/>
              <a:cs typeface="Calibri"/>
              <a:sym typeface="Calibri"/>
            </a:endParaRPr>
          </a:p>
          <a:p>
            <a:pPr indent="0" lvl="0" marL="0" marR="0" rtl="0" algn="just">
              <a:lnSpc>
                <a:spcPct val="115000"/>
              </a:lnSpc>
              <a:spcBef>
                <a:spcPts val="300"/>
              </a:spcBef>
              <a:spcAft>
                <a:spcPts val="0"/>
              </a:spcAft>
              <a:buNone/>
            </a:pPr>
            <a:r>
              <a:t/>
            </a:r>
            <a:endParaRPr i="0" sz="2000" u="none" cap="none" strike="noStrike">
              <a:solidFill>
                <a:srgbClr val="0033CC"/>
              </a:solidFill>
              <a:latin typeface="Calibri"/>
              <a:ea typeface="Calibri"/>
              <a:cs typeface="Calibri"/>
              <a:sym typeface="Calibri"/>
            </a:endParaRPr>
          </a:p>
          <a:p>
            <a:pPr indent="-333375" lvl="0" marL="333375" marR="0" rtl="0" algn="just">
              <a:lnSpc>
                <a:spcPct val="115000"/>
              </a:lnSpc>
              <a:spcBef>
                <a:spcPts val="300"/>
              </a:spcBef>
              <a:spcAft>
                <a:spcPts val="0"/>
              </a:spcAft>
              <a:buClr>
                <a:srgbClr val="0033CC"/>
              </a:buClr>
              <a:buSzPts val="2000"/>
              <a:buFont typeface="Calibri"/>
              <a:buChar char="●"/>
            </a:pPr>
            <a:r>
              <a:rPr lang="en-US" sz="2000">
                <a:solidFill>
                  <a:srgbClr val="0033CC"/>
                </a:solidFill>
                <a:latin typeface="Calibri"/>
                <a:ea typeface="Calibri"/>
                <a:cs typeface="Calibri"/>
                <a:sym typeface="Calibri"/>
              </a:rPr>
              <a:t>In case of an error in the values entered, the application will request the user to re-enter the details again.</a:t>
            </a:r>
            <a:endParaRPr sz="2000">
              <a:solidFill>
                <a:srgbClr val="0033CC"/>
              </a:solidFill>
              <a:latin typeface="Calibri"/>
              <a:ea typeface="Calibri"/>
              <a:cs typeface="Calibri"/>
              <a:sym typeface="Calibri"/>
            </a:endParaRPr>
          </a:p>
          <a:p>
            <a:pPr indent="0" lvl="0" marL="0" marR="0" rtl="0" algn="just">
              <a:lnSpc>
                <a:spcPct val="115000"/>
              </a:lnSpc>
              <a:spcBef>
                <a:spcPts val="300"/>
              </a:spcBef>
              <a:spcAft>
                <a:spcPts val="0"/>
              </a:spcAft>
              <a:buNone/>
            </a:pPr>
            <a:r>
              <a:t/>
            </a:r>
            <a:endParaRPr sz="2000">
              <a:solidFill>
                <a:srgbClr val="0033CC"/>
              </a:solidFill>
              <a:latin typeface="Calibri"/>
              <a:ea typeface="Calibri"/>
              <a:cs typeface="Calibri"/>
              <a:sym typeface="Calibri"/>
            </a:endParaRPr>
          </a:p>
          <a:p>
            <a:pPr indent="-333375" lvl="0" marL="333375" marR="0" rtl="0" algn="just">
              <a:lnSpc>
                <a:spcPct val="115000"/>
              </a:lnSpc>
              <a:spcBef>
                <a:spcPts val="300"/>
              </a:spcBef>
              <a:spcAft>
                <a:spcPts val="0"/>
              </a:spcAft>
              <a:buClr>
                <a:srgbClr val="0033CC"/>
              </a:buClr>
              <a:buSzPts val="2000"/>
              <a:buFont typeface="Calibri"/>
              <a:buChar char="●"/>
            </a:pPr>
            <a:r>
              <a:rPr lang="en-US" sz="2000">
                <a:solidFill>
                  <a:srgbClr val="0033CC"/>
                </a:solidFill>
                <a:latin typeface="Calibri"/>
                <a:ea typeface="Calibri"/>
                <a:cs typeface="Calibri"/>
                <a:sym typeface="Calibri"/>
              </a:rPr>
              <a:t>If all the details are correctly entered, the application will display the ideal crop to be grown in this particular soil.</a:t>
            </a:r>
            <a:endParaRPr sz="2000">
              <a:solidFill>
                <a:srgbClr val="0033CC"/>
              </a:solidFill>
              <a:latin typeface="Calibri"/>
              <a:ea typeface="Calibri"/>
              <a:cs typeface="Calibri"/>
              <a:sym typeface="Calibri"/>
            </a:endParaRPr>
          </a:p>
          <a:p>
            <a:pPr indent="0" lvl="0" marL="0" marR="0" rtl="0" algn="l">
              <a:lnSpc>
                <a:spcPct val="100000"/>
              </a:lnSpc>
              <a:spcBef>
                <a:spcPts val="300"/>
              </a:spcBef>
              <a:spcAft>
                <a:spcPts val="0"/>
              </a:spcAft>
              <a:buClr>
                <a:srgbClr val="000000"/>
              </a:buClr>
              <a:buSzPts val="2000"/>
              <a:buFont typeface="Arial"/>
              <a:buNone/>
            </a:pPr>
            <a:r>
              <a:t/>
            </a:r>
            <a:endParaRPr i="0" sz="2000" u="none" cap="none" strike="noStrike">
              <a:solidFill>
                <a:srgbClr val="0033CC"/>
              </a:solidFill>
              <a:latin typeface="Calibri"/>
              <a:ea typeface="Calibri"/>
              <a:cs typeface="Calibri"/>
              <a:sym typeface="Calibri"/>
            </a:endParaRPr>
          </a:p>
        </p:txBody>
      </p:sp>
      <p:sp>
        <p:nvSpPr>
          <p:cNvPr id="145" name="Google Shape;145;gc1abf761a3_0_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146" name="Google Shape;146;gc1abf761a3_0_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147" name="Google Shape;147;gc1abf761a3_0_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c1abf761a3_0_2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gc1abf761a3_0_28"/>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Non - Functional Requirements</a:t>
            </a:r>
            <a:endParaRPr b="0" i="0" sz="1400" u="none" cap="none" strike="noStrike">
              <a:solidFill>
                <a:srgbClr val="000000"/>
              </a:solidFill>
              <a:latin typeface="Arial"/>
              <a:ea typeface="Arial"/>
              <a:cs typeface="Arial"/>
              <a:sym typeface="Arial"/>
            </a:endParaRPr>
          </a:p>
        </p:txBody>
      </p:sp>
      <p:pic>
        <p:nvPicPr>
          <p:cNvPr id="154" name="Google Shape;154;gc1abf761a3_0_28"/>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155" name="Google Shape;155;gc1abf761a3_0_28"/>
          <p:cNvSpPr txBox="1"/>
          <p:nvPr/>
        </p:nvSpPr>
        <p:spPr>
          <a:xfrm>
            <a:off x="1819950" y="1959825"/>
            <a:ext cx="8847900" cy="3609600"/>
          </a:xfrm>
          <a:prstGeom prst="rect">
            <a:avLst/>
          </a:prstGeom>
          <a:noFill/>
          <a:ln>
            <a:noFill/>
          </a:ln>
        </p:spPr>
        <p:txBody>
          <a:bodyPr anchorCtr="0" anchor="t" bIns="91425" lIns="91425" spcFirstLastPara="1" rIns="91425" wrap="square" tIns="91425">
            <a:spAutoFit/>
          </a:bodyPr>
          <a:lstStyle/>
          <a:p>
            <a:pPr indent="0" lvl="0" marL="45720" marR="0" rtl="0" algn="l">
              <a:lnSpc>
                <a:spcPct val="100000"/>
              </a:lnSpc>
              <a:spcBef>
                <a:spcPts val="0"/>
              </a:spcBef>
              <a:spcAft>
                <a:spcPts val="0"/>
              </a:spcAft>
              <a:buClr>
                <a:srgbClr val="000000"/>
              </a:buClr>
              <a:buSzPts val="2000"/>
              <a:buFont typeface="Arial"/>
              <a:buNone/>
            </a:pPr>
            <a:r>
              <a:rPr b="1" i="0" lang="en-US" sz="2000" u="none" cap="none" strike="noStrike">
                <a:solidFill>
                  <a:srgbClr val="0033CC"/>
                </a:solidFill>
                <a:latin typeface="Calibri"/>
                <a:ea typeface="Calibri"/>
                <a:cs typeface="Calibri"/>
                <a:sym typeface="Calibri"/>
              </a:rPr>
              <a:t>Performance Requirement</a:t>
            </a:r>
            <a:endParaRPr i="0" sz="2000" u="none" cap="none" strike="noStrike">
              <a:solidFill>
                <a:srgbClr val="0033CC"/>
              </a:solidFill>
              <a:latin typeface="Calibri"/>
              <a:ea typeface="Calibri"/>
              <a:cs typeface="Calibri"/>
              <a:sym typeface="Calibri"/>
            </a:endParaRPr>
          </a:p>
          <a:p>
            <a:pPr indent="-355600" lvl="0" marL="457200" marR="0" rtl="0" algn="just">
              <a:lnSpc>
                <a:spcPct val="100000"/>
              </a:lnSpc>
              <a:spcBef>
                <a:spcPts val="300"/>
              </a:spcBef>
              <a:spcAft>
                <a:spcPts val="0"/>
              </a:spcAft>
              <a:buClr>
                <a:srgbClr val="0033CC"/>
              </a:buClr>
              <a:buSzPts val="2000"/>
              <a:buFont typeface="Calibri"/>
              <a:buChar char="●"/>
            </a:pPr>
            <a:r>
              <a:rPr i="0" lang="en-US" sz="2000" u="none" cap="none" strike="noStrike">
                <a:solidFill>
                  <a:srgbClr val="0033CC"/>
                </a:solidFill>
                <a:latin typeface="Calibri"/>
                <a:ea typeface="Calibri"/>
                <a:cs typeface="Calibri"/>
                <a:sym typeface="Calibri"/>
              </a:rPr>
              <a:t>Smartphone</a:t>
            </a:r>
            <a:endParaRPr i="0" sz="2000" u="none" cap="none" strike="noStrike">
              <a:solidFill>
                <a:srgbClr val="0033CC"/>
              </a:solidFill>
              <a:latin typeface="Calibri"/>
              <a:ea typeface="Calibri"/>
              <a:cs typeface="Calibri"/>
              <a:sym typeface="Calibri"/>
            </a:endParaRPr>
          </a:p>
          <a:p>
            <a:pPr indent="-355600" lvl="1" marL="914400" marR="0" rtl="0" algn="just">
              <a:lnSpc>
                <a:spcPct val="100000"/>
              </a:lnSpc>
              <a:spcBef>
                <a:spcPts val="0"/>
              </a:spcBef>
              <a:spcAft>
                <a:spcPts val="0"/>
              </a:spcAft>
              <a:buClr>
                <a:srgbClr val="0033CC"/>
              </a:buClr>
              <a:buSzPts val="2000"/>
              <a:buFont typeface="Calibri"/>
              <a:buChar char="○"/>
            </a:pPr>
            <a:r>
              <a:rPr i="0" lang="en-US" sz="2000" u="none" cap="none" strike="noStrike">
                <a:solidFill>
                  <a:srgbClr val="0033CC"/>
                </a:solidFill>
                <a:latin typeface="Calibri"/>
                <a:ea typeface="Calibri"/>
                <a:cs typeface="Calibri"/>
                <a:sym typeface="Calibri"/>
              </a:rPr>
              <a:t>Android Operating System</a:t>
            </a:r>
            <a:endParaRPr i="0" sz="2000" u="none" cap="none" strike="noStrike">
              <a:solidFill>
                <a:srgbClr val="0033CC"/>
              </a:solidFill>
              <a:latin typeface="Calibri"/>
              <a:ea typeface="Calibri"/>
              <a:cs typeface="Calibri"/>
              <a:sym typeface="Calibri"/>
            </a:endParaRPr>
          </a:p>
          <a:p>
            <a:pPr indent="-355600" lvl="1" marL="914400" marR="0" rtl="0" algn="just">
              <a:lnSpc>
                <a:spcPct val="100000"/>
              </a:lnSpc>
              <a:spcBef>
                <a:spcPts val="0"/>
              </a:spcBef>
              <a:spcAft>
                <a:spcPts val="0"/>
              </a:spcAft>
              <a:buClr>
                <a:srgbClr val="0033CC"/>
              </a:buClr>
              <a:buSzPts val="2000"/>
              <a:buFont typeface="Calibri"/>
              <a:buChar char="○"/>
            </a:pPr>
            <a:r>
              <a:rPr i="0" lang="en-US" sz="2000" u="none" cap="none" strike="noStrike">
                <a:solidFill>
                  <a:srgbClr val="0033CC"/>
                </a:solidFill>
                <a:latin typeface="Calibri"/>
                <a:ea typeface="Calibri"/>
                <a:cs typeface="Calibri"/>
                <a:sym typeface="Calibri"/>
              </a:rPr>
              <a:t>4GB of RAM (Minimum)</a:t>
            </a:r>
            <a:endParaRPr i="0" sz="2000" u="none" cap="none" strike="noStrike">
              <a:solidFill>
                <a:srgbClr val="0033CC"/>
              </a:solidFill>
              <a:latin typeface="Calibri"/>
              <a:ea typeface="Calibri"/>
              <a:cs typeface="Calibri"/>
              <a:sym typeface="Calibri"/>
            </a:endParaRPr>
          </a:p>
          <a:p>
            <a:pPr indent="-355600" lvl="1" marL="914400" marR="0" rtl="0" algn="just">
              <a:lnSpc>
                <a:spcPct val="100000"/>
              </a:lnSpc>
              <a:spcBef>
                <a:spcPts val="0"/>
              </a:spcBef>
              <a:spcAft>
                <a:spcPts val="0"/>
              </a:spcAft>
              <a:buClr>
                <a:srgbClr val="0033CC"/>
              </a:buClr>
              <a:buSzPts val="2000"/>
              <a:buFont typeface="Calibri"/>
              <a:buChar char="○"/>
            </a:pPr>
            <a:r>
              <a:rPr i="0" lang="en-US" sz="2000" u="none" cap="none" strike="noStrike">
                <a:solidFill>
                  <a:srgbClr val="0033CC"/>
                </a:solidFill>
                <a:latin typeface="Calibri"/>
                <a:ea typeface="Calibri"/>
                <a:cs typeface="Calibri"/>
                <a:sym typeface="Calibri"/>
              </a:rPr>
              <a:t>5.5 inch display (Minimum)</a:t>
            </a:r>
            <a:endParaRPr i="0" sz="2000" u="none" cap="none" strike="noStrike">
              <a:solidFill>
                <a:srgbClr val="0033CC"/>
              </a:solidFill>
              <a:latin typeface="Calibri"/>
              <a:ea typeface="Calibri"/>
              <a:cs typeface="Calibri"/>
              <a:sym typeface="Calibri"/>
            </a:endParaRPr>
          </a:p>
          <a:p>
            <a:pPr indent="-355600" lvl="1" marL="914400" marR="0" rtl="0" algn="just">
              <a:lnSpc>
                <a:spcPct val="100000"/>
              </a:lnSpc>
              <a:spcBef>
                <a:spcPts val="0"/>
              </a:spcBef>
              <a:spcAft>
                <a:spcPts val="0"/>
              </a:spcAft>
              <a:buClr>
                <a:srgbClr val="0033CC"/>
              </a:buClr>
              <a:buSzPts val="2000"/>
              <a:buFont typeface="Calibri"/>
              <a:buChar char="○"/>
            </a:pPr>
            <a:r>
              <a:rPr i="0" lang="en-US" sz="2000" u="none" cap="none" strike="noStrike">
                <a:solidFill>
                  <a:srgbClr val="0033CC"/>
                </a:solidFill>
                <a:latin typeface="Calibri"/>
                <a:ea typeface="Calibri"/>
                <a:cs typeface="Calibri"/>
                <a:sym typeface="Calibri"/>
              </a:rPr>
              <a:t>Good quality network connection (Wi-Fi or Cellular Data)</a:t>
            </a:r>
            <a:endParaRPr i="0" sz="2000" u="none" cap="none" strike="noStrike">
              <a:solidFill>
                <a:srgbClr val="0033CC"/>
              </a:solidFill>
              <a:latin typeface="Calibri"/>
              <a:ea typeface="Calibri"/>
              <a:cs typeface="Calibri"/>
              <a:sym typeface="Calibri"/>
            </a:endParaRPr>
          </a:p>
          <a:p>
            <a:pPr indent="-355600" lvl="0" marL="457200" marR="0" rtl="0" algn="just">
              <a:lnSpc>
                <a:spcPct val="100000"/>
              </a:lnSpc>
              <a:spcBef>
                <a:spcPts val="0"/>
              </a:spcBef>
              <a:spcAft>
                <a:spcPts val="0"/>
              </a:spcAft>
              <a:buClr>
                <a:srgbClr val="0033CC"/>
              </a:buClr>
              <a:buSzPts val="2000"/>
              <a:buFont typeface="Calibri"/>
              <a:buChar char="●"/>
            </a:pPr>
            <a:r>
              <a:rPr i="0" lang="en-US" sz="2000" u="none" cap="none" strike="noStrike">
                <a:solidFill>
                  <a:srgbClr val="0033CC"/>
                </a:solidFill>
                <a:latin typeface="Calibri"/>
                <a:ea typeface="Calibri"/>
                <a:cs typeface="Calibri"/>
                <a:sym typeface="Calibri"/>
              </a:rPr>
              <a:t>PC</a:t>
            </a:r>
            <a:endParaRPr i="0" sz="2000" u="none" cap="none" strike="noStrike">
              <a:solidFill>
                <a:srgbClr val="0033CC"/>
              </a:solidFill>
              <a:latin typeface="Calibri"/>
              <a:ea typeface="Calibri"/>
              <a:cs typeface="Calibri"/>
              <a:sym typeface="Calibri"/>
            </a:endParaRPr>
          </a:p>
          <a:p>
            <a:pPr indent="-355600" lvl="1" marL="914400" marR="0" rtl="0" algn="just">
              <a:lnSpc>
                <a:spcPct val="100000"/>
              </a:lnSpc>
              <a:spcBef>
                <a:spcPts val="0"/>
              </a:spcBef>
              <a:spcAft>
                <a:spcPts val="0"/>
              </a:spcAft>
              <a:buClr>
                <a:srgbClr val="0033CC"/>
              </a:buClr>
              <a:buSzPts val="2000"/>
              <a:buFont typeface="Calibri"/>
              <a:buChar char="○"/>
            </a:pPr>
            <a:r>
              <a:rPr i="0" lang="en-US" sz="2000" u="none" cap="none" strike="noStrike">
                <a:solidFill>
                  <a:srgbClr val="0033CC"/>
                </a:solidFill>
                <a:latin typeface="Calibri"/>
                <a:ea typeface="Calibri"/>
                <a:cs typeface="Calibri"/>
                <a:sym typeface="Calibri"/>
              </a:rPr>
              <a:t>Windows 10</a:t>
            </a:r>
            <a:endParaRPr i="0" sz="2000" u="none" cap="none" strike="noStrike">
              <a:solidFill>
                <a:srgbClr val="0033CC"/>
              </a:solidFill>
              <a:latin typeface="Calibri"/>
              <a:ea typeface="Calibri"/>
              <a:cs typeface="Calibri"/>
              <a:sym typeface="Calibri"/>
            </a:endParaRPr>
          </a:p>
          <a:p>
            <a:pPr indent="-355600" lvl="1" marL="914400" marR="0" rtl="0" algn="just">
              <a:lnSpc>
                <a:spcPct val="100000"/>
              </a:lnSpc>
              <a:spcBef>
                <a:spcPts val="0"/>
              </a:spcBef>
              <a:spcAft>
                <a:spcPts val="0"/>
              </a:spcAft>
              <a:buClr>
                <a:srgbClr val="0033CC"/>
              </a:buClr>
              <a:buSzPts val="2000"/>
              <a:buFont typeface="Calibri"/>
              <a:buChar char="○"/>
            </a:pPr>
            <a:r>
              <a:rPr i="0" lang="en-US" sz="2000" u="none" cap="none" strike="noStrike">
                <a:solidFill>
                  <a:srgbClr val="0033CC"/>
                </a:solidFill>
                <a:latin typeface="Calibri"/>
                <a:ea typeface="Calibri"/>
                <a:cs typeface="Calibri"/>
                <a:sym typeface="Calibri"/>
              </a:rPr>
              <a:t>4GB of RAM (Minimum)</a:t>
            </a:r>
            <a:endParaRPr i="0" sz="2000" u="none" cap="none" strike="noStrike">
              <a:solidFill>
                <a:srgbClr val="0033CC"/>
              </a:solidFill>
              <a:latin typeface="Calibri"/>
              <a:ea typeface="Calibri"/>
              <a:cs typeface="Calibri"/>
              <a:sym typeface="Calibri"/>
            </a:endParaRPr>
          </a:p>
          <a:p>
            <a:pPr indent="-355600" lvl="1" marL="914400" marR="0" rtl="0" algn="just">
              <a:lnSpc>
                <a:spcPct val="100000"/>
              </a:lnSpc>
              <a:spcBef>
                <a:spcPts val="0"/>
              </a:spcBef>
              <a:spcAft>
                <a:spcPts val="0"/>
              </a:spcAft>
              <a:buClr>
                <a:srgbClr val="0033CC"/>
              </a:buClr>
              <a:buSzPts val="2000"/>
              <a:buFont typeface="Calibri"/>
              <a:buChar char="○"/>
            </a:pPr>
            <a:r>
              <a:rPr i="0" lang="en-US" sz="2000" u="none" cap="none" strike="noStrike">
                <a:solidFill>
                  <a:srgbClr val="0033CC"/>
                </a:solidFill>
                <a:latin typeface="Calibri"/>
                <a:ea typeface="Calibri"/>
                <a:cs typeface="Calibri"/>
                <a:sym typeface="Calibri"/>
              </a:rPr>
              <a:t>Good quality network connection (Wi-Fi or Ethernet)</a:t>
            </a:r>
            <a:endParaRPr i="0" sz="2000" u="none" cap="none" strike="noStrike">
              <a:solidFill>
                <a:srgbClr val="0033CC"/>
              </a:solidFill>
              <a:latin typeface="Calibri"/>
              <a:ea typeface="Calibri"/>
              <a:cs typeface="Calibri"/>
              <a:sym typeface="Calibri"/>
            </a:endParaRPr>
          </a:p>
          <a:p>
            <a:pPr indent="-355600" lvl="1" marL="914400" marR="0" rtl="0" algn="just">
              <a:lnSpc>
                <a:spcPct val="100000"/>
              </a:lnSpc>
              <a:spcBef>
                <a:spcPts val="0"/>
              </a:spcBef>
              <a:spcAft>
                <a:spcPts val="0"/>
              </a:spcAft>
              <a:buClr>
                <a:srgbClr val="0033CC"/>
              </a:buClr>
              <a:buSzPts val="2000"/>
              <a:buFont typeface="Calibri"/>
              <a:buChar char="○"/>
            </a:pPr>
            <a:r>
              <a:rPr i="0" lang="en-US" sz="2000" u="none" cap="none" strike="noStrike">
                <a:solidFill>
                  <a:srgbClr val="0033CC"/>
                </a:solidFill>
                <a:latin typeface="Calibri"/>
                <a:ea typeface="Calibri"/>
                <a:cs typeface="Calibri"/>
                <a:sym typeface="Calibri"/>
              </a:rPr>
              <a:t>Web Browser like Chrome, Firefox</a:t>
            </a:r>
            <a:endParaRPr i="0" sz="2000" u="none" cap="none" strike="noStrike">
              <a:solidFill>
                <a:srgbClr val="0033CC"/>
              </a:solidFill>
              <a:latin typeface="Calibri"/>
              <a:ea typeface="Calibri"/>
              <a:cs typeface="Calibri"/>
              <a:sym typeface="Calibri"/>
            </a:endParaRPr>
          </a:p>
        </p:txBody>
      </p:sp>
      <p:sp>
        <p:nvSpPr>
          <p:cNvPr id="156" name="Google Shape;156;gc1abf761a3_0_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157" name="Google Shape;157;gc1abf761a3_0_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158" name="Google Shape;158;gc1abf761a3_0_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c1abf761a3_0_3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gc1abf761a3_0_36"/>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Non - Functional Requirements</a:t>
            </a:r>
            <a:endParaRPr b="0" i="0" sz="1400" u="none" cap="none" strike="noStrike">
              <a:solidFill>
                <a:srgbClr val="000000"/>
              </a:solidFill>
              <a:latin typeface="Arial"/>
              <a:ea typeface="Arial"/>
              <a:cs typeface="Arial"/>
              <a:sym typeface="Arial"/>
            </a:endParaRPr>
          </a:p>
        </p:txBody>
      </p:sp>
      <p:pic>
        <p:nvPicPr>
          <p:cNvPr id="165" name="Google Shape;165;gc1abf761a3_0_36"/>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166" name="Google Shape;166;gc1abf761a3_0_36"/>
          <p:cNvSpPr txBox="1"/>
          <p:nvPr/>
        </p:nvSpPr>
        <p:spPr>
          <a:xfrm>
            <a:off x="1832025" y="1959825"/>
            <a:ext cx="8835900" cy="183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800"/>
              </a:spcBef>
              <a:spcAft>
                <a:spcPts val="0"/>
              </a:spcAft>
              <a:buClr>
                <a:srgbClr val="000000"/>
              </a:buClr>
              <a:buSzPts val="2000"/>
              <a:buFont typeface="Arial"/>
              <a:buNone/>
            </a:pPr>
            <a:r>
              <a:rPr b="1" i="0" lang="en-US" sz="2000" u="none" cap="none" strike="noStrike">
                <a:solidFill>
                  <a:srgbClr val="0033CC"/>
                </a:solidFill>
                <a:latin typeface="Calibri"/>
                <a:ea typeface="Calibri"/>
                <a:cs typeface="Calibri"/>
                <a:sym typeface="Calibri"/>
              </a:rPr>
              <a:t>Security Requirements</a:t>
            </a:r>
            <a:endParaRPr i="0" sz="2000" u="none" cap="none" strike="noStrike">
              <a:solidFill>
                <a:srgbClr val="0033CC"/>
              </a:solidFill>
              <a:latin typeface="Calibri"/>
              <a:ea typeface="Calibri"/>
              <a:cs typeface="Calibri"/>
              <a:sym typeface="Calibri"/>
            </a:endParaRPr>
          </a:p>
          <a:p>
            <a:pPr indent="0" lvl="0" marL="0" marR="0" rtl="0" algn="just">
              <a:lnSpc>
                <a:spcPct val="100000"/>
              </a:lnSpc>
              <a:spcBef>
                <a:spcPts val="600"/>
              </a:spcBef>
              <a:spcAft>
                <a:spcPts val="0"/>
              </a:spcAft>
              <a:buClr>
                <a:schemeClr val="dk1"/>
              </a:buClr>
              <a:buSzPts val="1100"/>
              <a:buFont typeface="Arial"/>
              <a:buNone/>
            </a:pPr>
            <a:r>
              <a:rPr i="0" lang="en-US" sz="2000" u="none" cap="none" strike="noStrike">
                <a:solidFill>
                  <a:srgbClr val="0033CC"/>
                </a:solidFill>
                <a:latin typeface="Calibri"/>
                <a:ea typeface="Calibri"/>
                <a:cs typeface="Calibri"/>
                <a:sym typeface="Calibri"/>
              </a:rPr>
              <a:t>There are no safety requirements as the user does not have to create an account in order to use the application and at the same time the application too isn’t keeping track of the user’s data. </a:t>
            </a:r>
            <a:endParaRPr i="0" sz="2000" u="none" cap="none" strike="noStrike">
              <a:solidFill>
                <a:srgbClr val="0033CC"/>
              </a:solidFill>
              <a:latin typeface="Calibri"/>
              <a:ea typeface="Calibri"/>
              <a:cs typeface="Calibri"/>
              <a:sym typeface="Calibri"/>
            </a:endParaRPr>
          </a:p>
          <a:p>
            <a:pPr indent="0" lvl="0" marL="0" marR="0" rtl="0" algn="just">
              <a:lnSpc>
                <a:spcPct val="100000"/>
              </a:lnSpc>
              <a:spcBef>
                <a:spcPts val="300"/>
              </a:spcBef>
              <a:spcAft>
                <a:spcPts val="300"/>
              </a:spcAft>
              <a:buClr>
                <a:srgbClr val="000000"/>
              </a:buClr>
              <a:buSzPts val="2000"/>
              <a:buFont typeface="Arial"/>
              <a:buNone/>
            </a:pPr>
            <a:r>
              <a:t/>
            </a:r>
            <a:endParaRPr b="1" i="0" sz="2000" u="none" cap="none" strike="noStrike">
              <a:solidFill>
                <a:srgbClr val="0033CC"/>
              </a:solidFill>
              <a:latin typeface="Trebuchet MS"/>
              <a:ea typeface="Trebuchet MS"/>
              <a:cs typeface="Trebuchet MS"/>
              <a:sym typeface="Trebuchet MS"/>
            </a:endParaRPr>
          </a:p>
        </p:txBody>
      </p:sp>
      <p:sp>
        <p:nvSpPr>
          <p:cNvPr id="167" name="Google Shape;167;gc1abf761a3_0_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168" name="Google Shape;168;gc1abf761a3_0_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169" name="Google Shape;169;gc1abf761a3_0_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c3a7704c85_1_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 name="Google Shape;175;gc3a7704c85_1_0"/>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Literature Survey</a:t>
            </a:r>
            <a:endParaRPr b="0" i="0" sz="1400" u="none" cap="none" strike="noStrike">
              <a:solidFill>
                <a:srgbClr val="000000"/>
              </a:solidFill>
              <a:latin typeface="Arial"/>
              <a:ea typeface="Arial"/>
              <a:cs typeface="Arial"/>
              <a:sym typeface="Arial"/>
            </a:endParaRPr>
          </a:p>
        </p:txBody>
      </p:sp>
      <p:pic>
        <p:nvPicPr>
          <p:cNvPr id="176" name="Google Shape;176;gc3a7704c85_1_0"/>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177" name="Google Shape;177;gc3a7704c85_1_0"/>
          <p:cNvSpPr txBox="1"/>
          <p:nvPr/>
        </p:nvSpPr>
        <p:spPr>
          <a:xfrm>
            <a:off x="1819950" y="1581150"/>
            <a:ext cx="8848200" cy="613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2200">
                <a:solidFill>
                  <a:schemeClr val="dk1"/>
                </a:solidFill>
                <a:highlight>
                  <a:schemeClr val="lt1"/>
                </a:highlight>
                <a:latin typeface="Calibri"/>
                <a:ea typeface="Calibri"/>
                <a:cs typeface="Calibri"/>
                <a:sym typeface="Calibri"/>
              </a:rPr>
              <a:t>Paper1: </a:t>
            </a:r>
            <a:r>
              <a:rPr lang="en-US" sz="2200">
                <a:solidFill>
                  <a:schemeClr val="dk1"/>
                </a:solidFill>
                <a:highlight>
                  <a:schemeClr val="lt1"/>
                </a:highlight>
                <a:latin typeface="Calibri"/>
                <a:ea typeface="Calibri"/>
                <a:cs typeface="Calibri"/>
                <a:sym typeface="Calibri"/>
              </a:rPr>
              <a:t>Keerthan Kumar, T.G., Shubha, C. and Sushma, S.A., </a:t>
            </a:r>
            <a:r>
              <a:rPr b="1" lang="en-US" sz="2200">
                <a:solidFill>
                  <a:schemeClr val="dk1"/>
                </a:solidFill>
                <a:highlight>
                  <a:schemeClr val="lt1"/>
                </a:highlight>
                <a:latin typeface="Calibri"/>
                <a:ea typeface="Calibri"/>
                <a:cs typeface="Calibri"/>
                <a:sym typeface="Calibri"/>
              </a:rPr>
              <a:t>Random Forest Algorithm for Soil Fertility Prediction and Grading Using Machine Learning</a:t>
            </a:r>
            <a:r>
              <a:rPr lang="en-US" sz="2200">
                <a:solidFill>
                  <a:schemeClr val="dk1"/>
                </a:solidFill>
                <a:highlight>
                  <a:schemeClr val="lt1"/>
                </a:highlight>
                <a:latin typeface="Calibri"/>
                <a:ea typeface="Calibri"/>
                <a:cs typeface="Calibri"/>
                <a:sym typeface="Calibri"/>
              </a:rPr>
              <a:t>. </a:t>
            </a:r>
            <a:r>
              <a:rPr i="1" lang="en-US" sz="2200">
                <a:solidFill>
                  <a:schemeClr val="dk1"/>
                </a:solidFill>
                <a:highlight>
                  <a:schemeClr val="lt1"/>
                </a:highlight>
                <a:latin typeface="Calibri"/>
                <a:ea typeface="Calibri"/>
                <a:cs typeface="Calibri"/>
                <a:sym typeface="Calibri"/>
              </a:rPr>
              <a:t>International Journal of Innovative Technology and Exploring Engineering (IJITEE), 2019</a:t>
            </a:r>
            <a:r>
              <a:rPr lang="en-US" sz="2200">
                <a:solidFill>
                  <a:schemeClr val="dk1"/>
                </a:solidFill>
                <a:highlight>
                  <a:schemeClr val="lt1"/>
                </a:highlight>
                <a:latin typeface="Calibri"/>
                <a:ea typeface="Calibri"/>
                <a:cs typeface="Calibri"/>
                <a:sym typeface="Calibri"/>
              </a:rPr>
              <a:t>.</a:t>
            </a:r>
            <a:endParaRPr sz="2200">
              <a:highlight>
                <a:schemeClr val="lt1"/>
              </a:highlight>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rPr i="0" lang="en-US" sz="2200" u="none" cap="none" strike="noStrike">
                <a:solidFill>
                  <a:srgbClr val="0033CC"/>
                </a:solidFill>
                <a:highlight>
                  <a:schemeClr val="lt1"/>
                </a:highlight>
                <a:latin typeface="Calibri"/>
                <a:ea typeface="Calibri"/>
                <a:cs typeface="Calibri"/>
                <a:sym typeface="Calibri"/>
              </a:rPr>
              <a:t>The authors of [1] have proposed a machine learning based solution for the analysis of imperative soil parameters and their influence on the kind of crops that could be suitably grown in a given soil. The various soil nutrients are treated as the independent variables and the grade of the soil is the target variable.  The regression algorithm along with Root Mean Square Error were employed to predict the rank of a soil and on applying a few classification algorithms for the purpose of crop recommendation, they found that Random Forest was the most accurate model.</a:t>
            </a:r>
            <a:endParaRPr i="0" sz="2200" u="none" cap="none" strike="noStrike">
              <a:solidFill>
                <a:srgbClr val="0033CC"/>
              </a:solidFill>
              <a:highlight>
                <a:schemeClr val="lt1"/>
              </a:highlight>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t/>
            </a:r>
            <a:endParaRPr i="0" sz="2200" u="none" cap="none" strike="noStrike">
              <a:solidFill>
                <a:srgbClr val="0033CC"/>
              </a:solidFill>
              <a:highlight>
                <a:schemeClr val="lt1"/>
              </a:highlight>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t/>
            </a:r>
            <a:endParaRPr i="0" sz="2200" u="none" cap="none" strike="noStrike">
              <a:solidFill>
                <a:srgbClr val="0033CC"/>
              </a:solidFill>
              <a:highlight>
                <a:schemeClr val="lt1"/>
              </a:highlight>
              <a:latin typeface="Calibri"/>
              <a:ea typeface="Calibri"/>
              <a:cs typeface="Calibri"/>
              <a:sym typeface="Calibri"/>
            </a:endParaRPr>
          </a:p>
          <a:p>
            <a:pPr indent="0" lvl="0" marL="0" marR="0" rtl="0" algn="l">
              <a:lnSpc>
                <a:spcPct val="115000"/>
              </a:lnSpc>
              <a:spcBef>
                <a:spcPts val="1200"/>
              </a:spcBef>
              <a:spcAft>
                <a:spcPts val="1200"/>
              </a:spcAft>
              <a:buClr>
                <a:schemeClr val="dk1"/>
              </a:buClr>
              <a:buSzPts val="1100"/>
              <a:buFont typeface="Arial"/>
              <a:buNone/>
            </a:pPr>
            <a:r>
              <a:t/>
            </a:r>
            <a:endParaRPr i="0" sz="2200" u="none" cap="none" strike="noStrike">
              <a:solidFill>
                <a:srgbClr val="0033CC"/>
              </a:solidFill>
              <a:highlight>
                <a:schemeClr val="lt1"/>
              </a:highlight>
              <a:latin typeface="Calibri"/>
              <a:ea typeface="Calibri"/>
              <a:cs typeface="Calibri"/>
              <a:sym typeface="Calibri"/>
            </a:endParaRPr>
          </a:p>
        </p:txBody>
      </p:sp>
      <p:sp>
        <p:nvSpPr>
          <p:cNvPr id="178" name="Google Shape;178;gc3a7704c85_1_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179" name="Google Shape;179;gc3a7704c85_1_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180" name="Google Shape;180;gc3a7704c85_1_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Sunitha</dc:creator>
</cp:coreProperties>
</file>