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i2SGMCB9qV6CLsIJuXbtIBOQMc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0d5b5126_1_8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7" name="Google Shape;157;gce0d5b5126_1_83: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a:t>
            </a:r>
            <a:endParaRPr/>
          </a:p>
        </p:txBody>
      </p:sp>
      <p:sp>
        <p:nvSpPr>
          <p:cNvPr id="248" name="Google Shape;248;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44c2048d9_1_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360"/>
              </a:spcBef>
              <a:spcAft>
                <a:spcPts val="0"/>
              </a:spcAft>
              <a:buSzPts val="1400"/>
              <a:buAutoNum type="arabicPeriod"/>
            </a:pPr>
            <a:r>
              <a:rPr lang="en-US" sz="1400"/>
              <a:t>Farmers and horticulturists can use this application to maximise their profits and land use which will eventually lead to betterment of the nation’s Agriculture Industry’s growth.</a:t>
            </a:r>
            <a:endParaRPr sz="1400"/>
          </a:p>
          <a:p>
            <a:pPr indent="-317500" lvl="0" marL="457200" rtl="0" algn="l">
              <a:lnSpc>
                <a:spcPct val="100000"/>
              </a:lnSpc>
              <a:spcBef>
                <a:spcPts val="0"/>
              </a:spcBef>
              <a:spcAft>
                <a:spcPts val="0"/>
              </a:spcAft>
              <a:buSzPts val="1400"/>
              <a:buAutoNum type="arabicPeriod"/>
            </a:pPr>
            <a:r>
              <a:rPr lang="en-US" sz="1400"/>
              <a:t>S</a:t>
            </a:r>
            <a:r>
              <a:rPr lang="en-US" sz="1400"/>
              <a:t>urveyors and Government officials who want these predictions about crops for extensive areas at once. These predictions can also be used to generate revenue estimates and design budgets accordingly.</a:t>
            </a:r>
            <a:endParaRPr sz="1400"/>
          </a:p>
          <a:p>
            <a:pPr indent="-317500" lvl="0" marL="457200" rtl="0" algn="l">
              <a:lnSpc>
                <a:spcPct val="100000"/>
              </a:lnSpc>
              <a:spcBef>
                <a:spcPts val="0"/>
              </a:spcBef>
              <a:spcAft>
                <a:spcPts val="0"/>
              </a:spcAft>
              <a:buSzPts val="1400"/>
              <a:buAutoNum type="arabicPeriod"/>
            </a:pPr>
            <a:r>
              <a:rPr lang="en-US" sz="1400"/>
              <a:t>and lastly the Researchers who need data for future projects.</a:t>
            </a:r>
            <a:endParaRPr sz="1400"/>
          </a:p>
        </p:txBody>
      </p:sp>
      <p:sp>
        <p:nvSpPr>
          <p:cNvPr id="258" name="Google Shape;258;gd44c2048d9_1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e05289134_0_1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Web, Mobile application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Data</a:t>
            </a:r>
            <a:endParaRPr/>
          </a:p>
          <a:p>
            <a:pPr indent="-317500" lvl="0" marL="457200" rtl="0" algn="l">
              <a:spcBef>
                <a:spcPts val="360"/>
              </a:spcBef>
              <a:spcAft>
                <a:spcPts val="0"/>
              </a:spcAft>
              <a:buSzPts val="1400"/>
              <a:buAutoNum type="arabicPeriod"/>
            </a:pPr>
            <a:r>
              <a:rPr lang="en-US"/>
              <a:t>For training our models, the Karnataka government has made the soil profile table public which contains all the details of soils for every district.</a:t>
            </a:r>
            <a:endParaRPr/>
          </a:p>
          <a:p>
            <a:pPr indent="-317500" lvl="0" marL="457200" rtl="0" algn="l">
              <a:spcBef>
                <a:spcPts val="360"/>
              </a:spcBef>
              <a:spcAft>
                <a:spcPts val="0"/>
              </a:spcAft>
              <a:buSzPts val="1400"/>
              <a:buAutoNum type="arabicPeriod"/>
            </a:pPr>
            <a:r>
              <a:rPr lang="en-US"/>
              <a:t>We also utilise the information provided by the user about the test soil via the Web application.</a:t>
            </a:r>
            <a:endParaRPr sz="2300">
              <a:solidFill>
                <a:srgbClr val="0033CC"/>
              </a:solidFill>
            </a:endParaRPr>
          </a:p>
        </p:txBody>
      </p:sp>
      <p:sp>
        <p:nvSpPr>
          <p:cNvPr id="268" name="Google Shape;268;gce05289134_0_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9" name="Google Shape;279;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e05289134_0_4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ce05289134_0_4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0" name="Google Shape;290;gce05289134_0_4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e05289134_0_3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ce05289134_0_3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01" name="Google Shape;301;gce05289134_0_3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e05289134_0_2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ce05289134_0_2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12" name="Google Shape;312;gce05289134_0_2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23" name="Google Shape;323;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0: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34" name="Google Shape;334;p10: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45" name="Google Shape;345;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0d5b5126_1_26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4" name="Google Shape;164;gce0d5b5126_1_263: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30d78fb85_0_2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d30d78fb85_0_2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d30d78fb85_0_2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67" name="Google Shape;367;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e05289134_0_6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ce05289134_0_6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gce05289134_0_6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8" name="Google Shape;388;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30942f8b8_1_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99" name="Google Shape;399;gd30942f8b8_1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09" name="Google Shape;409;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e0d5b5126_1_27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5" name="Google Shape;175;gce0d5b5126_1_273: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7" name="Google Shape;187;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e05289134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7" name="Google Shape;197;gce05289134_0_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e05289134_0_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7" name="Google Shape;207;gce05289134_0_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7" name="Google Shape;217;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e05289134_0_6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7" name="Google Shape;227;gce05289134_0_6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2400"/>
              <a:buFont typeface="Arial"/>
              <a:buNone/>
            </a:pPr>
            <a:r>
              <a:rPr lang="en-US" sz="1600"/>
              <a:t>If any need arises in the future to add an additional component to the current project, then we will be switching to an incremental approach and in turn will be following the waterfall model for each of these increments.</a:t>
            </a:r>
            <a:endParaRPr sz="1600"/>
          </a:p>
          <a:p>
            <a:pPr indent="0" lvl="0" marL="0" rtl="0" algn="l">
              <a:lnSpc>
                <a:spcPct val="100000"/>
              </a:lnSpc>
              <a:spcBef>
                <a:spcPts val="360"/>
              </a:spcBef>
              <a:spcAft>
                <a:spcPts val="0"/>
              </a:spcAft>
              <a:buClr>
                <a:schemeClr val="dk1"/>
              </a:buClr>
              <a:buSzPts val="1400"/>
              <a:buFont typeface="Calibri"/>
              <a:buNone/>
            </a:pPr>
            <a:r>
              <a:t/>
            </a:r>
            <a:endParaRPr/>
          </a:p>
        </p:txBody>
      </p:sp>
      <p:sp>
        <p:nvSpPr>
          <p:cNvPr id="237" name="Google Shape;237;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gce0d5b5126_1_29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ce0d5b5126_1_29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ce0d5b5126_1_2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gce0d5b5126_1_3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ce0d5b5126_1_34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gce0d5b5126_1_3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ce0d5b5126_1_3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ce0d5b5126_1_3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gce0d5b5126_1_35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gce0d5b5126_1_35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gce0d5b5126_1_3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ce0d5b5126_1_3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ce0d5b5126_1_3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0" name="Google Shape;10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3" name="Shape 103"/>
        <p:cNvGrpSpPr/>
        <p:nvPr/>
      </p:nvGrpSpPr>
      <p:grpSpPr>
        <a:xfrm>
          <a:off x="0" y="0"/>
          <a:ext cx="0" cy="0"/>
          <a:chOff x="0" y="0"/>
          <a:chExt cx="0" cy="0"/>
        </a:xfrm>
      </p:grpSpPr>
      <p:sp>
        <p:nvSpPr>
          <p:cNvPr id="104" name="Google Shape;10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2" name="Google Shape;1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5" name="Shape 115"/>
        <p:cNvGrpSpPr/>
        <p:nvPr/>
      </p:nvGrpSpPr>
      <p:grpSpPr>
        <a:xfrm>
          <a:off x="0" y="0"/>
          <a:ext cx="0" cy="0"/>
          <a:chOff x="0" y="0"/>
          <a:chExt cx="0" cy="0"/>
        </a:xfrm>
      </p:grpSpPr>
      <p:sp>
        <p:nvSpPr>
          <p:cNvPr id="116" name="Google Shape;1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6" name="Shape 136"/>
        <p:cNvGrpSpPr/>
        <p:nvPr/>
      </p:nvGrpSpPr>
      <p:grpSpPr>
        <a:xfrm>
          <a:off x="0" y="0"/>
          <a:ext cx="0" cy="0"/>
          <a:chOff x="0" y="0"/>
          <a:chExt cx="0" cy="0"/>
        </a:xfrm>
      </p:grpSpPr>
      <p:sp>
        <p:nvSpPr>
          <p:cNvPr id="137" name="Google Shape;137;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9" name="Google Shape;139;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gce0d5b5126_1_29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ce0d5b5126_1_29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gce0d5b5126_1_29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ce0d5b5126_1_29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ce0d5b5126_1_2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6" name="Google Shape;146;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0" name="Shape 150"/>
        <p:cNvGrpSpPr/>
        <p:nvPr/>
      </p:nvGrpSpPr>
      <p:grpSpPr>
        <a:xfrm>
          <a:off x="0" y="0"/>
          <a:ext cx="0" cy="0"/>
          <a:chOff x="0" y="0"/>
          <a:chExt cx="0" cy="0"/>
        </a:xfrm>
      </p:grpSpPr>
      <p:sp>
        <p:nvSpPr>
          <p:cNvPr id="151" name="Google Shape;15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gce0d5b5126_1_3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ce0d5b5126_1_30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gce0d5b5126_1_3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ce0d5b5126_1_3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ce0d5b5126_1_3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gce0d5b5126_1_30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ce0d5b5126_1_30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gce0d5b5126_1_30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gce0d5b5126_1_30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ce0d5b5126_1_30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gce0d5b5126_1_3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ce0d5b5126_1_31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gce0d5b5126_1_31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gce0d5b5126_1_3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ce0d5b5126_1_3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ce0d5b5126_1_3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gce0d5b5126_1_3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ce0d5b5126_1_3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gce0d5b5126_1_3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gce0d5b5126_1_3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gce0d5b5126_1_3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gce0d5b5126_1_3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ce0d5b5126_1_3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gce0d5b5126_1_3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gce0d5b5126_1_3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ce0d5b5126_1_3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gce0d5b5126_1_3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ce0d5b5126_1_3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gce0d5b5126_1_33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gce0d5b5126_1_33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gce0d5b5126_1_33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gce0d5b5126_1_3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ce0d5b5126_1_3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gce0d5b5126_1_3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gce0d5b5126_1_34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ce0d5b5126_1_341"/>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gce0d5b5126_1_34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gce0d5b5126_1_3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ce0d5b5126_1_3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ce0d5b5126_1_3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ce0d5b5126_1_2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ce0d5b5126_1_28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ce0d5b5126_1_28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ce0d5b5126_1_28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ce0d5b5126_1_2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ce0d5b5126_1_283"/>
          <p:cNvPicPr preferRelativeResize="0"/>
          <p:nvPr/>
        </p:nvPicPr>
        <p:blipFill rotWithShape="1">
          <a:blip r:embed="rId1">
            <a:alphaModFix/>
          </a:blip>
          <a:srcRect b="0" l="0" r="0" t="0"/>
          <a:stretch/>
        </p:blipFill>
        <p:spPr>
          <a:xfrm>
            <a:off x="11280821" y="86193"/>
            <a:ext cx="483235" cy="833755"/>
          </a:xfrm>
          <a:prstGeom prst="rect">
            <a:avLst/>
          </a:prstGeom>
          <a:noFill/>
          <a:ln>
            <a:noFill/>
          </a:ln>
        </p:spPr>
      </p:pic>
      <p:sp>
        <p:nvSpPr>
          <p:cNvPr id="16" name="Google Shape;16;gce0d5b5126_1_28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0" name="Google Shape;9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1" name="Google Shape;9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 University (@PESUniversity) | Twitter" id="92" name="Google Shape;92;p15"/>
          <p:cNvPicPr preferRelativeResize="0"/>
          <p:nvPr/>
        </p:nvPicPr>
        <p:blipFill rotWithShape="1">
          <a:blip r:embed="rId1">
            <a:alphaModFix/>
          </a:blip>
          <a:srcRect b="0" l="0" r="0" t="0"/>
          <a:stretch/>
        </p:blipFill>
        <p:spPr>
          <a:xfrm>
            <a:off x="10668000" y="230188"/>
            <a:ext cx="10668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ce0d5b5126_1_83"/>
          <p:cNvSpPr txBox="1"/>
          <p:nvPr/>
        </p:nvSpPr>
        <p:spPr>
          <a:xfrm>
            <a:off x="1820025" y="3166650"/>
            <a:ext cx="9460800" cy="24975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000"/>
              <a:buFont typeface="Arial"/>
              <a:buNone/>
            </a:pPr>
            <a:r>
              <a:rPr b="1" i="0" lang="en-US" sz="2200" u="none" cap="none" strike="noStrike">
                <a:solidFill>
                  <a:srgbClr val="0033CC"/>
                </a:solidFill>
                <a:latin typeface="Calibri"/>
                <a:ea typeface="Calibri"/>
                <a:cs typeface="Calibri"/>
                <a:sym typeface="Calibri"/>
              </a:rPr>
              <a:t>Project Title</a:t>
            </a:r>
            <a:r>
              <a:rPr b="0" i="0" lang="en-US" sz="2200" u="none" cap="none" strike="noStrike">
                <a:solidFill>
                  <a:srgbClr val="0033CC"/>
                </a:solidFill>
                <a:latin typeface="Calibri"/>
                <a:ea typeface="Calibri"/>
                <a:cs typeface="Calibri"/>
                <a:sym typeface="Calibri"/>
              </a:rPr>
              <a:t>	: 	PerfectCrop - The right crop for your soil.</a:t>
            </a:r>
            <a:endParaRPr b="0" i="0" sz="2200" u="none" cap="none" strike="noStrike">
              <a:solidFill>
                <a:srgbClr val="0033CC"/>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2000"/>
              <a:buFont typeface="Arial"/>
              <a:buNone/>
            </a:pPr>
            <a:r>
              <a:rPr b="1" i="0" lang="en-US" sz="2200" u="none" cap="none" strike="noStrike">
                <a:solidFill>
                  <a:srgbClr val="0033CC"/>
                </a:solidFill>
                <a:latin typeface="Calibri"/>
                <a:ea typeface="Calibri"/>
                <a:cs typeface="Calibri"/>
                <a:sym typeface="Calibri"/>
              </a:rPr>
              <a:t>Project</a:t>
            </a:r>
            <a:r>
              <a:rPr b="0" i="0" lang="en-US" sz="2200" u="none" cap="none" strike="noStrike">
                <a:solidFill>
                  <a:srgbClr val="0033CC"/>
                </a:solidFill>
                <a:latin typeface="Calibri"/>
                <a:ea typeface="Calibri"/>
                <a:cs typeface="Calibri"/>
                <a:sym typeface="Calibri"/>
              </a:rPr>
              <a:t> </a:t>
            </a:r>
            <a:r>
              <a:rPr b="1" i="0" lang="en-US" sz="2200" u="none" cap="none" strike="noStrike">
                <a:solidFill>
                  <a:srgbClr val="0033CC"/>
                </a:solidFill>
                <a:latin typeface="Calibri"/>
                <a:ea typeface="Calibri"/>
                <a:cs typeface="Calibri"/>
                <a:sym typeface="Calibri"/>
              </a:rPr>
              <a:t>ID 		</a:t>
            </a:r>
            <a:r>
              <a:rPr b="0" i="0" lang="en-US" sz="2200" u="none" cap="none" strike="noStrike">
                <a:solidFill>
                  <a:srgbClr val="0033CC"/>
                </a:solidFill>
                <a:latin typeface="Calibri"/>
                <a:ea typeface="Calibri"/>
                <a:cs typeface="Calibri"/>
                <a:sym typeface="Calibri"/>
              </a:rPr>
              <a:t>: 	PW22RBA01</a:t>
            </a:r>
            <a:endParaRPr b="0" i="0" sz="2200" u="none" cap="none" strike="noStrike">
              <a:solidFill>
                <a:srgbClr val="0033CC"/>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2000"/>
              <a:buFont typeface="Arial"/>
              <a:buNone/>
            </a:pPr>
            <a:r>
              <a:rPr b="1" i="0" lang="en-US" sz="2200" u="none" cap="none" strike="noStrike">
                <a:solidFill>
                  <a:srgbClr val="0033CC"/>
                </a:solidFill>
                <a:latin typeface="Calibri"/>
                <a:ea typeface="Calibri"/>
                <a:cs typeface="Calibri"/>
                <a:sym typeface="Calibri"/>
              </a:rPr>
              <a:t>Project Guide	</a:t>
            </a:r>
            <a:r>
              <a:rPr b="0" i="0" lang="en-US" sz="2200" u="none" cap="none" strike="noStrike">
                <a:solidFill>
                  <a:srgbClr val="0033CC"/>
                </a:solidFill>
                <a:latin typeface="Calibri"/>
                <a:ea typeface="Calibri"/>
                <a:cs typeface="Calibri"/>
                <a:sym typeface="Calibri"/>
              </a:rPr>
              <a:t>: 	Prof. Raghu B A Rao</a:t>
            </a:r>
            <a:endParaRPr b="0" i="0" sz="2200" u="none" cap="none" strike="noStrike">
              <a:solidFill>
                <a:srgbClr val="0033CC"/>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2000"/>
              <a:buFont typeface="Arial"/>
              <a:buNone/>
            </a:pPr>
            <a:r>
              <a:rPr b="1" i="0" lang="en-US" sz="2200" u="none" cap="none" strike="noStrike">
                <a:solidFill>
                  <a:srgbClr val="0033CC"/>
                </a:solidFill>
                <a:latin typeface="Calibri"/>
                <a:ea typeface="Calibri"/>
                <a:cs typeface="Calibri"/>
                <a:sym typeface="Calibri"/>
              </a:rPr>
              <a:t>Project Team </a:t>
            </a:r>
            <a:r>
              <a:rPr b="0" i="0" lang="en-US" sz="2200" u="none" cap="none" strike="noStrike">
                <a:solidFill>
                  <a:srgbClr val="0033CC"/>
                </a:solidFill>
                <a:latin typeface="Calibri"/>
                <a:ea typeface="Calibri"/>
                <a:cs typeface="Calibri"/>
                <a:sym typeface="Calibri"/>
              </a:rPr>
              <a:t>	: 	PES1201800051 Srish Srinivasan</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200" u="none" cap="none" strike="noStrike">
                <a:solidFill>
                  <a:srgbClr val="0033CC"/>
                </a:solidFill>
                <a:latin typeface="Calibri"/>
                <a:ea typeface="Calibri"/>
                <a:cs typeface="Calibri"/>
                <a:sym typeface="Calibri"/>
              </a:rPr>
              <a:t>					PES1201800089 Akash Kumar Rao</a:t>
            </a:r>
            <a:endParaRPr b="0" i="0" sz="2200" u="none" cap="none" strike="noStrike">
              <a:solidFill>
                <a:srgbClr val="0033CC"/>
              </a:solidFill>
              <a:latin typeface="Calibri"/>
              <a:ea typeface="Calibri"/>
              <a:cs typeface="Calibri"/>
              <a:sym typeface="Calibri"/>
            </a:endParaRPr>
          </a:p>
          <a:p>
            <a:pPr indent="-57150" lvl="0" marL="1828800" marR="0" rtl="0" algn="l">
              <a:lnSpc>
                <a:spcPct val="100000"/>
              </a:lnSpc>
              <a:spcBef>
                <a:spcPts val="0"/>
              </a:spcBef>
              <a:spcAft>
                <a:spcPts val="0"/>
              </a:spcAft>
              <a:buClr>
                <a:srgbClr val="000000"/>
              </a:buClr>
              <a:buSzPts val="2000"/>
              <a:buFont typeface="Arial"/>
              <a:buNone/>
            </a:pPr>
            <a:r>
              <a:rPr b="0" i="0" lang="en-US" sz="2200" u="none" cap="none" strike="noStrike">
                <a:solidFill>
                  <a:srgbClr val="0033CC"/>
                </a:solidFill>
                <a:latin typeface="Calibri"/>
                <a:ea typeface="Calibri"/>
                <a:cs typeface="Calibri"/>
                <a:sym typeface="Calibri"/>
              </a:rPr>
              <a:t> 	PES1201800102 Vishruth P Reddy</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200" u="none" cap="none" strike="noStrike">
                <a:solidFill>
                  <a:srgbClr val="0033CC"/>
                </a:solidFill>
                <a:latin typeface="Calibri"/>
                <a:ea typeface="Calibri"/>
                <a:cs typeface="Calibri"/>
                <a:sym typeface="Calibri"/>
              </a:rPr>
              <a:t>			 		PES1201800291 Ishan Agarwal</a:t>
            </a:r>
            <a:endParaRPr b="0" i="0" sz="2200" u="none" cap="none" strike="noStrike">
              <a:solidFill>
                <a:srgbClr val="0033CC"/>
              </a:solidFill>
              <a:latin typeface="Calibri"/>
              <a:ea typeface="Calibri"/>
              <a:cs typeface="Calibri"/>
              <a:sym typeface="Calibri"/>
            </a:endParaRPr>
          </a:p>
        </p:txBody>
      </p:sp>
      <p:pic>
        <p:nvPicPr>
          <p:cNvPr id="160" name="Google Shape;160;gce0d5b5126_1_8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61" name="Google Shape;161;gce0d5b5126_1_83"/>
          <p:cNvSpPr/>
          <p:nvPr/>
        </p:nvSpPr>
        <p:spPr>
          <a:xfrm>
            <a:off x="2017225" y="919951"/>
            <a:ext cx="7924800" cy="2246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UE18CS390A – Capstone Project Phase – 1</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rgbClr val="FF0000"/>
                </a:solidFill>
                <a:latin typeface="Trebuchet MS"/>
                <a:ea typeface="Trebuchet MS"/>
                <a:cs typeface="Trebuchet MS"/>
                <a:sym typeface="Trebuchet MS"/>
              </a:rPr>
              <a:t>Project Progress Review #3</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Architecture</a:t>
            </a:r>
            <a:endParaRPr b="0" i="0" sz="2400" u="none" cap="none" strike="noStrike">
              <a:solidFill>
                <a:schemeClr val="dk1"/>
              </a:solidFill>
              <a:latin typeface="Arial"/>
              <a:ea typeface="Arial"/>
              <a:cs typeface="Arial"/>
              <a:sym typeface="Arial"/>
            </a:endParaRPr>
          </a:p>
        </p:txBody>
      </p:sp>
      <p:pic>
        <p:nvPicPr>
          <p:cNvPr id="252" name="Google Shape;252;p7"/>
          <p:cNvPicPr preferRelativeResize="0"/>
          <p:nvPr/>
        </p:nvPicPr>
        <p:blipFill rotWithShape="1">
          <a:blip r:embed="rId3">
            <a:alphaModFix/>
          </a:blip>
          <a:srcRect b="0" l="0" r="0" t="0"/>
          <a:stretch/>
        </p:blipFill>
        <p:spPr>
          <a:xfrm>
            <a:off x="453488" y="2893900"/>
            <a:ext cx="11437425" cy="2173250"/>
          </a:xfrm>
          <a:prstGeom prst="rect">
            <a:avLst/>
          </a:prstGeom>
          <a:noFill/>
          <a:ln>
            <a:noFill/>
          </a:ln>
        </p:spPr>
      </p:pic>
      <p:sp>
        <p:nvSpPr>
          <p:cNvPr id="253" name="Google Shape;2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54" name="Google Shape;2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55" name="Google Shape;2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d44c2048d9_1_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gd44c2048d9_1_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Architecture</a:t>
            </a:r>
            <a:endParaRPr b="0" i="0" sz="2400" u="none" cap="none" strike="noStrike">
              <a:solidFill>
                <a:schemeClr val="dk1"/>
              </a:solidFill>
              <a:latin typeface="Arial"/>
              <a:ea typeface="Arial"/>
              <a:cs typeface="Arial"/>
              <a:sym typeface="Arial"/>
            </a:endParaRPr>
          </a:p>
        </p:txBody>
      </p:sp>
      <p:sp>
        <p:nvSpPr>
          <p:cNvPr id="262" name="Google Shape;262;gd44c2048d9_1_5"/>
          <p:cNvSpPr txBox="1"/>
          <p:nvPr/>
        </p:nvSpPr>
        <p:spPr>
          <a:xfrm>
            <a:off x="1476600" y="2568350"/>
            <a:ext cx="9238800" cy="23778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0" i="0" lang="en-US" sz="2200" u="none" cap="none" strike="noStrike">
                <a:solidFill>
                  <a:srgbClr val="0033CC"/>
                </a:solidFill>
                <a:latin typeface="Calibri"/>
                <a:ea typeface="Calibri"/>
                <a:cs typeface="Calibri"/>
                <a:sym typeface="Calibri"/>
              </a:rPr>
              <a:t>The following </a:t>
            </a:r>
            <a:r>
              <a:rPr b="1" i="0" lang="en-US" sz="2200" u="none" cap="none" strike="noStrike">
                <a:solidFill>
                  <a:srgbClr val="0033CC"/>
                </a:solidFill>
                <a:latin typeface="Calibri"/>
                <a:ea typeface="Calibri"/>
                <a:cs typeface="Calibri"/>
                <a:sym typeface="Calibri"/>
              </a:rPr>
              <a:t>user groups</a:t>
            </a:r>
            <a:r>
              <a:rPr b="0" i="0" lang="en-US" sz="2200" u="none" cap="none" strike="noStrike">
                <a:solidFill>
                  <a:srgbClr val="0033CC"/>
                </a:solidFill>
                <a:latin typeface="Calibri"/>
                <a:ea typeface="Calibri"/>
                <a:cs typeface="Calibri"/>
                <a:sym typeface="Calibri"/>
              </a:rPr>
              <a:t> can make use of our application:</a:t>
            </a:r>
            <a:endParaRPr b="0" i="0" sz="2200" u="none" cap="none" strike="noStrike">
              <a:solidFill>
                <a:srgbClr val="0033CC"/>
              </a:solidFill>
              <a:latin typeface="Calibri"/>
              <a:ea typeface="Calibri"/>
              <a:cs typeface="Calibri"/>
              <a:sym typeface="Calibri"/>
            </a:endParaRPr>
          </a:p>
          <a:p>
            <a:pPr indent="0" lvl="0" marL="0" marR="0" rtl="0" algn="just">
              <a:lnSpc>
                <a:spcPct val="100000"/>
              </a:lnSpc>
              <a:spcBef>
                <a:spcPts val="480"/>
              </a:spcBef>
              <a:spcAft>
                <a:spcPts val="0"/>
              </a:spcAft>
              <a:buClr>
                <a:srgbClr val="000000"/>
              </a:buClr>
              <a:buSzPts val="2400"/>
              <a:buFont typeface="Arial"/>
              <a:buNone/>
            </a:pPr>
            <a:r>
              <a:t/>
            </a:r>
            <a:endParaRPr sz="2200">
              <a:solidFill>
                <a:srgbClr val="0033CC"/>
              </a:solidFill>
              <a:latin typeface="Calibri"/>
              <a:ea typeface="Calibri"/>
              <a:cs typeface="Calibri"/>
              <a:sym typeface="Calibri"/>
            </a:endParaRPr>
          </a:p>
          <a:p>
            <a:pPr indent="-368300" lvl="0" marL="457200" marR="0" rtl="0" algn="just">
              <a:lnSpc>
                <a:spcPct val="150000"/>
              </a:lnSpc>
              <a:spcBef>
                <a:spcPts val="480"/>
              </a:spcBef>
              <a:spcAft>
                <a:spcPts val="0"/>
              </a:spcAft>
              <a:buClr>
                <a:srgbClr val="0033CC"/>
              </a:buClr>
              <a:buSzPts val="2200"/>
              <a:buFont typeface="Calibri"/>
              <a:buAutoNum type="arabicPeriod"/>
            </a:pPr>
            <a:r>
              <a:rPr b="1" i="0" lang="en-US" sz="2200" u="none" cap="none" strike="noStrike">
                <a:solidFill>
                  <a:srgbClr val="0033CC"/>
                </a:solidFill>
                <a:latin typeface="Calibri"/>
                <a:ea typeface="Calibri"/>
                <a:cs typeface="Calibri"/>
                <a:sym typeface="Calibri"/>
              </a:rPr>
              <a:t>Farmers and Horticulturists</a:t>
            </a:r>
            <a:r>
              <a:rPr lang="en-US" sz="2200">
                <a:solidFill>
                  <a:srgbClr val="0033CC"/>
                </a:solidFill>
                <a:latin typeface="Calibri"/>
                <a:ea typeface="Calibri"/>
                <a:cs typeface="Calibri"/>
                <a:sym typeface="Calibri"/>
              </a:rPr>
              <a:t>.</a:t>
            </a:r>
            <a:endParaRPr b="0" i="0" sz="2200" u="none" cap="none" strike="noStrike">
              <a:solidFill>
                <a:srgbClr val="0033CC"/>
              </a:solidFill>
              <a:latin typeface="Calibri"/>
              <a:ea typeface="Calibri"/>
              <a:cs typeface="Calibri"/>
              <a:sym typeface="Calibri"/>
            </a:endParaRPr>
          </a:p>
          <a:p>
            <a:pPr indent="-368300" lvl="0" marL="457200" marR="0" rtl="0" algn="just">
              <a:lnSpc>
                <a:spcPct val="150000"/>
              </a:lnSpc>
              <a:spcBef>
                <a:spcPts val="0"/>
              </a:spcBef>
              <a:spcAft>
                <a:spcPts val="0"/>
              </a:spcAft>
              <a:buClr>
                <a:srgbClr val="0033CC"/>
              </a:buClr>
              <a:buSzPts val="2200"/>
              <a:buFont typeface="Calibri"/>
              <a:buAutoNum type="arabicPeriod"/>
            </a:pPr>
            <a:r>
              <a:rPr b="1" i="0" lang="en-US" sz="2200" u="none" cap="none" strike="noStrike">
                <a:solidFill>
                  <a:srgbClr val="0033CC"/>
                </a:solidFill>
                <a:latin typeface="Calibri"/>
                <a:ea typeface="Calibri"/>
                <a:cs typeface="Calibri"/>
                <a:sym typeface="Calibri"/>
              </a:rPr>
              <a:t>Surveyors</a:t>
            </a:r>
            <a:r>
              <a:rPr lang="en-US" sz="2200">
                <a:solidFill>
                  <a:srgbClr val="0033CC"/>
                </a:solidFill>
                <a:latin typeface="Calibri"/>
                <a:ea typeface="Calibri"/>
                <a:cs typeface="Calibri"/>
                <a:sym typeface="Calibri"/>
              </a:rPr>
              <a:t> and</a:t>
            </a:r>
            <a:r>
              <a:rPr b="1" i="0" lang="en-US" sz="2200" u="none" cap="none" strike="noStrike">
                <a:solidFill>
                  <a:srgbClr val="0033CC"/>
                </a:solidFill>
                <a:latin typeface="Calibri"/>
                <a:ea typeface="Calibri"/>
                <a:cs typeface="Calibri"/>
                <a:sym typeface="Calibri"/>
              </a:rPr>
              <a:t> Government officials</a:t>
            </a:r>
            <a:endParaRPr b="0" i="0" sz="2200" u="none" cap="none" strike="noStrike">
              <a:solidFill>
                <a:srgbClr val="0033CC"/>
              </a:solidFill>
              <a:latin typeface="Calibri"/>
              <a:ea typeface="Calibri"/>
              <a:cs typeface="Calibri"/>
              <a:sym typeface="Calibri"/>
            </a:endParaRPr>
          </a:p>
          <a:p>
            <a:pPr indent="-368300" lvl="0" marL="457200" marR="0" rtl="0" algn="just">
              <a:lnSpc>
                <a:spcPct val="150000"/>
              </a:lnSpc>
              <a:spcBef>
                <a:spcPts val="0"/>
              </a:spcBef>
              <a:spcAft>
                <a:spcPts val="0"/>
              </a:spcAft>
              <a:buClr>
                <a:srgbClr val="0033CC"/>
              </a:buClr>
              <a:buSzPts val="2200"/>
              <a:buFont typeface="Calibri"/>
              <a:buAutoNum type="arabicPeriod"/>
            </a:pPr>
            <a:r>
              <a:rPr b="1" lang="en-US" sz="2200">
                <a:solidFill>
                  <a:srgbClr val="0033CC"/>
                </a:solidFill>
                <a:latin typeface="Calibri"/>
                <a:ea typeface="Calibri"/>
                <a:cs typeface="Calibri"/>
                <a:sym typeface="Calibri"/>
              </a:rPr>
              <a:t>Researchers</a:t>
            </a:r>
            <a:r>
              <a:rPr lang="en-US" sz="2200">
                <a:solidFill>
                  <a:srgbClr val="0033CC"/>
                </a:solidFill>
                <a:latin typeface="Calibri"/>
                <a:ea typeface="Calibri"/>
                <a:cs typeface="Calibri"/>
                <a:sym typeface="Calibri"/>
              </a:rPr>
              <a:t>.</a:t>
            </a:r>
            <a:endParaRPr b="0" i="0" sz="2200" u="none" cap="none" strike="noStrike">
              <a:solidFill>
                <a:srgbClr val="0033CC"/>
              </a:solidFill>
              <a:latin typeface="Calibri"/>
              <a:ea typeface="Calibri"/>
              <a:cs typeface="Calibri"/>
              <a:sym typeface="Calibri"/>
            </a:endParaRPr>
          </a:p>
        </p:txBody>
      </p:sp>
      <p:sp>
        <p:nvSpPr>
          <p:cNvPr id="263" name="Google Shape;263;gd44c2048d9_1_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64" name="Google Shape;264;gd44c2048d9_1_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65" name="Google Shape;265;gd44c2048d9_1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ce05289134_0_1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gce05289134_0_1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Architecture</a:t>
            </a:r>
            <a:endParaRPr b="0" i="0" sz="2400" u="none" cap="none" strike="noStrike">
              <a:solidFill>
                <a:schemeClr val="dk1"/>
              </a:solidFill>
              <a:latin typeface="Arial"/>
              <a:ea typeface="Arial"/>
              <a:cs typeface="Arial"/>
              <a:sym typeface="Arial"/>
            </a:endParaRPr>
          </a:p>
        </p:txBody>
      </p:sp>
      <p:sp>
        <p:nvSpPr>
          <p:cNvPr id="272" name="Google Shape;272;gce05289134_0_14"/>
          <p:cNvSpPr txBox="1"/>
          <p:nvPr/>
        </p:nvSpPr>
        <p:spPr>
          <a:xfrm>
            <a:off x="2376000" y="2128625"/>
            <a:ext cx="6676800" cy="3703800"/>
          </a:xfrm>
          <a:prstGeom prst="rect">
            <a:avLst/>
          </a:prstGeom>
          <a:noFill/>
          <a:ln>
            <a:noFill/>
          </a:ln>
        </p:spPr>
        <p:txBody>
          <a:bodyPr anchorCtr="0" anchor="ctr" bIns="45700" lIns="91425" spcFirstLastPara="1" rIns="91425" wrap="square" tIns="45700">
            <a:noAutofit/>
          </a:bodyPr>
          <a:lstStyle/>
          <a:p>
            <a:pPr indent="0" lvl="0" marL="0" marR="0" rtl="0" algn="just">
              <a:lnSpc>
                <a:spcPct val="115000"/>
              </a:lnSpc>
              <a:spcBef>
                <a:spcPts val="480"/>
              </a:spcBef>
              <a:spcAft>
                <a:spcPts val="0"/>
              </a:spcAft>
              <a:buClr>
                <a:srgbClr val="000000"/>
              </a:buClr>
              <a:buSzPts val="2400"/>
              <a:buFont typeface="Arial"/>
              <a:buNone/>
            </a:pPr>
            <a:r>
              <a:rPr b="0" i="0" lang="en-US" sz="2300" u="none" cap="none" strike="noStrike">
                <a:solidFill>
                  <a:srgbClr val="0033CC"/>
                </a:solidFill>
                <a:latin typeface="Calibri"/>
                <a:ea typeface="Calibri"/>
                <a:cs typeface="Calibri"/>
                <a:sym typeface="Calibri"/>
              </a:rPr>
              <a:t>The </a:t>
            </a:r>
            <a:r>
              <a:rPr b="1" i="0" lang="en-US" sz="2300" u="none" cap="none" strike="noStrike">
                <a:solidFill>
                  <a:srgbClr val="0033CC"/>
                </a:solidFill>
                <a:latin typeface="Calibri"/>
                <a:ea typeface="Calibri"/>
                <a:cs typeface="Calibri"/>
                <a:sym typeface="Calibri"/>
              </a:rPr>
              <a:t>application components</a:t>
            </a:r>
            <a:r>
              <a:rPr b="0" i="0" lang="en-US" sz="2300" u="none" cap="none" strike="noStrike">
                <a:solidFill>
                  <a:srgbClr val="0033CC"/>
                </a:solidFill>
                <a:latin typeface="Calibri"/>
                <a:ea typeface="Calibri"/>
                <a:cs typeface="Calibri"/>
                <a:sym typeface="Calibri"/>
              </a:rPr>
              <a:t> of our project </a:t>
            </a:r>
            <a:r>
              <a:rPr lang="en-US" sz="2300">
                <a:solidFill>
                  <a:srgbClr val="0033CC"/>
                </a:solidFill>
                <a:latin typeface="Calibri"/>
                <a:ea typeface="Calibri"/>
                <a:cs typeface="Calibri"/>
                <a:sym typeface="Calibri"/>
              </a:rPr>
              <a:t>are</a:t>
            </a:r>
            <a:r>
              <a:rPr b="0" i="0" lang="en-US" sz="2300" u="none" cap="none" strike="noStrike">
                <a:solidFill>
                  <a:srgbClr val="0033CC"/>
                </a:solidFill>
                <a:latin typeface="Calibri"/>
                <a:ea typeface="Calibri"/>
                <a:cs typeface="Calibri"/>
                <a:sym typeface="Calibri"/>
              </a:rPr>
              <a:t>:</a:t>
            </a:r>
            <a:endParaRPr sz="2300">
              <a:solidFill>
                <a:srgbClr val="0033CC"/>
              </a:solidFill>
              <a:latin typeface="Calibri"/>
              <a:ea typeface="Calibri"/>
              <a:cs typeface="Calibri"/>
              <a:sym typeface="Calibri"/>
            </a:endParaRPr>
          </a:p>
          <a:p>
            <a:pPr indent="-374650" lvl="0" marL="914400" marR="0" rtl="0" algn="just">
              <a:lnSpc>
                <a:spcPct val="115000"/>
              </a:lnSpc>
              <a:spcBef>
                <a:spcPts val="480"/>
              </a:spcBef>
              <a:spcAft>
                <a:spcPts val="0"/>
              </a:spcAft>
              <a:buClr>
                <a:srgbClr val="0033CC"/>
              </a:buClr>
              <a:buSzPts val="2300"/>
              <a:buFont typeface="Calibri"/>
              <a:buAutoNum type="arabicPeriod"/>
            </a:pPr>
            <a:r>
              <a:rPr lang="en-US" sz="2300">
                <a:solidFill>
                  <a:srgbClr val="0033CC"/>
                </a:solidFill>
                <a:latin typeface="Calibri"/>
                <a:ea typeface="Calibri"/>
                <a:cs typeface="Calibri"/>
                <a:sym typeface="Calibri"/>
              </a:rPr>
              <a:t>Web application</a:t>
            </a:r>
            <a:endParaRPr sz="2300">
              <a:solidFill>
                <a:srgbClr val="0033CC"/>
              </a:solidFill>
              <a:latin typeface="Calibri"/>
              <a:ea typeface="Calibri"/>
              <a:cs typeface="Calibri"/>
              <a:sym typeface="Calibri"/>
            </a:endParaRPr>
          </a:p>
          <a:p>
            <a:pPr indent="-374650" lvl="0" marL="914400" rtl="0" algn="just">
              <a:lnSpc>
                <a:spcPct val="115000"/>
              </a:lnSpc>
              <a:spcBef>
                <a:spcPts val="480"/>
              </a:spcBef>
              <a:spcAft>
                <a:spcPts val="0"/>
              </a:spcAft>
              <a:buClr>
                <a:srgbClr val="0033CC"/>
              </a:buClr>
              <a:buSzPts val="2300"/>
              <a:buFont typeface="Calibri"/>
              <a:buAutoNum type="arabicPeriod"/>
            </a:pPr>
            <a:r>
              <a:rPr lang="en-US" sz="2300">
                <a:solidFill>
                  <a:srgbClr val="0033CC"/>
                </a:solidFill>
                <a:latin typeface="Calibri"/>
                <a:ea typeface="Calibri"/>
                <a:cs typeface="Calibri"/>
                <a:sym typeface="Calibri"/>
              </a:rPr>
              <a:t>Mobile application</a:t>
            </a:r>
            <a:endParaRPr sz="2300">
              <a:solidFill>
                <a:srgbClr val="0033CC"/>
              </a:solidFill>
              <a:latin typeface="Calibri"/>
              <a:ea typeface="Calibri"/>
              <a:cs typeface="Calibri"/>
              <a:sym typeface="Calibri"/>
            </a:endParaRPr>
          </a:p>
          <a:p>
            <a:pPr indent="0" lvl="0" marL="0" rtl="0" algn="just">
              <a:lnSpc>
                <a:spcPct val="115000"/>
              </a:lnSpc>
              <a:spcBef>
                <a:spcPts val="480"/>
              </a:spcBef>
              <a:spcAft>
                <a:spcPts val="0"/>
              </a:spcAft>
              <a:buNone/>
            </a:pPr>
            <a:r>
              <a:t/>
            </a:r>
            <a:endParaRPr sz="2300">
              <a:solidFill>
                <a:srgbClr val="0033CC"/>
              </a:solidFill>
              <a:latin typeface="Calibri"/>
              <a:ea typeface="Calibri"/>
              <a:cs typeface="Calibri"/>
              <a:sym typeface="Calibri"/>
            </a:endParaRPr>
          </a:p>
          <a:p>
            <a:pPr indent="0" lvl="0" marL="0" marR="0" rtl="0" algn="just">
              <a:lnSpc>
                <a:spcPct val="115000"/>
              </a:lnSpc>
              <a:spcBef>
                <a:spcPts val="480"/>
              </a:spcBef>
              <a:spcAft>
                <a:spcPts val="0"/>
              </a:spcAft>
              <a:buClr>
                <a:srgbClr val="000000"/>
              </a:buClr>
              <a:buSzPts val="2400"/>
              <a:buFont typeface="Arial"/>
              <a:buNone/>
            </a:pPr>
            <a:r>
              <a:rPr b="0" i="0" lang="en-US" sz="2300" u="none" cap="none" strike="noStrike">
                <a:solidFill>
                  <a:srgbClr val="0033CC"/>
                </a:solidFill>
                <a:latin typeface="Calibri"/>
                <a:ea typeface="Calibri"/>
                <a:cs typeface="Calibri"/>
                <a:sym typeface="Calibri"/>
              </a:rPr>
              <a:t>The </a:t>
            </a:r>
            <a:r>
              <a:rPr b="1" i="0" lang="en-US" sz="2300" u="none" cap="none" strike="noStrike">
                <a:solidFill>
                  <a:srgbClr val="0033CC"/>
                </a:solidFill>
                <a:latin typeface="Calibri"/>
                <a:ea typeface="Calibri"/>
                <a:cs typeface="Calibri"/>
                <a:sym typeface="Calibri"/>
              </a:rPr>
              <a:t>data components</a:t>
            </a:r>
            <a:r>
              <a:rPr b="0" i="0" lang="en-US" sz="2300" u="none" cap="none" strike="noStrike">
                <a:solidFill>
                  <a:srgbClr val="0033CC"/>
                </a:solidFill>
                <a:latin typeface="Calibri"/>
                <a:ea typeface="Calibri"/>
                <a:cs typeface="Calibri"/>
                <a:sym typeface="Calibri"/>
              </a:rPr>
              <a:t> of our project </a:t>
            </a:r>
            <a:r>
              <a:rPr lang="en-US" sz="2300">
                <a:solidFill>
                  <a:srgbClr val="0033CC"/>
                </a:solidFill>
                <a:latin typeface="Calibri"/>
                <a:ea typeface="Calibri"/>
                <a:cs typeface="Calibri"/>
                <a:sym typeface="Calibri"/>
              </a:rPr>
              <a:t>are</a:t>
            </a:r>
            <a:r>
              <a:rPr b="0" i="0" lang="en-US" sz="2300" u="none" cap="none" strike="noStrike">
                <a:solidFill>
                  <a:srgbClr val="0033CC"/>
                </a:solidFill>
                <a:latin typeface="Calibri"/>
                <a:ea typeface="Calibri"/>
                <a:cs typeface="Calibri"/>
                <a:sym typeface="Calibri"/>
              </a:rPr>
              <a:t>:</a:t>
            </a:r>
            <a:endParaRPr b="0" i="0" sz="2300" u="none" cap="none" strike="noStrike">
              <a:solidFill>
                <a:srgbClr val="0033CC"/>
              </a:solidFill>
              <a:latin typeface="Calibri"/>
              <a:ea typeface="Calibri"/>
              <a:cs typeface="Calibri"/>
              <a:sym typeface="Calibri"/>
            </a:endParaRPr>
          </a:p>
          <a:p>
            <a:pPr indent="-374650" lvl="0" marL="914400" rtl="0" algn="just">
              <a:lnSpc>
                <a:spcPct val="115000"/>
              </a:lnSpc>
              <a:spcBef>
                <a:spcPts val="480"/>
              </a:spcBef>
              <a:spcAft>
                <a:spcPts val="0"/>
              </a:spcAft>
              <a:buClr>
                <a:srgbClr val="0033CC"/>
              </a:buClr>
              <a:buSzPts val="2300"/>
              <a:buFont typeface="Calibri"/>
              <a:buAutoNum type="arabicPeriod"/>
            </a:pPr>
            <a:r>
              <a:rPr b="1" lang="en-US" sz="2300">
                <a:solidFill>
                  <a:srgbClr val="0033CC"/>
                </a:solidFill>
                <a:latin typeface="Calibri"/>
                <a:ea typeface="Calibri"/>
                <a:cs typeface="Calibri"/>
                <a:sym typeface="Calibri"/>
              </a:rPr>
              <a:t>S</a:t>
            </a:r>
            <a:r>
              <a:rPr b="1" lang="en-US" sz="2300">
                <a:solidFill>
                  <a:srgbClr val="0033CC"/>
                </a:solidFill>
                <a:latin typeface="Calibri"/>
                <a:ea typeface="Calibri"/>
                <a:cs typeface="Calibri"/>
                <a:sym typeface="Calibri"/>
              </a:rPr>
              <a:t>oil profile table </a:t>
            </a:r>
            <a:r>
              <a:rPr lang="en-US" sz="2300">
                <a:solidFill>
                  <a:srgbClr val="0033CC"/>
                </a:solidFill>
                <a:latin typeface="Calibri"/>
                <a:ea typeface="Calibri"/>
                <a:cs typeface="Calibri"/>
                <a:sym typeface="Calibri"/>
              </a:rPr>
              <a:t>by</a:t>
            </a:r>
            <a:r>
              <a:rPr b="1" lang="en-US" sz="2300">
                <a:solidFill>
                  <a:srgbClr val="0033CC"/>
                </a:solidFill>
                <a:latin typeface="Calibri"/>
                <a:ea typeface="Calibri"/>
                <a:cs typeface="Calibri"/>
                <a:sym typeface="Calibri"/>
              </a:rPr>
              <a:t> Karnataka government </a:t>
            </a:r>
            <a:endParaRPr b="1" sz="2300">
              <a:solidFill>
                <a:srgbClr val="0033CC"/>
              </a:solidFill>
              <a:latin typeface="Calibri"/>
              <a:ea typeface="Calibri"/>
              <a:cs typeface="Calibri"/>
              <a:sym typeface="Calibri"/>
            </a:endParaRPr>
          </a:p>
          <a:p>
            <a:pPr indent="-374650" lvl="0" marL="914400" rtl="0" algn="just">
              <a:lnSpc>
                <a:spcPct val="115000"/>
              </a:lnSpc>
              <a:spcBef>
                <a:spcPts val="480"/>
              </a:spcBef>
              <a:spcAft>
                <a:spcPts val="0"/>
              </a:spcAft>
              <a:buClr>
                <a:srgbClr val="0033CC"/>
              </a:buClr>
              <a:buSzPts val="2300"/>
              <a:buFont typeface="Calibri"/>
              <a:buAutoNum type="arabicPeriod"/>
            </a:pPr>
            <a:r>
              <a:rPr lang="en-US" sz="2300">
                <a:solidFill>
                  <a:srgbClr val="0033CC"/>
                </a:solidFill>
                <a:latin typeface="Calibri"/>
                <a:ea typeface="Calibri"/>
                <a:cs typeface="Calibri"/>
                <a:sym typeface="Calibri"/>
              </a:rPr>
              <a:t>User input</a:t>
            </a:r>
            <a:endParaRPr sz="2300">
              <a:solidFill>
                <a:srgbClr val="0033CC"/>
              </a:solidFill>
              <a:latin typeface="Calibri"/>
              <a:ea typeface="Calibri"/>
              <a:cs typeface="Calibri"/>
              <a:sym typeface="Calibri"/>
            </a:endParaRPr>
          </a:p>
        </p:txBody>
      </p:sp>
      <p:sp>
        <p:nvSpPr>
          <p:cNvPr id="273" name="Google Shape;273;gce05289134_0_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74" name="Google Shape;274;gce05289134_0_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75" name="Google Shape;275;gce05289134_0_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8"/>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8"/>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 </a:t>
            </a:r>
            <a:r>
              <a:rPr b="0" i="0" lang="en-US" sz="2400" u="none" cap="none" strike="noStrike">
                <a:solidFill>
                  <a:srgbClr val="0033CC"/>
                </a:solidFill>
                <a:latin typeface="Trebuchet MS"/>
                <a:ea typeface="Trebuchet MS"/>
                <a:cs typeface="Trebuchet MS"/>
                <a:sym typeface="Trebuchet MS"/>
              </a:rPr>
              <a:t>Master class diagram </a:t>
            </a:r>
            <a:endParaRPr b="0" i="0" sz="1400" u="none" cap="none" strike="noStrike">
              <a:solidFill>
                <a:schemeClr val="dk1"/>
              </a:solidFill>
              <a:latin typeface="Arial"/>
              <a:ea typeface="Arial"/>
              <a:cs typeface="Arial"/>
              <a:sym typeface="Arial"/>
            </a:endParaRPr>
          </a:p>
          <a:p>
            <a:pPr indent="-342900" lvl="0" marL="342900"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pic>
        <p:nvPicPr>
          <p:cNvPr id="283" name="Google Shape;283;p8"/>
          <p:cNvPicPr preferRelativeResize="0"/>
          <p:nvPr/>
        </p:nvPicPr>
        <p:blipFill rotWithShape="1">
          <a:blip r:embed="rId3">
            <a:alphaModFix/>
          </a:blip>
          <a:srcRect b="0" l="0" r="0" t="0"/>
          <a:stretch/>
        </p:blipFill>
        <p:spPr>
          <a:xfrm>
            <a:off x="1940049" y="1699949"/>
            <a:ext cx="6645126" cy="4765375"/>
          </a:xfrm>
          <a:prstGeom prst="rect">
            <a:avLst/>
          </a:prstGeom>
          <a:noFill/>
          <a:ln>
            <a:noFill/>
          </a:ln>
        </p:spPr>
      </p:pic>
      <p:sp>
        <p:nvSpPr>
          <p:cNvPr id="284" name="Google Shape;28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85" name="Google Shape;28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86" name="Google Shape;28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ce05289134_0_41"/>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gce05289134_0_41"/>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 </a:t>
            </a:r>
            <a:r>
              <a:rPr b="0" i="0" lang="en-US" sz="2400" u="none" cap="none" strike="noStrike">
                <a:solidFill>
                  <a:srgbClr val="0033CC"/>
                </a:solidFill>
                <a:latin typeface="Trebuchet MS"/>
                <a:ea typeface="Trebuchet MS"/>
                <a:cs typeface="Trebuchet MS"/>
                <a:sym typeface="Trebuchet MS"/>
              </a:rPr>
              <a:t>ER Diagram</a:t>
            </a:r>
            <a:endParaRPr b="0" i="0" sz="2400" u="none" cap="none" strike="noStrike">
              <a:solidFill>
                <a:schemeClr val="dk1"/>
              </a:solidFill>
              <a:latin typeface="Arial"/>
              <a:ea typeface="Arial"/>
              <a:cs typeface="Arial"/>
              <a:sym typeface="Arial"/>
            </a:endParaRPr>
          </a:p>
        </p:txBody>
      </p:sp>
      <p:pic>
        <p:nvPicPr>
          <p:cNvPr id="294" name="Google Shape;294;gce05289134_0_41"/>
          <p:cNvPicPr preferRelativeResize="0"/>
          <p:nvPr/>
        </p:nvPicPr>
        <p:blipFill rotWithShape="1">
          <a:blip r:embed="rId3">
            <a:alphaModFix/>
          </a:blip>
          <a:srcRect b="0" l="0" r="0" t="0"/>
          <a:stretch/>
        </p:blipFill>
        <p:spPr>
          <a:xfrm>
            <a:off x="1821325" y="1770150"/>
            <a:ext cx="8065975" cy="4911975"/>
          </a:xfrm>
          <a:prstGeom prst="rect">
            <a:avLst/>
          </a:prstGeom>
          <a:noFill/>
          <a:ln>
            <a:noFill/>
          </a:ln>
        </p:spPr>
      </p:pic>
      <p:sp>
        <p:nvSpPr>
          <p:cNvPr id="295" name="Google Shape;295;gce05289134_0_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96" name="Google Shape;296;gce05289134_0_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97" name="Google Shape;297;gce05289134_0_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ce05289134_0_34"/>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gce05289134_0_34"/>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 </a:t>
            </a:r>
            <a:r>
              <a:rPr b="0" i="0" lang="en-US" sz="2400" u="none" cap="none" strike="noStrike">
                <a:solidFill>
                  <a:srgbClr val="0033CC"/>
                </a:solidFill>
                <a:latin typeface="Trebuchet MS"/>
                <a:ea typeface="Trebuchet MS"/>
                <a:cs typeface="Trebuchet MS"/>
                <a:sym typeface="Trebuchet MS"/>
              </a:rPr>
              <a:t>User Interface Diagram</a:t>
            </a:r>
            <a:endParaRPr b="0" i="0" sz="2400" u="none" cap="none" strike="noStrike">
              <a:solidFill>
                <a:schemeClr val="dk1"/>
              </a:solidFill>
              <a:latin typeface="Arial"/>
              <a:ea typeface="Arial"/>
              <a:cs typeface="Arial"/>
              <a:sym typeface="Arial"/>
            </a:endParaRPr>
          </a:p>
        </p:txBody>
      </p:sp>
      <p:pic>
        <p:nvPicPr>
          <p:cNvPr id="305" name="Google Shape;305;gce05289134_0_34"/>
          <p:cNvPicPr preferRelativeResize="0"/>
          <p:nvPr/>
        </p:nvPicPr>
        <p:blipFill rotWithShape="1">
          <a:blip r:embed="rId3">
            <a:alphaModFix/>
          </a:blip>
          <a:srcRect b="0" l="0" r="0" t="0"/>
          <a:stretch/>
        </p:blipFill>
        <p:spPr>
          <a:xfrm>
            <a:off x="1805113" y="2639112"/>
            <a:ext cx="8581775" cy="3031375"/>
          </a:xfrm>
          <a:prstGeom prst="rect">
            <a:avLst/>
          </a:prstGeom>
          <a:noFill/>
          <a:ln>
            <a:noFill/>
          </a:ln>
        </p:spPr>
      </p:pic>
      <p:sp>
        <p:nvSpPr>
          <p:cNvPr id="306" name="Google Shape;306;gce05289134_0_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07" name="Google Shape;307;gce05289134_0_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08" name="Google Shape;308;gce05289134_0_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ce05289134_0_27"/>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gce05289134_0_27"/>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 </a:t>
            </a:r>
            <a:r>
              <a:rPr b="0" i="0" lang="en-US" sz="2400" u="none" cap="none" strike="noStrike">
                <a:solidFill>
                  <a:srgbClr val="0033CC"/>
                </a:solidFill>
                <a:latin typeface="Trebuchet MS"/>
                <a:ea typeface="Trebuchet MS"/>
                <a:cs typeface="Trebuchet MS"/>
                <a:sym typeface="Trebuchet MS"/>
              </a:rPr>
              <a:t>External Interfaces</a:t>
            </a:r>
            <a:endParaRPr b="0" i="0" sz="2400" u="none" cap="none" strike="noStrike">
              <a:solidFill>
                <a:srgbClr val="0033CC"/>
              </a:solidFill>
              <a:latin typeface="Arial"/>
              <a:ea typeface="Arial"/>
              <a:cs typeface="Arial"/>
              <a:sym typeface="Arial"/>
            </a:endParaRPr>
          </a:p>
        </p:txBody>
      </p:sp>
      <p:sp>
        <p:nvSpPr>
          <p:cNvPr id="316" name="Google Shape;316;gce05289134_0_27"/>
          <p:cNvSpPr txBox="1"/>
          <p:nvPr/>
        </p:nvSpPr>
        <p:spPr>
          <a:xfrm>
            <a:off x="2030100" y="806925"/>
            <a:ext cx="6868500" cy="47589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chemeClr val="dk1"/>
              </a:buClr>
              <a:buSzPts val="1100"/>
              <a:buFont typeface="Arial"/>
              <a:buNone/>
            </a:pPr>
            <a:r>
              <a:rPr lang="en-US" sz="2400">
                <a:solidFill>
                  <a:srgbClr val="0033CC"/>
                </a:solidFill>
                <a:latin typeface="Calibri"/>
                <a:ea typeface="Calibri"/>
                <a:cs typeface="Calibri"/>
                <a:sym typeface="Calibri"/>
              </a:rPr>
              <a:t>Data obtained from:</a:t>
            </a:r>
            <a:endParaRPr sz="2400">
              <a:solidFill>
                <a:srgbClr val="0033CC"/>
              </a:solidFill>
              <a:latin typeface="Calibri"/>
              <a:ea typeface="Calibri"/>
              <a:cs typeface="Calibri"/>
              <a:sym typeface="Calibri"/>
            </a:endParaRPr>
          </a:p>
          <a:p>
            <a:pPr indent="-381000" lvl="0" marL="457200" marR="0" rtl="0" algn="just">
              <a:lnSpc>
                <a:spcPct val="100000"/>
              </a:lnSpc>
              <a:spcBef>
                <a:spcPts val="48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data.gov.in</a:t>
            </a:r>
            <a:endParaRPr sz="2400">
              <a:solidFill>
                <a:srgbClr val="0033CC"/>
              </a:solidFill>
              <a:latin typeface="Calibri"/>
              <a:ea typeface="Calibri"/>
              <a:cs typeface="Calibri"/>
              <a:sym typeface="Calibri"/>
            </a:endParaRPr>
          </a:p>
          <a:p>
            <a:pPr indent="-381000" lvl="0" marL="457200" marR="0" rtl="0" algn="just">
              <a:lnSpc>
                <a:spcPct val="100000"/>
              </a:lnSpc>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ISRO</a:t>
            </a:r>
            <a:endParaRPr sz="2400">
              <a:solidFill>
                <a:srgbClr val="0033CC"/>
              </a:solidFill>
              <a:latin typeface="Calibri"/>
              <a:ea typeface="Calibri"/>
              <a:cs typeface="Calibri"/>
              <a:sym typeface="Calibri"/>
            </a:endParaRPr>
          </a:p>
          <a:p>
            <a:pPr indent="-381000" lvl="0" marL="457200" rtl="0" algn="just">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Kaggle</a:t>
            </a:r>
            <a:endParaRPr sz="2400">
              <a:solidFill>
                <a:srgbClr val="0033CC"/>
              </a:solidFill>
              <a:latin typeface="Calibri"/>
              <a:ea typeface="Calibri"/>
              <a:cs typeface="Calibri"/>
              <a:sym typeface="Calibri"/>
            </a:endParaRPr>
          </a:p>
          <a:p>
            <a:pPr indent="-220980" lvl="0" marL="342900" marR="0" rtl="0" algn="just">
              <a:lnSpc>
                <a:spcPct val="100000"/>
              </a:lnSpc>
              <a:spcBef>
                <a:spcPts val="480"/>
              </a:spcBef>
              <a:spcAft>
                <a:spcPts val="0"/>
              </a:spcAft>
              <a:buClr>
                <a:srgbClr val="FF0000"/>
              </a:buClr>
              <a:buSzPts val="1920"/>
              <a:buFont typeface="Arial"/>
              <a:buNone/>
            </a:pPr>
            <a:r>
              <a:t/>
            </a:r>
            <a:endParaRPr i="0" sz="2400" u="none" cap="none" strike="noStrike">
              <a:solidFill>
                <a:srgbClr val="0033CC"/>
              </a:solidFill>
              <a:latin typeface="Calibri"/>
              <a:ea typeface="Calibri"/>
              <a:cs typeface="Calibri"/>
              <a:sym typeface="Calibri"/>
            </a:endParaRPr>
          </a:p>
        </p:txBody>
      </p:sp>
      <p:sp>
        <p:nvSpPr>
          <p:cNvPr id="317" name="Google Shape;317;gce05289134_0_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18" name="Google Shape;318;gce05289134_0_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19" name="Google Shape;319;gce05289134_0_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Technologies Used</a:t>
            </a:r>
            <a:endParaRPr b="0" i="0" sz="2400" u="none" cap="none" strike="noStrike">
              <a:solidFill>
                <a:schemeClr val="dk1"/>
              </a:solidFill>
              <a:latin typeface="Arial"/>
              <a:ea typeface="Arial"/>
              <a:cs typeface="Arial"/>
              <a:sym typeface="Arial"/>
            </a:endParaRPr>
          </a:p>
        </p:txBody>
      </p:sp>
      <p:sp>
        <p:nvSpPr>
          <p:cNvPr id="327" name="Google Shape;327;p9"/>
          <p:cNvSpPr txBox="1"/>
          <p:nvPr/>
        </p:nvSpPr>
        <p:spPr>
          <a:xfrm>
            <a:off x="2082975" y="1854650"/>
            <a:ext cx="8720100" cy="4264800"/>
          </a:xfrm>
          <a:prstGeom prst="rect">
            <a:avLst/>
          </a:prstGeom>
          <a:noFill/>
          <a:ln>
            <a:noFill/>
          </a:ln>
        </p:spPr>
        <p:txBody>
          <a:bodyPr anchorCtr="0" anchor="ctr" bIns="45700" lIns="91425" spcFirstLastPara="1" rIns="91425" wrap="square" tIns="45700">
            <a:noAutofit/>
          </a:bodyPr>
          <a:lstStyle/>
          <a:p>
            <a:pPr indent="-361950" lvl="0" marL="457200" marR="0" rtl="0" algn="just">
              <a:lnSpc>
                <a:spcPct val="150000"/>
              </a:lnSpc>
              <a:spcBef>
                <a:spcPts val="1200"/>
              </a:spcBef>
              <a:spcAft>
                <a:spcPts val="0"/>
              </a:spcAft>
              <a:buClr>
                <a:srgbClr val="0033CC"/>
              </a:buClr>
              <a:buSzPts val="2100"/>
              <a:buFont typeface="Calibri"/>
              <a:buChar char="●"/>
            </a:pPr>
            <a:r>
              <a:rPr lang="en-US" sz="2100">
                <a:solidFill>
                  <a:srgbClr val="0033CC"/>
                </a:solidFill>
                <a:latin typeface="Calibri"/>
                <a:ea typeface="Calibri"/>
                <a:cs typeface="Calibri"/>
                <a:sym typeface="Calibri"/>
              </a:rPr>
              <a:t>Currently, w</a:t>
            </a:r>
            <a:r>
              <a:rPr b="0" i="0" lang="en-US" sz="2100" u="none" cap="none" strike="noStrike">
                <a:solidFill>
                  <a:srgbClr val="0033CC"/>
                </a:solidFill>
                <a:latin typeface="Calibri"/>
                <a:ea typeface="Calibri"/>
                <a:cs typeface="Calibri"/>
                <a:sym typeface="Calibri"/>
              </a:rPr>
              <a:t>e have implemented 4 machine learning algorithms namely </a:t>
            </a:r>
            <a:r>
              <a:rPr b="1" i="0" lang="en-US" sz="2100" u="none" cap="none" strike="noStrike">
                <a:solidFill>
                  <a:srgbClr val="0033CC"/>
                </a:solidFill>
                <a:latin typeface="Calibri"/>
                <a:ea typeface="Calibri"/>
                <a:cs typeface="Calibri"/>
                <a:sym typeface="Calibri"/>
              </a:rPr>
              <a:t>Decision Trees, K-Nearest Neighbors, Naïve Bayes Classifier and Random Forest Classifier</a:t>
            </a:r>
            <a:r>
              <a:rPr b="0" i="0" lang="en-US" sz="2100" u="none" cap="none" strike="noStrike">
                <a:solidFill>
                  <a:srgbClr val="0033CC"/>
                </a:solidFill>
                <a:latin typeface="Calibri"/>
                <a:ea typeface="Calibri"/>
                <a:cs typeface="Calibri"/>
                <a:sym typeface="Calibri"/>
              </a:rPr>
              <a:t>.</a:t>
            </a:r>
            <a:r>
              <a:rPr lang="en-US" sz="2100">
                <a:solidFill>
                  <a:srgbClr val="0033CC"/>
                </a:solidFill>
                <a:latin typeface="Calibri"/>
                <a:ea typeface="Calibri"/>
                <a:cs typeface="Calibri"/>
                <a:sym typeface="Calibri"/>
              </a:rPr>
              <a:t> </a:t>
            </a:r>
            <a:r>
              <a:rPr b="0" i="0" lang="en-US" sz="2100" u="none" cap="none" strike="noStrike">
                <a:solidFill>
                  <a:srgbClr val="0033CC"/>
                </a:solidFill>
                <a:latin typeface="Calibri"/>
                <a:ea typeface="Calibri"/>
                <a:cs typeface="Calibri"/>
                <a:sym typeface="Calibri"/>
              </a:rPr>
              <a:t>Among these models, the </a:t>
            </a:r>
            <a:r>
              <a:rPr b="1" i="0" lang="en-US" sz="2100" u="none" cap="none" strike="noStrike">
                <a:solidFill>
                  <a:srgbClr val="0033CC"/>
                </a:solidFill>
                <a:latin typeface="Calibri"/>
                <a:ea typeface="Calibri"/>
                <a:cs typeface="Calibri"/>
                <a:sym typeface="Calibri"/>
              </a:rPr>
              <a:t>Naïve Bayes Classifier</a:t>
            </a:r>
            <a:r>
              <a:rPr b="0" i="0" lang="en-US" sz="2100" u="none" cap="none" strike="noStrike">
                <a:solidFill>
                  <a:srgbClr val="0033CC"/>
                </a:solidFill>
                <a:latin typeface="Calibri"/>
                <a:ea typeface="Calibri"/>
                <a:cs typeface="Calibri"/>
                <a:sym typeface="Calibri"/>
              </a:rPr>
              <a:t> gave the maximum accuracy of </a:t>
            </a:r>
            <a:r>
              <a:rPr b="1" i="0" lang="en-US" sz="2100" u="none" cap="none" strike="noStrike">
                <a:solidFill>
                  <a:srgbClr val="0033CC"/>
                </a:solidFill>
                <a:latin typeface="Calibri"/>
                <a:ea typeface="Calibri"/>
                <a:cs typeface="Calibri"/>
                <a:sym typeface="Calibri"/>
              </a:rPr>
              <a:t>99.47%</a:t>
            </a:r>
            <a:r>
              <a:rPr b="0" i="0" lang="en-US" sz="2100" u="none" cap="none" strike="noStrike">
                <a:solidFill>
                  <a:srgbClr val="0033CC"/>
                </a:solidFill>
                <a:latin typeface="Calibri"/>
                <a:ea typeface="Calibri"/>
                <a:cs typeface="Calibri"/>
                <a:sym typeface="Calibri"/>
              </a:rPr>
              <a:t>. </a:t>
            </a:r>
            <a:endParaRPr b="0" i="0" sz="2100" u="none" cap="none" strike="noStrike">
              <a:solidFill>
                <a:srgbClr val="0033CC"/>
              </a:solidFill>
              <a:latin typeface="Calibri"/>
              <a:ea typeface="Calibri"/>
              <a:cs typeface="Calibri"/>
              <a:sym typeface="Calibri"/>
            </a:endParaRPr>
          </a:p>
          <a:p>
            <a:pPr indent="-361950" lvl="0" marL="457200" marR="0" rtl="0" algn="just">
              <a:lnSpc>
                <a:spcPct val="150000"/>
              </a:lnSpc>
              <a:spcBef>
                <a:spcPts val="0"/>
              </a:spcBef>
              <a:spcAft>
                <a:spcPts val="0"/>
              </a:spcAft>
              <a:buClr>
                <a:srgbClr val="0033CC"/>
              </a:buClr>
              <a:buSzPts val="2100"/>
              <a:buFont typeface="Calibri"/>
              <a:buChar char="●"/>
            </a:pPr>
            <a:r>
              <a:rPr b="0" i="0" lang="en-US" sz="2100" u="none" cap="none" strike="noStrike">
                <a:solidFill>
                  <a:srgbClr val="0033CC"/>
                </a:solidFill>
                <a:latin typeface="Calibri"/>
                <a:ea typeface="Calibri"/>
                <a:cs typeface="Calibri"/>
                <a:sym typeface="Calibri"/>
              </a:rPr>
              <a:t>We will make an attempt to implement some of the </a:t>
            </a:r>
            <a:r>
              <a:rPr b="1" i="0" lang="en-US" sz="2100" u="none" cap="none" strike="noStrike">
                <a:solidFill>
                  <a:srgbClr val="0033CC"/>
                </a:solidFill>
                <a:latin typeface="Calibri"/>
                <a:ea typeface="Calibri"/>
                <a:cs typeface="Calibri"/>
                <a:sym typeface="Calibri"/>
              </a:rPr>
              <a:t>ensemble machine learning algorithms such as AdaBoost and XGBoost</a:t>
            </a:r>
            <a:r>
              <a:rPr b="0" i="0" lang="en-US" sz="2100" u="none" cap="none" strike="noStrike">
                <a:solidFill>
                  <a:srgbClr val="0033CC"/>
                </a:solidFill>
                <a:latin typeface="Calibri"/>
                <a:ea typeface="Calibri"/>
                <a:cs typeface="Calibri"/>
                <a:sym typeface="Calibri"/>
              </a:rPr>
              <a:t> and also an </a:t>
            </a:r>
            <a:r>
              <a:rPr b="1" i="0" lang="en-US" sz="2100" u="none" cap="none" strike="noStrike">
                <a:solidFill>
                  <a:srgbClr val="0033CC"/>
                </a:solidFill>
                <a:latin typeface="Calibri"/>
                <a:ea typeface="Calibri"/>
                <a:cs typeface="Calibri"/>
                <a:sym typeface="Calibri"/>
              </a:rPr>
              <a:t>Artificial Neural Networks</a:t>
            </a:r>
            <a:r>
              <a:rPr b="0" i="0" lang="en-US" sz="2100" u="none" cap="none" strike="noStrike">
                <a:solidFill>
                  <a:srgbClr val="0033CC"/>
                </a:solidFill>
                <a:latin typeface="Calibri"/>
                <a:ea typeface="Calibri"/>
                <a:cs typeface="Calibri"/>
                <a:sym typeface="Calibri"/>
              </a:rPr>
              <a:t> model in order to achieve the recommendation of crops with a good accuracy score</a:t>
            </a:r>
            <a:r>
              <a:rPr lang="en-US" sz="2100">
                <a:solidFill>
                  <a:srgbClr val="0033CC"/>
                </a:solidFill>
                <a:latin typeface="Calibri"/>
                <a:ea typeface="Calibri"/>
                <a:cs typeface="Calibri"/>
                <a:sym typeface="Calibri"/>
              </a:rPr>
              <a:t>.</a:t>
            </a:r>
            <a:endParaRPr b="0" i="0" sz="2100" u="none" cap="none" strike="noStrike">
              <a:solidFill>
                <a:srgbClr val="0033CC"/>
              </a:solidFill>
              <a:latin typeface="Calibri"/>
              <a:ea typeface="Calibri"/>
              <a:cs typeface="Calibri"/>
              <a:sym typeface="Calibri"/>
            </a:endParaRPr>
          </a:p>
        </p:txBody>
      </p:sp>
      <p:sp>
        <p:nvSpPr>
          <p:cNvPr id="328" name="Google Shape;32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29" name="Google Shape;32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30" name="Google Shape;33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Demo</a:t>
            </a:r>
            <a:endParaRPr b="0" i="0" sz="2400" u="none" cap="none" strike="noStrike">
              <a:solidFill>
                <a:schemeClr val="dk1"/>
              </a:solidFill>
              <a:latin typeface="Arial"/>
              <a:ea typeface="Arial"/>
              <a:cs typeface="Arial"/>
              <a:sym typeface="Arial"/>
            </a:endParaRPr>
          </a:p>
        </p:txBody>
      </p:sp>
      <p:sp>
        <p:nvSpPr>
          <p:cNvPr id="338" name="Google Shape;338;p10"/>
          <p:cNvSpPr txBox="1"/>
          <p:nvPr/>
        </p:nvSpPr>
        <p:spPr>
          <a:xfrm>
            <a:off x="2057400" y="1828800"/>
            <a:ext cx="9220200" cy="315525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i="0" lang="en-US" sz="2300" u="none" cap="none" strike="noStrike">
                <a:solidFill>
                  <a:srgbClr val="0033CC"/>
                </a:solidFill>
                <a:latin typeface="Calibri"/>
                <a:ea typeface="Calibri"/>
                <a:cs typeface="Calibri"/>
                <a:sym typeface="Calibri"/>
              </a:rPr>
              <a:t>We have implemented 4 machine learning models. They are</a:t>
            </a:r>
            <a:endParaRPr i="0" sz="2300" u="none" cap="none" strike="noStrike">
              <a:solidFill>
                <a:srgbClr val="0033CC"/>
              </a:solidFill>
              <a:latin typeface="Calibri"/>
              <a:ea typeface="Calibri"/>
              <a:cs typeface="Calibri"/>
              <a:sym typeface="Calibri"/>
            </a:endParaRPr>
          </a:p>
          <a:p>
            <a:pPr indent="-374650" lvl="0" marL="457200" marR="0" rtl="0" algn="just">
              <a:lnSpc>
                <a:spcPct val="100000"/>
              </a:lnSpc>
              <a:spcBef>
                <a:spcPts val="0"/>
              </a:spcBef>
              <a:spcAft>
                <a:spcPts val="0"/>
              </a:spcAft>
              <a:buClr>
                <a:srgbClr val="0033CC"/>
              </a:buClr>
              <a:buSzPts val="2300"/>
              <a:buFont typeface="Calibri"/>
              <a:buAutoNum type="arabicPeriod"/>
            </a:pPr>
            <a:r>
              <a:rPr i="0" lang="en-US" sz="2300" u="none" cap="none" strike="noStrike">
                <a:solidFill>
                  <a:srgbClr val="0033CC"/>
                </a:solidFill>
                <a:latin typeface="Calibri"/>
                <a:ea typeface="Calibri"/>
                <a:cs typeface="Calibri"/>
                <a:sym typeface="Calibri"/>
              </a:rPr>
              <a:t>Decision Tree</a:t>
            </a:r>
            <a:endParaRPr i="0" sz="2300" u="none" cap="none" strike="noStrike">
              <a:solidFill>
                <a:srgbClr val="0033CC"/>
              </a:solidFill>
              <a:latin typeface="Calibri"/>
              <a:ea typeface="Calibri"/>
              <a:cs typeface="Calibri"/>
              <a:sym typeface="Calibri"/>
            </a:endParaRPr>
          </a:p>
          <a:p>
            <a:pPr indent="-374650" lvl="0" marL="457200" marR="0" rtl="0" algn="just">
              <a:lnSpc>
                <a:spcPct val="100000"/>
              </a:lnSpc>
              <a:spcBef>
                <a:spcPts val="0"/>
              </a:spcBef>
              <a:spcAft>
                <a:spcPts val="0"/>
              </a:spcAft>
              <a:buClr>
                <a:srgbClr val="0033CC"/>
              </a:buClr>
              <a:buSzPts val="2300"/>
              <a:buFont typeface="Calibri"/>
              <a:buAutoNum type="arabicPeriod"/>
            </a:pPr>
            <a:r>
              <a:rPr i="0" lang="en-US" sz="2300" u="none" cap="none" strike="noStrike">
                <a:solidFill>
                  <a:srgbClr val="0033CC"/>
                </a:solidFill>
                <a:latin typeface="Calibri"/>
                <a:ea typeface="Calibri"/>
                <a:cs typeface="Calibri"/>
                <a:sym typeface="Calibri"/>
              </a:rPr>
              <a:t>K-Nearest Neighbours</a:t>
            </a:r>
            <a:endParaRPr i="0" sz="2300" u="none" cap="none" strike="noStrike">
              <a:solidFill>
                <a:srgbClr val="0033CC"/>
              </a:solidFill>
              <a:latin typeface="Calibri"/>
              <a:ea typeface="Calibri"/>
              <a:cs typeface="Calibri"/>
              <a:sym typeface="Calibri"/>
            </a:endParaRPr>
          </a:p>
          <a:p>
            <a:pPr indent="-374650" lvl="0" marL="457200" marR="0" rtl="0" algn="just">
              <a:lnSpc>
                <a:spcPct val="100000"/>
              </a:lnSpc>
              <a:spcBef>
                <a:spcPts val="0"/>
              </a:spcBef>
              <a:spcAft>
                <a:spcPts val="0"/>
              </a:spcAft>
              <a:buClr>
                <a:srgbClr val="0033CC"/>
              </a:buClr>
              <a:buSzPts val="2300"/>
              <a:buFont typeface="Calibri"/>
              <a:buAutoNum type="arabicPeriod"/>
            </a:pPr>
            <a:r>
              <a:rPr i="0" lang="en-US" sz="2300" u="none" cap="none" strike="noStrike">
                <a:solidFill>
                  <a:srgbClr val="0033CC"/>
                </a:solidFill>
                <a:latin typeface="Calibri"/>
                <a:ea typeface="Calibri"/>
                <a:cs typeface="Calibri"/>
                <a:sym typeface="Calibri"/>
              </a:rPr>
              <a:t>Naive Bayes</a:t>
            </a:r>
            <a:endParaRPr i="0" sz="2300" u="none" cap="none" strike="noStrike">
              <a:solidFill>
                <a:srgbClr val="0033CC"/>
              </a:solidFill>
              <a:latin typeface="Calibri"/>
              <a:ea typeface="Calibri"/>
              <a:cs typeface="Calibri"/>
              <a:sym typeface="Calibri"/>
            </a:endParaRPr>
          </a:p>
          <a:p>
            <a:pPr indent="-374650" lvl="0" marL="457200" marR="0" rtl="0" algn="just">
              <a:lnSpc>
                <a:spcPct val="100000"/>
              </a:lnSpc>
              <a:spcBef>
                <a:spcPts val="0"/>
              </a:spcBef>
              <a:spcAft>
                <a:spcPts val="0"/>
              </a:spcAft>
              <a:buClr>
                <a:srgbClr val="0033CC"/>
              </a:buClr>
              <a:buSzPts val="2300"/>
              <a:buFont typeface="Calibri"/>
              <a:buAutoNum type="arabicPeriod"/>
            </a:pPr>
            <a:r>
              <a:rPr i="0" lang="en-US" sz="2300" u="none" cap="none" strike="noStrike">
                <a:solidFill>
                  <a:srgbClr val="0033CC"/>
                </a:solidFill>
                <a:latin typeface="Calibri"/>
                <a:ea typeface="Calibri"/>
                <a:cs typeface="Calibri"/>
                <a:sym typeface="Calibri"/>
              </a:rPr>
              <a:t>Random Forest</a:t>
            </a:r>
            <a:endParaRPr i="0" sz="2300" u="none" cap="none" strike="noStrike">
              <a:solidFill>
                <a:srgbClr val="0033CC"/>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339" name="Google Shape;33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40" name="Google Shape;34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41" name="Google Shape;34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11"/>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a:t>
            </a:r>
            <a:endParaRPr b="0" i="0" sz="2400" u="none" cap="none" strike="noStrike">
              <a:solidFill>
                <a:schemeClr val="dk1"/>
              </a:solidFill>
              <a:latin typeface="Arial"/>
              <a:ea typeface="Arial"/>
              <a:cs typeface="Arial"/>
              <a:sym typeface="Arial"/>
            </a:endParaRPr>
          </a:p>
        </p:txBody>
      </p:sp>
      <p:sp>
        <p:nvSpPr>
          <p:cNvPr id="349" name="Google Shape;349;p11"/>
          <p:cNvSpPr txBox="1"/>
          <p:nvPr/>
        </p:nvSpPr>
        <p:spPr>
          <a:xfrm>
            <a:off x="1943100" y="1934900"/>
            <a:ext cx="8686800" cy="3195600"/>
          </a:xfrm>
          <a:prstGeom prst="rect">
            <a:avLst/>
          </a:prstGeom>
          <a:noFill/>
          <a:ln>
            <a:noFill/>
          </a:ln>
        </p:spPr>
        <p:txBody>
          <a:bodyPr anchorCtr="0" anchor="t" bIns="45700" lIns="91425" spcFirstLastPara="1" rIns="91425" wrap="square" tIns="45700">
            <a:noAutofit/>
          </a:bodyPr>
          <a:lstStyle/>
          <a:p>
            <a:pPr indent="-368300" lvl="0" marL="457200" marR="0" rtl="0" algn="just">
              <a:lnSpc>
                <a:spcPct val="150000"/>
              </a:lnSpc>
              <a:spcBef>
                <a:spcPts val="120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Through the literature survey that we conducted, we learnt about the various machine learning algorithms that have been employed to recommend the most suited crop given the required soil and atmospheric properties of a specific location.</a:t>
            </a:r>
            <a:endParaRPr sz="2200">
              <a:solidFill>
                <a:srgbClr val="0033CC"/>
              </a:solidFill>
              <a:latin typeface="Calibri"/>
              <a:ea typeface="Calibri"/>
              <a:cs typeface="Calibri"/>
              <a:sym typeface="Calibri"/>
            </a:endParaRPr>
          </a:p>
          <a:p>
            <a:pPr indent="-368300" lvl="0" marL="457200" marR="0" rtl="0" algn="just">
              <a:lnSpc>
                <a:spcPct val="150000"/>
              </a:lnSpc>
              <a:spcBef>
                <a:spcPts val="0"/>
              </a:spcBef>
              <a:spcAft>
                <a:spcPts val="0"/>
              </a:spcAft>
              <a:buClr>
                <a:srgbClr val="0033CC"/>
              </a:buClr>
              <a:buSzPts val="2200"/>
              <a:buFont typeface="Calibri"/>
              <a:buChar char="●"/>
            </a:pPr>
            <a:r>
              <a:rPr i="0" lang="en-US" sz="2200" u="none" cap="none" strike="noStrike">
                <a:solidFill>
                  <a:srgbClr val="0033CC"/>
                </a:solidFill>
                <a:latin typeface="Calibri"/>
                <a:ea typeface="Calibri"/>
                <a:cs typeface="Calibri"/>
                <a:sym typeface="Calibri"/>
              </a:rPr>
              <a:t>We have also implemented 4 machine learning algorithms namely Decision Trees, K-Nearest Neighbors, Naïve Bayes Classifier and Random Forest Classifier.  Among these models, the Naïve Bayes Classifier gave the maximum accuracy of 99.47 %</a:t>
            </a:r>
            <a:r>
              <a:rPr lang="en-US" sz="2200">
                <a:solidFill>
                  <a:srgbClr val="0033CC"/>
                </a:solidFill>
                <a:latin typeface="Calibri"/>
                <a:ea typeface="Calibri"/>
                <a:cs typeface="Calibri"/>
                <a:sym typeface="Calibri"/>
              </a:rPr>
              <a:t>.</a:t>
            </a:r>
            <a:endParaRPr i="0" sz="2200" u="none" cap="none" strike="noStrike">
              <a:solidFill>
                <a:srgbClr val="0033CC"/>
              </a:solidFill>
              <a:latin typeface="Calibri"/>
              <a:ea typeface="Calibri"/>
              <a:cs typeface="Calibri"/>
              <a:sym typeface="Calibri"/>
            </a:endParaRPr>
          </a:p>
        </p:txBody>
      </p:sp>
      <p:sp>
        <p:nvSpPr>
          <p:cNvPr id="350" name="Google Shape;35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51" name="Google Shape;35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52" name="Google Shape;35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e0d5b5126_1_263"/>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gce0d5b5126_1_263"/>
          <p:cNvSpPr txBox="1"/>
          <p:nvPr/>
        </p:nvSpPr>
        <p:spPr>
          <a:xfrm>
            <a:off x="4191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Abstract </a:t>
            </a:r>
            <a:endParaRPr b="0" i="0" sz="1400" u="none" cap="none" strike="noStrike">
              <a:solidFill>
                <a:srgbClr val="000000"/>
              </a:solidFill>
              <a:latin typeface="Arial"/>
              <a:ea typeface="Arial"/>
              <a:cs typeface="Arial"/>
              <a:sym typeface="Arial"/>
            </a:endParaRPr>
          </a:p>
        </p:txBody>
      </p:sp>
      <p:pic>
        <p:nvPicPr>
          <p:cNvPr id="168" name="Google Shape;168;gce0d5b5126_1_26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69" name="Google Shape;169;gce0d5b5126_1_263"/>
          <p:cNvSpPr txBox="1"/>
          <p:nvPr/>
        </p:nvSpPr>
        <p:spPr>
          <a:xfrm>
            <a:off x="1795800" y="2411450"/>
            <a:ext cx="8872200" cy="17238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300"/>
              </a:spcBef>
              <a:spcAft>
                <a:spcPts val="300"/>
              </a:spcAft>
              <a:buClr>
                <a:schemeClr val="dk1"/>
              </a:buClr>
              <a:buSzPts val="1100"/>
              <a:buFont typeface="Arial"/>
              <a:buNone/>
            </a:pPr>
            <a:r>
              <a:rPr b="0" i="0" lang="en-US" sz="2000" u="none" cap="none" strike="noStrike">
                <a:solidFill>
                  <a:srgbClr val="0033CC"/>
                </a:solidFill>
                <a:latin typeface="Calibri"/>
                <a:ea typeface="Calibri"/>
                <a:cs typeface="Calibri"/>
                <a:sym typeface="Calibri"/>
              </a:rPr>
              <a:t>Our project comes under the domain of </a:t>
            </a:r>
            <a:r>
              <a:rPr b="1" i="0" lang="en-US" sz="2000" u="none" cap="none" strike="noStrike">
                <a:solidFill>
                  <a:srgbClr val="0033CC"/>
                </a:solidFill>
                <a:latin typeface="Calibri"/>
                <a:ea typeface="Calibri"/>
                <a:cs typeface="Calibri"/>
                <a:sym typeface="Calibri"/>
              </a:rPr>
              <a:t>Precision Agriculture</a:t>
            </a:r>
            <a:r>
              <a:rPr b="0" i="0" lang="en-US" sz="2000" u="none" cap="none" strike="noStrike">
                <a:solidFill>
                  <a:srgbClr val="0033CC"/>
                </a:solidFill>
                <a:latin typeface="Calibri"/>
                <a:ea typeface="Calibri"/>
                <a:cs typeface="Calibri"/>
                <a:sym typeface="Calibri"/>
              </a:rPr>
              <a:t>. It helps farmers make </a:t>
            </a:r>
            <a:r>
              <a:rPr b="1" i="0" lang="en-US" sz="2000" u="none" cap="none" strike="noStrike">
                <a:solidFill>
                  <a:srgbClr val="0033CC"/>
                </a:solidFill>
                <a:latin typeface="Calibri"/>
                <a:ea typeface="Calibri"/>
                <a:cs typeface="Calibri"/>
                <a:sym typeface="Calibri"/>
              </a:rPr>
              <a:t>informed decisions</a:t>
            </a:r>
            <a:r>
              <a:rPr b="0" i="0" lang="en-US" sz="2000" u="none" cap="none" strike="noStrike">
                <a:solidFill>
                  <a:srgbClr val="0033CC"/>
                </a:solidFill>
                <a:latin typeface="Calibri"/>
                <a:ea typeface="Calibri"/>
                <a:cs typeface="Calibri"/>
                <a:sym typeface="Calibri"/>
              </a:rPr>
              <a:t> with regards to the kind of crop they must invest in to get good returns. The aim of this project is to build a </a:t>
            </a:r>
            <a:r>
              <a:rPr b="1" i="0" lang="en-US" sz="2000" u="none" cap="none" strike="noStrike">
                <a:solidFill>
                  <a:srgbClr val="0033CC"/>
                </a:solidFill>
                <a:latin typeface="Calibri"/>
                <a:ea typeface="Calibri"/>
                <a:cs typeface="Calibri"/>
                <a:sym typeface="Calibri"/>
              </a:rPr>
              <a:t>predictive model</a:t>
            </a:r>
            <a:r>
              <a:rPr b="0" i="0" lang="en-US" sz="2000" u="none" cap="none" strike="noStrike">
                <a:solidFill>
                  <a:srgbClr val="0033CC"/>
                </a:solidFill>
                <a:latin typeface="Calibri"/>
                <a:ea typeface="Calibri"/>
                <a:cs typeface="Calibri"/>
                <a:sym typeface="Calibri"/>
              </a:rPr>
              <a:t> to </a:t>
            </a:r>
            <a:r>
              <a:rPr b="1" i="0" lang="en-US" sz="2000" u="none" cap="none" strike="noStrike">
                <a:solidFill>
                  <a:srgbClr val="0033CC"/>
                </a:solidFill>
                <a:latin typeface="Calibri"/>
                <a:ea typeface="Calibri"/>
                <a:cs typeface="Calibri"/>
                <a:sym typeface="Calibri"/>
              </a:rPr>
              <a:t>recommend the most suitable crop</a:t>
            </a:r>
            <a:r>
              <a:rPr b="0" i="0" lang="en-US" sz="2000" u="none" cap="none" strike="noStrike">
                <a:solidFill>
                  <a:srgbClr val="0033CC"/>
                </a:solidFill>
                <a:latin typeface="Calibri"/>
                <a:ea typeface="Calibri"/>
                <a:cs typeface="Calibri"/>
                <a:sym typeface="Calibri"/>
              </a:rPr>
              <a:t> to grow based on the various parameters that influence the fertility of the soil.</a:t>
            </a:r>
            <a:endParaRPr b="0" i="0" sz="2000" u="none" cap="none" strike="noStrike">
              <a:solidFill>
                <a:srgbClr val="0033CC"/>
              </a:solidFill>
              <a:latin typeface="Calibri"/>
              <a:ea typeface="Calibri"/>
              <a:cs typeface="Calibri"/>
              <a:sym typeface="Calibri"/>
            </a:endParaRPr>
          </a:p>
        </p:txBody>
      </p:sp>
      <p:sp>
        <p:nvSpPr>
          <p:cNvPr id="170" name="Google Shape;170;gce0d5b5126_1_2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171" name="Google Shape;171;gce0d5b5126_1_2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72" name="Google Shape;172;gce0d5b5126_1_2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d30d78fb85_0_2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gd30d78fb85_0_2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a:t>
            </a:r>
            <a:endParaRPr b="0" i="0" sz="2400" u="none" cap="none" strike="noStrike">
              <a:solidFill>
                <a:schemeClr val="dk1"/>
              </a:solidFill>
              <a:latin typeface="Arial"/>
              <a:ea typeface="Arial"/>
              <a:cs typeface="Arial"/>
              <a:sym typeface="Arial"/>
            </a:endParaRPr>
          </a:p>
        </p:txBody>
      </p:sp>
      <p:sp>
        <p:nvSpPr>
          <p:cNvPr id="360" name="Google Shape;360;gd30d78fb85_0_25"/>
          <p:cNvSpPr txBox="1"/>
          <p:nvPr/>
        </p:nvSpPr>
        <p:spPr>
          <a:xfrm>
            <a:off x="1981200" y="2081075"/>
            <a:ext cx="8686800" cy="3798900"/>
          </a:xfrm>
          <a:prstGeom prst="rect">
            <a:avLst/>
          </a:prstGeom>
          <a:noFill/>
          <a:ln>
            <a:noFill/>
          </a:ln>
        </p:spPr>
        <p:txBody>
          <a:bodyPr anchorCtr="0" anchor="t" bIns="45700" lIns="91425" spcFirstLastPara="1" rIns="91425" wrap="square" tIns="45700">
            <a:noAutofit/>
          </a:bodyPr>
          <a:lstStyle/>
          <a:p>
            <a:pPr indent="-374650" lvl="0" marL="457200" marR="0" rtl="0" algn="just">
              <a:lnSpc>
                <a:spcPct val="100000"/>
              </a:lnSpc>
              <a:spcBef>
                <a:spcPts val="0"/>
              </a:spcBef>
              <a:spcAft>
                <a:spcPts val="0"/>
              </a:spcAft>
              <a:buClr>
                <a:srgbClr val="0033CC"/>
              </a:buClr>
              <a:buSzPts val="2300"/>
              <a:buFont typeface="Calibri"/>
              <a:buChar char="●"/>
            </a:pPr>
            <a:r>
              <a:rPr b="0" i="0" lang="en-US" sz="2300" u="none" cap="none" strike="noStrike">
                <a:solidFill>
                  <a:srgbClr val="0033CC"/>
                </a:solidFill>
                <a:latin typeface="Calibri"/>
                <a:ea typeface="Calibri"/>
                <a:cs typeface="Calibri"/>
                <a:sym typeface="Calibri"/>
              </a:rPr>
              <a:t>We have completed about 25% of the project. </a:t>
            </a:r>
            <a:endParaRPr b="0" i="0" sz="2300" u="none" cap="none" strike="noStrike">
              <a:solidFill>
                <a:srgbClr val="0033CC"/>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300" u="none" cap="none" strike="noStrike">
              <a:solidFill>
                <a:srgbClr val="0033CC"/>
              </a:solidFill>
              <a:latin typeface="Calibri"/>
              <a:ea typeface="Calibri"/>
              <a:cs typeface="Calibri"/>
              <a:sym typeface="Calibri"/>
            </a:endParaRPr>
          </a:p>
          <a:p>
            <a:pPr indent="-374650" lvl="0" marL="457200" marR="0" rtl="0" algn="just">
              <a:lnSpc>
                <a:spcPct val="100000"/>
              </a:lnSpc>
              <a:spcBef>
                <a:spcPts val="0"/>
              </a:spcBef>
              <a:spcAft>
                <a:spcPts val="0"/>
              </a:spcAft>
              <a:buClr>
                <a:srgbClr val="0033CC"/>
              </a:buClr>
              <a:buSzPts val="2300"/>
              <a:buFont typeface="Calibri"/>
              <a:buChar char="●"/>
            </a:pPr>
            <a:r>
              <a:rPr b="0" i="0" lang="en-US" sz="2300" u="none" cap="none" strike="noStrike">
                <a:solidFill>
                  <a:srgbClr val="0033CC"/>
                </a:solidFill>
                <a:latin typeface="Calibri"/>
                <a:ea typeface="Calibri"/>
                <a:cs typeface="Calibri"/>
                <a:sym typeface="Calibri"/>
              </a:rPr>
              <a:t>In phase-2 of this project, we will make an attempt to implement the ensemble machine learning algorithms such as AdaBoost and XGBoost and also an Artificial Neural Networks model in order to achieve the recommendation of crops with a good accuracy score.</a:t>
            </a:r>
            <a:endParaRPr b="0" i="0" sz="2300" u="none" cap="none" strike="noStrike">
              <a:solidFill>
                <a:srgbClr val="0033CC"/>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sz="2300">
              <a:solidFill>
                <a:srgbClr val="0033CC"/>
              </a:solidFill>
              <a:latin typeface="Calibri"/>
              <a:ea typeface="Calibri"/>
              <a:cs typeface="Calibri"/>
              <a:sym typeface="Calibri"/>
            </a:endParaRPr>
          </a:p>
          <a:p>
            <a:pPr indent="-374650" lvl="0" marL="457200" marR="0" rtl="0" algn="just">
              <a:lnSpc>
                <a:spcPct val="100000"/>
              </a:lnSpc>
              <a:spcBef>
                <a:spcPts val="0"/>
              </a:spcBef>
              <a:spcAft>
                <a:spcPts val="0"/>
              </a:spcAft>
              <a:buClr>
                <a:srgbClr val="0033CC"/>
              </a:buClr>
              <a:buSzPts val="2300"/>
              <a:buFont typeface="Calibri"/>
              <a:buChar char="●"/>
            </a:pPr>
            <a:r>
              <a:rPr b="0" i="0" lang="en-US" sz="2300" u="none" cap="none" strike="noStrike">
                <a:solidFill>
                  <a:srgbClr val="0033CC"/>
                </a:solidFill>
                <a:latin typeface="Calibri"/>
                <a:ea typeface="Calibri"/>
                <a:cs typeface="Calibri"/>
                <a:sym typeface="Calibri"/>
              </a:rPr>
              <a:t>On completing the implementation of these models, we will be building a website and an associated mobile application in order to enable access to this crop recommendation system with user friendly and elegant graphical user interface.</a:t>
            </a:r>
            <a:endParaRPr b="0" i="0" sz="2300" u="none" cap="none" strike="noStrike">
              <a:solidFill>
                <a:srgbClr val="0033CC"/>
              </a:solidFill>
              <a:latin typeface="Calibri"/>
              <a:ea typeface="Calibri"/>
              <a:cs typeface="Calibri"/>
              <a:sym typeface="Calibri"/>
            </a:endParaRPr>
          </a:p>
        </p:txBody>
      </p:sp>
      <p:sp>
        <p:nvSpPr>
          <p:cNvPr id="361" name="Google Shape;361;gd30d78fb85_0_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62" name="Google Shape;362;gd30d78fb85_0_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63" name="Google Shape;363;gd30d78fb85_0_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1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sp>
        <p:nvSpPr>
          <p:cNvPr id="371" name="Google Shape;371;p12"/>
          <p:cNvSpPr txBox="1"/>
          <p:nvPr/>
        </p:nvSpPr>
        <p:spPr>
          <a:xfrm>
            <a:off x="1590375" y="2288917"/>
            <a:ext cx="10058400" cy="4278300"/>
          </a:xfrm>
          <a:prstGeom prst="rect">
            <a:avLst/>
          </a:prstGeom>
          <a:noFill/>
          <a:ln>
            <a:noFill/>
          </a:ln>
        </p:spPr>
        <p:txBody>
          <a:bodyPr anchorCtr="0" anchor="t" bIns="45700" lIns="91425" spcFirstLastPara="1" rIns="91425" wrap="square" tIns="45700">
            <a:noAutofit/>
          </a:bodyPr>
          <a:lstStyle/>
          <a:p>
            <a:pPr indent="0" lvl="0" marL="297180" marR="0" rtl="0" algn="just">
              <a:lnSpc>
                <a:spcPct val="150000"/>
              </a:lnSpc>
              <a:spcBef>
                <a:spcPts val="1200"/>
              </a:spcBef>
              <a:spcAft>
                <a:spcPts val="0"/>
              </a:spcAft>
              <a:buClr>
                <a:schemeClr val="dk1"/>
              </a:buClr>
              <a:buSzPts val="1100"/>
              <a:buFont typeface="Arial"/>
              <a:buNone/>
            </a:pPr>
            <a:r>
              <a:rPr b="1" i="0" lang="en-US" sz="2000" u="none" cap="none" strike="noStrike">
                <a:solidFill>
                  <a:schemeClr val="dk1"/>
                </a:solidFill>
                <a:highlight>
                  <a:srgbClr val="FFFFFF"/>
                </a:highlight>
                <a:latin typeface="Arial"/>
                <a:ea typeface="Arial"/>
                <a:cs typeface="Arial"/>
                <a:sym typeface="Arial"/>
              </a:rPr>
              <a:t>[1]</a:t>
            </a:r>
            <a:r>
              <a:rPr b="0" i="0" lang="en-US" sz="2000" u="none" cap="none" strike="noStrike">
                <a:solidFill>
                  <a:schemeClr val="dk1"/>
                </a:solidFill>
                <a:highlight>
                  <a:srgbClr val="FFFFFF"/>
                </a:highlight>
                <a:latin typeface="Arial"/>
                <a:ea typeface="Arial"/>
                <a:cs typeface="Arial"/>
                <a:sym typeface="Arial"/>
              </a:rPr>
              <a:t> Keerthan Kumar, T.G., Shubha, C. and Sushma, S.A., </a:t>
            </a:r>
            <a:r>
              <a:rPr b="1" i="0" lang="en-US" sz="2000" u="none" cap="none" strike="noStrike">
                <a:solidFill>
                  <a:schemeClr val="dk1"/>
                </a:solidFill>
                <a:highlight>
                  <a:srgbClr val="FFFFFF"/>
                </a:highlight>
                <a:latin typeface="Arial"/>
                <a:ea typeface="Arial"/>
                <a:cs typeface="Arial"/>
                <a:sym typeface="Arial"/>
              </a:rPr>
              <a:t>Random Forest Algorithm for Soil Fertility Prediction and Grading Using Machine Learning</a:t>
            </a:r>
            <a:r>
              <a:rPr b="0" i="0" lang="en-US" sz="2000" u="none" cap="none" strike="noStrike">
                <a:solidFill>
                  <a:schemeClr val="dk1"/>
                </a:solidFill>
                <a:highlight>
                  <a:srgbClr val="FFFFFF"/>
                </a:highlight>
                <a:latin typeface="Arial"/>
                <a:ea typeface="Arial"/>
                <a:cs typeface="Arial"/>
                <a:sym typeface="Arial"/>
              </a:rPr>
              <a:t>. </a:t>
            </a:r>
            <a:r>
              <a:rPr b="0" i="1" lang="en-US" sz="2000" u="none" cap="none" strike="noStrike">
                <a:solidFill>
                  <a:schemeClr val="dk1"/>
                </a:solidFill>
                <a:highlight>
                  <a:srgbClr val="FFFFFF"/>
                </a:highlight>
                <a:latin typeface="Arial"/>
                <a:ea typeface="Arial"/>
                <a:cs typeface="Arial"/>
                <a:sym typeface="Arial"/>
              </a:rPr>
              <a:t>International Journal of Innovative Technology and Exploring Engineering (IJITEE), 2019</a:t>
            </a:r>
            <a:r>
              <a:rPr b="0" i="0" lang="en-US" sz="2000" u="none" cap="none" strike="noStrike">
                <a:solidFill>
                  <a:schemeClr val="dk1"/>
                </a:solidFill>
                <a:highlight>
                  <a:srgbClr val="FFFFFF"/>
                </a:highlight>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0" lvl="0" marL="297180" marR="0" rtl="0" algn="just">
              <a:lnSpc>
                <a:spcPct val="150000"/>
              </a:lnSpc>
              <a:spcBef>
                <a:spcPts val="1200"/>
              </a:spcBef>
              <a:spcAft>
                <a:spcPts val="0"/>
              </a:spcAft>
              <a:buClr>
                <a:schemeClr val="dk1"/>
              </a:buClr>
              <a:buSzPts val="1100"/>
              <a:buFont typeface="Arial"/>
              <a:buNone/>
            </a:pPr>
            <a:r>
              <a:rPr b="1" i="0" lang="en-US" sz="2000" u="none" cap="none" strike="noStrike">
                <a:solidFill>
                  <a:schemeClr val="dk1"/>
                </a:solidFill>
                <a:highlight>
                  <a:srgbClr val="FFFFFF"/>
                </a:highlight>
                <a:latin typeface="Arial"/>
                <a:ea typeface="Arial"/>
                <a:cs typeface="Arial"/>
                <a:sym typeface="Arial"/>
              </a:rPr>
              <a:t>[2]</a:t>
            </a:r>
            <a:r>
              <a:rPr b="0" i="0" lang="en-US" sz="2000" u="none" cap="none" strike="noStrike">
                <a:solidFill>
                  <a:schemeClr val="dk1"/>
                </a:solidFill>
                <a:highlight>
                  <a:srgbClr val="FFFFFF"/>
                </a:highlight>
                <a:latin typeface="Arial"/>
                <a:ea typeface="Arial"/>
                <a:cs typeface="Arial"/>
                <a:sym typeface="Arial"/>
              </a:rPr>
              <a:t> Kumar, R., Singh, M.P., Kumar, P. and Singh, J.P., 2015, May. </a:t>
            </a:r>
            <a:r>
              <a:rPr b="1" i="0" lang="en-US" sz="2000" u="none" cap="none" strike="noStrike">
                <a:solidFill>
                  <a:schemeClr val="dk1"/>
                </a:solidFill>
                <a:highlight>
                  <a:srgbClr val="FFFFFF"/>
                </a:highlight>
                <a:latin typeface="Arial"/>
                <a:ea typeface="Arial"/>
                <a:cs typeface="Arial"/>
                <a:sym typeface="Arial"/>
              </a:rPr>
              <a:t>Crop Selection Method to maximize crop yield rate using machine learning technique</a:t>
            </a:r>
            <a:r>
              <a:rPr b="0" i="0" lang="en-US" sz="2000" u="none" cap="none" strike="noStrike">
                <a:solidFill>
                  <a:schemeClr val="dk1"/>
                </a:solidFill>
                <a:highlight>
                  <a:srgbClr val="FFFFFF"/>
                </a:highlight>
                <a:latin typeface="Arial"/>
                <a:ea typeface="Arial"/>
                <a:cs typeface="Arial"/>
                <a:sym typeface="Arial"/>
              </a:rPr>
              <a:t>. In 2015 international conference on smart technologies and management for computing, communication, controls, energy and materials (ICSTM) (pp. 138-145). IEEE.</a:t>
            </a:r>
            <a:endParaRPr b="0" i="0" sz="2000" u="none" cap="none" strike="noStrike">
              <a:solidFill>
                <a:schemeClr val="dk1"/>
              </a:solidFill>
              <a:latin typeface="Arial"/>
              <a:ea typeface="Arial"/>
              <a:cs typeface="Arial"/>
              <a:sym typeface="Arial"/>
            </a:endParaRPr>
          </a:p>
          <a:p>
            <a:pPr indent="12700" lvl="0" marL="342900" marR="0" rtl="0" algn="just">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12700" lvl="0" marL="34290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265113" lvl="1" marL="1077913"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372" name="Google Shape;37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73" name="Google Shape;37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74" name="Google Shape;37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ce05289134_0_6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gce05289134_0_61"/>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sp>
        <p:nvSpPr>
          <p:cNvPr id="382" name="Google Shape;382;gce05289134_0_61"/>
          <p:cNvSpPr txBox="1"/>
          <p:nvPr/>
        </p:nvSpPr>
        <p:spPr>
          <a:xfrm>
            <a:off x="1590375" y="2288917"/>
            <a:ext cx="10058400" cy="4278300"/>
          </a:xfrm>
          <a:prstGeom prst="rect">
            <a:avLst/>
          </a:prstGeom>
          <a:noFill/>
          <a:ln>
            <a:noFill/>
          </a:ln>
        </p:spPr>
        <p:txBody>
          <a:bodyPr anchorCtr="0" anchor="t" bIns="45700" lIns="91425" spcFirstLastPara="1" rIns="91425" wrap="square" tIns="45700">
            <a:noAutofit/>
          </a:bodyPr>
          <a:lstStyle/>
          <a:p>
            <a:pPr indent="0" lvl="0" marL="297180" marR="0" rtl="0" algn="just">
              <a:lnSpc>
                <a:spcPct val="150000"/>
              </a:lnSpc>
              <a:spcBef>
                <a:spcPts val="1200"/>
              </a:spcBef>
              <a:spcAft>
                <a:spcPts val="0"/>
              </a:spcAft>
              <a:buClr>
                <a:schemeClr val="dk1"/>
              </a:buClr>
              <a:buSzPts val="1100"/>
              <a:buFont typeface="Arial"/>
              <a:buNone/>
            </a:pPr>
            <a:r>
              <a:rPr b="1" i="0" lang="en-US" sz="2000" u="none" cap="none" strike="noStrike">
                <a:solidFill>
                  <a:schemeClr val="dk1"/>
                </a:solidFill>
                <a:highlight>
                  <a:srgbClr val="FFFFFF"/>
                </a:highlight>
                <a:latin typeface="Arial"/>
                <a:ea typeface="Arial"/>
                <a:cs typeface="Arial"/>
                <a:sym typeface="Arial"/>
              </a:rPr>
              <a:t>[3]</a:t>
            </a:r>
            <a:r>
              <a:rPr b="0" i="0" lang="en-US" sz="2000" u="none" cap="none" strike="noStrike">
                <a:solidFill>
                  <a:schemeClr val="dk1"/>
                </a:solidFill>
                <a:highlight>
                  <a:srgbClr val="FFFFFF"/>
                </a:highlight>
                <a:latin typeface="Arial"/>
                <a:ea typeface="Arial"/>
                <a:cs typeface="Arial"/>
                <a:sym typeface="Arial"/>
              </a:rPr>
              <a:t> Palanivel, K. and Surianarayanan, C., 2019. </a:t>
            </a:r>
            <a:r>
              <a:rPr b="1" i="0" lang="en-US" sz="2000" u="none" cap="none" strike="noStrike">
                <a:solidFill>
                  <a:schemeClr val="dk1"/>
                </a:solidFill>
                <a:highlight>
                  <a:srgbClr val="FFFFFF"/>
                </a:highlight>
                <a:latin typeface="Arial"/>
                <a:ea typeface="Arial"/>
                <a:cs typeface="Arial"/>
                <a:sym typeface="Arial"/>
              </a:rPr>
              <a:t>An approach for prediction of crop yield using machine learning and big data techniques</a:t>
            </a:r>
            <a:r>
              <a:rPr b="0" i="0" lang="en-US" sz="2000" u="none" cap="none" strike="noStrike">
                <a:solidFill>
                  <a:schemeClr val="dk1"/>
                </a:solidFill>
                <a:highlight>
                  <a:srgbClr val="FFFFFF"/>
                </a:highlight>
                <a:latin typeface="Arial"/>
                <a:ea typeface="Arial"/>
                <a:cs typeface="Arial"/>
                <a:sym typeface="Arial"/>
              </a:rPr>
              <a:t>. International Journal of Computer Engineering and Technology, 10(3), pp.110-118.</a:t>
            </a:r>
            <a:endParaRPr b="0" i="0" sz="2000" u="none" cap="none" strike="noStrike">
              <a:solidFill>
                <a:schemeClr val="dk1"/>
              </a:solidFill>
              <a:highlight>
                <a:srgbClr val="FFFFFF"/>
              </a:highlight>
              <a:latin typeface="Arial"/>
              <a:ea typeface="Arial"/>
              <a:cs typeface="Arial"/>
              <a:sym typeface="Arial"/>
            </a:endParaRPr>
          </a:p>
          <a:p>
            <a:pPr indent="0" lvl="0" marL="297180" marR="0" rtl="0" algn="just">
              <a:lnSpc>
                <a:spcPct val="150000"/>
              </a:lnSpc>
              <a:spcBef>
                <a:spcPts val="1200"/>
              </a:spcBef>
              <a:spcAft>
                <a:spcPts val="0"/>
              </a:spcAft>
              <a:buClr>
                <a:schemeClr val="dk1"/>
              </a:buClr>
              <a:buSzPts val="1100"/>
              <a:buFont typeface="Arial"/>
              <a:buNone/>
            </a:pPr>
            <a:r>
              <a:rPr b="1" i="0" lang="en-US" sz="2000" u="none" cap="none" strike="noStrike">
                <a:solidFill>
                  <a:schemeClr val="dk1"/>
                </a:solidFill>
                <a:highlight>
                  <a:srgbClr val="FFFFFF"/>
                </a:highlight>
                <a:latin typeface="Arial"/>
                <a:ea typeface="Arial"/>
                <a:cs typeface="Arial"/>
                <a:sym typeface="Arial"/>
              </a:rPr>
              <a:t>[4]</a:t>
            </a:r>
            <a:r>
              <a:rPr b="0" i="0" lang="en-US" sz="2000" u="none" cap="none" strike="noStrike">
                <a:solidFill>
                  <a:schemeClr val="dk1"/>
                </a:solidFill>
                <a:highlight>
                  <a:srgbClr val="FFFFFF"/>
                </a:highlight>
                <a:latin typeface="Arial"/>
                <a:ea typeface="Arial"/>
                <a:cs typeface="Arial"/>
                <a:sym typeface="Arial"/>
              </a:rPr>
              <a:t> Patil, A., Kokate, S., Patil, P., Panpatil, V. and Sapkal, R., 2020. </a:t>
            </a:r>
            <a:r>
              <a:rPr b="1" i="0" lang="en-US" sz="2000" u="none" cap="none" strike="noStrike">
                <a:solidFill>
                  <a:schemeClr val="dk1"/>
                </a:solidFill>
                <a:highlight>
                  <a:srgbClr val="FFFFFF"/>
                </a:highlight>
                <a:latin typeface="Arial"/>
                <a:ea typeface="Arial"/>
                <a:cs typeface="Arial"/>
                <a:sym typeface="Arial"/>
              </a:rPr>
              <a:t>Crop Prediction using Machine Learning Algorithms</a:t>
            </a:r>
            <a:r>
              <a:rPr b="0" i="0" lang="en-US" sz="2000" u="none" cap="none" strike="noStrike">
                <a:solidFill>
                  <a:schemeClr val="dk1"/>
                </a:solidFill>
                <a:highlight>
                  <a:srgbClr val="FFFFFF"/>
                </a:highlight>
                <a:latin typeface="Arial"/>
                <a:ea typeface="Arial"/>
                <a:cs typeface="Arial"/>
                <a:sym typeface="Arial"/>
              </a:rPr>
              <a:t>. International Journal of Advancements in Engineering &amp; Technology, 1(1), pp.1-8.</a:t>
            </a:r>
            <a:endParaRPr b="1" i="0" sz="2000" u="none" cap="none" strike="noStrike">
              <a:solidFill>
                <a:schemeClr val="dk1"/>
              </a:solidFill>
              <a:highlight>
                <a:srgbClr val="FFFFFF"/>
              </a:highlight>
              <a:latin typeface="Arial"/>
              <a:ea typeface="Arial"/>
              <a:cs typeface="Arial"/>
              <a:sym typeface="Arial"/>
            </a:endParaRPr>
          </a:p>
          <a:p>
            <a:pPr indent="12700" lvl="0" marL="342900" marR="0" rtl="0" algn="just">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12700" lvl="0" marL="34290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265112" lvl="1" marL="1077912"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383" name="Google Shape;383;gce05289134_0_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84" name="Google Shape;384;gce05289134_0_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85" name="Google Shape;385;gce05289134_0_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1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Any other information</a:t>
            </a:r>
            <a:endParaRPr b="0" i="0" sz="1400" u="none" cap="none" strike="noStrike">
              <a:solidFill>
                <a:srgbClr val="000000"/>
              </a:solidFill>
              <a:latin typeface="Arial"/>
              <a:ea typeface="Arial"/>
              <a:cs typeface="Arial"/>
              <a:sym typeface="Arial"/>
            </a:endParaRPr>
          </a:p>
        </p:txBody>
      </p:sp>
      <p:sp>
        <p:nvSpPr>
          <p:cNvPr id="392" name="Google Shape;39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393" name="Google Shape;39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394" name="Google Shape;39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5" name="Google Shape;395;p13"/>
          <p:cNvPicPr preferRelativeResize="0"/>
          <p:nvPr/>
        </p:nvPicPr>
        <p:blipFill rotWithShape="1">
          <a:blip r:embed="rId3">
            <a:alphaModFix/>
          </a:blip>
          <a:srcRect b="0" l="8642" r="0" t="0"/>
          <a:stretch/>
        </p:blipFill>
        <p:spPr>
          <a:xfrm>
            <a:off x="336600" y="1770075"/>
            <a:ext cx="6002500" cy="4167300"/>
          </a:xfrm>
          <a:prstGeom prst="rect">
            <a:avLst/>
          </a:prstGeom>
          <a:noFill/>
          <a:ln>
            <a:noFill/>
          </a:ln>
        </p:spPr>
      </p:pic>
      <p:pic>
        <p:nvPicPr>
          <p:cNvPr id="396" name="Google Shape;396;p13"/>
          <p:cNvPicPr preferRelativeResize="0"/>
          <p:nvPr/>
        </p:nvPicPr>
        <p:blipFill rotWithShape="1">
          <a:blip r:embed="rId4">
            <a:alphaModFix/>
          </a:blip>
          <a:srcRect b="0" l="9403" r="0" t="0"/>
          <a:stretch/>
        </p:blipFill>
        <p:spPr>
          <a:xfrm>
            <a:off x="6240925" y="1770075"/>
            <a:ext cx="5573050" cy="368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d30942f8b8_1_2"/>
          <p:cNvSpPr/>
          <p:nvPr/>
        </p:nvSpPr>
        <p:spPr>
          <a:xfrm>
            <a:off x="3048000" y="10567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gd30942f8b8_1_2"/>
          <p:cNvSpPr txBox="1"/>
          <p:nvPr/>
        </p:nvSpPr>
        <p:spPr>
          <a:xfrm>
            <a:off x="2895600" y="595077"/>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Any other information</a:t>
            </a:r>
            <a:endParaRPr b="0" i="0" sz="1400" u="none" cap="none" strike="noStrike">
              <a:solidFill>
                <a:srgbClr val="000000"/>
              </a:solidFill>
              <a:latin typeface="Arial"/>
              <a:ea typeface="Arial"/>
              <a:cs typeface="Arial"/>
              <a:sym typeface="Arial"/>
            </a:endParaRPr>
          </a:p>
        </p:txBody>
      </p:sp>
      <p:sp>
        <p:nvSpPr>
          <p:cNvPr id="403" name="Google Shape;403;gd30942f8b8_1_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404" name="Google Shape;404;gd30942f8b8_1_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05" name="Google Shape;405;gd30942f8b8_1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6" name="Google Shape;406;gd30942f8b8_1_2"/>
          <p:cNvPicPr preferRelativeResize="0"/>
          <p:nvPr/>
        </p:nvPicPr>
        <p:blipFill>
          <a:blip r:embed="rId3">
            <a:alphaModFix/>
          </a:blip>
          <a:stretch>
            <a:fillRect/>
          </a:stretch>
        </p:blipFill>
        <p:spPr>
          <a:xfrm>
            <a:off x="1877425" y="1056774"/>
            <a:ext cx="5956823" cy="52995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4"/>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
        <p:nvSpPr>
          <p:cNvPr id="412" name="Google Shape;4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413" name="Google Shape;4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414" name="Google Shape;4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ce0d5b5126_1_273"/>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gce0d5b5126_1_273"/>
          <p:cNvSpPr txBox="1"/>
          <p:nvPr/>
        </p:nvSpPr>
        <p:spPr>
          <a:xfrm>
            <a:off x="4191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Scope </a:t>
            </a:r>
            <a:endParaRPr b="0" i="0" sz="1400" u="none" cap="none" strike="noStrike">
              <a:solidFill>
                <a:srgbClr val="000000"/>
              </a:solidFill>
              <a:latin typeface="Arial"/>
              <a:ea typeface="Arial"/>
              <a:cs typeface="Arial"/>
              <a:sym typeface="Arial"/>
            </a:endParaRPr>
          </a:p>
        </p:txBody>
      </p:sp>
      <p:pic>
        <p:nvPicPr>
          <p:cNvPr id="179" name="Google Shape;179;gce0d5b5126_1_27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80" name="Google Shape;180;gce0d5b5126_1_273"/>
          <p:cNvSpPr txBox="1"/>
          <p:nvPr/>
        </p:nvSpPr>
        <p:spPr>
          <a:xfrm>
            <a:off x="1807900" y="1878500"/>
            <a:ext cx="8860200" cy="36096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300"/>
              </a:spcBef>
              <a:spcAft>
                <a:spcPts val="0"/>
              </a:spcAft>
              <a:buClr>
                <a:srgbClr val="0033CC"/>
              </a:buClr>
              <a:buSzPts val="2000"/>
              <a:buFont typeface="Calibri"/>
              <a:buChar char="●"/>
            </a:pPr>
            <a:r>
              <a:rPr b="0" i="0" lang="en-US" sz="2000" u="none" cap="none" strike="noStrike">
                <a:solidFill>
                  <a:srgbClr val="0033CC"/>
                </a:solidFill>
                <a:latin typeface="Calibri"/>
                <a:ea typeface="Calibri"/>
                <a:cs typeface="Calibri"/>
                <a:sym typeface="Calibri"/>
              </a:rPr>
              <a:t>This project enables the farmers to grow the most suitable crop by factoring in various soil characteristics like </a:t>
            </a:r>
            <a:r>
              <a:rPr b="1" i="0" lang="en-US" sz="2000" u="none" cap="none" strike="noStrike">
                <a:solidFill>
                  <a:srgbClr val="0033CC"/>
                </a:solidFill>
                <a:latin typeface="Calibri"/>
                <a:ea typeface="Calibri"/>
                <a:cs typeface="Calibri"/>
                <a:sym typeface="Calibri"/>
              </a:rPr>
              <a:t>N (Nitrogen), P (Phosphorus), K (Potassium) contents</a:t>
            </a:r>
            <a:r>
              <a:rPr b="1" lang="en-US" sz="2000">
                <a:solidFill>
                  <a:srgbClr val="0033CC"/>
                </a:solidFill>
                <a:latin typeface="Calibri"/>
                <a:ea typeface="Calibri"/>
                <a:cs typeface="Calibri"/>
                <a:sym typeface="Calibri"/>
              </a:rPr>
              <a:t>, </a:t>
            </a:r>
            <a:r>
              <a:rPr b="1" i="0" lang="en-US" sz="2000" u="none" cap="none" strike="noStrike">
                <a:solidFill>
                  <a:srgbClr val="0033CC"/>
                </a:solidFill>
                <a:latin typeface="Calibri"/>
                <a:ea typeface="Calibri"/>
                <a:cs typeface="Calibri"/>
                <a:sym typeface="Calibri"/>
              </a:rPr>
              <a:t>pH and atmospheric conditions like temperature, humidity and rainfall</a:t>
            </a:r>
            <a:r>
              <a:rPr b="0" i="0" lang="en-US" sz="2000" u="none" cap="none" strike="noStrike">
                <a:solidFill>
                  <a:srgbClr val="0033CC"/>
                </a:solidFill>
                <a:latin typeface="Calibri"/>
                <a:ea typeface="Calibri"/>
                <a:cs typeface="Calibri"/>
                <a:sym typeface="Calibri"/>
              </a:rPr>
              <a:t>. This results in greater yield of crop and therefore, stabilizing their financial status. In this project, the focus is on </a:t>
            </a:r>
            <a:r>
              <a:rPr b="1" i="0" lang="en-US" sz="2000" u="none" cap="none" strike="noStrike">
                <a:solidFill>
                  <a:srgbClr val="0033CC"/>
                </a:solidFill>
                <a:latin typeface="Calibri"/>
                <a:ea typeface="Calibri"/>
                <a:cs typeface="Calibri"/>
                <a:sym typeface="Calibri"/>
              </a:rPr>
              <a:t>analyzing the existing data</a:t>
            </a:r>
            <a:r>
              <a:rPr b="0" i="0" lang="en-US" sz="2000" u="none" cap="none" strike="noStrike">
                <a:solidFill>
                  <a:srgbClr val="0033CC"/>
                </a:solidFill>
                <a:latin typeface="Calibri"/>
                <a:ea typeface="Calibri"/>
                <a:cs typeface="Calibri"/>
                <a:sym typeface="Calibri"/>
              </a:rPr>
              <a:t> and employing suitable models in order to give the best recommendations possible to the farmers.</a:t>
            </a:r>
            <a:endParaRPr b="0"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0"/>
              </a:spcBef>
              <a:spcAft>
                <a:spcPts val="0"/>
              </a:spcAft>
              <a:buClr>
                <a:srgbClr val="0033CC"/>
              </a:buClr>
              <a:buSzPts val="2000"/>
              <a:buFont typeface="Calibri"/>
              <a:buChar char="●"/>
            </a:pPr>
            <a:r>
              <a:rPr lang="en-US" sz="2000">
                <a:solidFill>
                  <a:srgbClr val="0033CC"/>
                </a:solidFill>
                <a:latin typeface="Calibri"/>
                <a:ea typeface="Calibri"/>
                <a:cs typeface="Calibri"/>
                <a:sym typeface="Calibri"/>
              </a:rPr>
              <a:t>Among the two data sources we have, one </a:t>
            </a:r>
            <a:r>
              <a:rPr b="0" i="0" lang="en-US" sz="2000" u="none" cap="none" strike="noStrike">
                <a:solidFill>
                  <a:srgbClr val="0033CC"/>
                </a:solidFill>
                <a:latin typeface="Calibri"/>
                <a:ea typeface="Calibri"/>
                <a:cs typeface="Calibri"/>
                <a:sym typeface="Calibri"/>
              </a:rPr>
              <a:t>of </a:t>
            </a:r>
            <a:r>
              <a:rPr lang="en-US" sz="2000">
                <a:solidFill>
                  <a:srgbClr val="0033CC"/>
                </a:solidFill>
                <a:latin typeface="Calibri"/>
                <a:ea typeface="Calibri"/>
                <a:cs typeface="Calibri"/>
                <a:sym typeface="Calibri"/>
              </a:rPr>
              <a:t>them</a:t>
            </a:r>
            <a:r>
              <a:rPr b="0" i="0" lang="en-US" sz="2000" u="none" cap="none" strike="noStrike">
                <a:solidFill>
                  <a:srgbClr val="0033CC"/>
                </a:solidFill>
                <a:latin typeface="Calibri"/>
                <a:ea typeface="Calibri"/>
                <a:cs typeface="Calibri"/>
                <a:sym typeface="Calibri"/>
              </a:rPr>
              <a:t> is only </a:t>
            </a:r>
            <a:r>
              <a:rPr b="1" i="0" lang="en-US" sz="2000" u="none" cap="none" strike="noStrike">
                <a:solidFill>
                  <a:srgbClr val="0033CC"/>
                </a:solidFill>
                <a:latin typeface="Calibri"/>
                <a:ea typeface="Calibri"/>
                <a:cs typeface="Calibri"/>
                <a:sym typeface="Calibri"/>
              </a:rPr>
              <a:t>limited to 22 crops</a:t>
            </a:r>
            <a:r>
              <a:rPr b="0" i="0" lang="en-US" sz="2000" u="none" cap="none" strike="noStrike">
                <a:solidFill>
                  <a:srgbClr val="0033CC"/>
                </a:solidFill>
                <a:latin typeface="Calibri"/>
                <a:ea typeface="Calibri"/>
                <a:cs typeface="Calibri"/>
                <a:sym typeface="Calibri"/>
              </a:rPr>
              <a:t> but </a:t>
            </a:r>
            <a:r>
              <a:rPr b="1" i="0" lang="en-US" sz="2000" u="none" cap="none" strike="noStrike">
                <a:solidFill>
                  <a:srgbClr val="0033CC"/>
                </a:solidFill>
                <a:latin typeface="Calibri"/>
                <a:ea typeface="Calibri"/>
                <a:cs typeface="Calibri"/>
                <a:sym typeface="Calibri"/>
              </a:rPr>
              <a:t>covers the entire country</a:t>
            </a:r>
            <a:r>
              <a:rPr b="0" i="0" lang="en-US" sz="2000" u="none" cap="none" strike="noStrike">
                <a:solidFill>
                  <a:srgbClr val="0033CC"/>
                </a:solidFill>
                <a:latin typeface="Calibri"/>
                <a:ea typeface="Calibri"/>
                <a:cs typeface="Calibri"/>
                <a:sym typeface="Calibri"/>
              </a:rPr>
              <a:t>. The other source is </a:t>
            </a:r>
            <a:r>
              <a:rPr b="1" i="0" lang="en-US" sz="2000" u="none" cap="none" strike="noStrike">
                <a:solidFill>
                  <a:srgbClr val="0033CC"/>
                </a:solidFill>
                <a:latin typeface="Calibri"/>
                <a:ea typeface="Calibri"/>
                <a:cs typeface="Calibri"/>
                <a:sym typeface="Calibri"/>
              </a:rPr>
              <a:t>area specific</a:t>
            </a:r>
            <a:r>
              <a:rPr b="0" i="0" lang="en-US" sz="2000" u="none" cap="none" strike="noStrike">
                <a:solidFill>
                  <a:srgbClr val="0033CC"/>
                </a:solidFill>
                <a:latin typeface="Calibri"/>
                <a:ea typeface="Calibri"/>
                <a:cs typeface="Calibri"/>
                <a:sym typeface="Calibri"/>
              </a:rPr>
              <a:t>, that is, it has the </a:t>
            </a:r>
            <a:r>
              <a:rPr b="1" i="0" lang="en-US" sz="2000" u="none" cap="none" strike="noStrike">
                <a:solidFill>
                  <a:srgbClr val="0033CC"/>
                </a:solidFill>
                <a:latin typeface="Calibri"/>
                <a:ea typeface="Calibri"/>
                <a:cs typeface="Calibri"/>
                <a:sym typeface="Calibri"/>
              </a:rPr>
              <a:t>soil details of Karnataka</a:t>
            </a:r>
            <a:r>
              <a:rPr b="0" i="0" lang="en-US" sz="2000" u="none" cap="none" strike="noStrike">
                <a:solidFill>
                  <a:srgbClr val="0033CC"/>
                </a:solidFill>
                <a:latin typeface="Calibri"/>
                <a:ea typeface="Calibri"/>
                <a:cs typeface="Calibri"/>
                <a:sym typeface="Calibri"/>
              </a:rPr>
              <a:t> which has all the </a:t>
            </a:r>
            <a:r>
              <a:rPr lang="en-US" sz="2000">
                <a:solidFill>
                  <a:srgbClr val="0033CC"/>
                </a:solidFill>
                <a:latin typeface="Calibri"/>
                <a:ea typeface="Calibri"/>
                <a:cs typeface="Calibri"/>
                <a:sym typeface="Calibri"/>
              </a:rPr>
              <a:t>nutrient values in soil.</a:t>
            </a:r>
            <a:endParaRPr b="0" i="0" sz="2000" u="none" cap="none" strike="noStrike">
              <a:solidFill>
                <a:srgbClr val="0033CC"/>
              </a:solidFill>
              <a:latin typeface="Calibri"/>
              <a:ea typeface="Calibri"/>
              <a:cs typeface="Calibri"/>
              <a:sym typeface="Calibri"/>
            </a:endParaRPr>
          </a:p>
          <a:p>
            <a:pPr indent="0" lvl="0" marL="457200" marR="0" rtl="0" algn="just">
              <a:lnSpc>
                <a:spcPct val="100000"/>
              </a:lnSpc>
              <a:spcBef>
                <a:spcPts val="300"/>
              </a:spcBef>
              <a:spcAft>
                <a:spcPts val="300"/>
              </a:spcAft>
              <a:buClr>
                <a:schemeClr val="dk1"/>
              </a:buClr>
              <a:buSzPts val="1100"/>
              <a:buFont typeface="Arial"/>
              <a:buNone/>
            </a:pPr>
            <a:r>
              <a:t/>
            </a:r>
            <a:endParaRPr b="0" i="0" sz="2000" u="none" cap="none" strike="noStrike">
              <a:solidFill>
                <a:srgbClr val="0033CC"/>
              </a:solidFill>
              <a:latin typeface="Calibri"/>
              <a:ea typeface="Calibri"/>
              <a:cs typeface="Calibri"/>
              <a:sym typeface="Calibri"/>
            </a:endParaRPr>
          </a:p>
        </p:txBody>
      </p:sp>
      <p:sp>
        <p:nvSpPr>
          <p:cNvPr id="181" name="Google Shape;181;gce0d5b5126_1_2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182" name="Google Shape;182;gce0d5b5126_1_2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83" name="Google Shape;183;gce0d5b5126_1_2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3"/>
          <p:cNvSpPr txBox="1"/>
          <p:nvPr/>
        </p:nvSpPr>
        <p:spPr>
          <a:xfrm>
            <a:off x="1533300" y="2133600"/>
            <a:ext cx="9125400" cy="3406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48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Our guide, Pr</a:t>
            </a:r>
            <a:r>
              <a:rPr lang="en-US" sz="2000">
                <a:solidFill>
                  <a:srgbClr val="0033CC"/>
                </a:solidFill>
                <a:latin typeface="Calibri"/>
                <a:ea typeface="Calibri"/>
                <a:cs typeface="Calibri"/>
                <a:sym typeface="Calibri"/>
              </a:rPr>
              <a:t>of. Raghu B A Rao,</a:t>
            </a:r>
            <a:r>
              <a:rPr i="0" lang="en-US" sz="2000" u="none" cap="none" strike="noStrike">
                <a:solidFill>
                  <a:srgbClr val="0033CC"/>
                </a:solidFill>
                <a:latin typeface="Calibri"/>
                <a:ea typeface="Calibri"/>
                <a:cs typeface="Calibri"/>
                <a:sym typeface="Calibri"/>
              </a:rPr>
              <a:t> asked us to look </a:t>
            </a:r>
            <a:r>
              <a:rPr lang="en-US" sz="2000">
                <a:solidFill>
                  <a:srgbClr val="0033CC"/>
                </a:solidFill>
                <a:latin typeface="Calibri"/>
                <a:ea typeface="Calibri"/>
                <a:cs typeface="Calibri"/>
                <a:sym typeface="Calibri"/>
              </a:rPr>
              <a:t>for </a:t>
            </a:r>
            <a:r>
              <a:rPr b="1" i="0" lang="en-US" sz="2000" u="none" cap="none" strike="noStrike">
                <a:solidFill>
                  <a:srgbClr val="0033CC"/>
                </a:solidFill>
                <a:latin typeface="Calibri"/>
                <a:ea typeface="Calibri"/>
                <a:cs typeface="Calibri"/>
                <a:sym typeface="Calibri"/>
              </a:rPr>
              <a:t>better sources </a:t>
            </a:r>
            <a:r>
              <a:rPr b="1" lang="en-US" sz="2000">
                <a:solidFill>
                  <a:srgbClr val="0033CC"/>
                </a:solidFill>
                <a:latin typeface="Calibri"/>
                <a:ea typeface="Calibri"/>
                <a:cs typeface="Calibri"/>
                <a:sym typeface="Calibri"/>
              </a:rPr>
              <a:t>of </a:t>
            </a:r>
            <a:r>
              <a:rPr b="1" i="0" lang="en-US" sz="2000" u="none" cap="none" strike="noStrike">
                <a:solidFill>
                  <a:srgbClr val="0033CC"/>
                </a:solidFill>
                <a:latin typeface="Calibri"/>
                <a:ea typeface="Calibri"/>
                <a:cs typeface="Calibri"/>
                <a:sym typeface="Calibri"/>
              </a:rPr>
              <a:t>data</a:t>
            </a:r>
            <a:r>
              <a:rPr i="0" lang="en-US" sz="2000" u="none" cap="none" strike="noStrike">
                <a:solidFill>
                  <a:srgbClr val="0033CC"/>
                </a:solidFill>
                <a:latin typeface="Calibri"/>
                <a:ea typeface="Calibri"/>
                <a:cs typeface="Calibri"/>
                <a:sym typeface="Calibri"/>
              </a:rPr>
              <a:t> and gave some suggestions such as ISRO and GKVK.</a:t>
            </a:r>
            <a:endParaRPr i="0" sz="2000" u="none" cap="none" strike="noStrike">
              <a:solidFill>
                <a:srgbClr val="0033CC"/>
              </a:solidFill>
              <a:latin typeface="Calibri"/>
              <a:ea typeface="Calibri"/>
              <a:cs typeface="Calibri"/>
              <a:sym typeface="Calibri"/>
            </a:endParaRPr>
          </a:p>
          <a:p>
            <a:pPr indent="0" lvl="0" marL="914400" marR="0" rtl="0" algn="l">
              <a:lnSpc>
                <a:spcPct val="100000"/>
              </a:lnSpc>
              <a:spcBef>
                <a:spcPts val="480"/>
              </a:spcBef>
              <a:spcAft>
                <a:spcPts val="0"/>
              </a:spcAft>
              <a:buNone/>
            </a:pPr>
            <a:r>
              <a:t/>
            </a:r>
            <a:endParaRPr i="0" sz="2000" u="none" cap="none" strike="noStrike">
              <a:solidFill>
                <a:srgbClr val="0033CC"/>
              </a:solidFill>
              <a:latin typeface="Calibri"/>
              <a:ea typeface="Calibri"/>
              <a:cs typeface="Calibri"/>
              <a:sym typeface="Calibri"/>
            </a:endParaRPr>
          </a:p>
          <a:p>
            <a:pPr indent="-355600" lvl="0" marL="457200" marR="0" rtl="0" algn="l">
              <a:lnSpc>
                <a:spcPct val="100000"/>
              </a:lnSpc>
              <a:spcBef>
                <a:spcPts val="480"/>
              </a:spcBef>
              <a:spcAft>
                <a:spcPts val="0"/>
              </a:spcAft>
              <a:buClr>
                <a:srgbClr val="0033CC"/>
              </a:buClr>
              <a:buSzPts val="2000"/>
              <a:buFont typeface="Calibri"/>
              <a:buChar char="●"/>
            </a:pPr>
            <a:r>
              <a:rPr i="0" lang="en-US" sz="2000" u="none" cap="none" strike="noStrike">
                <a:solidFill>
                  <a:srgbClr val="0033CC"/>
                </a:solidFill>
                <a:latin typeface="Calibri"/>
                <a:ea typeface="Calibri"/>
                <a:cs typeface="Calibri"/>
                <a:sym typeface="Calibri"/>
              </a:rPr>
              <a:t>We got in touch with </a:t>
            </a:r>
            <a:r>
              <a:rPr b="1" i="0" lang="en-US" sz="2000" u="none" cap="none" strike="noStrike">
                <a:solidFill>
                  <a:srgbClr val="0033CC"/>
                </a:solidFill>
                <a:latin typeface="Calibri"/>
                <a:ea typeface="Calibri"/>
                <a:cs typeface="Calibri"/>
                <a:sym typeface="Calibri"/>
              </a:rPr>
              <a:t>Dr.K Ganesh</a:t>
            </a:r>
            <a:r>
              <a:rPr b="1" lang="en-US" sz="2000">
                <a:solidFill>
                  <a:srgbClr val="0033CC"/>
                </a:solidFill>
                <a:latin typeface="Calibri"/>
                <a:ea typeface="Calibri"/>
                <a:cs typeface="Calibri"/>
                <a:sym typeface="Calibri"/>
              </a:rPr>
              <a:t>a Raj, the G</a:t>
            </a:r>
            <a:r>
              <a:rPr b="1" i="0" lang="en-US" sz="2000" u="none" cap="none" strike="noStrike">
                <a:solidFill>
                  <a:srgbClr val="0033CC"/>
                </a:solidFill>
                <a:latin typeface="Calibri"/>
                <a:ea typeface="Calibri"/>
                <a:cs typeface="Calibri"/>
                <a:sym typeface="Calibri"/>
              </a:rPr>
              <a:t>eneral </a:t>
            </a:r>
            <a:r>
              <a:rPr b="1" lang="en-US" sz="2000">
                <a:solidFill>
                  <a:srgbClr val="0033CC"/>
                </a:solidFill>
                <a:latin typeface="Calibri"/>
                <a:ea typeface="Calibri"/>
                <a:cs typeface="Calibri"/>
                <a:sym typeface="Calibri"/>
              </a:rPr>
              <a:t>M</a:t>
            </a:r>
            <a:r>
              <a:rPr b="1" i="0" lang="en-US" sz="2000" u="none" cap="none" strike="noStrike">
                <a:solidFill>
                  <a:srgbClr val="0033CC"/>
                </a:solidFill>
                <a:latin typeface="Calibri"/>
                <a:ea typeface="Calibri"/>
                <a:cs typeface="Calibri"/>
                <a:sym typeface="Calibri"/>
              </a:rPr>
              <a:t>anager of RRSC South, ISRO</a:t>
            </a:r>
            <a:r>
              <a:rPr i="0" lang="en-US" sz="2000" u="none" cap="none" strike="noStrike">
                <a:solidFill>
                  <a:srgbClr val="0033CC"/>
                </a:solidFill>
                <a:latin typeface="Calibri"/>
                <a:ea typeface="Calibri"/>
                <a:cs typeface="Calibri"/>
                <a:sym typeface="Calibri"/>
              </a:rPr>
              <a:t> seeking </a:t>
            </a:r>
            <a:r>
              <a:rPr lang="en-US" sz="2000">
                <a:solidFill>
                  <a:srgbClr val="0033CC"/>
                </a:solidFill>
                <a:latin typeface="Calibri"/>
                <a:ea typeface="Calibri"/>
                <a:cs typeface="Calibri"/>
                <a:sym typeface="Calibri"/>
              </a:rPr>
              <a:t>for useful data related to our project. They assigned </a:t>
            </a:r>
            <a:r>
              <a:rPr b="1" lang="en-US" sz="2000">
                <a:solidFill>
                  <a:srgbClr val="0033CC"/>
                </a:solidFill>
                <a:latin typeface="Calibri"/>
                <a:ea typeface="Calibri"/>
                <a:cs typeface="Calibri"/>
                <a:sym typeface="Calibri"/>
              </a:rPr>
              <a:t>Dr.Ramasubramoniam, Soil and Agri Scientist</a:t>
            </a:r>
            <a:r>
              <a:rPr lang="en-US" sz="2000">
                <a:solidFill>
                  <a:srgbClr val="0033CC"/>
                </a:solidFill>
                <a:latin typeface="Calibri"/>
                <a:ea typeface="Calibri"/>
                <a:cs typeface="Calibri"/>
                <a:sym typeface="Calibri"/>
              </a:rPr>
              <a:t> to guide us through our project. The scientist will be providing us with area specific soil and crop data gathered by ISRO over the past years to carry out our project.</a:t>
            </a:r>
            <a:endParaRPr i="0" sz="2000" u="none" cap="none" strike="noStrike">
              <a:solidFill>
                <a:srgbClr val="0033CC"/>
              </a:solidFill>
              <a:latin typeface="Calibri"/>
              <a:ea typeface="Calibri"/>
              <a:cs typeface="Calibri"/>
              <a:sym typeface="Calibri"/>
            </a:endParaRPr>
          </a:p>
        </p:txBody>
      </p:sp>
      <p:sp>
        <p:nvSpPr>
          <p:cNvPr id="191" name="Google Shape;191;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Suggestions from Review - 2</a:t>
            </a:r>
            <a:endParaRPr b="0" i="0" sz="1400" u="none" cap="none" strike="noStrike">
              <a:solidFill>
                <a:srgbClr val="000000"/>
              </a:solidFill>
              <a:latin typeface="Arial"/>
              <a:ea typeface="Arial"/>
              <a:cs typeface="Arial"/>
              <a:sym typeface="Arial"/>
            </a:endParaRPr>
          </a:p>
        </p:txBody>
      </p:sp>
      <p:sp>
        <p:nvSpPr>
          <p:cNvPr id="192" name="Google Shape;19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193" name="Google Shape;19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94" name="Google Shape;19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ce05289134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gce05289134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Approach </a:t>
            </a:r>
            <a:endParaRPr b="0" i="0" sz="1400" u="none" cap="none" strike="noStrike">
              <a:solidFill>
                <a:srgbClr val="000000"/>
              </a:solidFill>
              <a:latin typeface="Arial"/>
              <a:ea typeface="Arial"/>
              <a:cs typeface="Arial"/>
              <a:sym typeface="Arial"/>
            </a:endParaRPr>
          </a:p>
        </p:txBody>
      </p:sp>
      <p:sp>
        <p:nvSpPr>
          <p:cNvPr id="201" name="Google Shape;201;gce05289134_0_0"/>
          <p:cNvSpPr txBox="1"/>
          <p:nvPr/>
        </p:nvSpPr>
        <p:spPr>
          <a:xfrm>
            <a:off x="2012950" y="1712875"/>
            <a:ext cx="8779500" cy="37332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0" i="0" lang="en-US" sz="2000" u="none" cap="none" strike="noStrike">
                <a:solidFill>
                  <a:srgbClr val="0033CC"/>
                </a:solidFill>
                <a:latin typeface="Calibri"/>
                <a:ea typeface="Calibri"/>
                <a:cs typeface="Calibri"/>
                <a:sym typeface="Calibri"/>
              </a:rPr>
              <a:t>The design approach we have planned on using is as follows:</a:t>
            </a:r>
            <a:endParaRPr b="0"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48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Choose a </a:t>
            </a:r>
            <a:r>
              <a:rPr b="1" i="0" lang="en-US" sz="2000" u="none" cap="none" strike="noStrike">
                <a:solidFill>
                  <a:srgbClr val="0033CC"/>
                </a:solidFill>
                <a:latin typeface="Calibri"/>
                <a:ea typeface="Calibri"/>
                <a:cs typeface="Calibri"/>
                <a:sym typeface="Calibri"/>
              </a:rPr>
              <a:t>specific geographic location</a:t>
            </a:r>
            <a:r>
              <a:rPr lang="en-US" sz="2000">
                <a:solidFill>
                  <a:srgbClr val="0033CC"/>
                </a:solidFill>
                <a:latin typeface="Calibri"/>
                <a:ea typeface="Calibri"/>
                <a:cs typeface="Calibri"/>
                <a:sym typeface="Calibri"/>
              </a:rPr>
              <a:t> like a district or state, for eg: Karnataka.</a:t>
            </a:r>
            <a:endParaRPr b="0"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0"/>
              </a:spcBef>
              <a:spcAft>
                <a:spcPts val="0"/>
              </a:spcAft>
              <a:buClr>
                <a:srgbClr val="0033CC"/>
              </a:buClr>
              <a:buSzPts val="2000"/>
              <a:buFont typeface="Calibri"/>
              <a:buAutoNum type="arabicPeriod"/>
            </a:pPr>
            <a:r>
              <a:rPr b="1" i="0" lang="en-US" sz="2000" u="none" cap="none" strike="noStrike">
                <a:solidFill>
                  <a:srgbClr val="0033CC"/>
                </a:solidFill>
                <a:latin typeface="Calibri"/>
                <a:ea typeface="Calibri"/>
                <a:cs typeface="Calibri"/>
                <a:sym typeface="Calibri"/>
              </a:rPr>
              <a:t>Gather past data</a:t>
            </a:r>
            <a:r>
              <a:rPr b="0" i="0" lang="en-US" sz="2000" u="none" cap="none" strike="noStrike">
                <a:solidFill>
                  <a:srgbClr val="0033CC"/>
                </a:solidFill>
                <a:latin typeface="Calibri"/>
                <a:ea typeface="Calibri"/>
                <a:cs typeface="Calibri"/>
                <a:sym typeface="Calibri"/>
              </a:rPr>
              <a:t> for the chosen area.</a:t>
            </a:r>
            <a:endParaRPr b="0"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Allow the users to </a:t>
            </a:r>
            <a:r>
              <a:rPr b="1" i="0" lang="en-US" sz="2000" u="none" cap="none" strike="noStrike">
                <a:solidFill>
                  <a:srgbClr val="0033CC"/>
                </a:solidFill>
                <a:latin typeface="Calibri"/>
                <a:ea typeface="Calibri"/>
                <a:cs typeface="Calibri"/>
                <a:sym typeface="Calibri"/>
              </a:rPr>
              <a:t>enter real-time data</a:t>
            </a:r>
            <a:r>
              <a:rPr b="0" i="0" lang="en-US" sz="2000" u="none" cap="none" strike="noStrike">
                <a:solidFill>
                  <a:srgbClr val="0033CC"/>
                </a:solidFill>
                <a:latin typeface="Calibri"/>
                <a:ea typeface="Calibri"/>
                <a:cs typeface="Calibri"/>
                <a:sym typeface="Calibri"/>
              </a:rPr>
              <a:t> into the application.</a:t>
            </a:r>
            <a:endParaRPr b="0"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The application will </a:t>
            </a:r>
            <a:r>
              <a:rPr b="1" i="0" lang="en-US" sz="2000" u="none" cap="none" strike="noStrike">
                <a:solidFill>
                  <a:srgbClr val="0033CC"/>
                </a:solidFill>
                <a:latin typeface="Calibri"/>
                <a:ea typeface="Calibri"/>
                <a:cs typeface="Calibri"/>
                <a:sym typeface="Calibri"/>
              </a:rPr>
              <a:t>predict and </a:t>
            </a:r>
            <a:r>
              <a:rPr b="1" lang="en-US" sz="2000">
                <a:solidFill>
                  <a:srgbClr val="0033CC"/>
                </a:solidFill>
                <a:latin typeface="Calibri"/>
                <a:ea typeface="Calibri"/>
                <a:cs typeface="Calibri"/>
                <a:sym typeface="Calibri"/>
              </a:rPr>
              <a:t>display a list of crops</a:t>
            </a:r>
            <a:r>
              <a:rPr lang="en-US" sz="2000">
                <a:solidFill>
                  <a:srgbClr val="0033CC"/>
                </a:solidFill>
                <a:latin typeface="Calibri"/>
                <a:ea typeface="Calibri"/>
                <a:cs typeface="Calibri"/>
                <a:sym typeface="Calibri"/>
              </a:rPr>
              <a:t> along with their </a:t>
            </a:r>
            <a:r>
              <a:rPr b="1" lang="en-US" sz="2000">
                <a:solidFill>
                  <a:srgbClr val="0033CC"/>
                </a:solidFill>
                <a:latin typeface="Calibri"/>
                <a:ea typeface="Calibri"/>
                <a:cs typeface="Calibri"/>
                <a:sym typeface="Calibri"/>
              </a:rPr>
              <a:t>yield percentage</a:t>
            </a:r>
            <a:r>
              <a:rPr lang="en-US" sz="2000">
                <a:solidFill>
                  <a:srgbClr val="0033CC"/>
                </a:solidFill>
                <a:latin typeface="Calibri"/>
                <a:ea typeface="Calibri"/>
                <a:cs typeface="Calibri"/>
                <a:sym typeface="Calibri"/>
              </a:rPr>
              <a:t> which will be ranked in hierarchy</a:t>
            </a:r>
            <a:r>
              <a:rPr b="0" i="0" lang="en-US" sz="2000" u="none" cap="none" strike="noStrike">
                <a:solidFill>
                  <a:srgbClr val="0033CC"/>
                </a:solidFill>
                <a:latin typeface="Calibri"/>
                <a:ea typeface="Calibri"/>
                <a:cs typeface="Calibri"/>
                <a:sym typeface="Calibri"/>
              </a:rPr>
              <a:t>.</a:t>
            </a:r>
            <a:endParaRPr b="0" i="0" sz="2000" u="none" cap="none" strike="noStrike">
              <a:solidFill>
                <a:srgbClr val="0033CC"/>
              </a:solidFill>
              <a:latin typeface="Calibri"/>
              <a:ea typeface="Calibri"/>
              <a:cs typeface="Calibri"/>
              <a:sym typeface="Calibri"/>
            </a:endParaRPr>
          </a:p>
          <a:p>
            <a:pPr indent="0" lvl="0" marL="0" marR="0" rtl="0" algn="just">
              <a:lnSpc>
                <a:spcPct val="100000"/>
              </a:lnSpc>
              <a:spcBef>
                <a:spcPts val="480"/>
              </a:spcBef>
              <a:spcAft>
                <a:spcPts val="0"/>
              </a:spcAft>
              <a:buClr>
                <a:srgbClr val="000000"/>
              </a:buClr>
              <a:buSzPts val="2400"/>
              <a:buFont typeface="Arial"/>
              <a:buNone/>
            </a:pPr>
            <a:r>
              <a:t/>
            </a:r>
            <a:endParaRPr b="0" i="0" sz="2000" u="none" cap="none" strike="noStrike">
              <a:solidFill>
                <a:srgbClr val="0033CC"/>
              </a:solidFill>
              <a:latin typeface="Calibri"/>
              <a:ea typeface="Calibri"/>
              <a:cs typeface="Calibri"/>
              <a:sym typeface="Calibri"/>
            </a:endParaRPr>
          </a:p>
          <a:p>
            <a:pPr indent="0" lvl="0" marL="0" marR="0" rtl="0" algn="just">
              <a:lnSpc>
                <a:spcPct val="100000"/>
              </a:lnSpc>
              <a:spcBef>
                <a:spcPts val="480"/>
              </a:spcBef>
              <a:spcAft>
                <a:spcPts val="0"/>
              </a:spcAft>
              <a:buClr>
                <a:srgbClr val="000000"/>
              </a:buClr>
              <a:buSzPts val="2400"/>
              <a:buFont typeface="Arial"/>
              <a:buNone/>
            </a:pPr>
            <a:r>
              <a:rPr b="0" i="0" lang="en-US" sz="2000" u="none" cap="none" strike="noStrike">
                <a:solidFill>
                  <a:srgbClr val="0033CC"/>
                </a:solidFill>
                <a:latin typeface="Calibri"/>
                <a:ea typeface="Calibri"/>
                <a:cs typeface="Calibri"/>
                <a:sym typeface="Calibri"/>
              </a:rPr>
              <a:t>In the backend, the </a:t>
            </a:r>
            <a:r>
              <a:rPr b="1" i="0" lang="en-US" sz="2000" u="none" cap="none" strike="noStrike">
                <a:solidFill>
                  <a:srgbClr val="0033CC"/>
                </a:solidFill>
                <a:latin typeface="Calibri"/>
                <a:ea typeface="Calibri"/>
                <a:cs typeface="Calibri"/>
                <a:sym typeface="Calibri"/>
              </a:rPr>
              <a:t>machine learning models</a:t>
            </a:r>
            <a:r>
              <a:rPr b="0" i="0" lang="en-US" sz="2000" u="none" cap="none" strike="noStrike">
                <a:solidFill>
                  <a:srgbClr val="0033CC"/>
                </a:solidFill>
                <a:latin typeface="Calibri"/>
                <a:ea typeface="Calibri"/>
                <a:cs typeface="Calibri"/>
                <a:sym typeface="Calibri"/>
              </a:rPr>
              <a:t> such as SVM, Decision Trees, ANN etc will </a:t>
            </a:r>
            <a:r>
              <a:rPr b="1" i="0" lang="en-US" sz="2000" u="none" cap="none" strike="noStrike">
                <a:solidFill>
                  <a:srgbClr val="0033CC"/>
                </a:solidFill>
                <a:latin typeface="Calibri"/>
                <a:ea typeface="Calibri"/>
                <a:cs typeface="Calibri"/>
                <a:sym typeface="Calibri"/>
              </a:rPr>
              <a:t>process the data</a:t>
            </a:r>
            <a:r>
              <a:rPr b="0" i="0" lang="en-US" sz="2000" u="none" cap="none" strike="noStrike">
                <a:solidFill>
                  <a:srgbClr val="0033CC"/>
                </a:solidFill>
                <a:latin typeface="Calibri"/>
                <a:ea typeface="Calibri"/>
                <a:cs typeface="Calibri"/>
                <a:sym typeface="Calibri"/>
              </a:rPr>
              <a:t> provided and will </a:t>
            </a:r>
            <a:r>
              <a:rPr b="1" i="0" lang="en-US" sz="2000" u="none" cap="none" strike="noStrike">
                <a:solidFill>
                  <a:srgbClr val="0033CC"/>
                </a:solidFill>
                <a:latin typeface="Calibri"/>
                <a:ea typeface="Calibri"/>
                <a:cs typeface="Calibri"/>
                <a:sym typeface="Calibri"/>
              </a:rPr>
              <a:t>predict the </a:t>
            </a:r>
            <a:r>
              <a:rPr b="1" lang="en-US" sz="2000">
                <a:solidFill>
                  <a:srgbClr val="0033CC"/>
                </a:solidFill>
                <a:latin typeface="Calibri"/>
                <a:ea typeface="Calibri"/>
                <a:cs typeface="Calibri"/>
                <a:sym typeface="Calibri"/>
              </a:rPr>
              <a:t>range of </a:t>
            </a:r>
            <a:r>
              <a:rPr b="1" i="0" lang="en-US" sz="2000" u="none" cap="none" strike="noStrike">
                <a:solidFill>
                  <a:srgbClr val="0033CC"/>
                </a:solidFill>
                <a:latin typeface="Calibri"/>
                <a:ea typeface="Calibri"/>
                <a:cs typeface="Calibri"/>
                <a:sym typeface="Calibri"/>
              </a:rPr>
              <a:t>crops</a:t>
            </a:r>
            <a:r>
              <a:rPr b="0" i="0" lang="en-US" sz="2000" u="none" cap="none" strike="noStrike">
                <a:solidFill>
                  <a:srgbClr val="0033CC"/>
                </a:solidFill>
                <a:latin typeface="Calibri"/>
                <a:ea typeface="Calibri"/>
                <a:cs typeface="Calibri"/>
                <a:sym typeface="Calibri"/>
              </a:rPr>
              <a:t>.</a:t>
            </a:r>
            <a:endParaRPr b="0" i="0" sz="2000" u="none" cap="none" strike="noStrike">
              <a:solidFill>
                <a:srgbClr val="0033CC"/>
              </a:solidFill>
              <a:latin typeface="Calibri"/>
              <a:ea typeface="Calibri"/>
              <a:cs typeface="Calibri"/>
              <a:sym typeface="Calibri"/>
            </a:endParaRPr>
          </a:p>
        </p:txBody>
      </p:sp>
      <p:sp>
        <p:nvSpPr>
          <p:cNvPr id="202" name="Google Shape;202;gce05289134_0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03" name="Google Shape;203;gce05289134_0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04" name="Google Shape;204;gce05289134_0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ce05289134_0_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gce05289134_0_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Approach </a:t>
            </a:r>
            <a:endParaRPr b="0" i="0" sz="1400" u="none" cap="none" strike="noStrike">
              <a:solidFill>
                <a:srgbClr val="000000"/>
              </a:solidFill>
              <a:latin typeface="Arial"/>
              <a:ea typeface="Arial"/>
              <a:cs typeface="Arial"/>
              <a:sym typeface="Arial"/>
            </a:endParaRPr>
          </a:p>
        </p:txBody>
      </p:sp>
      <p:sp>
        <p:nvSpPr>
          <p:cNvPr id="211" name="Google Shape;211;gce05289134_0_6"/>
          <p:cNvSpPr txBox="1"/>
          <p:nvPr/>
        </p:nvSpPr>
        <p:spPr>
          <a:xfrm>
            <a:off x="2055025" y="2103675"/>
            <a:ext cx="8779500" cy="3552900"/>
          </a:xfrm>
          <a:prstGeom prst="rect">
            <a:avLst/>
          </a:prstGeom>
          <a:noFill/>
          <a:ln>
            <a:noFill/>
          </a:ln>
        </p:spPr>
        <p:txBody>
          <a:bodyPr anchorCtr="0" anchor="ctr" bIns="45700" lIns="91425" spcFirstLastPara="1" rIns="91425" wrap="square" tIns="45700">
            <a:noAutofit/>
          </a:bodyPr>
          <a:lstStyle/>
          <a:p>
            <a:pPr indent="-355600" lvl="0" marL="457200" marR="0" rtl="0" algn="just">
              <a:lnSpc>
                <a:spcPct val="100000"/>
              </a:lnSpc>
              <a:spcBef>
                <a:spcPts val="480"/>
              </a:spcBef>
              <a:spcAft>
                <a:spcPts val="0"/>
              </a:spcAft>
              <a:buClr>
                <a:srgbClr val="0033CC"/>
              </a:buClr>
              <a:buSzPts val="2000"/>
              <a:buFont typeface="Calibri"/>
              <a:buChar char="●"/>
            </a:pPr>
            <a:r>
              <a:rPr b="0" i="0" lang="en-US" sz="2000" u="none" cap="none" strike="noStrike">
                <a:solidFill>
                  <a:srgbClr val="0033CC"/>
                </a:solidFill>
                <a:latin typeface="Calibri"/>
                <a:ea typeface="Calibri"/>
                <a:cs typeface="Calibri"/>
                <a:sym typeface="Calibri"/>
              </a:rPr>
              <a:t>The reason for choosing a </a:t>
            </a:r>
            <a:r>
              <a:rPr b="1" i="0" lang="en-US" sz="2000" u="none" cap="none" strike="noStrike">
                <a:solidFill>
                  <a:srgbClr val="0033CC"/>
                </a:solidFill>
                <a:latin typeface="Calibri"/>
                <a:ea typeface="Calibri"/>
                <a:cs typeface="Calibri"/>
                <a:sym typeface="Calibri"/>
              </a:rPr>
              <a:t>smaller area</a:t>
            </a:r>
            <a:r>
              <a:rPr b="0" i="0" lang="en-US" sz="2000" u="none" cap="none" strike="noStrike">
                <a:solidFill>
                  <a:srgbClr val="0033CC"/>
                </a:solidFill>
                <a:latin typeface="Calibri"/>
                <a:ea typeface="Calibri"/>
                <a:cs typeface="Calibri"/>
                <a:sym typeface="Calibri"/>
              </a:rPr>
              <a:t> is that, in precision farming, we can get </a:t>
            </a:r>
            <a:r>
              <a:rPr b="1" i="0" lang="en-US" sz="2000" u="none" cap="none" strike="noStrike">
                <a:solidFill>
                  <a:srgbClr val="0033CC"/>
                </a:solidFill>
                <a:latin typeface="Calibri"/>
                <a:ea typeface="Calibri"/>
                <a:cs typeface="Calibri"/>
                <a:sym typeface="Calibri"/>
              </a:rPr>
              <a:t>better yield</a:t>
            </a:r>
            <a:r>
              <a:rPr b="0" i="0" lang="en-US" sz="2000" u="none" cap="none" strike="noStrike">
                <a:solidFill>
                  <a:srgbClr val="0033CC"/>
                </a:solidFill>
                <a:latin typeface="Calibri"/>
                <a:ea typeface="Calibri"/>
                <a:cs typeface="Calibri"/>
                <a:sym typeface="Calibri"/>
              </a:rPr>
              <a:t> if we focus on a smaller area. Taking a </a:t>
            </a:r>
            <a:r>
              <a:rPr b="1" i="0" lang="en-US" sz="2000" u="none" cap="none" strike="noStrike">
                <a:solidFill>
                  <a:srgbClr val="0033CC"/>
                </a:solidFill>
                <a:latin typeface="Calibri"/>
                <a:ea typeface="Calibri"/>
                <a:cs typeface="Calibri"/>
                <a:sym typeface="Calibri"/>
              </a:rPr>
              <a:t>larger area</a:t>
            </a:r>
            <a:r>
              <a:rPr b="0" i="0" lang="en-US" sz="2000" u="none" cap="none" strike="noStrike">
                <a:solidFill>
                  <a:srgbClr val="0033CC"/>
                </a:solidFill>
                <a:latin typeface="Calibri"/>
                <a:ea typeface="Calibri"/>
                <a:cs typeface="Calibri"/>
                <a:sym typeface="Calibri"/>
              </a:rPr>
              <a:t> and generalizing the obtained results </a:t>
            </a:r>
            <a:r>
              <a:rPr b="1" i="0" lang="en-US" sz="2000" u="none" cap="none" strike="noStrike">
                <a:solidFill>
                  <a:srgbClr val="0033CC"/>
                </a:solidFill>
                <a:latin typeface="Calibri"/>
                <a:ea typeface="Calibri"/>
                <a:cs typeface="Calibri"/>
                <a:sym typeface="Calibri"/>
              </a:rPr>
              <a:t>may give inaccurate predictions</a:t>
            </a:r>
            <a:r>
              <a:rPr b="0" i="0" lang="en-US" sz="2000" u="none" cap="none" strike="noStrike">
                <a:solidFill>
                  <a:srgbClr val="0033CC"/>
                </a:solidFill>
                <a:latin typeface="Calibri"/>
                <a:ea typeface="Calibri"/>
                <a:cs typeface="Calibri"/>
                <a:sym typeface="Calibri"/>
              </a:rPr>
              <a:t> and can lead to wrong suggestions. </a:t>
            </a:r>
            <a:endParaRPr b="0" i="0" sz="2000" u="none" cap="none" strike="noStrike">
              <a:solidFill>
                <a:srgbClr val="0033CC"/>
              </a:solidFill>
              <a:latin typeface="Calibri"/>
              <a:ea typeface="Calibri"/>
              <a:cs typeface="Calibri"/>
              <a:sym typeface="Calibri"/>
            </a:endParaRPr>
          </a:p>
          <a:p>
            <a:pPr indent="0" lvl="0" marL="0" marR="0" rtl="0" algn="just">
              <a:lnSpc>
                <a:spcPct val="100000"/>
              </a:lnSpc>
              <a:spcBef>
                <a:spcPts val="480"/>
              </a:spcBef>
              <a:spcAft>
                <a:spcPts val="0"/>
              </a:spcAft>
              <a:buNone/>
            </a:pPr>
            <a:r>
              <a:t/>
            </a:r>
            <a:endParaRPr sz="2000">
              <a:solidFill>
                <a:srgbClr val="0033CC"/>
              </a:solidFill>
              <a:latin typeface="Calibri"/>
              <a:ea typeface="Calibri"/>
              <a:cs typeface="Calibri"/>
              <a:sym typeface="Calibri"/>
            </a:endParaRPr>
          </a:p>
          <a:p>
            <a:pPr indent="-355600" lvl="0" marL="457200" marR="0" rtl="0" algn="just">
              <a:lnSpc>
                <a:spcPct val="100000"/>
              </a:lnSpc>
              <a:spcBef>
                <a:spcPts val="0"/>
              </a:spcBef>
              <a:spcAft>
                <a:spcPts val="0"/>
              </a:spcAft>
              <a:buClr>
                <a:srgbClr val="0033CC"/>
              </a:buClr>
              <a:buSzPts val="2000"/>
              <a:buFont typeface="Calibri"/>
              <a:buChar char="●"/>
            </a:pPr>
            <a:r>
              <a:rPr b="0" i="0" lang="en-US" sz="2000" u="none" cap="none" strike="noStrike">
                <a:solidFill>
                  <a:srgbClr val="0033CC"/>
                </a:solidFill>
                <a:latin typeface="Calibri"/>
                <a:ea typeface="Calibri"/>
                <a:cs typeface="Calibri"/>
                <a:sym typeface="Calibri"/>
              </a:rPr>
              <a:t>Although we have data for </a:t>
            </a:r>
            <a:r>
              <a:rPr lang="en-US" sz="2000">
                <a:solidFill>
                  <a:srgbClr val="0033CC"/>
                </a:solidFill>
                <a:latin typeface="Calibri"/>
                <a:ea typeface="Calibri"/>
                <a:cs typeface="Calibri"/>
                <a:sym typeface="Calibri"/>
              </a:rPr>
              <a:t>the entire country</a:t>
            </a:r>
            <a:r>
              <a:rPr b="0" i="0" lang="en-US" sz="2000" u="none" cap="none" strike="noStrike">
                <a:solidFill>
                  <a:srgbClr val="0033CC"/>
                </a:solidFill>
                <a:latin typeface="Calibri"/>
                <a:ea typeface="Calibri"/>
                <a:cs typeface="Calibri"/>
                <a:sym typeface="Calibri"/>
              </a:rPr>
              <a:t>, this can lead to wrong suggestions due to a large amount of missing and inaccurate values.</a:t>
            </a:r>
            <a:endParaRPr b="0" i="0" sz="2000" u="none" cap="none" strike="noStrike">
              <a:solidFill>
                <a:srgbClr val="0033CC"/>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sz="2000">
              <a:solidFill>
                <a:srgbClr val="0033CC"/>
              </a:solidFill>
              <a:latin typeface="Calibri"/>
              <a:ea typeface="Calibri"/>
              <a:cs typeface="Calibri"/>
              <a:sym typeface="Calibri"/>
            </a:endParaRPr>
          </a:p>
          <a:p>
            <a:pPr indent="-355600" lvl="0" marL="457200" marR="0" rtl="0" algn="just">
              <a:lnSpc>
                <a:spcPct val="100000"/>
              </a:lnSpc>
              <a:spcBef>
                <a:spcPts val="0"/>
              </a:spcBef>
              <a:spcAft>
                <a:spcPts val="0"/>
              </a:spcAft>
              <a:buClr>
                <a:srgbClr val="0033CC"/>
              </a:buClr>
              <a:buSzPts val="2000"/>
              <a:buFont typeface="Calibri"/>
              <a:buChar char="●"/>
            </a:pPr>
            <a:r>
              <a:rPr b="0" i="0" lang="en-US" sz="2000" u="none" cap="none" strike="noStrike">
                <a:solidFill>
                  <a:srgbClr val="0033CC"/>
                </a:solidFill>
                <a:latin typeface="Calibri"/>
                <a:ea typeface="Calibri"/>
                <a:cs typeface="Calibri"/>
                <a:sym typeface="Calibri"/>
              </a:rPr>
              <a:t>The </a:t>
            </a:r>
            <a:r>
              <a:rPr b="1" i="0" lang="en-US" sz="2000" u="none" cap="none" strike="noStrike">
                <a:solidFill>
                  <a:srgbClr val="0033CC"/>
                </a:solidFill>
                <a:latin typeface="Calibri"/>
                <a:ea typeface="Calibri"/>
                <a:cs typeface="Calibri"/>
                <a:sym typeface="Calibri"/>
              </a:rPr>
              <a:t>benefits</a:t>
            </a:r>
            <a:r>
              <a:rPr b="0" i="0" lang="en-US" sz="2000" u="none" cap="none" strike="noStrike">
                <a:solidFill>
                  <a:srgbClr val="0033CC"/>
                </a:solidFill>
                <a:latin typeface="Calibri"/>
                <a:ea typeface="Calibri"/>
                <a:cs typeface="Calibri"/>
                <a:sym typeface="Calibri"/>
              </a:rPr>
              <a:t> of following this approach is that farmers or horticulturists have to only input the soil and atmospheric data in the application as they get the values from their local bodies. Instead of making decisions based on intuition, this is a more promising and </a:t>
            </a:r>
            <a:r>
              <a:rPr b="1" i="0" lang="en-US" sz="2000" u="none" cap="none" strike="noStrike">
                <a:solidFill>
                  <a:srgbClr val="0033CC"/>
                </a:solidFill>
                <a:latin typeface="Calibri"/>
                <a:ea typeface="Calibri"/>
                <a:cs typeface="Calibri"/>
                <a:sym typeface="Calibri"/>
              </a:rPr>
              <a:t>scientific approach for better yield</a:t>
            </a:r>
            <a:r>
              <a:rPr b="0" i="0" lang="en-US" sz="2000" u="none" cap="none" strike="noStrike">
                <a:solidFill>
                  <a:srgbClr val="0033CC"/>
                </a:solidFill>
                <a:latin typeface="Calibri"/>
                <a:ea typeface="Calibri"/>
                <a:cs typeface="Calibri"/>
                <a:sym typeface="Calibri"/>
              </a:rPr>
              <a:t>.</a:t>
            </a:r>
            <a:endParaRPr b="0" i="0" sz="2000" u="none" cap="none" strike="noStrike">
              <a:solidFill>
                <a:srgbClr val="0033CC"/>
              </a:solidFill>
              <a:latin typeface="Calibri"/>
              <a:ea typeface="Calibri"/>
              <a:cs typeface="Calibri"/>
              <a:sym typeface="Calibri"/>
            </a:endParaRPr>
          </a:p>
        </p:txBody>
      </p:sp>
      <p:sp>
        <p:nvSpPr>
          <p:cNvPr id="212" name="Google Shape;212;gce05289134_0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13" name="Google Shape;213;gce05289134_0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14" name="Google Shape;214;gce05289134_0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Constraints, Assumptions &amp; Dependencies</a:t>
            </a:r>
            <a:endParaRPr b="0" i="0" sz="2400" u="none" cap="none" strike="noStrike">
              <a:solidFill>
                <a:schemeClr val="dk1"/>
              </a:solidFill>
              <a:latin typeface="Arial"/>
              <a:ea typeface="Arial"/>
              <a:cs typeface="Arial"/>
              <a:sym typeface="Arial"/>
            </a:endParaRPr>
          </a:p>
        </p:txBody>
      </p:sp>
      <p:sp>
        <p:nvSpPr>
          <p:cNvPr id="221" name="Google Shape;221;p5"/>
          <p:cNvSpPr txBox="1"/>
          <p:nvPr/>
        </p:nvSpPr>
        <p:spPr>
          <a:xfrm>
            <a:off x="1598800" y="1921350"/>
            <a:ext cx="9526500" cy="3781200"/>
          </a:xfrm>
          <a:prstGeom prst="rect">
            <a:avLst/>
          </a:prstGeom>
          <a:noFill/>
          <a:ln>
            <a:noFill/>
          </a:ln>
        </p:spPr>
        <p:txBody>
          <a:bodyPr anchorCtr="0" anchor="ctr" bIns="45700" lIns="91425" spcFirstLastPara="1" rIns="91425" wrap="square" tIns="45700">
            <a:noAutofit/>
          </a:bodyPr>
          <a:lstStyle/>
          <a:p>
            <a:pPr indent="-355600" lvl="0" marL="457200" marR="0" rtl="0" algn="just">
              <a:lnSpc>
                <a:spcPct val="100000"/>
              </a:lnSpc>
              <a:spcBef>
                <a:spcPts val="480"/>
              </a:spcBef>
              <a:spcAft>
                <a:spcPts val="0"/>
              </a:spcAft>
              <a:buClr>
                <a:srgbClr val="0033CC"/>
              </a:buClr>
              <a:buSzPts val="2000"/>
              <a:buFont typeface="Calibri"/>
              <a:buChar char="●"/>
            </a:pPr>
            <a:r>
              <a:rPr b="0" i="0" lang="en-US" sz="2000" u="none" cap="none" strike="noStrike">
                <a:solidFill>
                  <a:srgbClr val="0033CC"/>
                </a:solidFill>
                <a:latin typeface="Calibri"/>
                <a:ea typeface="Calibri"/>
                <a:cs typeface="Calibri"/>
                <a:sym typeface="Calibri"/>
              </a:rPr>
              <a:t>Our current model factors in all the soil and atmospheric details of the entire country and predicts the output of the crop. After going through literature surveys related to our line of work, we have found out that </a:t>
            </a:r>
            <a:r>
              <a:rPr b="1" i="0" lang="en-US" sz="2000" u="none" cap="none" strike="noStrike">
                <a:solidFill>
                  <a:srgbClr val="0033CC"/>
                </a:solidFill>
                <a:latin typeface="Calibri"/>
                <a:ea typeface="Calibri"/>
                <a:cs typeface="Calibri"/>
                <a:sym typeface="Calibri"/>
              </a:rPr>
              <a:t>focusing on a smaller area</a:t>
            </a:r>
            <a:r>
              <a:rPr b="0" i="0" lang="en-US" sz="2000" u="none" cap="none" strike="noStrike">
                <a:solidFill>
                  <a:srgbClr val="0033CC"/>
                </a:solidFill>
                <a:latin typeface="Calibri"/>
                <a:ea typeface="Calibri"/>
                <a:cs typeface="Calibri"/>
                <a:sym typeface="Calibri"/>
              </a:rPr>
              <a:t> of interest leads to </a:t>
            </a:r>
            <a:r>
              <a:rPr b="1" i="0" lang="en-US" sz="2000" u="none" cap="none" strike="noStrike">
                <a:solidFill>
                  <a:srgbClr val="0033CC"/>
                </a:solidFill>
                <a:latin typeface="Calibri"/>
                <a:ea typeface="Calibri"/>
                <a:cs typeface="Calibri"/>
                <a:sym typeface="Calibri"/>
              </a:rPr>
              <a:t>more accurate results</a:t>
            </a:r>
            <a:r>
              <a:rPr b="0" i="0" lang="en-US" sz="2000" u="none" cap="none" strike="noStrike">
                <a:solidFill>
                  <a:srgbClr val="0033CC"/>
                </a:solidFill>
                <a:latin typeface="Calibri"/>
                <a:ea typeface="Calibri"/>
                <a:cs typeface="Calibri"/>
                <a:sym typeface="Calibri"/>
              </a:rPr>
              <a:t>.</a:t>
            </a:r>
            <a:endParaRPr b="0" i="0" sz="2000" u="none" cap="none" strike="noStrike">
              <a:solidFill>
                <a:srgbClr val="0033CC"/>
              </a:solidFill>
              <a:latin typeface="Calibri"/>
              <a:ea typeface="Calibri"/>
              <a:cs typeface="Calibri"/>
              <a:sym typeface="Calibri"/>
            </a:endParaRPr>
          </a:p>
          <a:p>
            <a:pPr indent="0" lvl="0" marL="457200" marR="0" rtl="0" algn="just">
              <a:lnSpc>
                <a:spcPct val="100000"/>
              </a:lnSpc>
              <a:spcBef>
                <a:spcPts val="480"/>
              </a:spcBef>
              <a:spcAft>
                <a:spcPts val="0"/>
              </a:spcAft>
              <a:buClr>
                <a:srgbClr val="000000"/>
              </a:buClr>
              <a:buSzPts val="2400"/>
              <a:buFont typeface="Arial"/>
              <a:buNone/>
            </a:pPr>
            <a:r>
              <a:t/>
            </a:r>
            <a:endParaRPr b="0" i="0" sz="2000" u="none" cap="none" strike="noStrike">
              <a:solidFill>
                <a:srgbClr val="0033CC"/>
              </a:solidFill>
              <a:latin typeface="Calibri"/>
              <a:ea typeface="Calibri"/>
              <a:cs typeface="Calibri"/>
              <a:sym typeface="Calibri"/>
            </a:endParaRPr>
          </a:p>
          <a:p>
            <a:pPr indent="-355600" lvl="0" marL="457200" marR="0" rtl="0" algn="just">
              <a:lnSpc>
                <a:spcPct val="100000"/>
              </a:lnSpc>
              <a:spcBef>
                <a:spcPts val="480"/>
              </a:spcBef>
              <a:spcAft>
                <a:spcPts val="0"/>
              </a:spcAft>
              <a:buClr>
                <a:srgbClr val="0033CC"/>
              </a:buClr>
              <a:buSzPts val="2000"/>
              <a:buFont typeface="Calibri"/>
              <a:buChar char="●"/>
            </a:pPr>
            <a:r>
              <a:rPr b="0" i="0" lang="en-US" sz="2000" u="none" cap="none" strike="noStrike">
                <a:solidFill>
                  <a:srgbClr val="0033CC"/>
                </a:solidFill>
                <a:latin typeface="Calibri"/>
                <a:ea typeface="Calibri"/>
                <a:cs typeface="Calibri"/>
                <a:sym typeface="Calibri"/>
              </a:rPr>
              <a:t>Since the values are to be manually entered by the </a:t>
            </a:r>
            <a:r>
              <a:rPr lang="en-US" sz="2000">
                <a:solidFill>
                  <a:srgbClr val="0033CC"/>
                </a:solidFill>
                <a:latin typeface="Calibri"/>
                <a:ea typeface="Calibri"/>
                <a:cs typeface="Calibri"/>
                <a:sym typeface="Calibri"/>
              </a:rPr>
              <a:t>users</a:t>
            </a:r>
            <a:r>
              <a:rPr b="0" i="0" lang="en-US" sz="2000" u="none" cap="none" strike="noStrike">
                <a:solidFill>
                  <a:srgbClr val="0033CC"/>
                </a:solidFill>
                <a:latin typeface="Calibri"/>
                <a:ea typeface="Calibri"/>
                <a:cs typeface="Calibri"/>
                <a:sym typeface="Calibri"/>
              </a:rPr>
              <a:t>, they must make sure that they enter it correctly or else the model will lead to wrong predictions and will result in low produce.</a:t>
            </a:r>
            <a:endParaRPr b="0" i="0" sz="2000" u="none" cap="none" strike="noStrike">
              <a:solidFill>
                <a:srgbClr val="0033CC"/>
              </a:solidFill>
              <a:latin typeface="Calibri"/>
              <a:ea typeface="Calibri"/>
              <a:cs typeface="Calibri"/>
              <a:sym typeface="Calibri"/>
            </a:endParaRPr>
          </a:p>
          <a:p>
            <a:pPr indent="0" lvl="0" marL="0" marR="0" rtl="0" algn="just">
              <a:lnSpc>
                <a:spcPct val="100000"/>
              </a:lnSpc>
              <a:spcBef>
                <a:spcPts val="480"/>
              </a:spcBef>
              <a:spcAft>
                <a:spcPts val="0"/>
              </a:spcAft>
              <a:buNone/>
            </a:pPr>
            <a:r>
              <a:t/>
            </a:r>
            <a:endParaRPr sz="2000">
              <a:solidFill>
                <a:srgbClr val="0033CC"/>
              </a:solidFill>
              <a:latin typeface="Calibri"/>
              <a:ea typeface="Calibri"/>
              <a:cs typeface="Calibri"/>
              <a:sym typeface="Calibri"/>
            </a:endParaRPr>
          </a:p>
          <a:p>
            <a:pPr indent="-355600" lvl="0" marL="457200" marR="0" rtl="0" algn="just">
              <a:lnSpc>
                <a:spcPct val="100000"/>
              </a:lnSpc>
              <a:spcBef>
                <a:spcPts val="480"/>
              </a:spcBef>
              <a:spcAft>
                <a:spcPts val="0"/>
              </a:spcAft>
              <a:buClr>
                <a:srgbClr val="0033CC"/>
              </a:buClr>
              <a:buSzPts val="2000"/>
              <a:buFont typeface="Calibri"/>
              <a:buChar char="●"/>
            </a:pPr>
            <a:r>
              <a:rPr lang="en-US" sz="2000">
                <a:solidFill>
                  <a:srgbClr val="0033CC"/>
                </a:solidFill>
                <a:latin typeface="Calibri"/>
                <a:ea typeface="Calibri"/>
                <a:cs typeface="Calibri"/>
                <a:sym typeface="Calibri"/>
              </a:rPr>
              <a:t>Another assumption is that </a:t>
            </a:r>
            <a:r>
              <a:rPr b="1" lang="en-US" sz="2000">
                <a:solidFill>
                  <a:srgbClr val="0033CC"/>
                </a:solidFill>
                <a:latin typeface="Calibri"/>
                <a:ea typeface="Calibri"/>
                <a:cs typeface="Calibri"/>
                <a:sym typeface="Calibri"/>
              </a:rPr>
              <a:t>N, P, K</a:t>
            </a:r>
            <a:r>
              <a:rPr lang="en-US" sz="2000">
                <a:solidFill>
                  <a:srgbClr val="0033CC"/>
                </a:solidFill>
                <a:latin typeface="Calibri"/>
                <a:ea typeface="Calibri"/>
                <a:cs typeface="Calibri"/>
                <a:sym typeface="Calibri"/>
              </a:rPr>
              <a:t> and other soil nutrients </a:t>
            </a:r>
            <a:r>
              <a:rPr b="1" lang="en-US" sz="2000">
                <a:solidFill>
                  <a:srgbClr val="0033CC"/>
                </a:solidFill>
                <a:latin typeface="Calibri"/>
                <a:ea typeface="Calibri"/>
                <a:cs typeface="Calibri"/>
                <a:sym typeface="Calibri"/>
              </a:rPr>
              <a:t>values are available</a:t>
            </a:r>
            <a:r>
              <a:rPr lang="en-US" sz="2000">
                <a:solidFill>
                  <a:srgbClr val="0033CC"/>
                </a:solidFill>
                <a:latin typeface="Calibri"/>
                <a:ea typeface="Calibri"/>
                <a:cs typeface="Calibri"/>
                <a:sym typeface="Calibri"/>
              </a:rPr>
              <a:t> for the smooth working of the model.</a:t>
            </a:r>
            <a:endParaRPr sz="2000">
              <a:solidFill>
                <a:srgbClr val="0033CC"/>
              </a:solidFill>
              <a:latin typeface="Calibri"/>
              <a:ea typeface="Calibri"/>
              <a:cs typeface="Calibri"/>
              <a:sym typeface="Calibri"/>
            </a:endParaRPr>
          </a:p>
        </p:txBody>
      </p:sp>
      <p:sp>
        <p:nvSpPr>
          <p:cNvPr id="222" name="Google Shape;22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23" name="Google Shape;22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24" name="Google Shape;22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ce05289134_0_6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gce05289134_0_6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Constraints, Assumptions &amp; Dependencies</a:t>
            </a:r>
            <a:endParaRPr b="0" i="0" sz="2400" u="none" cap="none" strike="noStrike">
              <a:solidFill>
                <a:schemeClr val="dk1"/>
              </a:solidFill>
              <a:latin typeface="Arial"/>
              <a:ea typeface="Arial"/>
              <a:cs typeface="Arial"/>
              <a:sym typeface="Arial"/>
            </a:endParaRPr>
          </a:p>
        </p:txBody>
      </p:sp>
      <p:sp>
        <p:nvSpPr>
          <p:cNvPr id="231" name="Google Shape;231;gce05289134_0_68"/>
          <p:cNvSpPr txBox="1"/>
          <p:nvPr/>
        </p:nvSpPr>
        <p:spPr>
          <a:xfrm>
            <a:off x="1598800" y="1791525"/>
            <a:ext cx="9526500" cy="3902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0" i="0" lang="en-US" sz="2000" u="none" cap="none" strike="noStrike">
                <a:solidFill>
                  <a:srgbClr val="0033CC"/>
                </a:solidFill>
                <a:latin typeface="Calibri"/>
                <a:ea typeface="Calibri"/>
                <a:cs typeface="Calibri"/>
                <a:sym typeface="Calibri"/>
              </a:rPr>
              <a:t>Other necessary dependencies are:</a:t>
            </a:r>
            <a:endParaRPr b="0" i="0" sz="2000" u="none" cap="none" strike="noStrike">
              <a:solidFill>
                <a:srgbClr val="0033CC"/>
              </a:solidFill>
              <a:latin typeface="Calibri"/>
              <a:ea typeface="Calibri"/>
              <a:cs typeface="Calibri"/>
              <a:sym typeface="Calibri"/>
            </a:endParaRPr>
          </a:p>
          <a:p>
            <a:pPr indent="-355600" lvl="0" marL="457200" marR="0" rtl="0" algn="just">
              <a:lnSpc>
                <a:spcPct val="150000"/>
              </a:lnSpc>
              <a:spcBef>
                <a:spcPts val="30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Good quality network connection to use the web application</a:t>
            </a:r>
            <a:endParaRPr b="0" i="0" sz="2000" u="none" cap="none" strike="noStrike">
              <a:solidFill>
                <a:srgbClr val="0033CC"/>
              </a:solidFill>
              <a:latin typeface="Calibri"/>
              <a:ea typeface="Calibri"/>
              <a:cs typeface="Calibri"/>
              <a:sym typeface="Calibri"/>
            </a:endParaRPr>
          </a:p>
          <a:p>
            <a:pPr indent="-355600" lvl="0" marL="457200" marR="0" rtl="0" algn="just">
              <a:lnSpc>
                <a:spcPct val="150000"/>
              </a:lnSpc>
              <a:spcBef>
                <a:spcPts val="30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Good quality network connection to install the mobile application </a:t>
            </a:r>
            <a:endParaRPr b="0" i="0" sz="2000" u="none" cap="none" strike="noStrike">
              <a:solidFill>
                <a:srgbClr val="0033CC"/>
              </a:solidFill>
              <a:latin typeface="Calibri"/>
              <a:ea typeface="Calibri"/>
              <a:cs typeface="Calibri"/>
              <a:sym typeface="Calibri"/>
            </a:endParaRPr>
          </a:p>
          <a:p>
            <a:pPr indent="-355600" lvl="0" marL="457200" marR="0" rtl="0" algn="just">
              <a:lnSpc>
                <a:spcPct val="150000"/>
              </a:lnSpc>
              <a:spcBef>
                <a:spcPts val="30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After the installation is complete, network connection is not required to make use of the application.</a:t>
            </a:r>
            <a:endParaRPr b="0" i="0" sz="2000" u="none" cap="none" strike="noStrike">
              <a:solidFill>
                <a:srgbClr val="0033CC"/>
              </a:solidFill>
              <a:latin typeface="Calibri"/>
              <a:ea typeface="Calibri"/>
              <a:cs typeface="Calibri"/>
              <a:sym typeface="Calibri"/>
            </a:endParaRPr>
          </a:p>
          <a:p>
            <a:pPr indent="-355600" lvl="0" marL="457200" marR="0" rtl="0" algn="just">
              <a:lnSpc>
                <a:spcPct val="150000"/>
              </a:lnSpc>
              <a:spcBef>
                <a:spcPts val="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A minimum of 4 GB of RAM is a must for the smooth functioning of the application.</a:t>
            </a:r>
            <a:endParaRPr b="0" i="0" sz="2000" u="none" cap="none" strike="noStrike">
              <a:solidFill>
                <a:srgbClr val="0033CC"/>
              </a:solidFill>
              <a:latin typeface="Calibri"/>
              <a:ea typeface="Calibri"/>
              <a:cs typeface="Calibri"/>
              <a:sym typeface="Calibri"/>
            </a:endParaRPr>
          </a:p>
          <a:p>
            <a:pPr indent="-355600" lvl="0" marL="457200" marR="0" rtl="0" algn="just">
              <a:lnSpc>
                <a:spcPct val="150000"/>
              </a:lnSpc>
              <a:spcBef>
                <a:spcPts val="0"/>
              </a:spcBef>
              <a:spcAft>
                <a:spcPts val="0"/>
              </a:spcAft>
              <a:buClr>
                <a:srgbClr val="0033CC"/>
              </a:buClr>
              <a:buSzPts val="2000"/>
              <a:buFont typeface="Calibri"/>
              <a:buAutoNum type="arabicPeriod"/>
            </a:pPr>
            <a:r>
              <a:rPr b="0" i="0" lang="en-US" sz="2000" u="none" cap="none" strike="noStrike">
                <a:solidFill>
                  <a:srgbClr val="0033CC"/>
                </a:solidFill>
                <a:latin typeface="Calibri"/>
                <a:ea typeface="Calibri"/>
                <a:cs typeface="Calibri"/>
                <a:sym typeface="Calibri"/>
              </a:rPr>
              <a:t>The mobile must have Android as its operating system.</a:t>
            </a:r>
            <a:endParaRPr b="0" i="0" sz="2000" u="none" cap="none" strike="noStrike">
              <a:solidFill>
                <a:srgbClr val="0033CC"/>
              </a:solidFill>
              <a:latin typeface="Calibri"/>
              <a:ea typeface="Calibri"/>
              <a:cs typeface="Calibri"/>
              <a:sym typeface="Calibri"/>
            </a:endParaRPr>
          </a:p>
        </p:txBody>
      </p:sp>
      <p:sp>
        <p:nvSpPr>
          <p:cNvPr id="232" name="Google Shape;232;gce05289134_0_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33" name="Google Shape;233;gce05289134_0_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34" name="Google Shape;234;gce05289134_0_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Proposed Methodology / Approach</a:t>
            </a:r>
            <a:endParaRPr b="0" i="0" sz="2400" u="none" cap="none" strike="noStrike">
              <a:solidFill>
                <a:schemeClr val="dk1"/>
              </a:solidFill>
              <a:latin typeface="Arial"/>
              <a:ea typeface="Arial"/>
              <a:cs typeface="Arial"/>
              <a:sym typeface="Arial"/>
            </a:endParaRPr>
          </a:p>
        </p:txBody>
      </p:sp>
      <p:sp>
        <p:nvSpPr>
          <p:cNvPr id="241" name="Google Shape;241;p6"/>
          <p:cNvSpPr txBox="1"/>
          <p:nvPr/>
        </p:nvSpPr>
        <p:spPr>
          <a:xfrm>
            <a:off x="1493575" y="1986925"/>
            <a:ext cx="9174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42" name="Google Shape;242;p6"/>
          <p:cNvSpPr txBox="1"/>
          <p:nvPr/>
        </p:nvSpPr>
        <p:spPr>
          <a:xfrm>
            <a:off x="1711500" y="2475750"/>
            <a:ext cx="87690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33CC"/>
                </a:solidFill>
                <a:latin typeface="Calibri"/>
                <a:ea typeface="Calibri"/>
                <a:cs typeface="Calibri"/>
                <a:sym typeface="Calibri"/>
              </a:rPr>
              <a:t>We are following the </a:t>
            </a:r>
            <a:r>
              <a:rPr b="1" i="0" lang="en-US" sz="2200" u="none" cap="none" strike="noStrike">
                <a:solidFill>
                  <a:srgbClr val="0033CC"/>
                </a:solidFill>
                <a:latin typeface="Calibri"/>
                <a:ea typeface="Calibri"/>
                <a:cs typeface="Calibri"/>
                <a:sym typeface="Calibri"/>
              </a:rPr>
              <a:t>waterfall model</a:t>
            </a:r>
            <a:r>
              <a:rPr b="0" i="0" lang="en-US" sz="2200" u="none" cap="none" strike="noStrike">
                <a:solidFill>
                  <a:srgbClr val="0033CC"/>
                </a:solidFill>
                <a:latin typeface="Calibri"/>
                <a:ea typeface="Calibri"/>
                <a:cs typeface="Calibri"/>
                <a:sym typeface="Calibri"/>
              </a:rPr>
              <a:t> approach as:</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200">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R</a:t>
            </a:r>
            <a:r>
              <a:rPr b="0" i="0" lang="en-US" sz="2200" u="none" cap="none" strike="noStrike">
                <a:solidFill>
                  <a:srgbClr val="0033CC"/>
                </a:solidFill>
                <a:latin typeface="Calibri"/>
                <a:ea typeface="Calibri"/>
                <a:cs typeface="Calibri"/>
                <a:sym typeface="Calibri"/>
              </a:rPr>
              <a:t>equirements are fixed and will in all probability remain the same</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lang="en-US" sz="2200">
                <a:solidFill>
                  <a:srgbClr val="0033CC"/>
                </a:solidFill>
                <a:latin typeface="Calibri"/>
                <a:ea typeface="Calibri"/>
                <a:cs typeface="Calibri"/>
                <a:sym typeface="Calibri"/>
              </a:rPr>
              <a:t>N</a:t>
            </a:r>
            <a:r>
              <a:rPr b="0" i="0" lang="en-US" sz="2200" u="none" cap="none" strike="noStrike">
                <a:solidFill>
                  <a:srgbClr val="0033CC"/>
                </a:solidFill>
                <a:latin typeface="Calibri"/>
                <a:ea typeface="Calibri"/>
                <a:cs typeface="Calibri"/>
                <a:sym typeface="Calibri"/>
              </a:rPr>
              <a:t>o ambiguity in the requirements</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The technology to be used is well understood</a:t>
            </a:r>
            <a:endParaRPr b="0" i="0" sz="2200" u="none" cap="none" strike="noStrike">
              <a:solidFill>
                <a:srgbClr val="0033CC"/>
              </a:solidFill>
              <a:latin typeface="Calibri"/>
              <a:ea typeface="Calibri"/>
              <a:cs typeface="Calibri"/>
              <a:sym typeface="Calibri"/>
            </a:endParaRPr>
          </a:p>
          <a:p>
            <a:pPr indent="-368300" lvl="0" marL="457200" marR="0" rtl="0" algn="l">
              <a:lnSpc>
                <a:spcPct val="100000"/>
              </a:lnSpc>
              <a:spcBef>
                <a:spcPts val="0"/>
              </a:spcBef>
              <a:spcAft>
                <a:spcPts val="0"/>
              </a:spcAft>
              <a:buClr>
                <a:srgbClr val="0033CC"/>
              </a:buClr>
              <a:buSzPts val="2200"/>
              <a:buFont typeface="Calibri"/>
              <a:buChar char="●"/>
            </a:pPr>
            <a:r>
              <a:rPr b="0" i="0" lang="en-US" sz="2200" u="none" cap="none" strike="noStrike">
                <a:solidFill>
                  <a:srgbClr val="0033CC"/>
                </a:solidFill>
                <a:latin typeface="Calibri"/>
                <a:ea typeface="Calibri"/>
                <a:cs typeface="Calibri"/>
                <a:sym typeface="Calibri"/>
              </a:rPr>
              <a:t>It is a short project with a duration of 6 months</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2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200" u="none" cap="none" strike="noStrike">
              <a:solidFill>
                <a:srgbClr val="0033CC"/>
              </a:solidFill>
              <a:latin typeface="Calibri"/>
              <a:ea typeface="Calibri"/>
              <a:cs typeface="Calibri"/>
              <a:sym typeface="Calibri"/>
            </a:endParaRPr>
          </a:p>
        </p:txBody>
      </p:sp>
      <p:sp>
        <p:nvSpPr>
          <p:cNvPr id="243" name="Google Shape;2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PerfectCrop</a:t>
            </a:r>
            <a:endParaRPr/>
          </a:p>
        </p:txBody>
      </p:sp>
      <p:sp>
        <p:nvSpPr>
          <p:cNvPr id="244" name="Google Shape;2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245" name="Google Shape;2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2021-03-18T09:57:49Z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