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jb7Suh4u51rejaX4rL88SZ3Ncc6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rish Srinivas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31T16:39:42.944">
    <p:pos x="6000" y="0"/>
    <p:text>For Later</p:text>
    <p:extLst>
      <p:ext uri="{C676402C-5697-4E1C-873F-D02D1690AC5C}">
        <p15:threadingInfo timeZoneBias="0"/>
      </p:ext>
      <p:ext uri="http://customooxmlschemas.google.com/">
        <go:slidesCustomData xmlns:go="http://customooxmlschemas.google.com/" commentPostId="AAAAJAfa1gg"/>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0d5b5126_1_8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gce0d5b5126_1_83:notes"/>
          <p:cNvSpPr/>
          <p:nvPr>
            <p:ph idx="2" type="sldImg"/>
          </p:nvPr>
        </p:nvSpPr>
        <p:spPr>
          <a:xfrm>
            <a:off x="111328" y="696483"/>
            <a:ext cx="6789600" cy="348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1" name="Google Shape;231;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9" name="Google Shape;239;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7" name="Google Shape;247;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5" name="Google Shape;255;p1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0d5b5126_1_26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4" name="Google Shape;164;gce0d5b5126_1_263:notes"/>
          <p:cNvSpPr/>
          <p:nvPr>
            <p:ph idx="2" type="sldImg"/>
          </p:nvPr>
        </p:nvSpPr>
        <p:spPr>
          <a:xfrm>
            <a:off x="111328" y="696483"/>
            <a:ext cx="6789600" cy="348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e0d5b5126_1_27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5" name="Google Shape;175;gce0d5b5126_1_273:notes"/>
          <p:cNvSpPr/>
          <p:nvPr>
            <p:ph idx="2" type="sldImg"/>
          </p:nvPr>
        </p:nvSpPr>
        <p:spPr>
          <a:xfrm>
            <a:off x="111328" y="696483"/>
            <a:ext cx="6789600" cy="348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7" name="Google Shape;187;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4" name="Google Shape;19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1" name="Google Shape;201;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8" name="Google Shape;208;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5" name="Google Shape;215;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3" name="Google Shape;223;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3" name="Shape 73"/>
        <p:cNvGrpSpPr/>
        <p:nvPr/>
      </p:nvGrpSpPr>
      <p:grpSpPr>
        <a:xfrm>
          <a:off x="0" y="0"/>
          <a:ext cx="0" cy="0"/>
          <a:chOff x="0" y="0"/>
          <a:chExt cx="0" cy="0"/>
        </a:xfrm>
      </p:grpSpPr>
      <p:sp>
        <p:nvSpPr>
          <p:cNvPr id="74" name="Google Shape;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gce0d5b5126_1_29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gce0d5b5126_1_29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gce0d5b5126_1_2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ce0d5b5126_1_29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ce0d5b5126_1_29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3" name="Google Shape;93;gce0d5b5126_1_2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gce0d5b5126_1_2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gce0d5b5126_1_2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ce0d5b5126_1_3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ce0d5b5126_1_30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 name="Google Shape;99;gce0d5b5126_1_3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gce0d5b5126_1_3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gce0d5b5126_1_3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ce0d5b5126_1_30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ce0d5b5126_1_30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gce0d5b5126_1_30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ce0d5b5126_1_30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ce0d5b5126_1_30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ce0d5b5126_1_3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ce0d5b5126_1_31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1" name="Google Shape;111;gce0d5b5126_1_31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2" name="Google Shape;112;gce0d5b5126_1_3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ce0d5b5126_1_3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ce0d5b5126_1_3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ce0d5b5126_1_3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ce0d5b5126_1_3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8" name="Google Shape;118;gce0d5b5126_1_3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gce0d5b5126_1_3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0" name="Google Shape;120;gce0d5b5126_1_3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gce0d5b5126_1_3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gce0d5b5126_1_3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ce0d5b5126_1_3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ce0d5b5126_1_3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ce0d5b5126_1_3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ce0d5b5126_1_3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gce0d5b5126_1_3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ce0d5b5126_1_3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ce0d5b5126_1_33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2" name="Google Shape;132;gce0d5b5126_1_33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3" name="Google Shape;133;gce0d5b5126_1_3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ce0d5b5126_1_3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ce0d5b5126_1_3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ce0d5b5126_1_34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ce0d5b5126_1_34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gce0d5b5126_1_34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0" name="Google Shape;140;gce0d5b5126_1_3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gce0d5b5126_1_3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ce0d5b5126_1_3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ce0d5b5126_1_3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ce0d5b5126_1_34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gce0d5b5126_1_3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gce0d5b5126_1_3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gce0d5b5126_1_3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ce0d5b5126_1_35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ce0d5b5126_1_35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gce0d5b5126_1_3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gce0d5b5126_1_3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gce0d5b5126_1_3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3.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15" name="Google Shape;15;p15"/>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ce0d5b5126_1_2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gce0d5b5126_1_28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gce0d5b5126_1_2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gce0d5b5126_1_28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gce0d5b5126_1_2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gce0d5b5126_1_283"/>
          <p:cNvPicPr preferRelativeResize="0"/>
          <p:nvPr/>
        </p:nvPicPr>
        <p:blipFill rotWithShape="1">
          <a:blip r:embed="rId1">
            <a:alphaModFix/>
          </a:blip>
          <a:srcRect b="0" l="0" r="0" t="0"/>
          <a:stretch/>
        </p:blipFill>
        <p:spPr>
          <a:xfrm>
            <a:off x="11280821" y="86193"/>
            <a:ext cx="483235" cy="833755"/>
          </a:xfrm>
          <a:prstGeom prst="rect">
            <a:avLst/>
          </a:prstGeom>
          <a:noFill/>
          <a:ln>
            <a:noFill/>
          </a:ln>
        </p:spPr>
      </p:pic>
      <p:sp>
        <p:nvSpPr>
          <p:cNvPr id="85" name="Google Shape;85;gce0d5b5126_1_28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ce0d5b5126_1_83"/>
          <p:cNvSpPr txBox="1"/>
          <p:nvPr/>
        </p:nvSpPr>
        <p:spPr>
          <a:xfrm>
            <a:off x="1819950" y="3783575"/>
            <a:ext cx="9460800" cy="2497500"/>
          </a:xfrm>
          <a:prstGeom prst="rect">
            <a:avLst/>
          </a:prstGeom>
          <a:noFill/>
          <a:ln>
            <a:noFill/>
          </a:ln>
        </p:spPr>
        <p:txBody>
          <a:bodyPr anchorCtr="0" anchor="t" bIns="45700" lIns="91425" spcFirstLastPara="1" rIns="91425" wrap="square" tIns="45700">
            <a:noAutofit/>
          </a:bodyPr>
          <a:lstStyle/>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Title</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 	P</a:t>
            </a:r>
            <a:r>
              <a:rPr lang="en-US" sz="2000">
                <a:solidFill>
                  <a:srgbClr val="0033CC"/>
                </a:solidFill>
                <a:latin typeface="Calibri"/>
                <a:ea typeface="Calibri"/>
                <a:cs typeface="Calibri"/>
                <a:sym typeface="Calibri"/>
              </a:rPr>
              <a:t>er</a:t>
            </a:r>
            <a:r>
              <a:rPr i="0" lang="en-US" sz="2000" u="none" cap="none" strike="noStrike">
                <a:solidFill>
                  <a:srgbClr val="0033CC"/>
                </a:solidFill>
                <a:latin typeface="Calibri"/>
                <a:ea typeface="Calibri"/>
                <a:cs typeface="Calibri"/>
                <a:sym typeface="Calibri"/>
              </a:rPr>
              <a:t>fectCrop - The right cro</a:t>
            </a:r>
            <a:r>
              <a:rPr lang="en-US" sz="2000">
                <a:solidFill>
                  <a:srgbClr val="0033CC"/>
                </a:solidFill>
                <a:latin typeface="Calibri"/>
                <a:ea typeface="Calibri"/>
                <a:cs typeface="Calibri"/>
                <a:sym typeface="Calibri"/>
              </a:rPr>
              <a:t>p for your soil.</a:t>
            </a:r>
            <a:r>
              <a:rPr i="0" lang="en-US" sz="2000" u="none" cap="none" strike="noStrike">
                <a:solidFill>
                  <a:srgbClr val="0033CC"/>
                </a:solidFill>
                <a:latin typeface="Calibri"/>
                <a:ea typeface="Calibri"/>
                <a:cs typeface="Calibri"/>
                <a:sym typeface="Calibri"/>
              </a:rPr>
              <a:t>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a:t>
            </a:r>
            <a:r>
              <a:rPr i="0" lang="en-US" sz="2000" u="none" cap="none" strike="noStrike">
                <a:solidFill>
                  <a:srgbClr val="0033CC"/>
                </a:solidFill>
                <a:latin typeface="Calibri"/>
                <a:ea typeface="Calibri"/>
                <a:cs typeface="Calibri"/>
                <a:sym typeface="Calibri"/>
              </a:rPr>
              <a:t> </a:t>
            </a:r>
            <a:r>
              <a:rPr b="1" i="0" lang="en-US" sz="2000" u="none" cap="none" strike="noStrike">
                <a:solidFill>
                  <a:srgbClr val="0033CC"/>
                </a:solidFill>
                <a:latin typeface="Calibri"/>
                <a:ea typeface="Calibri"/>
                <a:cs typeface="Calibri"/>
                <a:sym typeface="Calibri"/>
              </a:rPr>
              <a:t>ID 	</a:t>
            </a:r>
            <a:r>
              <a:rPr i="0" lang="en-US" sz="2000" u="none" cap="none" strike="noStrike">
                <a:solidFill>
                  <a:srgbClr val="0033CC"/>
                </a:solidFill>
                <a:latin typeface="Calibri"/>
                <a:ea typeface="Calibri"/>
                <a:cs typeface="Calibri"/>
                <a:sym typeface="Calibri"/>
              </a:rPr>
              <a:t>: 	PW22RBA01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Guide	</a:t>
            </a:r>
            <a:r>
              <a:rPr i="0" lang="en-US" sz="2000" u="none" cap="none" strike="noStrike">
                <a:solidFill>
                  <a:srgbClr val="0033CC"/>
                </a:solidFill>
                <a:latin typeface="Calibri"/>
                <a:ea typeface="Calibri"/>
                <a:cs typeface="Calibri"/>
                <a:sym typeface="Calibri"/>
              </a:rPr>
              <a:t>: 	Prof. Raghu B A                 </a:t>
            </a:r>
            <a:endParaRPr i="0" sz="2000" u="none" cap="none" strike="noStrike">
              <a:solidFill>
                <a:srgbClr val="0033CC"/>
              </a:solidFill>
              <a:latin typeface="Calibri"/>
              <a:ea typeface="Calibri"/>
              <a:cs typeface="Calibri"/>
              <a:sym typeface="Calibri"/>
            </a:endParaRPr>
          </a:p>
          <a:p>
            <a:pPr indent="-51435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33CC"/>
                </a:solidFill>
                <a:latin typeface="Calibri"/>
                <a:ea typeface="Calibri"/>
                <a:cs typeface="Calibri"/>
                <a:sym typeface="Calibri"/>
              </a:rPr>
              <a:t>Project Team </a:t>
            </a:r>
            <a:r>
              <a:rPr i="0" lang="en-US" sz="2000" u="none" cap="none" strike="noStrike">
                <a:solidFill>
                  <a:srgbClr val="0033CC"/>
                </a:solidFill>
                <a:latin typeface="Calibri"/>
                <a:ea typeface="Calibri"/>
                <a:cs typeface="Calibri"/>
                <a:sym typeface="Calibri"/>
              </a:rPr>
              <a:t>	: 	PES1201800051</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Srish Srinivasan</a:t>
            </a:r>
            <a:endParaRPr i="0" sz="2000" u="none" cap="none" strike="noStrike">
              <a:solidFill>
                <a:srgbClr val="0033CC"/>
              </a:solidFill>
              <a:latin typeface="Calibri"/>
              <a:ea typeface="Calibri"/>
              <a:cs typeface="Calibri"/>
              <a:sym typeface="Calibri"/>
            </a:endParaRPr>
          </a:p>
          <a:p>
            <a:pPr indent="-5715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0033CC"/>
                </a:solidFill>
                <a:latin typeface="Calibri"/>
                <a:ea typeface="Calibri"/>
                <a:cs typeface="Calibri"/>
                <a:sym typeface="Calibri"/>
              </a:rPr>
              <a:t>	</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PES1201800089</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Akash Kumar Rao</a:t>
            </a:r>
            <a:endParaRPr sz="2000">
              <a:solidFill>
                <a:srgbClr val="0033CC"/>
              </a:solidFill>
              <a:latin typeface="Calibri"/>
              <a:ea typeface="Calibri"/>
              <a:cs typeface="Calibri"/>
              <a:sym typeface="Calibri"/>
            </a:endParaRPr>
          </a:p>
          <a:p>
            <a:pPr indent="-57150" lvl="0" marL="1828800" marR="0" rtl="0" algn="l">
              <a:lnSpc>
                <a:spcPct val="100000"/>
              </a:lnSpc>
              <a:spcBef>
                <a:spcPts val="0"/>
              </a:spcBef>
              <a:spcAft>
                <a:spcPts val="0"/>
              </a:spcAft>
              <a:buClr>
                <a:srgbClr val="000000"/>
              </a:buClr>
              <a:buSzPts val="2000"/>
              <a:buFont typeface="Arial"/>
              <a:buNone/>
            </a:pP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PES1201800102</a:t>
            </a:r>
            <a:r>
              <a:rPr lang="en-US" sz="2000">
                <a:solidFill>
                  <a:srgbClr val="0033CC"/>
                </a:solidFill>
                <a:latin typeface="Calibri"/>
                <a:ea typeface="Calibri"/>
                <a:cs typeface="Calibri"/>
                <a:sym typeface="Calibri"/>
              </a:rPr>
              <a:t> </a:t>
            </a:r>
            <a:r>
              <a:rPr i="0" lang="en-US" sz="2000" u="none" cap="none" strike="noStrike">
                <a:solidFill>
                  <a:srgbClr val="0033CC"/>
                </a:solidFill>
                <a:latin typeface="Calibri"/>
                <a:ea typeface="Calibri"/>
                <a:cs typeface="Calibri"/>
                <a:sym typeface="Calibri"/>
              </a:rPr>
              <a:t>Vishruth P Reddy</a:t>
            </a:r>
            <a:endParaRPr i="0" sz="2000" u="none" cap="none" strike="noStrike">
              <a:solidFill>
                <a:srgbClr val="0033CC"/>
              </a:solidFill>
              <a:latin typeface="Calibri"/>
              <a:ea typeface="Calibri"/>
              <a:cs typeface="Calibri"/>
              <a:sym typeface="Calibri"/>
            </a:endParaRPr>
          </a:p>
          <a:p>
            <a:pPr indent="-5715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0033CC"/>
                </a:solidFill>
                <a:latin typeface="Calibri"/>
                <a:ea typeface="Calibri"/>
                <a:cs typeface="Calibri"/>
                <a:sym typeface="Calibri"/>
              </a:rPr>
              <a:t>			 		PES1201800291 </a:t>
            </a:r>
            <a:r>
              <a:rPr lang="en-US" sz="2000">
                <a:solidFill>
                  <a:srgbClr val="0033CC"/>
                </a:solidFill>
                <a:latin typeface="Calibri"/>
                <a:ea typeface="Calibri"/>
                <a:cs typeface="Calibri"/>
                <a:sym typeface="Calibri"/>
              </a:rPr>
              <a:t>I</a:t>
            </a:r>
            <a:r>
              <a:rPr i="0" lang="en-US" sz="2000" u="none" cap="none" strike="noStrike">
                <a:solidFill>
                  <a:srgbClr val="0033CC"/>
                </a:solidFill>
                <a:latin typeface="Calibri"/>
                <a:ea typeface="Calibri"/>
                <a:cs typeface="Calibri"/>
                <a:sym typeface="Calibri"/>
              </a:rPr>
              <a:t>shan Agarwal</a:t>
            </a:r>
            <a:endParaRPr i="0" sz="2000" u="none" cap="none" strike="noStrike">
              <a:solidFill>
                <a:srgbClr val="0033CC"/>
              </a:solidFill>
              <a:latin typeface="Calibri"/>
              <a:ea typeface="Calibri"/>
              <a:cs typeface="Calibri"/>
              <a:sym typeface="Calibri"/>
            </a:endParaRPr>
          </a:p>
        </p:txBody>
      </p:sp>
      <p:pic>
        <p:nvPicPr>
          <p:cNvPr id="160" name="Google Shape;160;gce0d5b5126_1_8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61" name="Google Shape;161;gce0d5b5126_1_83"/>
          <p:cNvSpPr/>
          <p:nvPr/>
        </p:nvSpPr>
        <p:spPr>
          <a:xfrm>
            <a:off x="2017225" y="919951"/>
            <a:ext cx="7924800" cy="2246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chemeClr val="dk1"/>
                </a:solidFill>
                <a:latin typeface="Calibri"/>
                <a:ea typeface="Calibri"/>
                <a:cs typeface="Calibri"/>
                <a:sym typeface="Calibri"/>
              </a:rPr>
              <a:t>UE18CS390A – Capstone Project Phase – 1</a:t>
            </a:r>
            <a:endParaRPr i="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i="0" lang="en-US" sz="2800" u="none" cap="none" strike="noStrike">
                <a:solidFill>
                  <a:schemeClr val="dk1"/>
                </a:solidFill>
                <a:latin typeface="Calibri"/>
                <a:ea typeface="Calibri"/>
                <a:cs typeface="Calibri"/>
                <a:sym typeface="Calibri"/>
              </a:rPr>
              <a:t> </a:t>
            </a:r>
            <a:endParaRPr i="0" u="none" cap="none" strike="noStrike">
              <a:solidFill>
                <a:srgbClr val="000000"/>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2800">
                <a:solidFill>
                  <a:srgbClr val="FF0000"/>
                </a:solidFill>
                <a:latin typeface="Trebuchet MS"/>
                <a:ea typeface="Trebuchet MS"/>
                <a:cs typeface="Trebuchet MS"/>
                <a:sym typeface="Trebuchet MS"/>
              </a:rPr>
              <a:t>Project Progress Review #3</a:t>
            </a:r>
            <a:endParaRPr>
              <a:solidFill>
                <a:schemeClr val="dk1"/>
              </a:solidFill>
            </a:endParaRPr>
          </a:p>
          <a:p>
            <a:pPr indent="0" lvl="0" marL="0" marR="0" rtl="0" algn="ctr">
              <a:lnSpc>
                <a:spcPct val="100000"/>
              </a:lnSpc>
              <a:spcBef>
                <a:spcPts val="0"/>
              </a:spcBef>
              <a:spcAft>
                <a:spcPts val="0"/>
              </a:spcAft>
              <a:buClr>
                <a:srgbClr val="000000"/>
              </a:buClr>
              <a:buSzPts val="2800"/>
              <a:buFont typeface="Arial"/>
              <a:buNone/>
            </a:pPr>
            <a:r>
              <a:t/>
            </a:r>
            <a:endParaRPr sz="280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35" name="Google Shape;235;p9"/>
          <p:cNvSpPr txBox="1"/>
          <p:nvPr/>
        </p:nvSpPr>
        <p:spPr>
          <a:xfrm>
            <a:off x="2057400" y="1828800"/>
            <a:ext cx="6863700" cy="31552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technologies you plan to use and why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Demo</a:t>
            </a:r>
            <a:endParaRPr sz="2400">
              <a:solidFill>
                <a:schemeClr val="dk1"/>
              </a:solidFill>
              <a:latin typeface="Arial"/>
              <a:ea typeface="Arial"/>
              <a:cs typeface="Arial"/>
              <a:sym typeface="Arial"/>
            </a:endParaRPr>
          </a:p>
        </p:txBody>
      </p:sp>
      <p:sp>
        <p:nvSpPr>
          <p:cNvPr id="243" name="Google Shape;243;p10"/>
          <p:cNvSpPr txBox="1"/>
          <p:nvPr/>
        </p:nvSpPr>
        <p:spPr>
          <a:xfrm>
            <a:off x="2057400" y="1828800"/>
            <a:ext cx="9220200" cy="3155250"/>
          </a:xfrm>
          <a:prstGeom prst="rect">
            <a:avLst/>
          </a:prstGeom>
          <a:noFill/>
          <a:ln>
            <a:noFill/>
          </a:ln>
        </p:spPr>
        <p:txBody>
          <a:bodyPr anchorCtr="0" anchor="ctr" bIns="45700" lIns="91425" spcFirstLastPara="1" rIns="91425" wrap="square" tIns="45700">
            <a:noAutofit/>
          </a:bodyPr>
          <a:lstStyle/>
          <a:p>
            <a:pPr indent="-342900" lvl="0" marL="342900"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Demonstrate the Implemented work if available.</a:t>
            </a:r>
            <a:endParaRPr/>
          </a:p>
          <a:p>
            <a:pPr indent="-342900" lvl="0" marL="342900" marR="0" rtl="0" algn="just">
              <a:spcBef>
                <a:spcPts val="0"/>
              </a:spcBef>
              <a:spcAft>
                <a:spcPts val="0"/>
              </a:spcAft>
              <a:buClr>
                <a:srgbClr val="0033CC"/>
              </a:buClr>
              <a:buSzPts val="2400"/>
              <a:buFont typeface="Arial"/>
              <a:buChar char="•"/>
            </a:pPr>
            <a:r>
              <a:rPr lang="en-US" sz="2400">
                <a:solidFill>
                  <a:srgbClr val="0033CC"/>
                </a:solidFill>
                <a:latin typeface="Trebuchet MS"/>
                <a:ea typeface="Trebuchet MS"/>
                <a:cs typeface="Trebuchet MS"/>
                <a:sym typeface="Trebuchet MS"/>
              </a:rPr>
              <a:t>Designed Pseudocode/Algorithm can be explained.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
        <p:nvSpPr>
          <p:cNvPr id="251" name="Google Shape;251;p11"/>
          <p:cNvSpPr txBox="1"/>
          <p:nvPr/>
        </p:nvSpPr>
        <p:spPr>
          <a:xfrm>
            <a:off x="1981200" y="1752600"/>
            <a:ext cx="8229600" cy="31956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is the project progress so far?</a:t>
            </a:r>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is the percentage completion of the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59" name="Google Shape;259;p12"/>
          <p:cNvSpPr txBox="1"/>
          <p:nvPr/>
        </p:nvSpPr>
        <p:spPr>
          <a:xfrm>
            <a:off x="1828800" y="2274892"/>
            <a:ext cx="10058400" cy="4278307"/>
          </a:xfrm>
          <a:prstGeom prst="rect">
            <a:avLst/>
          </a:prstGeom>
          <a:noFill/>
          <a:ln>
            <a:noFill/>
          </a:ln>
        </p:spPr>
        <p:txBody>
          <a:bodyPr anchorCtr="0" anchor="t" bIns="45700" lIns="91425" spcFirstLastPara="1" rIns="91425" wrap="square" tIns="45700">
            <a:noAutofit/>
          </a:bodyPr>
          <a:lstStyle/>
          <a:p>
            <a:pPr indent="12700" lvl="0" marL="342900" marR="0" rtl="0" algn="just">
              <a:spcBef>
                <a:spcPts val="0"/>
              </a:spcBef>
              <a:spcAft>
                <a:spcPts val="0"/>
              </a:spcAft>
              <a:buNone/>
            </a:pPr>
            <a:r>
              <a:rPr lang="en-US" sz="2400">
                <a:solidFill>
                  <a:srgbClr val="0000FF"/>
                </a:solidFill>
                <a:latin typeface="Trebuchet MS"/>
                <a:ea typeface="Trebuchet MS"/>
                <a:cs typeface="Trebuchet MS"/>
                <a:sym typeface="Trebuchet MS"/>
              </a:rPr>
              <a:t>Provide references pertaining to your research according to IEEE format.</a:t>
            </a:r>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Example:</a:t>
            </a:r>
            <a:endParaRPr/>
          </a:p>
          <a:p>
            <a:pPr indent="12700" lvl="0" marL="342900" marR="0" rtl="0" algn="just">
              <a:spcBef>
                <a:spcPts val="480"/>
              </a:spcBef>
              <a:spcAft>
                <a:spcPts val="0"/>
              </a:spcAft>
              <a:buNone/>
            </a:pPr>
            <a:r>
              <a:rPr lang="en-US" sz="2400">
                <a:solidFill>
                  <a:schemeClr val="dk1"/>
                </a:solidFill>
                <a:latin typeface="Arial"/>
                <a:ea typeface="Arial"/>
                <a:cs typeface="Arial"/>
                <a:sym typeface="Arial"/>
              </a:rPr>
              <a:t>G. Eason, B. Noble, and I. N. Sneddon, “On certain integrals of Lipschitz-Hankel type involving products of Bessel functions,” Phil. Trans. Roy. Soc. London, vol. A247, pp. 529–551, April 1955. </a:t>
            </a:r>
            <a:r>
              <a:rPr i="1" lang="en-US" sz="2400">
                <a:solidFill>
                  <a:schemeClr val="dk1"/>
                </a:solidFill>
                <a:latin typeface="Arial"/>
                <a:ea typeface="Arial"/>
                <a:cs typeface="Arial"/>
                <a:sym typeface="Arial"/>
              </a:rPr>
              <a:t>(references)</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Any other information</a:t>
            </a:r>
            <a:endParaRPr/>
          </a:p>
        </p:txBody>
      </p:sp>
      <p:sp>
        <p:nvSpPr>
          <p:cNvPr id="266" name="Google Shape;266;p13"/>
          <p:cNvSpPr txBox="1"/>
          <p:nvPr/>
        </p:nvSpPr>
        <p:spPr>
          <a:xfrm>
            <a:off x="2133601" y="1905001"/>
            <a:ext cx="7485185" cy="2529923"/>
          </a:xfrm>
          <a:prstGeom prst="rect">
            <a:avLst/>
          </a:prstGeom>
          <a:noFill/>
          <a:ln>
            <a:noFill/>
          </a:ln>
        </p:spPr>
        <p:txBody>
          <a:bodyPr anchorCtr="0" anchor="t" bIns="45700" lIns="91425" spcFirstLastPara="1" rIns="91425" wrap="square" tIns="45700">
            <a:spAutoFit/>
          </a:bodyPr>
          <a:lstStyle/>
          <a:p>
            <a:pPr indent="12700" lvl="0" marL="342891" marR="0" rtl="0" algn="just">
              <a:spcBef>
                <a:spcPts val="0"/>
              </a:spcBef>
              <a:spcAft>
                <a:spcPts val="0"/>
              </a:spcAft>
              <a:buNone/>
            </a:pPr>
            <a:r>
              <a:rPr lang="en-US" sz="2400">
                <a:solidFill>
                  <a:srgbClr val="0000FF"/>
                </a:solidFill>
                <a:latin typeface="Trebuchet MS"/>
                <a:ea typeface="Trebuchet MS"/>
                <a:cs typeface="Trebuchet MS"/>
                <a:sym typeface="Trebuchet MS"/>
              </a:rPr>
              <a:t>Provide any other information you wish to add on.</a:t>
            </a:r>
            <a:endParaRPr/>
          </a:p>
          <a:p>
            <a:pPr indent="12700" lvl="0" marL="342891" marR="0" rtl="0" algn="just">
              <a:spcBef>
                <a:spcPts val="480"/>
              </a:spcBef>
              <a:spcAft>
                <a:spcPts val="0"/>
              </a:spcAft>
              <a:buNone/>
            </a:pPr>
            <a:r>
              <a:rPr lang="en-US" sz="2400">
                <a:solidFill>
                  <a:srgbClr val="0000FF"/>
                </a:solidFill>
                <a:latin typeface="Trebuchet MS"/>
                <a:ea typeface="Trebuchet MS"/>
                <a:cs typeface="Trebuchet MS"/>
                <a:sym typeface="Trebuchet MS"/>
              </a:rPr>
              <a:t> </a:t>
            </a:r>
            <a:endParaRPr/>
          </a:p>
          <a:p>
            <a:pPr indent="12700" lvl="0" marL="342891"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891" marR="0" rtl="0" algn="just">
              <a:spcBef>
                <a:spcPts val="480"/>
              </a:spcBef>
              <a:spcAft>
                <a:spcPts val="0"/>
              </a:spcAft>
              <a:buNone/>
            </a:pPr>
            <a:r>
              <a:rPr lang="en-US" sz="2400">
                <a:solidFill>
                  <a:srgbClr val="0000FF"/>
                </a:solidFill>
                <a:latin typeface="Trebuchet MS"/>
                <a:ea typeface="Trebuchet MS"/>
                <a:cs typeface="Trebuchet MS"/>
                <a:sym typeface="Trebuchet MS"/>
              </a:rPr>
              <a:t>Note: Changes can be made in the template, with the consent of the guide for inclusion of any other information.</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4"/>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e0d5b5126_1_26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gce0d5b5126_1_263"/>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 </a:t>
            </a:r>
            <a:endParaRPr b="0" i="0" sz="1400" u="none" cap="none" strike="noStrike">
              <a:solidFill>
                <a:srgbClr val="000000"/>
              </a:solidFill>
              <a:latin typeface="Arial"/>
              <a:ea typeface="Arial"/>
              <a:cs typeface="Arial"/>
              <a:sym typeface="Arial"/>
            </a:endParaRPr>
          </a:p>
        </p:txBody>
      </p:sp>
      <p:pic>
        <p:nvPicPr>
          <p:cNvPr id="168" name="Google Shape;168;gce0d5b5126_1_26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69" name="Google Shape;169;gce0d5b5126_1_263"/>
          <p:cNvSpPr txBox="1"/>
          <p:nvPr/>
        </p:nvSpPr>
        <p:spPr>
          <a:xfrm>
            <a:off x="1795850" y="1878500"/>
            <a:ext cx="8872200" cy="17238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300"/>
              </a:spcBef>
              <a:spcAft>
                <a:spcPts val="300"/>
              </a:spcAft>
              <a:buClr>
                <a:schemeClr val="dk1"/>
              </a:buClr>
              <a:buSzPts val="1100"/>
              <a:buFont typeface="Arial"/>
              <a:buNone/>
            </a:pPr>
            <a:r>
              <a:rPr i="0" lang="en-US" sz="2000" u="none" cap="none" strike="noStrike">
                <a:solidFill>
                  <a:srgbClr val="0033CC"/>
                </a:solidFill>
                <a:latin typeface="Calibri"/>
                <a:ea typeface="Calibri"/>
                <a:cs typeface="Calibri"/>
                <a:sym typeface="Calibri"/>
              </a:rPr>
              <a:t>Our project comes under the domain of Precision Agriculture. It helps farmers make informed decisions with regards to the kind of crop they must invest in to get good returns. The aim of this project is to build a predictive model to recommend the most suitable crop to grow based on the various parameters that influence the fertility of the soil.</a:t>
            </a:r>
            <a:endParaRPr i="0" sz="2000" u="none" cap="none" strike="noStrike">
              <a:solidFill>
                <a:srgbClr val="0033CC"/>
              </a:solidFill>
              <a:latin typeface="Calibri"/>
              <a:ea typeface="Calibri"/>
              <a:cs typeface="Calibri"/>
              <a:sym typeface="Calibri"/>
            </a:endParaRPr>
          </a:p>
        </p:txBody>
      </p:sp>
      <p:sp>
        <p:nvSpPr>
          <p:cNvPr id="170" name="Google Shape;170;gce0d5b5126_1_2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71" name="Google Shape;171;gce0d5b5126_1_2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72" name="Google Shape;172;gce0d5b5126_1_2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ce0d5b5126_1_273"/>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gce0d5b5126_1_273"/>
          <p:cNvSpPr txBox="1"/>
          <p:nvPr/>
        </p:nvSpPr>
        <p:spPr>
          <a:xfrm>
            <a:off x="4191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Scope </a:t>
            </a:r>
            <a:endParaRPr b="0" i="0" sz="1400" u="none" cap="none" strike="noStrike">
              <a:solidFill>
                <a:srgbClr val="000000"/>
              </a:solidFill>
              <a:latin typeface="Arial"/>
              <a:ea typeface="Arial"/>
              <a:cs typeface="Arial"/>
              <a:sym typeface="Arial"/>
            </a:endParaRPr>
          </a:p>
        </p:txBody>
      </p:sp>
      <p:pic>
        <p:nvPicPr>
          <p:cNvPr id="179" name="Google Shape;179;gce0d5b5126_1_27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80" name="Google Shape;180;gce0d5b5126_1_273"/>
          <p:cNvSpPr txBox="1"/>
          <p:nvPr/>
        </p:nvSpPr>
        <p:spPr>
          <a:xfrm>
            <a:off x="1807900" y="1878500"/>
            <a:ext cx="8860200" cy="4302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300"/>
              </a:spcBef>
              <a:spcAft>
                <a:spcPts val="0"/>
              </a:spcAft>
              <a:buClr>
                <a:schemeClr val="dk1"/>
              </a:buClr>
              <a:buSzPts val="1100"/>
              <a:buFont typeface="Arial"/>
              <a:buNone/>
            </a:pPr>
            <a:r>
              <a:rPr i="0" lang="en-US" sz="2000" u="none" cap="none" strike="noStrike">
                <a:solidFill>
                  <a:srgbClr val="0033CC"/>
                </a:solidFill>
                <a:latin typeface="Calibri"/>
                <a:ea typeface="Calibri"/>
                <a:cs typeface="Calibri"/>
                <a:sym typeface="Calibri"/>
              </a:rPr>
              <a:t>This project enables the farmers to grow the most suitable crop by factoring in various soil characteristics like N (Nitrogen), P (Phosphorus), K (Potass</a:t>
            </a:r>
            <a:r>
              <a:rPr lang="en-US" sz="2000">
                <a:solidFill>
                  <a:srgbClr val="0033CC"/>
                </a:solidFill>
                <a:latin typeface="Calibri"/>
                <a:ea typeface="Calibri"/>
                <a:cs typeface="Calibri"/>
                <a:sym typeface="Calibri"/>
              </a:rPr>
              <a:t>ium)</a:t>
            </a:r>
            <a:r>
              <a:rPr i="0" lang="en-US" sz="2000" u="none" cap="none" strike="noStrike">
                <a:solidFill>
                  <a:srgbClr val="0033CC"/>
                </a:solidFill>
                <a:latin typeface="Calibri"/>
                <a:ea typeface="Calibri"/>
                <a:cs typeface="Calibri"/>
                <a:sym typeface="Calibri"/>
              </a:rPr>
              <a:t> contents and pH and atmospheric conditions like temperature, humidity and rainfall. This results in greater yield of crop and therefore, stabilizing their financial status. In this project, the focus is on analyzing the existing data and employing suitable models in order to give the best recommendations possible to the farmers. On the other hand, we will not be diving too deep into the implementation of how the data will be extracted but we will be researching about the methods used to collect the same. </a:t>
            </a:r>
            <a:endParaRPr i="0" sz="2000" u="none" cap="none" strike="noStrike">
              <a:solidFill>
                <a:srgbClr val="0033CC"/>
              </a:solidFill>
              <a:latin typeface="Calibri"/>
              <a:ea typeface="Calibri"/>
              <a:cs typeface="Calibri"/>
              <a:sym typeface="Calibri"/>
            </a:endParaRPr>
          </a:p>
          <a:p>
            <a:pPr indent="0" lvl="0" marL="0" rtl="0" algn="just">
              <a:spcBef>
                <a:spcPts val="300"/>
              </a:spcBef>
              <a:spcAft>
                <a:spcPts val="0"/>
              </a:spcAft>
              <a:buClr>
                <a:schemeClr val="dk1"/>
              </a:buClr>
              <a:buSzPts val="2000"/>
              <a:buFont typeface="Arial"/>
              <a:buNone/>
            </a:pPr>
            <a:r>
              <a:t/>
            </a:r>
            <a:endParaRPr sz="2000">
              <a:solidFill>
                <a:srgbClr val="0033CC"/>
              </a:solidFill>
              <a:latin typeface="Calibri"/>
              <a:ea typeface="Calibri"/>
              <a:cs typeface="Calibri"/>
              <a:sym typeface="Calibri"/>
            </a:endParaRPr>
          </a:p>
          <a:p>
            <a:pPr indent="0" lvl="0" marL="0" rtl="0" algn="just">
              <a:spcBef>
                <a:spcPts val="300"/>
              </a:spcBef>
              <a:spcAft>
                <a:spcPts val="0"/>
              </a:spcAft>
              <a:buClr>
                <a:schemeClr val="dk1"/>
              </a:buClr>
              <a:buSzPts val="2000"/>
              <a:buFont typeface="Arial"/>
              <a:buNone/>
            </a:pPr>
            <a:r>
              <a:rPr lang="en-US" sz="2000">
                <a:solidFill>
                  <a:srgbClr val="0033CC"/>
                </a:solidFill>
                <a:latin typeface="Calibri"/>
                <a:ea typeface="Calibri"/>
                <a:cs typeface="Calibri"/>
                <a:sym typeface="Calibri"/>
              </a:rPr>
              <a:t>One of our data sources is only limited to 22 crops but we will make an effort to find more data in order to make this product more robust with regard to its recommendation power.</a:t>
            </a:r>
            <a:endParaRPr sz="2000">
              <a:solidFill>
                <a:srgbClr val="0033CC"/>
              </a:solidFill>
              <a:latin typeface="Calibri"/>
              <a:ea typeface="Calibri"/>
              <a:cs typeface="Calibri"/>
              <a:sym typeface="Calibri"/>
            </a:endParaRPr>
          </a:p>
          <a:p>
            <a:pPr indent="0" lvl="0" marL="457200" marR="0" rtl="0" algn="just">
              <a:lnSpc>
                <a:spcPct val="100000"/>
              </a:lnSpc>
              <a:spcBef>
                <a:spcPts val="300"/>
              </a:spcBef>
              <a:spcAft>
                <a:spcPts val="300"/>
              </a:spcAft>
              <a:buClr>
                <a:schemeClr val="dk1"/>
              </a:buClr>
              <a:buSzPts val="1100"/>
              <a:buFont typeface="Arial"/>
              <a:buNone/>
            </a:pPr>
            <a:r>
              <a:t/>
            </a:r>
            <a:endParaRPr sz="2000">
              <a:solidFill>
                <a:srgbClr val="0033CC"/>
              </a:solidFill>
              <a:latin typeface="Calibri"/>
              <a:ea typeface="Calibri"/>
              <a:cs typeface="Calibri"/>
              <a:sym typeface="Calibri"/>
            </a:endParaRPr>
          </a:p>
        </p:txBody>
      </p:sp>
      <p:sp>
        <p:nvSpPr>
          <p:cNvPr id="181" name="Google Shape;181;gce0d5b5126_1_2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PW22RBA01-PerfectCrop</a:t>
            </a:r>
            <a:endParaRPr/>
          </a:p>
        </p:txBody>
      </p:sp>
      <p:sp>
        <p:nvSpPr>
          <p:cNvPr id="182" name="Google Shape;182;gce0d5b5126_1_2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Srish, Akash, Vishruth, Ishan</a:t>
            </a:r>
            <a:endParaRPr/>
          </a:p>
        </p:txBody>
      </p:sp>
      <p:sp>
        <p:nvSpPr>
          <p:cNvPr id="183" name="Google Shape;183;gce0d5b5126_1_2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3"/>
          <p:cNvSpPr txBox="1"/>
          <p:nvPr/>
        </p:nvSpPr>
        <p:spPr>
          <a:xfrm>
            <a:off x="1905000" y="1752600"/>
            <a:ext cx="8077200" cy="4724400"/>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Provide the suggestions and remarks given by the panel members. </a:t>
            </a:r>
            <a:endParaRPr/>
          </a:p>
          <a:p>
            <a:pPr indent="139700" lvl="0" marL="355591"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2700" lvl="0" marL="355591" marR="0" rtl="0" algn="just">
              <a:spcBef>
                <a:spcPts val="48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Mention the feasibility on the same showing the progress.</a:t>
            </a:r>
            <a:endParaRPr/>
          </a:p>
        </p:txBody>
      </p:sp>
      <p:sp>
        <p:nvSpPr>
          <p:cNvPr id="191" name="Google Shape;191;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98" name="Google Shape;198;p4"/>
          <p:cNvSpPr txBox="1"/>
          <p:nvPr/>
        </p:nvSpPr>
        <p:spPr>
          <a:xfrm>
            <a:off x="2041000" y="2133600"/>
            <a:ext cx="8779400" cy="37332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What is the design approach followed? And Why?</a:t>
            </a:r>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Benefits of this approach &amp; are there any drawbacks?</a:t>
            </a:r>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Alternate design approaches, if any.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205" name="Google Shape;205;p5"/>
          <p:cNvSpPr txBox="1"/>
          <p:nvPr/>
        </p:nvSpPr>
        <p:spPr>
          <a:xfrm>
            <a:off x="2114900" y="1791525"/>
            <a:ext cx="9010300" cy="47244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Discuss the design constraints and assumptions that you have made to select the design approach.</a:t>
            </a:r>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Discuss any dependencies that your design approach has and their impact on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12" name="Google Shape;212;p6"/>
          <p:cNvSpPr txBox="1"/>
          <p:nvPr/>
        </p:nvSpPr>
        <p:spPr>
          <a:xfrm>
            <a:off x="2114900" y="1791525"/>
            <a:ext cx="8781700" cy="2643075"/>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Details of the new approach- benefits/drawbacks</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219" name="Google Shape;219;p7"/>
          <p:cNvSpPr txBox="1"/>
          <p:nvPr/>
        </p:nvSpPr>
        <p:spPr>
          <a:xfrm>
            <a:off x="2114900" y="1791525"/>
            <a:ext cx="9238900" cy="3703875"/>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Provide high-level design view of the system.</a:t>
            </a:r>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8"/>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27" name="Google Shape;227;p8"/>
          <p:cNvSpPr txBox="1"/>
          <p:nvPr/>
        </p:nvSpPr>
        <p:spPr>
          <a:xfrm>
            <a:off x="2029650" y="1617675"/>
            <a:ext cx="6868544" cy="4758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Add as many slides as required to cover the following aspects:</a:t>
            </a:r>
            <a:endParaRPr/>
          </a:p>
          <a:p>
            <a:pPr indent="0" lvl="0" marL="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Master class diagram </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ER Diagram</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User Interface Diagrams/ Use Case Diagrams</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Report Layouts</a:t>
            </a:r>
            <a:endParaRPr/>
          </a:p>
          <a:p>
            <a:pPr indent="-342900" lvl="0" marL="342900" marR="0" rtl="0" algn="just">
              <a:spcBef>
                <a:spcPts val="480"/>
              </a:spcBef>
              <a:spcAft>
                <a:spcPts val="0"/>
              </a:spcAft>
              <a:buClr>
                <a:srgbClr val="FF0000"/>
              </a:buClr>
              <a:buSzPts val="1920"/>
              <a:buFont typeface="Arial"/>
              <a:buAutoNum type="arabicPeriod"/>
            </a:pPr>
            <a:r>
              <a:rPr lang="en-US" sz="2400">
                <a:solidFill>
                  <a:srgbClr val="0033CC"/>
                </a:solidFill>
                <a:latin typeface="Trebuchet MS"/>
                <a:ea typeface="Trebuchet MS"/>
                <a:cs typeface="Trebuchet MS"/>
                <a:sym typeface="Trebuchet MS"/>
              </a:rPr>
              <a:t>External Interfaces</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