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0" roundtripDataSignature="AMtx7milTOvLRlIw4JXFuUeVboSy4Vrg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373355-6B11-4693-9C45-CD0DD5EE2237}">
  <a:tblStyle styleId="{78373355-6B11-4693-9C45-CD0DD5EE22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19de65fce_0_4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ge19de65fce_0_4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7f9b288c3_0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gb7f9b288c3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 name="Google Shape;82;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19de65fce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e19de65fce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e19de65fce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19de65fce_0_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solidFill>
                  <a:srgbClr val="202124"/>
                </a:solidFill>
                <a:highlight>
                  <a:srgbClr val="FFFFFF"/>
                </a:highlight>
                <a:latin typeface="Arial"/>
                <a:ea typeface="Arial"/>
                <a:cs typeface="Arial"/>
                <a:sym typeface="Arial"/>
              </a:rPr>
              <a:t>ndvi - Normalized difference vegetation index</a:t>
            </a:r>
            <a:endParaRPr/>
          </a:p>
        </p:txBody>
      </p:sp>
      <p:sp>
        <p:nvSpPr>
          <p:cNvPr id="105" name="Google Shape;105;ge19de65fce_0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9de65fce_0_1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Elaborate about NDVI</a:t>
            </a:r>
            <a:endParaRPr/>
          </a:p>
        </p:txBody>
      </p:sp>
      <p:sp>
        <p:nvSpPr>
          <p:cNvPr id="112" name="Google Shape;112;ge19de65fce_0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19de65fce_0_2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ge19de65fce_0_2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19de65fce_0_2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ge19de65fce_0_2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9"/>
          <p:cNvPicPr preferRelativeResize="0"/>
          <p:nvPr/>
        </p:nvPicPr>
        <p:blipFill rotWithShape="1">
          <a:blip r:embed="rId1">
            <a:alphaModFix/>
          </a:blip>
          <a:srcRect b="0" l="0" r="0" t="0"/>
          <a:stretch/>
        </p:blipFill>
        <p:spPr>
          <a:xfrm>
            <a:off x="11140888" y="304800"/>
            <a:ext cx="670112" cy="99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p:nvPr/>
        </p:nvSpPr>
        <p:spPr>
          <a:xfrm>
            <a:off x="2133600" y="914400"/>
            <a:ext cx="79248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UE18CS390B – Capstone Project Phase – 2</a:t>
            </a:r>
            <a:endParaRPr/>
          </a:p>
          <a:p>
            <a:pPr indent="0" lvl="0" marL="0" marR="0" rtl="0" algn="ctr">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0000"/>
                </a:solidFill>
                <a:latin typeface="Trebuchet MS"/>
                <a:ea typeface="Trebuchet MS"/>
                <a:cs typeface="Trebuchet MS"/>
                <a:sym typeface="Trebuchet MS"/>
              </a:rPr>
              <a:t>Project Progress Review #1</a:t>
            </a:r>
            <a:endParaRPr/>
          </a:p>
        </p:txBody>
      </p:sp>
      <p:sp>
        <p:nvSpPr>
          <p:cNvPr id="78" name="Google Shape;78;p1"/>
          <p:cNvSpPr txBox="1"/>
          <p:nvPr/>
        </p:nvSpPr>
        <p:spPr>
          <a:xfrm>
            <a:off x="1828800" y="3733800"/>
            <a:ext cx="8458200" cy="13719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PerfectCrop</a:t>
            </a:r>
            <a:r>
              <a:rPr lang="en-US" sz="2400">
                <a:solidFill>
                  <a:srgbClr val="0033CC"/>
                </a:solidFill>
                <a:latin typeface="Trebuchet MS"/>
                <a:ea typeface="Trebuchet MS"/>
                <a:cs typeface="Trebuchet MS"/>
                <a:sym typeface="Trebuchet MS"/>
              </a:rPr>
              <a:t> - the right crop for your soil</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  PW22RBA01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a:t>
            </a:r>
            <a:r>
              <a:rPr lang="en-US" sz="2400">
                <a:solidFill>
                  <a:srgbClr val="0033CC"/>
                </a:solidFill>
                <a:latin typeface="Trebuchet MS"/>
                <a:ea typeface="Trebuchet MS"/>
                <a:cs typeface="Trebuchet MS"/>
                <a:sym typeface="Trebuchet MS"/>
              </a:rPr>
              <a:t>Prof. Raghu B A Rao</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PES1201800</a:t>
            </a:r>
            <a:r>
              <a:rPr lang="en-US" sz="2400">
                <a:solidFill>
                  <a:srgbClr val="0033CC"/>
                </a:solidFill>
                <a:latin typeface="Trebuchet MS"/>
                <a:ea typeface="Trebuchet MS"/>
                <a:cs typeface="Trebuchet MS"/>
                <a:sym typeface="Trebuchet MS"/>
              </a:rPr>
              <a:t>051 </a:t>
            </a:r>
            <a:r>
              <a:rPr lang="en-US" sz="2400">
                <a:solidFill>
                  <a:srgbClr val="0033CC"/>
                </a:solidFill>
                <a:latin typeface="Trebuchet MS"/>
                <a:ea typeface="Trebuchet MS"/>
                <a:cs typeface="Trebuchet MS"/>
                <a:sym typeface="Trebuchet MS"/>
              </a:rPr>
              <a:t>Srish Srinivasan</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rgbClr val="0033CC"/>
                </a:solidFill>
                <a:latin typeface="Trebuchet MS"/>
                <a:ea typeface="Trebuchet MS"/>
                <a:cs typeface="Trebuchet MS"/>
                <a:sym typeface="Trebuchet MS"/>
              </a:rPr>
              <a:t>                         PES1201800089 </a:t>
            </a:r>
            <a:r>
              <a:rPr lang="en-US" sz="2400">
                <a:solidFill>
                  <a:srgbClr val="0033CC"/>
                </a:solidFill>
                <a:latin typeface="Trebuchet MS"/>
                <a:ea typeface="Trebuchet MS"/>
                <a:cs typeface="Trebuchet MS"/>
                <a:sym typeface="Trebuchet MS"/>
              </a:rPr>
              <a:t>Akash Kumar Rao</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rgbClr val="0033CC"/>
                </a:solidFill>
                <a:latin typeface="Trebuchet MS"/>
                <a:ea typeface="Trebuchet MS"/>
                <a:cs typeface="Trebuchet MS"/>
                <a:sym typeface="Trebuchet MS"/>
              </a:rPr>
              <a:t>                         </a:t>
            </a:r>
            <a:r>
              <a:rPr lang="en-US" sz="2400">
                <a:solidFill>
                  <a:srgbClr val="0033CC"/>
                </a:solidFill>
                <a:latin typeface="Trebuchet MS"/>
                <a:ea typeface="Trebuchet MS"/>
                <a:cs typeface="Trebuchet MS"/>
                <a:sym typeface="Trebuchet MS"/>
              </a:rPr>
              <a:t>PES1201800102 </a:t>
            </a:r>
            <a:r>
              <a:rPr lang="en-US" sz="2400">
                <a:solidFill>
                  <a:srgbClr val="0033CC"/>
                </a:solidFill>
                <a:latin typeface="Trebuchet MS"/>
                <a:ea typeface="Trebuchet MS"/>
                <a:cs typeface="Trebuchet MS"/>
                <a:sym typeface="Trebuchet MS"/>
              </a:rPr>
              <a:t>Vishruth Reddy</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rgbClr val="0033CC"/>
                </a:solidFill>
                <a:latin typeface="Trebuchet MS"/>
                <a:ea typeface="Trebuchet MS"/>
                <a:cs typeface="Trebuchet MS"/>
                <a:sym typeface="Trebuchet MS"/>
              </a:rPr>
              <a:t>                         </a:t>
            </a:r>
            <a:r>
              <a:rPr lang="en-US" sz="2400">
                <a:solidFill>
                  <a:srgbClr val="0033CC"/>
                </a:solidFill>
                <a:latin typeface="Trebuchet MS"/>
                <a:ea typeface="Trebuchet MS"/>
                <a:cs typeface="Trebuchet MS"/>
                <a:sym typeface="Trebuchet MS"/>
              </a:rPr>
              <a:t>PES1201800291 </a:t>
            </a:r>
            <a:r>
              <a:rPr lang="en-US" sz="2400">
                <a:solidFill>
                  <a:srgbClr val="0033CC"/>
                </a:solidFill>
                <a:latin typeface="Trebuchet MS"/>
                <a:ea typeface="Trebuchet MS"/>
                <a:cs typeface="Trebuchet MS"/>
                <a:sym typeface="Trebuchet MS"/>
              </a:rPr>
              <a:t>Ishan Agarwal</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19de65fce_0_4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ge19de65fce_0_49"/>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45" name="Google Shape;145;ge19de65fce_0_49"/>
          <p:cNvSpPr txBox="1"/>
          <p:nvPr/>
        </p:nvSpPr>
        <p:spPr>
          <a:xfrm>
            <a:off x="701225" y="2047100"/>
            <a:ext cx="10195500" cy="461700"/>
          </a:xfrm>
          <a:prstGeom prst="rect">
            <a:avLst/>
          </a:prstGeom>
          <a:noFill/>
          <a:ln>
            <a:noFill/>
          </a:ln>
        </p:spPr>
        <p:txBody>
          <a:bodyPr anchorCtr="0" anchor="t" bIns="45700" lIns="91425" spcFirstLastPara="1" rIns="91425" wrap="square" tIns="45700">
            <a:spAutoFit/>
          </a:bodyPr>
          <a:lstStyle/>
          <a:p>
            <a:pPr indent="0" lvl="2" marL="0" marR="0" rtl="0" algn="just">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Demonstration and Result of modules completed.</a:t>
            </a:r>
            <a:endParaRPr b="0" i="0" sz="28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7"/>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chemeClr val="dk1"/>
              </a:solidFill>
              <a:latin typeface="Arial"/>
              <a:ea typeface="Arial"/>
              <a:cs typeface="Arial"/>
              <a:sym typeface="Arial"/>
            </a:endParaRPr>
          </a:p>
        </p:txBody>
      </p:sp>
      <p:sp>
        <p:nvSpPr>
          <p:cNvPr id="152" name="Google Shape;152;p7"/>
          <p:cNvSpPr txBox="1"/>
          <p:nvPr/>
        </p:nvSpPr>
        <p:spPr>
          <a:xfrm>
            <a:off x="1123850" y="1905000"/>
            <a:ext cx="8839200" cy="5134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00FF"/>
                </a:solidFill>
                <a:latin typeface="Trebuchet MS"/>
                <a:ea typeface="Trebuchet MS"/>
                <a:cs typeface="Trebuchet MS"/>
                <a:sym typeface="Trebuchet MS"/>
              </a:rPr>
              <a:t>Literature Survey References:</a:t>
            </a:r>
            <a:endParaRPr/>
          </a:p>
          <a:p>
            <a:pPr indent="12700" lvl="0" marL="342900" marR="0" rtl="0" algn="just">
              <a:spcBef>
                <a:spcPts val="480"/>
              </a:spcBef>
              <a:spcAft>
                <a:spcPts val="0"/>
              </a:spcAft>
              <a:buNone/>
            </a:pPr>
            <a:r>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highlight>
                  <a:srgbClr val="FFFFFF"/>
                </a:highlight>
              </a:rPr>
              <a:t>Sharifi, A., 2020. Yield prediction with machine learning algorithms and satellite images. Journal of the Science of Food and Agriculture.</a:t>
            </a:r>
            <a:endParaRPr sz="1700">
              <a:solidFill>
                <a:schemeClr val="dk1"/>
              </a:solidFill>
              <a:highlight>
                <a:srgbClr val="FFFFFF"/>
              </a:highlight>
            </a:endParaRPr>
          </a:p>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highlight>
                  <a:srgbClr val="FFFFFF"/>
                </a:highlight>
              </a:rPr>
              <a:t>Sayago, S. and Bocco, M., 2018. Crop yield estimation using satellite images: comparison of linear and non-linear models. AgriScientia, 35(1), pp.1-9.</a:t>
            </a:r>
            <a:endParaRPr sz="1700">
              <a:solidFill>
                <a:schemeClr val="dk1"/>
              </a:solidFill>
              <a:highlight>
                <a:srgbClr val="FFFFFF"/>
              </a:highlight>
            </a:endParaRPr>
          </a:p>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highlight>
                  <a:srgbClr val="FFFFFF"/>
                </a:highlight>
              </a:rPr>
              <a:t>Sabini, M., Rusak, G. and Ross, B., 2017. Understanding Satellite-Imagery-Based Crop Yield Predictions. Stanford.</a:t>
            </a:r>
            <a:endParaRPr sz="1700">
              <a:solidFill>
                <a:schemeClr val="dk1"/>
              </a:solidFill>
              <a:highlight>
                <a:srgbClr val="FFFFFF"/>
              </a:highlight>
            </a:endParaRPr>
          </a:p>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highlight>
                  <a:srgbClr val="FFFFFF"/>
                </a:highlight>
              </a:rPr>
              <a:t>Panda, S.S., Ames, D.P. and Panigrahi, S., 2010. Application of vegetation indices for agricultural crop yield prediction using neural network techniques. Remote Sensing, 2(3), pp.673-696.</a:t>
            </a:r>
            <a:endParaRPr sz="1700">
              <a:solidFill>
                <a:schemeClr val="dk1"/>
              </a:solidFill>
              <a:highlight>
                <a:srgbClr val="FFFFFF"/>
              </a:highlight>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b7f9b288c3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gb7f9b288c3_0_0"/>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chemeClr val="dk1"/>
              </a:solidFill>
              <a:latin typeface="Arial"/>
              <a:ea typeface="Arial"/>
              <a:cs typeface="Arial"/>
              <a:sym typeface="Arial"/>
            </a:endParaRPr>
          </a:p>
        </p:txBody>
      </p:sp>
      <p:sp>
        <p:nvSpPr>
          <p:cNvPr id="159" name="Google Shape;159;gb7f9b288c3_0_0"/>
          <p:cNvSpPr txBox="1"/>
          <p:nvPr/>
        </p:nvSpPr>
        <p:spPr>
          <a:xfrm>
            <a:off x="1123851" y="1905001"/>
            <a:ext cx="8839200" cy="4533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00FF"/>
                </a:solidFill>
                <a:latin typeface="Trebuchet MS"/>
                <a:ea typeface="Trebuchet MS"/>
                <a:cs typeface="Trebuchet MS"/>
                <a:sym typeface="Trebuchet MS"/>
              </a:rPr>
              <a:t>Literature Survey References:</a:t>
            </a:r>
            <a:endParaRPr/>
          </a:p>
          <a:p>
            <a:pPr indent="12700" lvl="0" marL="342900" marR="0" rtl="0" algn="just">
              <a:spcBef>
                <a:spcPts val="480"/>
              </a:spcBef>
              <a:spcAft>
                <a:spcPts val="0"/>
              </a:spcAft>
              <a:buNone/>
            </a:pPr>
            <a:r>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highlight>
                  <a:srgbClr val="FFFFFF"/>
                </a:highlight>
              </a:rPr>
              <a:t>Skryjomski, P. and Krawczyk, B., 2017, October. Influence of minority class instance types on SMOTE imbalanced data oversampling. In first international workshop on learning with imbalanced domains: theory and applications (pp. 7-21). PMLR.</a:t>
            </a:r>
            <a:endParaRPr sz="1700">
              <a:solidFill>
                <a:schemeClr val="dk1"/>
              </a:solidFill>
              <a:highlight>
                <a:srgbClr val="FFFFFF"/>
              </a:highlight>
            </a:endParaRPr>
          </a:p>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highlight>
                  <a:srgbClr val="FFFFFF"/>
                </a:highlight>
              </a:rPr>
              <a:t>Dahikar, S.S. and Rode, S.V., 2014. Agricultural crop yield prediction using artificial neural network approach. </a:t>
            </a:r>
            <a:r>
              <a:rPr i="1" lang="en-US" sz="1700">
                <a:solidFill>
                  <a:schemeClr val="dk1"/>
                </a:solidFill>
                <a:highlight>
                  <a:srgbClr val="FFFFFF"/>
                </a:highlight>
              </a:rPr>
              <a:t>International journal of innovative research in electrical, electronics, instrumentation and control engineering</a:t>
            </a:r>
            <a:r>
              <a:rPr lang="en-US" sz="1700">
                <a:solidFill>
                  <a:schemeClr val="dk1"/>
                </a:solidFill>
                <a:highlight>
                  <a:srgbClr val="FFFFFF"/>
                </a:highlight>
              </a:rPr>
              <a:t>, </a:t>
            </a:r>
            <a:r>
              <a:rPr i="1" lang="en-US" sz="1700">
                <a:solidFill>
                  <a:schemeClr val="dk1"/>
                </a:solidFill>
                <a:highlight>
                  <a:srgbClr val="FFFFFF"/>
                </a:highlight>
              </a:rPr>
              <a:t>2</a:t>
            </a:r>
            <a:r>
              <a:rPr lang="en-US" sz="1700">
                <a:solidFill>
                  <a:schemeClr val="dk1"/>
                </a:solidFill>
                <a:highlight>
                  <a:srgbClr val="FFFFFF"/>
                </a:highlight>
              </a:rPr>
              <a:t>(1), pp.683-686.</a:t>
            </a:r>
            <a:endParaRPr sz="1700">
              <a:solidFill>
                <a:schemeClr val="dk1"/>
              </a:solidFill>
              <a:highlight>
                <a:srgbClr val="FFFFFF"/>
              </a:highlight>
            </a:endParaRPr>
          </a:p>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highlight>
                  <a:srgbClr val="FFFFFF"/>
                </a:highlight>
              </a:rPr>
              <a:t>Khaki, S. and Wang, L., 2019. Crop yield prediction using deep neural networks. </a:t>
            </a:r>
            <a:r>
              <a:rPr i="1" lang="en-US" sz="1700">
                <a:solidFill>
                  <a:schemeClr val="dk1"/>
                </a:solidFill>
                <a:highlight>
                  <a:srgbClr val="FFFFFF"/>
                </a:highlight>
              </a:rPr>
              <a:t>Frontiers in plant science</a:t>
            </a:r>
            <a:r>
              <a:rPr lang="en-US" sz="1700">
                <a:solidFill>
                  <a:schemeClr val="dk1"/>
                </a:solidFill>
                <a:highlight>
                  <a:srgbClr val="FFFFFF"/>
                </a:highlight>
              </a:rPr>
              <a:t>, </a:t>
            </a:r>
            <a:r>
              <a:rPr i="1" lang="en-US" sz="1700">
                <a:solidFill>
                  <a:schemeClr val="dk1"/>
                </a:solidFill>
                <a:highlight>
                  <a:srgbClr val="FFFFFF"/>
                </a:highlight>
              </a:rPr>
              <a:t>10</a:t>
            </a:r>
            <a:r>
              <a:rPr lang="en-US" sz="1700">
                <a:solidFill>
                  <a:schemeClr val="dk1"/>
                </a:solidFill>
                <a:highlight>
                  <a:srgbClr val="FFFFFF"/>
                </a:highlight>
              </a:rPr>
              <a:t>, p.621.</a:t>
            </a:r>
            <a:endParaRPr sz="1700">
              <a:solidFill>
                <a:schemeClr val="dk1"/>
              </a:solidFill>
              <a:highlight>
                <a:srgbClr val="FFFFFF"/>
              </a:highlight>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3"/>
          <p:cNvSpPr txBox="1"/>
          <p:nvPr/>
        </p:nvSpPr>
        <p:spPr>
          <a:xfrm>
            <a:off x="1598800" y="2209800"/>
            <a:ext cx="8535900" cy="4191000"/>
          </a:xfrm>
          <a:prstGeom prst="rect">
            <a:avLst/>
          </a:prstGeom>
          <a:noFill/>
          <a:ln>
            <a:noFill/>
          </a:ln>
        </p:spPr>
        <p:txBody>
          <a:bodyPr anchorCtr="0" anchor="t" bIns="45700" lIns="91425" spcFirstLastPara="1" rIns="91425" wrap="square" tIns="45700">
            <a:noAutofit/>
          </a:bodyPr>
          <a:lstStyle/>
          <a:p>
            <a:pPr indent="0" lvl="0" marL="0" rtl="0" algn="just">
              <a:spcBef>
                <a:spcPts val="300"/>
              </a:spcBef>
              <a:spcAft>
                <a:spcPts val="300"/>
              </a:spcAft>
              <a:buClr>
                <a:schemeClr val="dk1"/>
              </a:buClr>
              <a:buSzPts val="1100"/>
              <a:buFont typeface="Arial"/>
              <a:buNone/>
            </a:pPr>
            <a:r>
              <a:rPr lang="en-US" sz="2000">
                <a:solidFill>
                  <a:srgbClr val="0033CC"/>
                </a:solidFill>
                <a:latin typeface="Calibri"/>
                <a:ea typeface="Calibri"/>
                <a:cs typeface="Calibri"/>
                <a:sym typeface="Calibri"/>
              </a:rPr>
              <a:t>Our project comes under the domain of </a:t>
            </a:r>
            <a:r>
              <a:rPr b="1" lang="en-US" sz="2000">
                <a:solidFill>
                  <a:srgbClr val="0033CC"/>
                </a:solidFill>
                <a:latin typeface="Calibri"/>
                <a:ea typeface="Calibri"/>
                <a:cs typeface="Calibri"/>
                <a:sym typeface="Calibri"/>
              </a:rPr>
              <a:t>Precision Agriculture</a:t>
            </a:r>
            <a:r>
              <a:rPr lang="en-US" sz="2000">
                <a:solidFill>
                  <a:srgbClr val="0033CC"/>
                </a:solidFill>
                <a:latin typeface="Calibri"/>
                <a:ea typeface="Calibri"/>
                <a:cs typeface="Calibri"/>
                <a:sym typeface="Calibri"/>
              </a:rPr>
              <a:t>. It helps farmers make </a:t>
            </a:r>
            <a:r>
              <a:rPr b="1" lang="en-US" sz="2000">
                <a:solidFill>
                  <a:srgbClr val="0033CC"/>
                </a:solidFill>
                <a:latin typeface="Calibri"/>
                <a:ea typeface="Calibri"/>
                <a:cs typeface="Calibri"/>
                <a:sym typeface="Calibri"/>
              </a:rPr>
              <a:t>informed decisions</a:t>
            </a:r>
            <a:r>
              <a:rPr lang="en-US" sz="2000">
                <a:solidFill>
                  <a:srgbClr val="0033CC"/>
                </a:solidFill>
                <a:latin typeface="Calibri"/>
                <a:ea typeface="Calibri"/>
                <a:cs typeface="Calibri"/>
                <a:sym typeface="Calibri"/>
              </a:rPr>
              <a:t> with regards to the kind of crop they must invest in order to get good returns. The aim of this project is to build a </a:t>
            </a:r>
            <a:r>
              <a:rPr b="1" lang="en-US" sz="2000">
                <a:solidFill>
                  <a:srgbClr val="0033CC"/>
                </a:solidFill>
                <a:latin typeface="Calibri"/>
                <a:ea typeface="Calibri"/>
                <a:cs typeface="Calibri"/>
                <a:sym typeface="Calibri"/>
              </a:rPr>
              <a:t>predictive model</a:t>
            </a:r>
            <a:r>
              <a:rPr lang="en-US" sz="2000">
                <a:solidFill>
                  <a:srgbClr val="0033CC"/>
                </a:solidFill>
                <a:latin typeface="Calibri"/>
                <a:ea typeface="Calibri"/>
                <a:cs typeface="Calibri"/>
                <a:sym typeface="Calibri"/>
              </a:rPr>
              <a:t> to </a:t>
            </a:r>
            <a:r>
              <a:rPr b="1" lang="en-US" sz="2000">
                <a:solidFill>
                  <a:srgbClr val="0033CC"/>
                </a:solidFill>
                <a:latin typeface="Calibri"/>
                <a:ea typeface="Calibri"/>
                <a:cs typeface="Calibri"/>
                <a:sym typeface="Calibri"/>
              </a:rPr>
              <a:t>recommend the most suitable crop</a:t>
            </a:r>
            <a:r>
              <a:rPr lang="en-US" sz="2000">
                <a:solidFill>
                  <a:srgbClr val="0033CC"/>
                </a:solidFill>
                <a:latin typeface="Calibri"/>
                <a:ea typeface="Calibri"/>
                <a:cs typeface="Calibri"/>
                <a:sym typeface="Calibri"/>
              </a:rPr>
              <a:t> to grow based on the various parameters that influence the fertility of the soil.</a:t>
            </a:r>
            <a:endParaRPr sz="2000">
              <a:solidFill>
                <a:srgbClr val="0033CC"/>
              </a:solidFill>
              <a:latin typeface="Calibri"/>
              <a:ea typeface="Calibri"/>
              <a:cs typeface="Calibri"/>
              <a:sym typeface="Calibri"/>
            </a:endParaRPr>
          </a:p>
        </p:txBody>
      </p:sp>
      <p:sp>
        <p:nvSpPr>
          <p:cNvPr id="86" name="Google Shape;86;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e19de65fce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ge19de65fce_0_0"/>
          <p:cNvSpPr txBox="1"/>
          <p:nvPr/>
        </p:nvSpPr>
        <p:spPr>
          <a:xfrm>
            <a:off x="1065875" y="2209800"/>
            <a:ext cx="9068700" cy="4191000"/>
          </a:xfrm>
          <a:prstGeom prst="rect">
            <a:avLst/>
          </a:prstGeom>
          <a:noFill/>
          <a:ln>
            <a:noFill/>
          </a:ln>
        </p:spPr>
        <p:txBody>
          <a:bodyPr anchorCtr="0" anchor="t" bIns="45700" lIns="91425" spcFirstLastPara="1" rIns="91425" wrap="square" tIns="45700">
            <a:noAutofit/>
          </a:bodyPr>
          <a:lstStyle/>
          <a:p>
            <a:pPr indent="-355600" lvl="0" marL="457200" rtl="0" algn="just">
              <a:spcBef>
                <a:spcPts val="300"/>
              </a:spcBef>
              <a:spcAft>
                <a:spcPts val="0"/>
              </a:spcAft>
              <a:buClr>
                <a:srgbClr val="0033CC"/>
              </a:buClr>
              <a:buSzPts val="2000"/>
              <a:buFont typeface="Calibri"/>
              <a:buChar char="●"/>
            </a:pPr>
            <a:r>
              <a:rPr lang="en-US" sz="2000">
                <a:solidFill>
                  <a:srgbClr val="0033CC"/>
                </a:solidFill>
                <a:latin typeface="Calibri"/>
                <a:ea typeface="Calibri"/>
                <a:cs typeface="Calibri"/>
                <a:sym typeface="Calibri"/>
              </a:rPr>
              <a:t>This project enables the farmers to grow the most suitable crop by factoring in various soil characteristics like </a:t>
            </a:r>
            <a:r>
              <a:rPr b="1" lang="en-US" sz="2000">
                <a:solidFill>
                  <a:srgbClr val="0033CC"/>
                </a:solidFill>
                <a:latin typeface="Calibri"/>
                <a:ea typeface="Calibri"/>
                <a:cs typeface="Calibri"/>
                <a:sym typeface="Calibri"/>
              </a:rPr>
              <a:t>N (Nitrogen), P (Phosphorus), K (Potassium) contents, pH and atmospheric conditions like temperature, humidity and rainfall</a:t>
            </a:r>
            <a:r>
              <a:rPr lang="en-US" sz="2000">
                <a:solidFill>
                  <a:srgbClr val="0033CC"/>
                </a:solidFill>
                <a:latin typeface="Calibri"/>
                <a:ea typeface="Calibri"/>
                <a:cs typeface="Calibri"/>
                <a:sym typeface="Calibri"/>
              </a:rPr>
              <a:t>. This results in greater yield of crop and therefore, stabilizing their financial status. In this project, the focus is on </a:t>
            </a:r>
            <a:r>
              <a:rPr b="1" lang="en-US" sz="2000">
                <a:solidFill>
                  <a:srgbClr val="0033CC"/>
                </a:solidFill>
                <a:latin typeface="Calibri"/>
                <a:ea typeface="Calibri"/>
                <a:cs typeface="Calibri"/>
                <a:sym typeface="Calibri"/>
              </a:rPr>
              <a:t>analyzing the existing data</a:t>
            </a:r>
            <a:r>
              <a:rPr lang="en-US" sz="2000">
                <a:solidFill>
                  <a:srgbClr val="0033CC"/>
                </a:solidFill>
                <a:latin typeface="Calibri"/>
                <a:ea typeface="Calibri"/>
                <a:cs typeface="Calibri"/>
                <a:sym typeface="Calibri"/>
              </a:rPr>
              <a:t> and employing suitable models in order to give the best recommendations possible to the farmers.</a:t>
            </a:r>
            <a:endParaRPr sz="2000">
              <a:solidFill>
                <a:srgbClr val="0033CC"/>
              </a:solidFill>
              <a:latin typeface="Calibri"/>
              <a:ea typeface="Calibri"/>
              <a:cs typeface="Calibri"/>
              <a:sym typeface="Calibri"/>
            </a:endParaRPr>
          </a:p>
          <a:p>
            <a:pPr indent="0" lvl="0" marL="0" rtl="0" algn="just">
              <a:spcBef>
                <a:spcPts val="300"/>
              </a:spcBef>
              <a:spcAft>
                <a:spcPts val="0"/>
              </a:spcAft>
              <a:buNone/>
            </a:pPr>
            <a:r>
              <a:t/>
            </a:r>
            <a:endParaRPr sz="2000">
              <a:solidFill>
                <a:srgbClr val="0033CC"/>
              </a:solidFill>
              <a:latin typeface="Calibri"/>
              <a:ea typeface="Calibri"/>
              <a:cs typeface="Calibri"/>
              <a:sym typeface="Calibri"/>
            </a:endParaRPr>
          </a:p>
          <a:p>
            <a:pPr indent="-355600" lvl="0" marL="457200" rtl="0" algn="just">
              <a:spcBef>
                <a:spcPts val="300"/>
              </a:spcBef>
              <a:spcAft>
                <a:spcPts val="0"/>
              </a:spcAft>
              <a:buClr>
                <a:srgbClr val="0033CC"/>
              </a:buClr>
              <a:buSzPts val="2000"/>
              <a:buFont typeface="Calibri"/>
              <a:buChar char="●"/>
            </a:pPr>
            <a:r>
              <a:rPr lang="en-US" sz="2000">
                <a:solidFill>
                  <a:srgbClr val="0033CC"/>
                </a:solidFill>
                <a:latin typeface="Calibri"/>
                <a:ea typeface="Calibri"/>
                <a:cs typeface="Calibri"/>
                <a:sym typeface="Calibri"/>
              </a:rPr>
              <a:t>The models we are implementing are on the </a:t>
            </a:r>
            <a:r>
              <a:rPr b="1" lang="en-US" sz="2000">
                <a:solidFill>
                  <a:srgbClr val="0033CC"/>
                </a:solidFill>
                <a:latin typeface="Calibri"/>
                <a:ea typeface="Calibri"/>
                <a:cs typeface="Calibri"/>
                <a:sym typeface="Calibri"/>
              </a:rPr>
              <a:t>dataset</a:t>
            </a:r>
            <a:r>
              <a:rPr lang="en-US" sz="2000">
                <a:solidFill>
                  <a:srgbClr val="0033CC"/>
                </a:solidFill>
                <a:latin typeface="Calibri"/>
                <a:ea typeface="Calibri"/>
                <a:cs typeface="Calibri"/>
                <a:sym typeface="Calibri"/>
              </a:rPr>
              <a:t> which covers 13 districts of </a:t>
            </a:r>
            <a:r>
              <a:rPr b="1" lang="en-US" sz="2000">
                <a:solidFill>
                  <a:srgbClr val="0033CC"/>
                </a:solidFill>
                <a:latin typeface="Calibri"/>
                <a:ea typeface="Calibri"/>
                <a:cs typeface="Calibri"/>
                <a:sym typeface="Calibri"/>
              </a:rPr>
              <a:t>Andhra Pradesh</a:t>
            </a:r>
            <a:r>
              <a:rPr lang="en-US" sz="2000">
                <a:solidFill>
                  <a:srgbClr val="0033CC"/>
                </a:solidFill>
                <a:latin typeface="Calibri"/>
                <a:ea typeface="Calibri"/>
                <a:cs typeface="Calibri"/>
                <a:sym typeface="Calibri"/>
              </a:rPr>
              <a:t>.</a:t>
            </a:r>
            <a:endParaRPr sz="2000">
              <a:solidFill>
                <a:srgbClr val="0033CC"/>
              </a:solidFill>
              <a:latin typeface="Calibri"/>
              <a:ea typeface="Calibri"/>
              <a:cs typeface="Calibri"/>
              <a:sym typeface="Calibri"/>
            </a:endParaRPr>
          </a:p>
          <a:p>
            <a:pPr indent="0" lvl="0" marL="457200" rtl="0" algn="just">
              <a:spcBef>
                <a:spcPts val="300"/>
              </a:spcBef>
              <a:spcAft>
                <a:spcPts val="0"/>
              </a:spcAft>
              <a:buClr>
                <a:schemeClr val="dk1"/>
              </a:buClr>
              <a:buSzPts val="1100"/>
              <a:buFont typeface="Arial"/>
              <a:buNone/>
            </a:pPr>
            <a:r>
              <a:t/>
            </a:r>
            <a:endParaRPr sz="2000">
              <a:solidFill>
                <a:srgbClr val="0033CC"/>
              </a:solidFill>
              <a:latin typeface="Calibri"/>
              <a:ea typeface="Calibri"/>
              <a:cs typeface="Calibri"/>
              <a:sym typeface="Calibri"/>
            </a:endParaRPr>
          </a:p>
          <a:p>
            <a:pPr indent="0" lvl="0" marL="0" marR="0" rtl="0" algn="just">
              <a:spcBef>
                <a:spcPts val="300"/>
              </a:spcBef>
              <a:spcAft>
                <a:spcPts val="0"/>
              </a:spcAft>
              <a:buNone/>
            </a:pPr>
            <a:r>
              <a:t/>
            </a:r>
            <a:endParaRPr sz="2400">
              <a:solidFill>
                <a:srgbClr val="0033CC"/>
              </a:solidFill>
              <a:latin typeface="Trebuchet MS"/>
              <a:ea typeface="Trebuchet MS"/>
              <a:cs typeface="Trebuchet MS"/>
              <a:sym typeface="Trebuchet MS"/>
            </a:endParaRPr>
          </a:p>
        </p:txBody>
      </p:sp>
      <p:sp>
        <p:nvSpPr>
          <p:cNvPr id="94" name="Google Shape;94;ge19de65fce_0_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Scope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4"/>
          <p:cNvSpPr txBox="1"/>
          <p:nvPr/>
        </p:nvSpPr>
        <p:spPr>
          <a:xfrm>
            <a:off x="1037825" y="1746550"/>
            <a:ext cx="10087500" cy="4212000"/>
          </a:xfrm>
          <a:prstGeom prst="rect">
            <a:avLst/>
          </a:prstGeom>
          <a:noFill/>
          <a:ln>
            <a:noFill/>
          </a:ln>
        </p:spPr>
        <p:txBody>
          <a:bodyPr anchorCtr="0" anchor="t" bIns="45700" lIns="91425" spcFirstLastPara="1" rIns="91425" wrap="square" tIns="45700">
            <a:noAutofit/>
          </a:bodyPr>
          <a:lstStyle/>
          <a:p>
            <a:pPr indent="-381000" lvl="0" marL="457200" marR="0" rtl="0" algn="just">
              <a:spcBef>
                <a:spcPts val="0"/>
              </a:spcBef>
              <a:spcAft>
                <a:spcPts val="0"/>
              </a:spcAft>
              <a:buClr>
                <a:srgbClr val="0033CC"/>
              </a:buClr>
              <a:buSzPts val="2400"/>
              <a:buFont typeface="Calibri"/>
              <a:buChar char="●"/>
            </a:pPr>
            <a:r>
              <a:rPr lang="en-US" sz="2400">
                <a:solidFill>
                  <a:srgbClr val="0033CC"/>
                </a:solidFill>
                <a:latin typeface="Calibri"/>
                <a:ea typeface="Calibri"/>
                <a:cs typeface="Calibri"/>
                <a:sym typeface="Calibri"/>
              </a:rPr>
              <a:t>In phase-1, we had provided a total for </a:t>
            </a:r>
            <a:r>
              <a:rPr b="1" lang="en-US" sz="2400">
                <a:solidFill>
                  <a:srgbClr val="0033CC"/>
                </a:solidFill>
                <a:latin typeface="Calibri"/>
                <a:ea typeface="Calibri"/>
                <a:cs typeface="Calibri"/>
                <a:sym typeface="Calibri"/>
              </a:rPr>
              <a:t>5 literature surveys</a:t>
            </a:r>
            <a:r>
              <a:rPr lang="en-US" sz="2400">
                <a:solidFill>
                  <a:srgbClr val="0033CC"/>
                </a:solidFill>
                <a:latin typeface="Calibri"/>
                <a:ea typeface="Calibri"/>
                <a:cs typeface="Calibri"/>
                <a:sym typeface="Calibri"/>
              </a:rPr>
              <a:t> which are related to our project idea. From the literature surveys, we figured out the various models and fertility indexes used to figure out the most ideal crop to be grown.</a:t>
            </a:r>
            <a:endParaRPr sz="2400">
              <a:solidFill>
                <a:srgbClr val="0033CC"/>
              </a:solidFill>
              <a:latin typeface="Calibri"/>
              <a:ea typeface="Calibri"/>
              <a:cs typeface="Calibri"/>
              <a:sym typeface="Calibri"/>
            </a:endParaRPr>
          </a:p>
          <a:p>
            <a:pPr indent="0" lvl="0" marL="0" marR="0" rtl="0" algn="just">
              <a:spcBef>
                <a:spcPts val="0"/>
              </a:spcBef>
              <a:spcAft>
                <a:spcPts val="0"/>
              </a:spcAft>
              <a:buNone/>
            </a:pPr>
            <a:r>
              <a:t/>
            </a:r>
            <a:endParaRPr sz="2400">
              <a:solidFill>
                <a:srgbClr val="0033CC"/>
              </a:solidFill>
              <a:latin typeface="Calibri"/>
              <a:ea typeface="Calibri"/>
              <a:cs typeface="Calibri"/>
              <a:sym typeface="Calibri"/>
            </a:endParaRPr>
          </a:p>
          <a:p>
            <a:pPr indent="-381000" lvl="0" marL="457200" marR="0" rtl="0" algn="just">
              <a:spcBef>
                <a:spcPts val="0"/>
              </a:spcBef>
              <a:spcAft>
                <a:spcPts val="0"/>
              </a:spcAft>
              <a:buClr>
                <a:srgbClr val="0033CC"/>
              </a:buClr>
              <a:buSzPts val="2400"/>
              <a:buFont typeface="Calibri"/>
              <a:buChar char="●"/>
            </a:pPr>
            <a:r>
              <a:rPr lang="en-US" sz="2400">
                <a:solidFill>
                  <a:srgbClr val="0033CC"/>
                </a:solidFill>
                <a:latin typeface="Calibri"/>
                <a:ea typeface="Calibri"/>
                <a:cs typeface="Calibri"/>
                <a:sym typeface="Calibri"/>
              </a:rPr>
              <a:t>From the surveys, we learnt that the soil and atmospheric components that are influencing the growth of a crop can be divided into micro and macro parameters based on their influence. </a:t>
            </a:r>
            <a:r>
              <a:rPr b="1" lang="en-US" sz="2400">
                <a:solidFill>
                  <a:srgbClr val="0033CC"/>
                </a:solidFill>
                <a:latin typeface="Calibri"/>
                <a:ea typeface="Calibri"/>
                <a:cs typeface="Calibri"/>
                <a:sym typeface="Calibri"/>
              </a:rPr>
              <a:t>Atmospheric conditions</a:t>
            </a:r>
            <a:r>
              <a:rPr lang="en-US" sz="2400">
                <a:solidFill>
                  <a:srgbClr val="0033CC"/>
                </a:solidFill>
                <a:latin typeface="Calibri"/>
                <a:ea typeface="Calibri"/>
                <a:cs typeface="Calibri"/>
                <a:sym typeface="Calibri"/>
              </a:rPr>
              <a:t> influence the crop yield by a </a:t>
            </a:r>
            <a:r>
              <a:rPr b="1" lang="en-US" sz="2400">
                <a:solidFill>
                  <a:srgbClr val="0033CC"/>
                </a:solidFill>
                <a:latin typeface="Calibri"/>
                <a:ea typeface="Calibri"/>
                <a:cs typeface="Calibri"/>
                <a:sym typeface="Calibri"/>
              </a:rPr>
              <a:t>minimum of 30%</a:t>
            </a:r>
            <a:r>
              <a:rPr lang="en-US" sz="2400">
                <a:solidFill>
                  <a:srgbClr val="0033CC"/>
                </a:solidFill>
                <a:latin typeface="Calibri"/>
                <a:ea typeface="Calibri"/>
                <a:cs typeface="Calibri"/>
                <a:sym typeface="Calibri"/>
              </a:rPr>
              <a:t>.</a:t>
            </a:r>
            <a:endParaRPr sz="2400">
              <a:solidFill>
                <a:srgbClr val="0033CC"/>
              </a:solidFill>
              <a:latin typeface="Calibri"/>
              <a:ea typeface="Calibri"/>
              <a:cs typeface="Calibri"/>
              <a:sym typeface="Calibri"/>
            </a:endParaRPr>
          </a:p>
          <a:p>
            <a:pPr indent="0" lvl="0" marL="0" marR="0" rtl="0" algn="just">
              <a:spcBef>
                <a:spcPts val="0"/>
              </a:spcBef>
              <a:spcAft>
                <a:spcPts val="0"/>
              </a:spcAft>
              <a:buNone/>
            </a:pPr>
            <a:r>
              <a:t/>
            </a:r>
            <a:endParaRPr sz="2400">
              <a:solidFill>
                <a:srgbClr val="0033CC"/>
              </a:solidFill>
              <a:latin typeface="Calibri"/>
              <a:ea typeface="Calibri"/>
              <a:cs typeface="Calibri"/>
              <a:sym typeface="Calibri"/>
            </a:endParaRPr>
          </a:p>
          <a:p>
            <a:pPr indent="-381000" lvl="0" marL="457200" marR="0" rtl="0" algn="just">
              <a:spcBef>
                <a:spcPts val="0"/>
              </a:spcBef>
              <a:spcAft>
                <a:spcPts val="0"/>
              </a:spcAft>
              <a:buClr>
                <a:srgbClr val="0033CC"/>
              </a:buClr>
              <a:buSzPts val="2400"/>
              <a:buFont typeface="Calibri"/>
              <a:buChar char="●"/>
            </a:pPr>
            <a:r>
              <a:rPr b="1" lang="en-US" sz="2400">
                <a:solidFill>
                  <a:srgbClr val="0033CC"/>
                </a:solidFill>
                <a:latin typeface="Calibri"/>
                <a:ea typeface="Calibri"/>
                <a:cs typeface="Calibri"/>
                <a:sym typeface="Calibri"/>
              </a:rPr>
              <a:t>Machine Learning models</a:t>
            </a:r>
            <a:r>
              <a:rPr lang="en-US" sz="2400">
                <a:solidFill>
                  <a:srgbClr val="0033CC"/>
                </a:solidFill>
                <a:latin typeface="Calibri"/>
                <a:ea typeface="Calibri"/>
                <a:cs typeface="Calibri"/>
                <a:sym typeface="Calibri"/>
              </a:rPr>
              <a:t> such as Multiple Linear Regression, XGBoost, Decision Trees and Random Forest Regression were implemented on the dataset obtained in Kaggle which covers the entire country.</a:t>
            </a:r>
            <a:endParaRPr sz="2400">
              <a:solidFill>
                <a:srgbClr val="0033CC"/>
              </a:solidFill>
              <a:latin typeface="Calibri"/>
              <a:ea typeface="Calibri"/>
              <a:cs typeface="Calibri"/>
              <a:sym typeface="Calibri"/>
            </a:endParaRPr>
          </a:p>
        </p:txBody>
      </p:sp>
      <p:sp>
        <p:nvSpPr>
          <p:cNvPr id="102" name="Google Shape;102;p4"/>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Summary of Work Done in Capstone Project Phase - 1</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e19de65fce_0_7"/>
          <p:cNvSpPr/>
          <p:nvPr/>
        </p:nvSpPr>
        <p:spPr>
          <a:xfrm>
            <a:off x="3048000" y="144780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ge19de65fce_0_7"/>
          <p:cNvSpPr txBox="1"/>
          <p:nvPr/>
        </p:nvSpPr>
        <p:spPr>
          <a:xfrm>
            <a:off x="2895600" y="990600"/>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09" name="Google Shape;109;ge19de65fce_0_7"/>
          <p:cNvSpPr txBox="1"/>
          <p:nvPr/>
        </p:nvSpPr>
        <p:spPr>
          <a:xfrm>
            <a:off x="476825" y="2089950"/>
            <a:ext cx="10496100" cy="4155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The major goals for Phase-2 of our project are as follows:</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1" marL="9144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Incorporation of Machine Learning and Deep Learning Models on the AP dataset to achieve better accuracy in predicting the ideal crop to be grown.</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1" marL="91440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Try to achieve better accuracy by using an additional parameter called ‘NDVI’.</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1" marL="9144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Building an user-friendly web interface that takes in input values and predicts the crop to be grown.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e19de65fce_0_14"/>
          <p:cNvSpPr/>
          <p:nvPr/>
        </p:nvSpPr>
        <p:spPr>
          <a:xfrm>
            <a:off x="3048000" y="144780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ge19de65fce_0_14"/>
          <p:cNvSpPr txBox="1"/>
          <p:nvPr/>
        </p:nvSpPr>
        <p:spPr>
          <a:xfrm>
            <a:off x="2895600" y="990600"/>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16" name="Google Shape;116;ge19de65fce_0_14"/>
          <p:cNvSpPr txBox="1"/>
          <p:nvPr/>
        </p:nvSpPr>
        <p:spPr>
          <a:xfrm>
            <a:off x="1205700" y="2048975"/>
            <a:ext cx="9780600" cy="3047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The sub-tasks of our project are:</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Data Pre-processing</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Training ML and DL Models</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Predicting the output using the ML and DL models</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Comparing the accuracies of ML and DL models on the test set</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Including NDVI as a feature and comparing the overall accuracy</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Building a user-friendly interface</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6"/>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23" name="Google Shape;123;p6"/>
          <p:cNvSpPr txBox="1"/>
          <p:nvPr/>
        </p:nvSpPr>
        <p:spPr>
          <a:xfrm>
            <a:off x="612550" y="2047125"/>
            <a:ext cx="10195500" cy="304770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None/>
            </a:pPr>
            <a:r>
              <a:rPr lang="en-US" sz="2400">
                <a:solidFill>
                  <a:srgbClr val="0033CC"/>
                </a:solidFill>
                <a:latin typeface="Calibri"/>
                <a:ea typeface="Calibri"/>
                <a:cs typeface="Calibri"/>
                <a:sym typeface="Calibri"/>
              </a:rPr>
              <a:t>The details about the data are as follows:</a:t>
            </a:r>
            <a:endParaRPr sz="2400">
              <a:solidFill>
                <a:srgbClr val="0033CC"/>
              </a:solidFill>
              <a:latin typeface="Calibri"/>
              <a:ea typeface="Calibri"/>
              <a:cs typeface="Calibri"/>
              <a:sym typeface="Calibri"/>
            </a:endParaRPr>
          </a:p>
          <a:p>
            <a:pPr indent="-457200" lvl="0" marL="457200" marR="0" rtl="0" algn="just">
              <a:spcBef>
                <a:spcPts val="0"/>
              </a:spcBef>
              <a:spcAft>
                <a:spcPts val="0"/>
              </a:spcAft>
              <a:buNone/>
            </a:pPr>
            <a:r>
              <a:t/>
            </a:r>
            <a:endParaRPr sz="2400">
              <a:solidFill>
                <a:srgbClr val="0033CC"/>
              </a:solidFill>
              <a:latin typeface="Calibri"/>
              <a:ea typeface="Calibri"/>
              <a:cs typeface="Calibri"/>
              <a:sym typeface="Calibri"/>
            </a:endParaRPr>
          </a:p>
          <a:p>
            <a:pPr indent="-381000" lvl="0" marL="457200" marR="0" rtl="0" algn="just">
              <a:spcBef>
                <a:spcPts val="0"/>
              </a:spcBef>
              <a:spcAft>
                <a:spcPts val="0"/>
              </a:spcAft>
              <a:buClr>
                <a:srgbClr val="0033CC"/>
              </a:buClr>
              <a:buSzPts val="2400"/>
              <a:buFont typeface="Calibri"/>
              <a:buChar char="●"/>
            </a:pPr>
            <a:r>
              <a:rPr lang="en-US" sz="2400">
                <a:solidFill>
                  <a:srgbClr val="0033CC"/>
                </a:solidFill>
                <a:latin typeface="Calibri"/>
                <a:ea typeface="Calibri"/>
                <a:cs typeface="Calibri"/>
                <a:sym typeface="Calibri"/>
              </a:rPr>
              <a:t>Collection: ICRISAT</a:t>
            </a:r>
            <a:endParaRPr sz="2400">
              <a:solidFill>
                <a:srgbClr val="0033CC"/>
              </a:solidFill>
              <a:latin typeface="Calibri"/>
              <a:ea typeface="Calibri"/>
              <a:cs typeface="Calibri"/>
              <a:sym typeface="Calibri"/>
            </a:endParaRPr>
          </a:p>
          <a:p>
            <a:pPr indent="-381000" lvl="0" marL="457200" marR="0" rtl="0" algn="just">
              <a:spcBef>
                <a:spcPts val="0"/>
              </a:spcBef>
              <a:spcAft>
                <a:spcPts val="0"/>
              </a:spcAft>
              <a:buClr>
                <a:srgbClr val="0033CC"/>
              </a:buClr>
              <a:buSzPts val="2400"/>
              <a:buFont typeface="Calibri"/>
              <a:buChar char="●"/>
            </a:pPr>
            <a:r>
              <a:rPr lang="en-US" sz="2400">
                <a:solidFill>
                  <a:srgbClr val="0033CC"/>
                </a:solidFill>
                <a:latin typeface="Calibri"/>
                <a:ea typeface="Calibri"/>
                <a:cs typeface="Calibri"/>
                <a:sym typeface="Calibri"/>
              </a:rPr>
              <a:t>Preparation: In the form of CSV with all the independent columns to the left of the dependent column, which is the crop grown.</a:t>
            </a:r>
            <a:endParaRPr sz="2400">
              <a:solidFill>
                <a:srgbClr val="0033CC"/>
              </a:solidFill>
              <a:latin typeface="Calibri"/>
              <a:ea typeface="Calibri"/>
              <a:cs typeface="Calibri"/>
              <a:sym typeface="Calibri"/>
            </a:endParaRPr>
          </a:p>
          <a:p>
            <a:pPr indent="-381000" lvl="0" marL="457200" rtl="0" algn="just">
              <a:spcBef>
                <a:spcPts val="0"/>
              </a:spcBef>
              <a:spcAft>
                <a:spcPts val="0"/>
              </a:spcAft>
              <a:buClr>
                <a:srgbClr val="0033CC"/>
              </a:buClr>
              <a:buSzPts val="2400"/>
              <a:buFont typeface="Calibri"/>
              <a:buChar char="●"/>
            </a:pPr>
            <a:r>
              <a:rPr lang="en-US" sz="2400">
                <a:solidFill>
                  <a:srgbClr val="0033CC"/>
                </a:solidFill>
                <a:latin typeface="Calibri"/>
                <a:ea typeface="Calibri"/>
                <a:cs typeface="Calibri"/>
                <a:sym typeface="Calibri"/>
              </a:rPr>
              <a:t>Input: Input values will be the soil and atmospheric parameters</a:t>
            </a:r>
            <a:endParaRPr sz="2400">
              <a:solidFill>
                <a:srgbClr val="0033CC"/>
              </a:solidFill>
              <a:latin typeface="Calibri"/>
              <a:ea typeface="Calibri"/>
              <a:cs typeface="Calibri"/>
              <a:sym typeface="Calibri"/>
            </a:endParaRPr>
          </a:p>
          <a:p>
            <a:pPr indent="-381000" lvl="0" marL="457200" rtl="0" algn="just">
              <a:spcBef>
                <a:spcPts val="0"/>
              </a:spcBef>
              <a:spcAft>
                <a:spcPts val="0"/>
              </a:spcAft>
              <a:buClr>
                <a:srgbClr val="0033CC"/>
              </a:buClr>
              <a:buSzPts val="2400"/>
              <a:buFont typeface="Calibri"/>
              <a:buChar char="●"/>
            </a:pPr>
            <a:r>
              <a:rPr lang="en-US" sz="2400">
                <a:solidFill>
                  <a:srgbClr val="0033CC"/>
                </a:solidFill>
                <a:latin typeface="Calibri"/>
                <a:ea typeface="Calibri"/>
                <a:cs typeface="Calibri"/>
                <a:sym typeface="Calibri"/>
              </a:rPr>
              <a:t>Visualization: ‘Paddy’ is the most grown and ‘Beans’ is the least grown among all the grown crops in Andhra Pradesh</a:t>
            </a:r>
            <a:endParaRPr sz="2400">
              <a:solidFill>
                <a:srgbClr val="0033CC"/>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e19de65fce_0_2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ge19de65fce_0_20"/>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30" name="Google Shape;130;ge19de65fce_0_20"/>
          <p:cNvSpPr txBox="1"/>
          <p:nvPr/>
        </p:nvSpPr>
        <p:spPr>
          <a:xfrm>
            <a:off x="701225" y="1798663"/>
            <a:ext cx="10195500" cy="46170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None/>
            </a:pPr>
            <a:r>
              <a:rPr lang="en-US" sz="2400">
                <a:solidFill>
                  <a:srgbClr val="0033CC"/>
                </a:solidFill>
                <a:latin typeface="Trebuchet MS"/>
                <a:ea typeface="Trebuchet MS"/>
                <a:cs typeface="Trebuchet MS"/>
                <a:sym typeface="Trebuchet MS"/>
              </a:rPr>
              <a:t>Contribution of team members:</a:t>
            </a:r>
            <a:endParaRPr b="0" i="0" sz="2400" u="none" cap="none" strike="noStrike">
              <a:solidFill>
                <a:srgbClr val="0033CC"/>
              </a:solidFill>
              <a:latin typeface="Trebuchet MS"/>
              <a:ea typeface="Trebuchet MS"/>
              <a:cs typeface="Trebuchet MS"/>
              <a:sym typeface="Trebuchet MS"/>
            </a:endParaRPr>
          </a:p>
        </p:txBody>
      </p:sp>
      <p:graphicFrame>
        <p:nvGraphicFramePr>
          <p:cNvPr id="131" name="Google Shape;131;ge19de65fce_0_20"/>
          <p:cNvGraphicFramePr/>
          <p:nvPr/>
        </p:nvGraphicFramePr>
        <p:xfrm>
          <a:off x="952500" y="2454320"/>
          <a:ext cx="3000000" cy="3000000"/>
        </p:xfrm>
        <a:graphic>
          <a:graphicData uri="http://schemas.openxmlformats.org/drawingml/2006/table">
            <a:tbl>
              <a:tblPr>
                <a:noFill/>
                <a:tableStyleId>{78373355-6B11-4693-9C45-CD0DD5EE2237}</a:tableStyleId>
              </a:tblPr>
              <a:tblGrid>
                <a:gridCol w="5143500"/>
                <a:gridCol w="5143500"/>
              </a:tblGrid>
              <a:tr h="2245500">
                <a:tc>
                  <a:txBody>
                    <a:bodyPr/>
                    <a:lstStyle/>
                    <a:p>
                      <a:pPr indent="0" lvl="0" marL="0" rtl="0" algn="l">
                        <a:spcBef>
                          <a:spcPts val="0"/>
                        </a:spcBef>
                        <a:spcAft>
                          <a:spcPts val="0"/>
                        </a:spcAft>
                        <a:buNone/>
                      </a:pPr>
                      <a:r>
                        <a:rPr b="1" lang="en-US" sz="2200"/>
                        <a:t>Srish Srinivasan</a:t>
                      </a:r>
                      <a:endParaRPr b="1" sz="2200"/>
                    </a:p>
                    <a:p>
                      <a:pPr indent="-336550" lvl="0" marL="457200" rtl="0" algn="l">
                        <a:spcBef>
                          <a:spcPts val="0"/>
                        </a:spcBef>
                        <a:spcAft>
                          <a:spcPts val="0"/>
                        </a:spcAft>
                        <a:buClr>
                          <a:srgbClr val="0033CC"/>
                        </a:buClr>
                        <a:buSzPts val="1700"/>
                        <a:buChar char="●"/>
                      </a:pPr>
                      <a:r>
                        <a:rPr lang="en-US" sz="1700">
                          <a:solidFill>
                            <a:srgbClr val="0033CC"/>
                          </a:solidFill>
                        </a:rPr>
                        <a:t>Data finding</a:t>
                      </a:r>
                      <a:endParaRPr sz="1700">
                        <a:solidFill>
                          <a:srgbClr val="0033CC"/>
                        </a:solidFill>
                      </a:endParaRPr>
                    </a:p>
                    <a:p>
                      <a:pPr indent="-336550" lvl="0" marL="457200" rtl="0" algn="l">
                        <a:spcBef>
                          <a:spcPts val="0"/>
                        </a:spcBef>
                        <a:spcAft>
                          <a:spcPts val="0"/>
                        </a:spcAft>
                        <a:buClr>
                          <a:srgbClr val="0033CC"/>
                        </a:buClr>
                        <a:buSzPts val="1700"/>
                        <a:buChar char="●"/>
                      </a:pPr>
                      <a:r>
                        <a:rPr lang="en-US" sz="1700">
                          <a:solidFill>
                            <a:srgbClr val="0033CC"/>
                          </a:solidFill>
                        </a:rPr>
                        <a:t>Data preprocessing of AP Dataset</a:t>
                      </a:r>
                      <a:endParaRPr sz="1700">
                        <a:solidFill>
                          <a:srgbClr val="0033CC"/>
                        </a:solidFill>
                      </a:endParaRPr>
                    </a:p>
                    <a:p>
                      <a:pPr indent="-336550" lvl="0" marL="457200" rtl="0" algn="l">
                        <a:spcBef>
                          <a:spcPts val="0"/>
                        </a:spcBef>
                        <a:spcAft>
                          <a:spcPts val="0"/>
                        </a:spcAft>
                        <a:buClr>
                          <a:srgbClr val="0033CC"/>
                        </a:buClr>
                        <a:buSzPts val="1700"/>
                        <a:buChar char="●"/>
                      </a:pPr>
                      <a:r>
                        <a:rPr lang="en-US" sz="1700">
                          <a:solidFill>
                            <a:srgbClr val="0033CC"/>
                          </a:solidFill>
                        </a:rPr>
                        <a:t>Models Implemented: ML models</a:t>
                      </a:r>
                      <a:endParaRPr sz="1700">
                        <a:solidFill>
                          <a:srgbClr val="0033CC"/>
                        </a:solidFill>
                      </a:endParaRPr>
                    </a:p>
                    <a:p>
                      <a:pPr indent="-336550" lvl="0" marL="457200" rtl="0" algn="l">
                        <a:spcBef>
                          <a:spcPts val="0"/>
                        </a:spcBef>
                        <a:spcAft>
                          <a:spcPts val="0"/>
                        </a:spcAft>
                        <a:buClr>
                          <a:srgbClr val="0033CC"/>
                        </a:buClr>
                        <a:buSzPts val="1700"/>
                        <a:buChar char="●"/>
                      </a:pPr>
                      <a:r>
                        <a:rPr lang="en-US" sz="1700">
                          <a:solidFill>
                            <a:srgbClr val="0033CC"/>
                          </a:solidFill>
                        </a:rPr>
                        <a:t>Number of literature surveys: 3</a:t>
                      </a:r>
                      <a:endParaRPr sz="1700">
                        <a:solidFill>
                          <a:srgbClr val="0033CC"/>
                        </a:solidFill>
                      </a:endParaRPr>
                    </a:p>
                  </a:txBody>
                  <a:tcPr marT="91425" marB="91425" marR="91425" marL="91425"/>
                </a:tc>
                <a:tc>
                  <a:txBody>
                    <a:bodyPr/>
                    <a:lstStyle/>
                    <a:p>
                      <a:pPr indent="0" lvl="0" marL="0" rtl="0" algn="l">
                        <a:spcBef>
                          <a:spcPts val="0"/>
                        </a:spcBef>
                        <a:spcAft>
                          <a:spcPts val="0"/>
                        </a:spcAft>
                        <a:buNone/>
                      </a:pPr>
                      <a:r>
                        <a:rPr b="1" lang="en-US" sz="2200"/>
                        <a:t>Ishan Agarwal</a:t>
                      </a:r>
                      <a:endParaRPr sz="1500">
                        <a:solidFill>
                          <a:srgbClr val="0033CC"/>
                        </a:solidFill>
                      </a:endParaRPr>
                    </a:p>
                    <a:p>
                      <a:pPr indent="-323850" lvl="0" marL="457200" rtl="0" algn="l">
                        <a:spcBef>
                          <a:spcPts val="0"/>
                        </a:spcBef>
                        <a:spcAft>
                          <a:spcPts val="0"/>
                        </a:spcAft>
                        <a:buClr>
                          <a:srgbClr val="0033CC"/>
                        </a:buClr>
                        <a:buSzPts val="1500"/>
                        <a:buChar char="●"/>
                      </a:pPr>
                      <a:r>
                        <a:rPr lang="en-US" sz="1500">
                          <a:solidFill>
                            <a:srgbClr val="0033CC"/>
                          </a:solidFill>
                        </a:rPr>
                        <a:t>Procurement of </a:t>
                      </a:r>
                      <a:r>
                        <a:rPr lang="en-US" sz="1500">
                          <a:solidFill>
                            <a:srgbClr val="0033CC"/>
                          </a:solidFill>
                        </a:rPr>
                        <a:t>Google Earth Engine LANDSAT Data</a:t>
                      </a:r>
                      <a:endParaRPr sz="1500">
                        <a:solidFill>
                          <a:srgbClr val="0033CC"/>
                        </a:solidFill>
                      </a:endParaRPr>
                    </a:p>
                    <a:p>
                      <a:pPr indent="-323850" lvl="0" marL="457200" rtl="0" algn="l">
                        <a:spcBef>
                          <a:spcPts val="0"/>
                        </a:spcBef>
                        <a:spcAft>
                          <a:spcPts val="0"/>
                        </a:spcAft>
                        <a:buClr>
                          <a:srgbClr val="0033CC"/>
                        </a:buClr>
                        <a:buSzPts val="1500"/>
                        <a:buChar char="●"/>
                      </a:pPr>
                      <a:r>
                        <a:rPr lang="en-US" sz="1500">
                          <a:solidFill>
                            <a:srgbClr val="0033CC"/>
                          </a:solidFill>
                        </a:rPr>
                        <a:t>NDVI Data Visualization</a:t>
                      </a:r>
                      <a:endParaRPr sz="1500">
                        <a:solidFill>
                          <a:srgbClr val="0033CC"/>
                        </a:solidFill>
                      </a:endParaRPr>
                    </a:p>
                    <a:p>
                      <a:pPr indent="-323850" lvl="0" marL="457200" rtl="0" algn="l">
                        <a:spcBef>
                          <a:spcPts val="0"/>
                        </a:spcBef>
                        <a:spcAft>
                          <a:spcPts val="0"/>
                        </a:spcAft>
                        <a:buClr>
                          <a:srgbClr val="0033CC"/>
                        </a:buClr>
                        <a:buSzPts val="1500"/>
                        <a:buChar char="●"/>
                      </a:pPr>
                      <a:r>
                        <a:rPr lang="en-US" sz="1500">
                          <a:solidFill>
                            <a:srgbClr val="0033CC"/>
                          </a:solidFill>
                        </a:rPr>
                        <a:t>Developed a function to calculate NDVI of all the rows</a:t>
                      </a:r>
                      <a:endParaRPr sz="1500">
                        <a:solidFill>
                          <a:srgbClr val="0033CC"/>
                        </a:solidFill>
                      </a:endParaRPr>
                    </a:p>
                    <a:p>
                      <a:pPr indent="-323850" lvl="0" marL="457200" rtl="0" algn="l">
                        <a:spcBef>
                          <a:spcPts val="0"/>
                        </a:spcBef>
                        <a:spcAft>
                          <a:spcPts val="0"/>
                        </a:spcAft>
                        <a:buClr>
                          <a:srgbClr val="0033CC"/>
                        </a:buClr>
                        <a:buSzPts val="1500"/>
                        <a:buChar char="●"/>
                      </a:pPr>
                      <a:r>
                        <a:rPr lang="en-US" sz="1500">
                          <a:solidFill>
                            <a:srgbClr val="0033CC"/>
                          </a:solidFill>
                        </a:rPr>
                        <a:t>Updating and </a:t>
                      </a:r>
                      <a:r>
                        <a:rPr lang="en-US" sz="1500">
                          <a:solidFill>
                            <a:srgbClr val="0033CC"/>
                          </a:solidFill>
                        </a:rPr>
                        <a:t>cleaning </a:t>
                      </a:r>
                      <a:r>
                        <a:rPr lang="en-US" sz="1500">
                          <a:solidFill>
                            <a:srgbClr val="0033CC"/>
                          </a:solidFill>
                        </a:rPr>
                        <a:t>the dataset with NDVI data</a:t>
                      </a:r>
                      <a:endParaRPr sz="1500">
                        <a:solidFill>
                          <a:srgbClr val="0033CC"/>
                        </a:solidFill>
                      </a:endParaRPr>
                    </a:p>
                    <a:p>
                      <a:pPr indent="-323850" lvl="0" marL="457200" rtl="0" algn="l">
                        <a:spcBef>
                          <a:spcPts val="0"/>
                        </a:spcBef>
                        <a:spcAft>
                          <a:spcPts val="0"/>
                        </a:spcAft>
                        <a:buClr>
                          <a:srgbClr val="0033CC"/>
                        </a:buClr>
                        <a:buSzPts val="1500"/>
                        <a:buChar char="●"/>
                      </a:pPr>
                      <a:r>
                        <a:rPr lang="en-US" sz="1500">
                          <a:solidFill>
                            <a:srgbClr val="0033CC"/>
                          </a:solidFill>
                        </a:rPr>
                        <a:t>Number of literature surveys: 3</a:t>
                      </a:r>
                      <a:endParaRPr sz="1500">
                        <a:solidFill>
                          <a:srgbClr val="0033CC"/>
                        </a:solidFill>
                      </a:endParaRPr>
                    </a:p>
                    <a:p>
                      <a:pPr indent="0" lvl="0" marL="0" rtl="0" algn="l">
                        <a:spcBef>
                          <a:spcPts val="0"/>
                        </a:spcBef>
                        <a:spcAft>
                          <a:spcPts val="0"/>
                        </a:spcAft>
                        <a:buNone/>
                      </a:pPr>
                      <a:r>
                        <a:t/>
                      </a:r>
                      <a:endParaRPr/>
                    </a:p>
                  </a:txBody>
                  <a:tcPr marT="91425" marB="91425" marR="91425" marL="91425"/>
                </a:tc>
              </a:tr>
              <a:tr h="1673900">
                <a:tc>
                  <a:txBody>
                    <a:bodyPr/>
                    <a:lstStyle/>
                    <a:p>
                      <a:pPr indent="0" lvl="0" marL="0" rtl="0" algn="l">
                        <a:spcBef>
                          <a:spcPts val="0"/>
                        </a:spcBef>
                        <a:spcAft>
                          <a:spcPts val="0"/>
                        </a:spcAft>
                        <a:buNone/>
                      </a:pPr>
                      <a:r>
                        <a:rPr b="1" lang="en-US" sz="2200"/>
                        <a:t>Vishruth P Reddy</a:t>
                      </a:r>
                      <a:endParaRPr b="1" sz="2200"/>
                    </a:p>
                    <a:p>
                      <a:pPr indent="-336550" lvl="0" marL="457200" rtl="0" algn="l">
                        <a:spcBef>
                          <a:spcPts val="0"/>
                        </a:spcBef>
                        <a:spcAft>
                          <a:spcPts val="0"/>
                        </a:spcAft>
                        <a:buClr>
                          <a:srgbClr val="0033CC"/>
                        </a:buClr>
                        <a:buSzPts val="1700"/>
                        <a:buChar char="●"/>
                      </a:pPr>
                      <a:r>
                        <a:rPr lang="en-US" sz="1700">
                          <a:solidFill>
                            <a:srgbClr val="0033CC"/>
                          </a:solidFill>
                        </a:rPr>
                        <a:t>Data finding</a:t>
                      </a:r>
                      <a:endParaRPr sz="1700">
                        <a:solidFill>
                          <a:srgbClr val="0033CC"/>
                        </a:solidFill>
                      </a:endParaRPr>
                    </a:p>
                    <a:p>
                      <a:pPr indent="-336550" lvl="0" marL="457200" rtl="0" algn="l">
                        <a:spcBef>
                          <a:spcPts val="0"/>
                        </a:spcBef>
                        <a:spcAft>
                          <a:spcPts val="0"/>
                        </a:spcAft>
                        <a:buClr>
                          <a:srgbClr val="0033CC"/>
                        </a:buClr>
                        <a:buSzPts val="1700"/>
                        <a:buChar char="●"/>
                      </a:pPr>
                      <a:r>
                        <a:rPr lang="en-US" sz="1700">
                          <a:solidFill>
                            <a:srgbClr val="0033CC"/>
                          </a:solidFill>
                        </a:rPr>
                        <a:t>Models Implemented: DL models</a:t>
                      </a:r>
                      <a:endParaRPr sz="1700">
                        <a:solidFill>
                          <a:srgbClr val="0033CC"/>
                        </a:solidFill>
                      </a:endParaRPr>
                    </a:p>
                    <a:p>
                      <a:pPr indent="-336550" lvl="0" marL="457200" rtl="0" algn="l">
                        <a:spcBef>
                          <a:spcPts val="0"/>
                        </a:spcBef>
                        <a:spcAft>
                          <a:spcPts val="0"/>
                        </a:spcAft>
                        <a:buClr>
                          <a:srgbClr val="0033CC"/>
                        </a:buClr>
                        <a:buSzPts val="1700"/>
                        <a:buChar char="●"/>
                      </a:pPr>
                      <a:r>
                        <a:rPr lang="en-US" sz="1700">
                          <a:solidFill>
                            <a:srgbClr val="0033CC"/>
                          </a:solidFill>
                        </a:rPr>
                        <a:t>Number of literature surveys: 3</a:t>
                      </a:r>
                      <a:endParaRPr sz="1700">
                        <a:solidFill>
                          <a:srgbClr val="0033CC"/>
                        </a:solidFill>
                      </a:endParaRPr>
                    </a:p>
                  </a:txBody>
                  <a:tcPr marT="91425" marB="91425" marR="91425" marL="91425"/>
                </a:tc>
                <a:tc>
                  <a:txBody>
                    <a:bodyPr/>
                    <a:lstStyle/>
                    <a:p>
                      <a:pPr indent="0" lvl="0" marL="0" rtl="0" algn="l">
                        <a:spcBef>
                          <a:spcPts val="0"/>
                        </a:spcBef>
                        <a:spcAft>
                          <a:spcPts val="0"/>
                        </a:spcAft>
                        <a:buNone/>
                      </a:pPr>
                      <a:r>
                        <a:rPr b="1" lang="en-US" sz="2200"/>
                        <a:t>Akash Kumar Rao</a:t>
                      </a:r>
                      <a:endParaRPr b="1" sz="2200"/>
                    </a:p>
                    <a:p>
                      <a:pPr indent="-336550" lvl="0" marL="457200" rtl="0" algn="l">
                        <a:spcBef>
                          <a:spcPts val="0"/>
                        </a:spcBef>
                        <a:spcAft>
                          <a:spcPts val="0"/>
                        </a:spcAft>
                        <a:buClr>
                          <a:srgbClr val="0033CC"/>
                        </a:buClr>
                        <a:buSzPts val="1700"/>
                        <a:buChar char="●"/>
                      </a:pPr>
                      <a:r>
                        <a:rPr lang="en-US" sz="1700">
                          <a:solidFill>
                            <a:srgbClr val="0033CC"/>
                          </a:solidFill>
                        </a:rPr>
                        <a:t>Data preprocessing of NDVI</a:t>
                      </a:r>
                      <a:endParaRPr sz="1700">
                        <a:solidFill>
                          <a:srgbClr val="0033CC"/>
                        </a:solidFill>
                      </a:endParaRPr>
                    </a:p>
                    <a:p>
                      <a:pPr indent="-336550" lvl="0" marL="457200" rtl="0" algn="l">
                        <a:spcBef>
                          <a:spcPts val="0"/>
                        </a:spcBef>
                        <a:spcAft>
                          <a:spcPts val="0"/>
                        </a:spcAft>
                        <a:buClr>
                          <a:srgbClr val="0033CC"/>
                        </a:buClr>
                        <a:buSzPts val="1700"/>
                        <a:buChar char="●"/>
                      </a:pPr>
                      <a:r>
                        <a:rPr lang="en-US" sz="1700">
                          <a:solidFill>
                            <a:srgbClr val="0033CC"/>
                          </a:solidFill>
                        </a:rPr>
                        <a:t>USGS data extraction</a:t>
                      </a:r>
                      <a:endParaRPr sz="1700">
                        <a:solidFill>
                          <a:srgbClr val="0033CC"/>
                        </a:solidFill>
                      </a:endParaRPr>
                    </a:p>
                    <a:p>
                      <a:pPr indent="-336550" lvl="0" marL="457200" rtl="0" algn="l">
                        <a:spcBef>
                          <a:spcPts val="0"/>
                        </a:spcBef>
                        <a:spcAft>
                          <a:spcPts val="0"/>
                        </a:spcAft>
                        <a:buClr>
                          <a:srgbClr val="0033CC"/>
                        </a:buClr>
                        <a:buSzPts val="1700"/>
                        <a:buChar char="●"/>
                      </a:pPr>
                      <a:r>
                        <a:rPr lang="en-US" sz="1700">
                          <a:solidFill>
                            <a:srgbClr val="0033CC"/>
                          </a:solidFill>
                        </a:rPr>
                        <a:t>Number of literature surveys: 3</a:t>
                      </a:r>
                      <a:endParaRPr sz="1700">
                        <a:solidFill>
                          <a:srgbClr val="0033CC"/>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e19de65fce_0_2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ge19de65fce_0_26"/>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38" name="Google Shape;138;ge19de65fce_0_26"/>
          <p:cNvSpPr txBox="1"/>
          <p:nvPr/>
        </p:nvSpPr>
        <p:spPr>
          <a:xfrm>
            <a:off x="883550" y="2131250"/>
            <a:ext cx="10195500" cy="307830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None/>
            </a:pPr>
            <a:r>
              <a:t/>
            </a:r>
            <a:endParaRPr/>
          </a:p>
          <a:p>
            <a:pPr indent="0" lvl="2" marL="0" marR="0" rtl="0" algn="just">
              <a:spcBef>
                <a:spcPts val="0"/>
              </a:spcBef>
              <a:spcAft>
                <a:spcPts val="0"/>
              </a:spcAft>
              <a:buNone/>
            </a:pPr>
            <a:r>
              <a:rPr lang="en-US" sz="2400">
                <a:solidFill>
                  <a:srgbClr val="0033CC"/>
                </a:solidFill>
                <a:latin typeface="Trebuchet MS"/>
                <a:ea typeface="Trebuchet MS"/>
                <a:cs typeface="Trebuchet MS"/>
                <a:sym typeface="Trebuchet MS"/>
              </a:rPr>
              <a:t>Tools and Technologies:</a:t>
            </a:r>
            <a:endParaRPr sz="2400">
              <a:solidFill>
                <a:srgbClr val="0033CC"/>
              </a:solidFill>
              <a:latin typeface="Trebuchet MS"/>
              <a:ea typeface="Trebuchet MS"/>
              <a:cs typeface="Trebuchet MS"/>
              <a:sym typeface="Trebuchet MS"/>
            </a:endParaRPr>
          </a:p>
          <a:p>
            <a:pPr indent="0" lvl="2"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Google Earth Engine API</a:t>
            </a:r>
            <a:endParaRPr sz="22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Scikit-learn API</a:t>
            </a:r>
            <a:endParaRPr sz="22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TensorFlow</a:t>
            </a:r>
            <a:endParaRPr sz="22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Keras</a:t>
            </a:r>
            <a:endParaRPr sz="22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Jupyter Notebook</a:t>
            </a:r>
            <a:endParaRPr sz="22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Google Colab</a:t>
            </a:r>
            <a:endParaRPr sz="2200">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