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9"/>
  </p:handoutMasterIdLst>
  <p:sldIdLst>
    <p:sldId id="538" r:id="rId3"/>
    <p:sldId id="569" r:id="rId4"/>
    <p:sldId id="584" r:id="rId6"/>
    <p:sldId id="583" r:id="rId7"/>
    <p:sldId id="596" r:id="rId8"/>
    <p:sldId id="597" r:id="rId9"/>
    <p:sldId id="598" r:id="rId10"/>
    <p:sldId id="590" r:id="rId11"/>
    <p:sldId id="591" r:id="rId12"/>
    <p:sldId id="604" r:id="rId13"/>
    <p:sldId id="605" r:id="rId14"/>
    <p:sldId id="606" r:id="rId15"/>
    <p:sldId id="579" r:id="rId16"/>
    <p:sldId id="599" r:id="rId17"/>
    <p:sldId id="549" r:id="rId18"/>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p:scale>
          <a:sx n="66" d="100"/>
          <a:sy n="66" d="100"/>
        </p:scale>
        <p:origin x="-882" y="-258"/>
      </p:cViewPr>
      <p:guideLst>
        <p:guide orient="horz" pos="2160"/>
        <p:guide pos="381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D1A7037-0853-0447-B5BA-F1548123F73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D1A7037-0853-0447-B5BA-F1548123F73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7037-0853-0447-B5BA-F1548123F73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fld>
            <a:endParaRPr lang="en-US"/>
          </a:p>
        </p:txBody>
      </p:sp>
      <p:pic>
        <p:nvPicPr>
          <p:cNvPr id="1026" name="Picture 2"/>
          <p:cNvPicPr>
            <a:picLocks noChangeAspect="1" noChangeArrowheads="1"/>
          </p:cNvPicPr>
          <p:nvPr userDrawn="1"/>
        </p:nvPicPr>
        <p:blipFill>
          <a:blip r:embed="rId10" cstate="print"/>
          <a:srcRect/>
          <a:stretch>
            <a:fillRect/>
          </a:stretch>
        </p:blipFill>
        <p:spPr bwMode="auto">
          <a:xfrm>
            <a:off x="11140888" y="304800"/>
            <a:ext cx="670112" cy="9906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446550"/>
          </a:xfrm>
          <a:prstGeom prst="rect">
            <a:avLst/>
          </a:prstGeom>
        </p:spPr>
        <p:txBody>
          <a:bodyPr wrap="square">
            <a:spAutoFit/>
          </a:bodyPr>
          <a:lstStyle/>
          <a:p>
            <a:pPr algn="ctr"/>
            <a:r>
              <a:rPr lang="en-US" sz="2800" dirty="0" smtClean="0">
                <a:latin typeface="Trebuchet MS" panose="020B0603020202020204" pitchFamily="34" charset="0"/>
              </a:rPr>
              <a:t>UE18CS390B </a:t>
            </a:r>
            <a:r>
              <a:rPr lang="en-US" sz="2800" dirty="0">
                <a:latin typeface="Trebuchet MS" panose="020B0603020202020204" pitchFamily="34" charset="0"/>
              </a:rPr>
              <a:t>– Capstone Project Phase – </a:t>
            </a:r>
            <a:r>
              <a:rPr lang="en-US" sz="2800" dirty="0" smtClean="0">
                <a:latin typeface="Trebuchet MS" panose="020B0603020202020204" pitchFamily="34" charset="0"/>
              </a:rPr>
              <a:t>2</a:t>
            </a:r>
            <a:endParaRPr lang="en-US" sz="2800" dirty="0" smtClean="0">
              <a:latin typeface="Trebuchet MS" panose="020B0603020202020204" pitchFamily="34" charset="0"/>
            </a:endParaRPr>
          </a:p>
          <a:p>
            <a:pPr algn="ctr"/>
            <a:endParaRPr lang="en-US" sz="2800" dirty="0" smtClean="0">
              <a:latin typeface="Trebuchet MS" panose="020B0603020202020204" pitchFamily="34" charset="0"/>
            </a:endParaRPr>
          </a:p>
          <a:p>
            <a:pPr algn="ctr"/>
            <a:r>
              <a:rPr lang="en-US" sz="3200" b="1" dirty="0" smtClean="0">
                <a:solidFill>
                  <a:srgbClr val="FF0000"/>
                </a:solidFill>
                <a:latin typeface="Trebuchet MS" panose="020B0603020202020204" pitchFamily="34" charset="0"/>
              </a:rPr>
              <a:t>Project Progress Review #2</a:t>
            </a:r>
            <a:endParaRPr lang="en-US" sz="3200" b="1" dirty="0" smtClean="0">
              <a:solidFill>
                <a:srgbClr val="FF0000"/>
              </a:solidFill>
              <a:latin typeface="Trebuchet MS" panose="020B0603020202020204" pitchFamily="34" charset="0"/>
            </a:endParaRPr>
          </a:p>
        </p:txBody>
      </p:sp>
      <p:sp>
        <p:nvSpPr>
          <p:cNvPr id="4" name="Google Shape;26;p3"/>
          <p:cNvSpPr txBox="1"/>
          <p:nvPr/>
        </p:nvSpPr>
        <p:spPr>
          <a:xfrm>
            <a:off x="1828800" y="3733800"/>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Project Title   :  </a:t>
            </a:r>
            <a:r>
              <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PerfectCrop - The right crop for your soil</a:t>
            </a: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buClr>
                <a:schemeClr val="dk1"/>
              </a:buClr>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Project ID       :  </a:t>
            </a:r>
            <a:r>
              <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PW22RBA01</a:t>
            </a: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    </a:t>
            </a: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Project Guide :  </a:t>
            </a:r>
            <a:r>
              <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Prof. Raghu B A Rao</a:t>
            </a: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               </a:t>
            </a: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Project Team  :  </a:t>
            </a:r>
            <a:r>
              <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Akash Kumar Rao	PES1201800089</a:t>
            </a:r>
            <a:endPar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		     Ishan Agarwal		PES1201800291</a:t>
            </a:r>
            <a:endPar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		     Srish Srinivasan		PES1201800051</a:t>
            </a:r>
            <a:endPar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IN" alt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	 	     Vishruth P Reddy	PES1201800102</a:t>
            </a:r>
            <a:endParaRPr sz="2000" dirty="0">
              <a:solidFill>
                <a:srgbClr val="0033CC"/>
              </a:solidFill>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24200" y="1177930"/>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971800" y="71628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Conclusion</a:t>
            </a:r>
            <a:endParaRPr lang="en-US" sz="2400" dirty="0"/>
          </a:p>
        </p:txBody>
      </p:sp>
      <p:sp>
        <p:nvSpPr>
          <p:cNvPr id="5" name="TextBox 4"/>
          <p:cNvSpPr txBox="1"/>
          <p:nvPr/>
        </p:nvSpPr>
        <p:spPr>
          <a:xfrm>
            <a:off x="1859280" y="1346200"/>
            <a:ext cx="9067800" cy="460375"/>
          </a:xfrm>
          <a:prstGeom prst="rect">
            <a:avLst/>
          </a:prstGeom>
          <a:noFill/>
        </p:spPr>
        <p:txBody>
          <a:bodyPr wrap="square">
            <a:spAutoFit/>
          </a:bodyPr>
          <a:lstStyle/>
          <a:p>
            <a:pPr lvl="0" algn="just">
              <a:spcBef>
                <a:spcPts val="0"/>
              </a:spcBef>
              <a:spcAft>
                <a:spcPts val="0"/>
              </a:spcAft>
            </a:pPr>
            <a:r>
              <a:rPr lang="en-IN" alt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rPr>
              <a:t>Comparison of the results with and without indices.</a:t>
            </a:r>
            <a:endParaRPr lang="en-IN" alt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6" name="Table 5"/>
          <p:cNvGraphicFramePr/>
          <p:nvPr/>
        </p:nvGraphicFramePr>
        <p:xfrm>
          <a:off x="219075" y="1898015"/>
          <a:ext cx="11753850" cy="4554855"/>
        </p:xfrm>
        <a:graphic>
          <a:graphicData uri="http://schemas.openxmlformats.org/drawingml/2006/table">
            <a:tbl>
              <a:tblPr firstRow="1" bandRow="1">
                <a:tableStyleId>{5C22544A-7EE6-4342-B048-85BDC9FD1C3A}</a:tableStyleId>
              </a:tblPr>
              <a:tblGrid>
                <a:gridCol w="1745615"/>
                <a:gridCol w="2172335"/>
                <a:gridCol w="1958975"/>
                <a:gridCol w="1958975"/>
                <a:gridCol w="1958975"/>
                <a:gridCol w="1958975"/>
              </a:tblGrid>
              <a:tr h="446405">
                <a:tc>
                  <a:txBody>
                    <a:bodyPr/>
                    <a:p>
                      <a:pPr>
                        <a:buNone/>
                      </a:pPr>
                      <a:r>
                        <a:rPr lang="en-US"/>
                        <a:t>STATE</a:t>
                      </a:r>
                      <a:endParaRPr lang="en-US"/>
                    </a:p>
                  </a:txBody>
                  <a:tcPr/>
                </a:tc>
                <a:tc>
                  <a:txBody>
                    <a:bodyPr/>
                    <a:p>
                      <a:pPr>
                        <a:buNone/>
                      </a:pPr>
                      <a:r>
                        <a:rPr lang="en-US"/>
                        <a:t>NO INDEX</a:t>
                      </a:r>
                      <a:endParaRPr lang="en-US"/>
                    </a:p>
                  </a:txBody>
                  <a:tcPr/>
                </a:tc>
                <a:tc>
                  <a:txBody>
                    <a:bodyPr/>
                    <a:p>
                      <a:pPr>
                        <a:buNone/>
                      </a:pPr>
                      <a:r>
                        <a:rPr lang="en-US"/>
                        <a:t>NDVI</a:t>
                      </a:r>
                      <a:endParaRPr lang="en-US"/>
                    </a:p>
                  </a:txBody>
                  <a:tcPr/>
                </a:tc>
                <a:tc>
                  <a:txBody>
                    <a:bodyPr/>
                    <a:p>
                      <a:pPr>
                        <a:buNone/>
                      </a:pPr>
                      <a:r>
                        <a:rPr lang="en-US"/>
                        <a:t>ARVI</a:t>
                      </a:r>
                      <a:endParaRPr lang="en-US"/>
                    </a:p>
                  </a:txBody>
                  <a:tcPr/>
                </a:tc>
                <a:tc>
                  <a:txBody>
                    <a:bodyPr/>
                    <a:p>
                      <a:pPr>
                        <a:buNone/>
                      </a:pPr>
                      <a:r>
                        <a:rPr lang="en-US"/>
                        <a:t>EVI</a:t>
                      </a:r>
                      <a:endParaRPr lang="en-US"/>
                    </a:p>
                  </a:txBody>
                  <a:tcPr/>
                </a:tc>
                <a:tc>
                  <a:txBody>
                    <a:bodyPr/>
                    <a:p>
                      <a:pPr>
                        <a:buNone/>
                      </a:pPr>
                      <a:r>
                        <a:rPr lang="en-US"/>
                        <a:t>GCI</a:t>
                      </a:r>
                      <a:endParaRPr lang="en-US"/>
                    </a:p>
                  </a:txBody>
                  <a:tcPr/>
                </a:tc>
              </a:tr>
              <a:tr h="608330">
                <a:tc>
                  <a:txBody>
                    <a:bodyPr/>
                    <a:p>
                      <a:pPr>
                        <a:buNone/>
                      </a:pPr>
                      <a:r>
                        <a:rPr lang="en-US"/>
                        <a:t>KURNOOL</a:t>
                      </a:r>
                      <a:endParaRPr lang="en-US"/>
                    </a:p>
                  </a:txBody>
                  <a:tcPr/>
                </a:tc>
                <a:tc>
                  <a:txBody>
                    <a:bodyPr/>
                    <a:p>
                      <a:pPr>
                        <a:buNone/>
                      </a:pPr>
                      <a:r>
                        <a:rPr lang="en-US" sz="1400"/>
                        <a:t>80.88% (Random Forests)</a:t>
                      </a:r>
                      <a:endParaRPr lang="en-US" sz="1400"/>
                    </a:p>
                  </a:txBody>
                  <a:tcPr/>
                </a:tc>
                <a:tc>
                  <a:txBody>
                    <a:bodyPr/>
                    <a:p>
                      <a:pPr>
                        <a:buNone/>
                      </a:pPr>
                      <a:r>
                        <a:rPr lang="en-US" sz="1400"/>
                        <a:t>80.88% (XGBoost)</a:t>
                      </a:r>
                      <a:endParaRPr lang="en-US" sz="1400"/>
                    </a:p>
                  </a:txBody>
                  <a:tcPr/>
                </a:tc>
                <a:tc>
                  <a:txBody>
                    <a:bodyPr/>
                    <a:p>
                      <a:pPr>
                        <a:buNone/>
                      </a:pPr>
                      <a:r>
                        <a:rPr lang="en-US" sz="1400"/>
                        <a:t>83.82% (XGBoost)</a:t>
                      </a:r>
                      <a:endParaRPr lang="en-US" sz="1400"/>
                    </a:p>
                  </a:txBody>
                  <a:tcPr/>
                </a:tc>
                <a:tc>
                  <a:txBody>
                    <a:bodyPr/>
                    <a:p>
                      <a:pPr>
                        <a:buNone/>
                      </a:pPr>
                      <a:r>
                        <a:rPr lang="en-US" sz="1400"/>
                        <a:t>83.82% (XGBoost)</a:t>
                      </a:r>
                      <a:endParaRPr lang="en-US" sz="1400"/>
                    </a:p>
                  </a:txBody>
                  <a:tcPr/>
                </a:tc>
                <a:tc>
                  <a:txBody>
                    <a:bodyPr/>
                    <a:p>
                      <a:pPr>
                        <a:buNone/>
                      </a:pPr>
                      <a:r>
                        <a:rPr lang="en-US" sz="1400"/>
                        <a:t>80.88% (XGBoost)</a:t>
                      </a:r>
                      <a:endParaRPr lang="en-US" sz="1400"/>
                    </a:p>
                  </a:txBody>
                  <a:tcPr/>
                </a:tc>
              </a:tr>
              <a:tr h="607695">
                <a:tc>
                  <a:txBody>
                    <a:bodyPr/>
                    <a:p>
                      <a:pPr>
                        <a:buNone/>
                      </a:pPr>
                      <a:r>
                        <a:rPr lang="en-US"/>
                        <a:t>NELLORE</a:t>
                      </a:r>
                      <a:endParaRPr lang="en-US"/>
                    </a:p>
                  </a:txBody>
                  <a:tcPr/>
                </a:tc>
                <a:tc>
                  <a:txBody>
                    <a:bodyPr/>
                    <a:p>
                      <a:pPr>
                        <a:buNone/>
                      </a:pPr>
                      <a:r>
                        <a:rPr lang="en-US" sz="1400"/>
                        <a:t>87.96% (Random Forests)</a:t>
                      </a:r>
                      <a:endParaRPr lang="en-US" sz="1400"/>
                    </a:p>
                  </a:txBody>
                  <a:tcPr/>
                </a:tc>
                <a:tc>
                  <a:txBody>
                    <a:bodyPr/>
                    <a:p>
                      <a:pPr>
                        <a:buNone/>
                      </a:pPr>
                      <a:r>
                        <a:rPr lang="en-US" sz="1400"/>
                        <a:t>89.81% (Random Forests)</a:t>
                      </a:r>
                      <a:endParaRPr lang="en-US" sz="1400"/>
                    </a:p>
                  </a:txBody>
                  <a:tcPr/>
                </a:tc>
                <a:tc>
                  <a:txBody>
                    <a:bodyPr/>
                    <a:p>
                      <a:pPr>
                        <a:buNone/>
                      </a:pPr>
                      <a:r>
                        <a:rPr lang="en-US" sz="1400"/>
                        <a:t>88.88% (XGBoost)</a:t>
                      </a:r>
                      <a:endParaRPr lang="en-US" sz="1400"/>
                    </a:p>
                  </a:txBody>
                  <a:tcPr/>
                </a:tc>
                <a:tc>
                  <a:txBody>
                    <a:bodyPr/>
                    <a:p>
                      <a:pPr>
                        <a:buNone/>
                      </a:pPr>
                      <a:r>
                        <a:rPr lang="en-US" sz="1400"/>
                        <a:t>88.88% (Random Forests)</a:t>
                      </a:r>
                      <a:endParaRPr lang="en-US" sz="1400"/>
                    </a:p>
                  </a:txBody>
                  <a:tcPr/>
                </a:tc>
                <a:tc>
                  <a:txBody>
                    <a:bodyPr/>
                    <a:p>
                      <a:pPr>
                        <a:buNone/>
                      </a:pPr>
                      <a:r>
                        <a:rPr lang="en-US" sz="1400"/>
                        <a:t>88.88% (Random Forests)</a:t>
                      </a:r>
                      <a:endParaRPr lang="en-US" sz="1400"/>
                    </a:p>
                  </a:txBody>
                  <a:tcPr/>
                </a:tc>
              </a:tr>
              <a:tr h="607695">
                <a:tc>
                  <a:txBody>
                    <a:bodyPr/>
                    <a:p>
                      <a:pPr>
                        <a:buNone/>
                      </a:pPr>
                      <a:r>
                        <a:rPr lang="en-US"/>
                        <a:t>PRAKASAM</a:t>
                      </a:r>
                      <a:endParaRPr lang="en-US"/>
                    </a:p>
                  </a:txBody>
                  <a:tcPr/>
                </a:tc>
                <a:tc>
                  <a:txBody>
                    <a:bodyPr/>
                    <a:p>
                      <a:pPr>
                        <a:buNone/>
                      </a:pPr>
                      <a:r>
                        <a:rPr lang="en-US" sz="1400"/>
                        <a:t>75.81% (Random Forests)</a:t>
                      </a:r>
                      <a:endParaRPr lang="en-US" sz="1400"/>
                    </a:p>
                  </a:txBody>
                  <a:tcPr/>
                </a:tc>
                <a:tc>
                  <a:txBody>
                    <a:bodyPr/>
                    <a:p>
                      <a:pPr>
                        <a:buNone/>
                      </a:pPr>
                      <a:r>
                        <a:rPr lang="en-US" sz="1400"/>
                        <a:t>81.04% (XGBoost)</a:t>
                      </a:r>
                      <a:endParaRPr lang="en-US" sz="1400"/>
                    </a:p>
                  </a:txBody>
                  <a:tcPr/>
                </a:tc>
                <a:tc>
                  <a:txBody>
                    <a:bodyPr/>
                    <a:p>
                      <a:pPr>
                        <a:buNone/>
                      </a:pPr>
                      <a:r>
                        <a:rPr lang="en-US" sz="1400"/>
                        <a:t>79.08% (XGBoost)</a:t>
                      </a:r>
                      <a:endParaRPr lang="en-US" sz="1400"/>
                    </a:p>
                  </a:txBody>
                  <a:tcPr/>
                </a:tc>
                <a:tc>
                  <a:txBody>
                    <a:bodyPr/>
                    <a:p>
                      <a:pPr>
                        <a:buNone/>
                      </a:pPr>
                      <a:r>
                        <a:rPr lang="en-US" sz="1400"/>
                        <a:t>81.7% (Random Forests)</a:t>
                      </a:r>
                      <a:endParaRPr lang="en-US" sz="1400"/>
                    </a:p>
                  </a:txBody>
                  <a:tcPr/>
                </a:tc>
                <a:tc>
                  <a:txBody>
                    <a:bodyPr/>
                    <a:p>
                      <a:pPr>
                        <a:buNone/>
                      </a:pPr>
                      <a:r>
                        <a:rPr lang="en-US" sz="1400"/>
                        <a:t>82.35% (XGBoost)</a:t>
                      </a:r>
                      <a:endParaRPr lang="en-US" sz="1400"/>
                    </a:p>
                  </a:txBody>
                  <a:tcPr/>
                </a:tc>
              </a:tr>
              <a:tr h="518160">
                <a:tc>
                  <a:txBody>
                    <a:bodyPr/>
                    <a:p>
                      <a:pPr>
                        <a:buNone/>
                      </a:pPr>
                      <a:r>
                        <a:rPr lang="en-US"/>
                        <a:t>SRIKAKULAM</a:t>
                      </a:r>
                      <a:endParaRPr lang="en-US"/>
                    </a:p>
                  </a:txBody>
                  <a:tcPr/>
                </a:tc>
                <a:tc>
                  <a:txBody>
                    <a:bodyPr/>
                    <a:p>
                      <a:pPr>
                        <a:buNone/>
                      </a:pPr>
                      <a:r>
                        <a:rPr lang="en-US" sz="1400"/>
                        <a:t>75.23% (Random Forests)</a:t>
                      </a:r>
                      <a:endParaRPr lang="en-US" sz="1400"/>
                    </a:p>
                  </a:txBody>
                  <a:tcPr/>
                </a:tc>
                <a:tc>
                  <a:txBody>
                    <a:bodyPr/>
                    <a:p>
                      <a:pPr>
                        <a:buNone/>
                      </a:pPr>
                      <a:r>
                        <a:rPr lang="en-US" sz="1400"/>
                        <a:t>70.47% (Random Forests)</a:t>
                      </a:r>
                      <a:endParaRPr lang="en-US" sz="1400"/>
                    </a:p>
                  </a:txBody>
                  <a:tcPr/>
                </a:tc>
                <a:tc>
                  <a:txBody>
                    <a:bodyPr/>
                    <a:p>
                      <a:pPr>
                        <a:buNone/>
                      </a:pPr>
                      <a:r>
                        <a:rPr lang="en-US" sz="1400"/>
                        <a:t>70.47% (Random Forests)</a:t>
                      </a:r>
                      <a:endParaRPr lang="en-US" sz="1400"/>
                    </a:p>
                  </a:txBody>
                  <a:tcPr/>
                </a:tc>
                <a:tc>
                  <a:txBody>
                    <a:bodyPr/>
                    <a:p>
                      <a:pPr>
                        <a:buNone/>
                      </a:pPr>
                      <a:r>
                        <a:rPr lang="en-US" sz="1400"/>
                        <a:t>70.47% (Random Forests)</a:t>
                      </a:r>
                      <a:endParaRPr lang="en-US" sz="1400"/>
                    </a:p>
                  </a:txBody>
                  <a:tcPr/>
                </a:tc>
                <a:tc>
                  <a:txBody>
                    <a:bodyPr/>
                    <a:p>
                      <a:pPr>
                        <a:buNone/>
                      </a:pPr>
                      <a:r>
                        <a:rPr lang="en-US" sz="1400"/>
                        <a:t>70.47% (Random Forests)</a:t>
                      </a:r>
                      <a:endParaRPr lang="en-US" sz="1400"/>
                    </a:p>
                  </a:txBody>
                  <a:tcPr/>
                </a:tc>
              </a:tr>
              <a:tr h="608330">
                <a:tc>
                  <a:txBody>
                    <a:bodyPr/>
                    <a:p>
                      <a:pPr>
                        <a:buNone/>
                      </a:pPr>
                      <a:r>
                        <a:rPr lang="en-US"/>
                        <a:t>Visakhapatnam</a:t>
                      </a:r>
                      <a:endParaRPr lang="en-US"/>
                    </a:p>
                  </a:txBody>
                  <a:tcPr/>
                </a:tc>
                <a:tc>
                  <a:txBody>
                    <a:bodyPr/>
                    <a:p>
                      <a:pPr>
                        <a:buNone/>
                      </a:pPr>
                      <a:r>
                        <a:rPr lang="en-US" sz="1400"/>
                        <a:t>81.16% (Random Forests)</a:t>
                      </a:r>
                      <a:endParaRPr lang="en-US" sz="1400"/>
                    </a:p>
                  </a:txBody>
                  <a:tcPr/>
                </a:tc>
                <a:tc>
                  <a:txBody>
                    <a:bodyPr/>
                    <a:p>
                      <a:pPr>
                        <a:buNone/>
                      </a:pPr>
                      <a:r>
                        <a:rPr lang="en-US" sz="1400"/>
                        <a:t>89.85% (Random Forests)</a:t>
                      </a:r>
                      <a:endParaRPr lang="en-US" sz="1400"/>
                    </a:p>
                  </a:txBody>
                  <a:tcPr/>
                </a:tc>
                <a:tc>
                  <a:txBody>
                    <a:bodyPr/>
                    <a:p>
                      <a:pPr>
                        <a:buNone/>
                      </a:pPr>
                      <a:r>
                        <a:rPr lang="en-US" sz="1400"/>
                        <a:t>92.75% (Random Forests)</a:t>
                      </a:r>
                      <a:endParaRPr lang="en-US" sz="1400"/>
                    </a:p>
                  </a:txBody>
                  <a:tcPr/>
                </a:tc>
                <a:tc>
                  <a:txBody>
                    <a:bodyPr/>
                    <a:p>
                      <a:pPr>
                        <a:buNone/>
                      </a:pPr>
                      <a:r>
                        <a:rPr lang="en-US" sz="1400"/>
                        <a:t>91.30% (Random Forests)</a:t>
                      </a:r>
                      <a:endParaRPr lang="en-US" sz="1400"/>
                    </a:p>
                  </a:txBody>
                  <a:tcPr/>
                </a:tc>
                <a:tc>
                  <a:txBody>
                    <a:bodyPr/>
                    <a:p>
                      <a:pPr>
                        <a:buNone/>
                      </a:pPr>
                      <a:r>
                        <a:rPr lang="en-US" sz="1400"/>
                        <a:t>91.30% (Random Forests)</a:t>
                      </a:r>
                      <a:endParaRPr lang="en-US" sz="1400"/>
                    </a:p>
                  </a:txBody>
                  <a:tcPr/>
                </a:tc>
              </a:tr>
              <a:tr h="518160">
                <a:tc>
                  <a:txBody>
                    <a:bodyPr/>
                    <a:p>
                      <a:pPr>
                        <a:buNone/>
                      </a:pPr>
                      <a:r>
                        <a:rPr lang="en-US"/>
                        <a:t>Vizianagaram</a:t>
                      </a:r>
                      <a:endParaRPr lang="en-US"/>
                    </a:p>
                  </a:txBody>
                  <a:tcPr/>
                </a:tc>
                <a:tc>
                  <a:txBody>
                    <a:bodyPr/>
                    <a:p>
                      <a:pPr>
                        <a:buNone/>
                      </a:pPr>
                      <a:r>
                        <a:rPr lang="en-US" sz="1400"/>
                        <a:t>85.98% (XGBoost)</a:t>
                      </a:r>
                      <a:endParaRPr lang="en-US" sz="1400"/>
                    </a:p>
                  </a:txBody>
                  <a:tcPr/>
                </a:tc>
                <a:tc>
                  <a:txBody>
                    <a:bodyPr/>
                    <a:p>
                      <a:pPr>
                        <a:buNone/>
                      </a:pPr>
                      <a:r>
                        <a:rPr lang="en-US" sz="1400"/>
                        <a:t>86.94% (XGBoost)</a:t>
                      </a:r>
                      <a:endParaRPr lang="en-US" sz="1400"/>
                    </a:p>
                  </a:txBody>
                  <a:tcPr/>
                </a:tc>
                <a:tc>
                  <a:txBody>
                    <a:bodyPr/>
                    <a:p>
                      <a:pPr>
                        <a:buNone/>
                      </a:pPr>
                      <a:r>
                        <a:rPr lang="en-US" sz="1400"/>
                        <a:t>86.94% (Random Forests)</a:t>
                      </a:r>
                      <a:endParaRPr lang="en-US" sz="1400"/>
                    </a:p>
                  </a:txBody>
                  <a:tcPr/>
                </a:tc>
                <a:tc>
                  <a:txBody>
                    <a:bodyPr/>
                    <a:p>
                      <a:pPr>
                        <a:buNone/>
                      </a:pPr>
                      <a:r>
                        <a:rPr lang="en-US" sz="1400"/>
                        <a:t>86.94% (Random Forests)</a:t>
                      </a:r>
                      <a:endParaRPr lang="en-US" sz="1400"/>
                    </a:p>
                  </a:txBody>
                  <a:tcPr/>
                </a:tc>
                <a:tc>
                  <a:txBody>
                    <a:bodyPr/>
                    <a:p>
                      <a:pPr>
                        <a:buNone/>
                      </a:pPr>
                      <a:r>
                        <a:rPr lang="en-US" sz="1400"/>
                        <a:t>87.26% (XGBoost)</a:t>
                      </a:r>
                      <a:endParaRPr lang="en-US" sz="1400"/>
                    </a:p>
                  </a:txBody>
                  <a:tcPr/>
                </a:tc>
              </a:tr>
              <a:tr h="640080">
                <a:tc>
                  <a:txBody>
                    <a:bodyPr/>
                    <a:p>
                      <a:pPr>
                        <a:buNone/>
                      </a:pPr>
                      <a:r>
                        <a:rPr lang="en-US"/>
                        <a:t>WEST GODAVARI</a:t>
                      </a:r>
                      <a:endParaRPr lang="en-US"/>
                    </a:p>
                  </a:txBody>
                  <a:tcPr/>
                </a:tc>
                <a:tc>
                  <a:txBody>
                    <a:bodyPr/>
                    <a:p>
                      <a:pPr>
                        <a:buNone/>
                      </a:pPr>
                      <a:r>
                        <a:rPr lang="en-US" sz="1400"/>
                        <a:t>82.89% (Random Forests)</a:t>
                      </a:r>
                      <a:endParaRPr lang="en-US" sz="1400"/>
                    </a:p>
                  </a:txBody>
                  <a:tcPr/>
                </a:tc>
                <a:tc>
                  <a:txBody>
                    <a:bodyPr/>
                    <a:p>
                      <a:pPr>
                        <a:buNone/>
                      </a:pPr>
                      <a:r>
                        <a:rPr lang="en-US" sz="1400"/>
                        <a:t>NA</a:t>
                      </a:r>
                      <a:endParaRPr lang="en-US" sz="1400"/>
                    </a:p>
                  </a:txBody>
                  <a:tcPr/>
                </a:tc>
                <a:tc>
                  <a:txBody>
                    <a:bodyPr/>
                    <a:p>
                      <a:pPr>
                        <a:buNone/>
                      </a:pPr>
                      <a:r>
                        <a:rPr lang="en-US" sz="1400"/>
                        <a:t>NA</a:t>
                      </a:r>
                      <a:endParaRPr lang="en-US" sz="1400"/>
                    </a:p>
                  </a:txBody>
                  <a:tcPr/>
                </a:tc>
                <a:tc>
                  <a:txBody>
                    <a:bodyPr/>
                    <a:p>
                      <a:pPr>
                        <a:buNone/>
                      </a:pPr>
                      <a:r>
                        <a:rPr lang="en-US" sz="1400"/>
                        <a:t>NA</a:t>
                      </a:r>
                      <a:endParaRPr lang="en-US" sz="1400"/>
                    </a:p>
                  </a:txBody>
                  <a:tcPr/>
                </a:tc>
                <a:tc>
                  <a:txBody>
                    <a:bodyPr/>
                    <a:p>
                      <a:pPr>
                        <a:buNone/>
                      </a:pPr>
                      <a:r>
                        <a:rPr lang="en-US" sz="1400"/>
                        <a:t>NA</a:t>
                      </a:r>
                      <a:endParaRPr lang="en-US" sz="140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24200" y="1177930"/>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971800" y="71628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Conclusion</a:t>
            </a:r>
            <a:endParaRPr lang="en-US" sz="2400" dirty="0"/>
          </a:p>
        </p:txBody>
      </p:sp>
      <p:sp>
        <p:nvSpPr>
          <p:cNvPr id="5" name="TextBox 4"/>
          <p:cNvSpPr txBox="1"/>
          <p:nvPr/>
        </p:nvSpPr>
        <p:spPr>
          <a:xfrm>
            <a:off x="1859280" y="1356360"/>
            <a:ext cx="9067800" cy="460375"/>
          </a:xfrm>
          <a:prstGeom prst="rect">
            <a:avLst/>
          </a:prstGeom>
          <a:noFill/>
        </p:spPr>
        <p:txBody>
          <a:bodyPr wrap="square">
            <a:spAutoFit/>
          </a:bodyPr>
          <a:lstStyle/>
          <a:p>
            <a:pPr lvl="0" algn="l">
              <a:spcBef>
                <a:spcPts val="0"/>
              </a:spcBef>
              <a:spcAft>
                <a:spcPts val="0"/>
              </a:spcAft>
            </a:pPr>
            <a:r>
              <a:rPr lang="en-IN" alt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rPr>
              <a:t>The following table shows the best accuracies obtained.</a:t>
            </a:r>
            <a:endParaRPr lang="en-IN" alt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4" name="Table 3"/>
          <p:cNvGraphicFramePr/>
          <p:nvPr/>
        </p:nvGraphicFramePr>
        <p:xfrm>
          <a:off x="1586230" y="1816735"/>
          <a:ext cx="8992870" cy="4765040"/>
        </p:xfrm>
        <a:graphic>
          <a:graphicData uri="http://schemas.openxmlformats.org/drawingml/2006/table">
            <a:tbl>
              <a:tblPr firstRow="1" bandRow="1">
                <a:tableStyleId>{5C22544A-7EE6-4342-B048-85BDC9FD1C3A}</a:tableStyleId>
              </a:tblPr>
              <a:tblGrid>
                <a:gridCol w="2409190"/>
                <a:gridCol w="2088515"/>
                <a:gridCol w="2245995"/>
                <a:gridCol w="2249170"/>
              </a:tblGrid>
              <a:tr h="472440">
                <a:tc>
                  <a:txBody>
                    <a:bodyPr/>
                    <a:p>
                      <a:pPr>
                        <a:buNone/>
                      </a:pPr>
                      <a:r>
                        <a:rPr lang="en-IN" altLang="en-US"/>
                        <a:t>STATE</a:t>
                      </a:r>
                      <a:endParaRPr lang="en-IN" altLang="en-US"/>
                    </a:p>
                  </a:txBody>
                  <a:tcPr/>
                </a:tc>
                <a:tc>
                  <a:txBody>
                    <a:bodyPr/>
                    <a:p>
                      <a:pPr>
                        <a:buNone/>
                      </a:pPr>
                      <a:r>
                        <a:rPr lang="en-IN" altLang="en-US"/>
                        <a:t>MODEL</a:t>
                      </a:r>
                      <a:endParaRPr lang="en-IN" altLang="en-US"/>
                    </a:p>
                  </a:txBody>
                  <a:tcPr/>
                </a:tc>
                <a:tc>
                  <a:txBody>
                    <a:bodyPr/>
                    <a:p>
                      <a:pPr>
                        <a:buNone/>
                      </a:pPr>
                      <a:r>
                        <a:rPr lang="en-IN" altLang="en-US"/>
                        <a:t>INDEX</a:t>
                      </a:r>
                      <a:endParaRPr lang="en-IN" altLang="en-US"/>
                    </a:p>
                  </a:txBody>
                  <a:tcPr/>
                </a:tc>
                <a:tc>
                  <a:txBody>
                    <a:bodyPr/>
                    <a:p>
                      <a:pPr>
                        <a:buNone/>
                      </a:pPr>
                      <a:r>
                        <a:rPr lang="en-IN" altLang="en-US"/>
                        <a:t>ACCURACY</a:t>
                      </a:r>
                      <a:endParaRPr lang="en-IN" altLang="en-US"/>
                    </a:p>
                  </a:txBody>
                  <a:tcPr/>
                </a:tc>
              </a:tr>
              <a:tr h="718820">
                <a:tc>
                  <a:txBody>
                    <a:bodyPr/>
                    <a:p>
                      <a:pPr>
                        <a:buNone/>
                      </a:pPr>
                      <a:r>
                        <a:rPr lang="en-IN" altLang="en-US" sz="1600" b="1"/>
                        <a:t>ANANTAPUR</a:t>
                      </a:r>
                      <a:endParaRPr lang="en-IN" altLang="en-US" sz="1600" b="1"/>
                    </a:p>
                  </a:txBody>
                  <a:tcPr/>
                </a:tc>
                <a:tc>
                  <a:txBody>
                    <a:bodyPr/>
                    <a:p>
                      <a:pPr>
                        <a:buNone/>
                      </a:pPr>
                      <a:r>
                        <a:rPr lang="en-IN" altLang="en-US" sz="1600"/>
                        <a:t>Random Forest</a:t>
                      </a:r>
                      <a:endParaRPr lang="en-IN" altLang="en-US" sz="1600"/>
                    </a:p>
                  </a:txBody>
                  <a:tcPr/>
                </a:tc>
                <a:tc>
                  <a:txBody>
                    <a:bodyPr/>
                    <a:p>
                      <a:pPr>
                        <a:buNone/>
                      </a:pPr>
                      <a:r>
                        <a:rPr lang="en-IN" altLang="en-US" sz="1600"/>
                        <a:t>NDVI / ARVI / EVI / GCI</a:t>
                      </a:r>
                      <a:endParaRPr lang="en-IN" altLang="en-US" sz="1600"/>
                    </a:p>
                  </a:txBody>
                  <a:tcPr/>
                </a:tc>
                <a:tc>
                  <a:txBody>
                    <a:bodyPr/>
                    <a:p>
                      <a:pPr>
                        <a:buNone/>
                      </a:pPr>
                      <a:r>
                        <a:rPr lang="en-IN" altLang="en-US" sz="1600"/>
                        <a:t>87.87%</a:t>
                      </a:r>
                      <a:endParaRPr lang="en-IN" altLang="en-US" sz="1600"/>
                    </a:p>
                  </a:txBody>
                  <a:tcPr/>
                </a:tc>
              </a:tr>
              <a:tr h="472440">
                <a:tc>
                  <a:txBody>
                    <a:bodyPr/>
                    <a:p>
                      <a:pPr>
                        <a:buNone/>
                      </a:pPr>
                      <a:r>
                        <a:rPr lang="en-IN" altLang="en-US" sz="1600" b="1"/>
                        <a:t>CHITTOOR</a:t>
                      </a:r>
                      <a:endParaRPr lang="en-IN" altLang="en-US" sz="1600" b="1"/>
                    </a:p>
                  </a:txBody>
                  <a:tcPr/>
                </a:tc>
                <a:tc>
                  <a:txBody>
                    <a:bodyPr/>
                    <a:p>
                      <a:pPr>
                        <a:buNone/>
                      </a:pPr>
                      <a:r>
                        <a:rPr lang="en-IN" altLang="en-US" sz="1600"/>
                        <a:t>XG Boost</a:t>
                      </a:r>
                      <a:endParaRPr lang="en-IN" altLang="en-US" sz="1600"/>
                    </a:p>
                  </a:txBody>
                  <a:tcPr/>
                </a:tc>
                <a:tc>
                  <a:txBody>
                    <a:bodyPr/>
                    <a:p>
                      <a:pPr>
                        <a:buNone/>
                      </a:pPr>
                      <a:r>
                        <a:rPr lang="en-IN" altLang="en-US" sz="1600"/>
                        <a:t>EVI / GCI</a:t>
                      </a:r>
                      <a:endParaRPr lang="en-IN" altLang="en-US" sz="1600"/>
                    </a:p>
                  </a:txBody>
                  <a:tcPr/>
                </a:tc>
                <a:tc>
                  <a:txBody>
                    <a:bodyPr/>
                    <a:p>
                      <a:pPr>
                        <a:buNone/>
                      </a:pPr>
                      <a:r>
                        <a:rPr lang="en-IN" altLang="en-US" sz="1600"/>
                        <a:t>84.36%</a:t>
                      </a:r>
                      <a:endParaRPr lang="en-IN" altLang="en-US" sz="1600"/>
                    </a:p>
                  </a:txBody>
                  <a:tcPr/>
                </a:tc>
              </a:tr>
              <a:tr h="718820">
                <a:tc>
                  <a:txBody>
                    <a:bodyPr/>
                    <a:p>
                      <a:pPr>
                        <a:buNone/>
                      </a:pPr>
                      <a:r>
                        <a:rPr lang="en-IN" altLang="en-US" sz="1600" b="1"/>
                        <a:t>EAST GODAVARI</a:t>
                      </a:r>
                      <a:endParaRPr lang="en-IN" altLang="en-US" sz="1600" b="1"/>
                    </a:p>
                  </a:txBody>
                  <a:tcPr/>
                </a:tc>
                <a:tc>
                  <a:txBody>
                    <a:bodyPr/>
                    <a:p>
                      <a:pPr>
                        <a:buNone/>
                      </a:pPr>
                      <a:r>
                        <a:rPr lang="en-IN" altLang="en-US" sz="1600"/>
                        <a:t>Random Forest</a:t>
                      </a:r>
                      <a:endParaRPr lang="en-IN" altLang="en-US" sz="1600"/>
                    </a:p>
                  </a:txBody>
                  <a:tcPr/>
                </a:tc>
                <a:tc>
                  <a:txBody>
                    <a:bodyPr/>
                    <a:p>
                      <a:pPr>
                        <a:buNone/>
                      </a:pPr>
                      <a:r>
                        <a:rPr lang="en-IN" altLang="en-US" sz="1600"/>
                        <a:t>NO Index / NDVI / ARVI</a:t>
                      </a:r>
                      <a:endParaRPr lang="en-IN" altLang="en-US" sz="1600"/>
                    </a:p>
                  </a:txBody>
                  <a:tcPr/>
                </a:tc>
                <a:tc>
                  <a:txBody>
                    <a:bodyPr/>
                    <a:p>
                      <a:pPr>
                        <a:buNone/>
                      </a:pPr>
                      <a:r>
                        <a:rPr lang="en-IN" altLang="en-US" sz="1600"/>
                        <a:t>78.94%</a:t>
                      </a:r>
                      <a:endParaRPr lang="en-IN" altLang="en-US" sz="1600"/>
                    </a:p>
                  </a:txBody>
                  <a:tcPr/>
                </a:tc>
              </a:tr>
              <a:tr h="718820">
                <a:tc>
                  <a:txBody>
                    <a:bodyPr/>
                    <a:p>
                      <a:pPr>
                        <a:buNone/>
                      </a:pPr>
                      <a:r>
                        <a:rPr lang="en-IN" altLang="en-US" sz="1600" b="1"/>
                        <a:t>GUNTUR</a:t>
                      </a:r>
                      <a:endParaRPr lang="en-IN" altLang="en-US" sz="1600" b="1"/>
                    </a:p>
                  </a:txBody>
                  <a:tcPr/>
                </a:tc>
                <a:tc>
                  <a:txBody>
                    <a:bodyPr/>
                    <a:p>
                      <a:pPr>
                        <a:buNone/>
                      </a:pPr>
                      <a:r>
                        <a:rPr lang="en-US" sz="1600">
                          <a:sym typeface="+mn-ea"/>
                        </a:rPr>
                        <a:t>Random Forest</a:t>
                      </a:r>
                      <a:endParaRPr lang="en-US" sz="1600">
                        <a:sym typeface="+mn-ea"/>
                      </a:endParaRPr>
                    </a:p>
                  </a:txBody>
                  <a:tcPr/>
                </a:tc>
                <a:tc>
                  <a:txBody>
                    <a:bodyPr/>
                    <a:p>
                      <a:pPr>
                        <a:buNone/>
                      </a:pPr>
                      <a:r>
                        <a:rPr lang="en-IN" altLang="en-US" sz="1600"/>
                        <a:t>NO Index</a:t>
                      </a:r>
                      <a:endParaRPr lang="en-IN" altLang="en-US" sz="1600"/>
                    </a:p>
                  </a:txBody>
                  <a:tcPr/>
                </a:tc>
                <a:tc>
                  <a:txBody>
                    <a:bodyPr/>
                    <a:p>
                      <a:pPr>
                        <a:buNone/>
                      </a:pPr>
                      <a:r>
                        <a:rPr lang="en-US" sz="1600"/>
                        <a:t>79.71%</a:t>
                      </a:r>
                      <a:endParaRPr lang="en-US" sz="1600"/>
                    </a:p>
                  </a:txBody>
                  <a:tcPr/>
                </a:tc>
              </a:tr>
              <a:tr h="718185">
                <a:tc>
                  <a:txBody>
                    <a:bodyPr/>
                    <a:p>
                      <a:pPr>
                        <a:buNone/>
                      </a:pPr>
                      <a:r>
                        <a:rPr lang="en-IN" altLang="en-US" sz="1600" b="1"/>
                        <a:t>KADAPA</a:t>
                      </a:r>
                      <a:endParaRPr lang="en-IN" altLang="en-US" sz="1600" b="1"/>
                    </a:p>
                  </a:txBody>
                  <a:tcPr/>
                </a:tc>
                <a:tc>
                  <a:txBody>
                    <a:bodyPr/>
                    <a:p>
                      <a:pPr>
                        <a:buNone/>
                      </a:pPr>
                      <a:r>
                        <a:rPr lang="en-US" sz="1600">
                          <a:sym typeface="+mn-ea"/>
                        </a:rPr>
                        <a:t>Random Forest</a:t>
                      </a:r>
                      <a:endParaRPr lang="en-US" sz="1600">
                        <a:sym typeface="+mn-ea"/>
                      </a:endParaRPr>
                    </a:p>
                  </a:txBody>
                  <a:tcPr/>
                </a:tc>
                <a:tc>
                  <a:txBody>
                    <a:bodyPr/>
                    <a:p>
                      <a:pPr>
                        <a:buNone/>
                      </a:pPr>
                      <a:r>
                        <a:rPr lang="en-IN" altLang="en-US" sz="1600"/>
                        <a:t>EVI</a:t>
                      </a:r>
                      <a:endParaRPr lang="en-IN" altLang="en-US" sz="1600"/>
                    </a:p>
                  </a:txBody>
                  <a:tcPr/>
                </a:tc>
                <a:tc>
                  <a:txBody>
                    <a:bodyPr/>
                    <a:p>
                      <a:pPr>
                        <a:buNone/>
                      </a:pPr>
                      <a:r>
                        <a:rPr lang="en-IN" altLang="en-US" sz="1600"/>
                        <a:t>7.91%</a:t>
                      </a:r>
                      <a:endParaRPr lang="en-IN" altLang="en-US" sz="1600"/>
                    </a:p>
                  </a:txBody>
                  <a:tcPr/>
                </a:tc>
              </a:tr>
              <a:tr h="473075">
                <a:tc>
                  <a:txBody>
                    <a:bodyPr/>
                    <a:p>
                      <a:pPr>
                        <a:buNone/>
                      </a:pPr>
                      <a:r>
                        <a:rPr lang="en-IN" altLang="en-US" sz="1600" b="1">
                          <a:sym typeface="+mn-ea"/>
                        </a:rPr>
                        <a:t>KRISHNA</a:t>
                      </a:r>
                      <a:endParaRPr lang="en-IN" altLang="en-US" sz="1600" b="1">
                        <a:sym typeface="+mn-ea"/>
                      </a:endParaRPr>
                    </a:p>
                  </a:txBody>
                  <a:tcPr/>
                </a:tc>
                <a:tc>
                  <a:txBody>
                    <a:bodyPr/>
                    <a:p>
                      <a:pPr>
                        <a:buNone/>
                      </a:pPr>
                      <a:r>
                        <a:rPr lang="en-IN" altLang="en-US" sz="1600"/>
                        <a:t>XG Boost</a:t>
                      </a:r>
                      <a:endParaRPr lang="en-IN" altLang="en-US" sz="1600"/>
                    </a:p>
                  </a:txBody>
                  <a:tcPr/>
                </a:tc>
                <a:tc>
                  <a:txBody>
                    <a:bodyPr/>
                    <a:p>
                      <a:pPr>
                        <a:buNone/>
                      </a:pPr>
                      <a:r>
                        <a:rPr lang="en-IN" altLang="en-US" sz="1600"/>
                        <a:t>EVI</a:t>
                      </a:r>
                      <a:endParaRPr lang="en-IN" altLang="en-US" sz="1600"/>
                    </a:p>
                  </a:txBody>
                  <a:tcPr/>
                </a:tc>
                <a:tc>
                  <a:txBody>
                    <a:bodyPr/>
                    <a:p>
                      <a:pPr>
                        <a:buNone/>
                      </a:pPr>
                      <a:r>
                        <a:rPr lang="en-IN" altLang="en-US" sz="1600"/>
                        <a:t>73.77%</a:t>
                      </a:r>
                      <a:endParaRPr lang="en-IN" altLang="en-US" sz="1600"/>
                    </a:p>
                  </a:txBody>
                  <a:tcPr/>
                </a:tc>
              </a:tr>
              <a:tr h="472440">
                <a:tc>
                  <a:txBody>
                    <a:bodyPr/>
                    <a:p>
                      <a:pPr>
                        <a:buNone/>
                      </a:pPr>
                      <a:r>
                        <a:rPr lang="en-IN" altLang="en-US" sz="1600" b="1"/>
                        <a:t>KURNOOL</a:t>
                      </a:r>
                      <a:endParaRPr lang="en-IN" altLang="en-US" sz="1600" b="1"/>
                    </a:p>
                  </a:txBody>
                  <a:tcPr/>
                </a:tc>
                <a:tc>
                  <a:txBody>
                    <a:bodyPr/>
                    <a:p>
                      <a:pPr>
                        <a:buNone/>
                      </a:pPr>
                      <a:r>
                        <a:rPr lang="en-IN" altLang="en-US" sz="1600">
                          <a:sym typeface="+mn-ea"/>
                        </a:rPr>
                        <a:t>XG Boost</a:t>
                      </a:r>
                      <a:endParaRPr lang="en-IN" altLang="en-US" sz="1600">
                        <a:sym typeface="+mn-ea"/>
                      </a:endParaRPr>
                    </a:p>
                  </a:txBody>
                  <a:tcPr/>
                </a:tc>
                <a:tc>
                  <a:txBody>
                    <a:bodyPr/>
                    <a:p>
                      <a:pPr>
                        <a:buNone/>
                      </a:pPr>
                      <a:r>
                        <a:rPr lang="en-IN" altLang="en-US" sz="1600"/>
                        <a:t>ARVI / EVI</a:t>
                      </a:r>
                      <a:endParaRPr lang="en-IN" altLang="en-US" sz="1600"/>
                    </a:p>
                  </a:txBody>
                  <a:tcPr/>
                </a:tc>
                <a:tc>
                  <a:txBody>
                    <a:bodyPr/>
                    <a:p>
                      <a:pPr>
                        <a:buNone/>
                      </a:pPr>
                      <a:r>
                        <a:rPr lang="en-IN" altLang="en-US" sz="1600"/>
                        <a:t>83.82%</a:t>
                      </a:r>
                      <a:endParaRPr lang="en-IN" altLang="en-US" sz="160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124200" y="1177930"/>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971800" y="71628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Conclusion</a:t>
            </a:r>
            <a:endParaRPr lang="en-US" sz="2400" dirty="0"/>
          </a:p>
        </p:txBody>
      </p:sp>
      <p:sp>
        <p:nvSpPr>
          <p:cNvPr id="5" name="TextBox 4"/>
          <p:cNvSpPr txBox="1"/>
          <p:nvPr/>
        </p:nvSpPr>
        <p:spPr>
          <a:xfrm>
            <a:off x="1859280" y="1356360"/>
            <a:ext cx="9067800" cy="460375"/>
          </a:xfrm>
          <a:prstGeom prst="rect">
            <a:avLst/>
          </a:prstGeom>
          <a:noFill/>
        </p:spPr>
        <p:txBody>
          <a:bodyPr wrap="square">
            <a:spAutoFit/>
          </a:bodyPr>
          <a:lstStyle/>
          <a:p>
            <a:pPr lvl="0" algn="l">
              <a:spcBef>
                <a:spcPts val="0"/>
              </a:spcBef>
              <a:spcAft>
                <a:spcPts val="0"/>
              </a:spcAft>
            </a:pPr>
            <a:r>
              <a:rPr lang="en-IN" alt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rPr>
              <a:t>The following table shows the best accuracies obtained.</a:t>
            </a:r>
            <a:endParaRPr lang="en-IN" alt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4" name="Table 3"/>
          <p:cNvGraphicFramePr/>
          <p:nvPr/>
        </p:nvGraphicFramePr>
        <p:xfrm>
          <a:off x="1758315" y="1915160"/>
          <a:ext cx="8688705" cy="4551680"/>
        </p:xfrm>
        <a:graphic>
          <a:graphicData uri="http://schemas.openxmlformats.org/drawingml/2006/table">
            <a:tbl>
              <a:tblPr firstRow="1" bandRow="1">
                <a:tableStyleId>{5C22544A-7EE6-4342-B048-85BDC9FD1C3A}</a:tableStyleId>
              </a:tblPr>
              <a:tblGrid>
                <a:gridCol w="2327275"/>
                <a:gridCol w="2018030"/>
                <a:gridCol w="2170430"/>
                <a:gridCol w="2172970"/>
              </a:tblGrid>
              <a:tr h="474345">
                <a:tc>
                  <a:txBody>
                    <a:bodyPr/>
                    <a:p>
                      <a:pPr>
                        <a:buNone/>
                      </a:pPr>
                      <a:r>
                        <a:rPr lang="en-IN" altLang="en-US"/>
                        <a:t>STATE</a:t>
                      </a:r>
                      <a:endParaRPr lang="en-IN" altLang="en-US"/>
                    </a:p>
                  </a:txBody>
                  <a:tcPr/>
                </a:tc>
                <a:tc>
                  <a:txBody>
                    <a:bodyPr/>
                    <a:p>
                      <a:pPr>
                        <a:buNone/>
                      </a:pPr>
                      <a:r>
                        <a:rPr lang="en-IN" altLang="en-US"/>
                        <a:t>MODEL</a:t>
                      </a:r>
                      <a:endParaRPr lang="en-IN" altLang="en-US"/>
                    </a:p>
                  </a:txBody>
                  <a:tcPr/>
                </a:tc>
                <a:tc>
                  <a:txBody>
                    <a:bodyPr/>
                    <a:p>
                      <a:pPr>
                        <a:buNone/>
                      </a:pPr>
                      <a:r>
                        <a:rPr lang="en-IN" altLang="en-US"/>
                        <a:t>INDEX</a:t>
                      </a:r>
                      <a:endParaRPr lang="en-IN" altLang="en-US"/>
                    </a:p>
                  </a:txBody>
                  <a:tcPr/>
                </a:tc>
                <a:tc>
                  <a:txBody>
                    <a:bodyPr/>
                    <a:p>
                      <a:pPr>
                        <a:buNone/>
                      </a:pPr>
                      <a:r>
                        <a:rPr lang="en-IN" altLang="en-US"/>
                        <a:t>ACCURACY</a:t>
                      </a:r>
                      <a:endParaRPr lang="en-IN" altLang="en-US"/>
                    </a:p>
                  </a:txBody>
                  <a:tcPr/>
                </a:tc>
              </a:tr>
              <a:tr h="720725">
                <a:tc>
                  <a:txBody>
                    <a:bodyPr/>
                    <a:p>
                      <a:pPr>
                        <a:buNone/>
                      </a:pPr>
                      <a:r>
                        <a:rPr lang="en-IN" altLang="en-US" sz="1600" b="1"/>
                        <a:t>NELLORE</a:t>
                      </a:r>
                      <a:endParaRPr lang="en-IN" altLang="en-US" sz="1600" b="1"/>
                    </a:p>
                  </a:txBody>
                  <a:tcPr/>
                </a:tc>
                <a:tc>
                  <a:txBody>
                    <a:bodyPr/>
                    <a:p>
                      <a:pPr>
                        <a:buNone/>
                      </a:pPr>
                      <a:r>
                        <a:rPr lang="en-IN" altLang="en-US" sz="1600"/>
                        <a:t>Random Forest</a:t>
                      </a:r>
                      <a:endParaRPr lang="en-IN" altLang="en-US" sz="1600"/>
                    </a:p>
                  </a:txBody>
                  <a:tcPr/>
                </a:tc>
                <a:tc>
                  <a:txBody>
                    <a:bodyPr/>
                    <a:p>
                      <a:pPr>
                        <a:buNone/>
                      </a:pPr>
                      <a:r>
                        <a:rPr lang="en-IN" altLang="en-US" sz="1600"/>
                        <a:t>NDVI</a:t>
                      </a:r>
                      <a:endParaRPr lang="en-IN" altLang="en-US" sz="1600"/>
                    </a:p>
                  </a:txBody>
                  <a:tcPr/>
                </a:tc>
                <a:tc>
                  <a:txBody>
                    <a:bodyPr/>
                    <a:p>
                      <a:pPr>
                        <a:buNone/>
                      </a:pPr>
                      <a:r>
                        <a:rPr lang="en-IN" altLang="en-US" sz="1600"/>
                        <a:t>89.81%</a:t>
                      </a:r>
                      <a:endParaRPr lang="en-IN" altLang="en-US" sz="1600"/>
                    </a:p>
                  </a:txBody>
                  <a:tcPr/>
                </a:tc>
              </a:tr>
              <a:tr h="473710">
                <a:tc>
                  <a:txBody>
                    <a:bodyPr/>
                    <a:p>
                      <a:pPr>
                        <a:buNone/>
                      </a:pPr>
                      <a:r>
                        <a:rPr lang="en-IN" altLang="en-US" sz="1600" b="1"/>
                        <a:t>PRAKASAM</a:t>
                      </a:r>
                      <a:endParaRPr lang="en-IN" altLang="en-US" sz="1600" b="1"/>
                    </a:p>
                  </a:txBody>
                  <a:tcPr/>
                </a:tc>
                <a:tc>
                  <a:txBody>
                    <a:bodyPr/>
                    <a:p>
                      <a:pPr>
                        <a:buNone/>
                      </a:pPr>
                      <a:r>
                        <a:rPr lang="en-IN" altLang="en-US" sz="1600"/>
                        <a:t>XG Boost</a:t>
                      </a:r>
                      <a:endParaRPr lang="en-IN" altLang="en-US" sz="1600"/>
                    </a:p>
                  </a:txBody>
                  <a:tcPr/>
                </a:tc>
                <a:tc>
                  <a:txBody>
                    <a:bodyPr/>
                    <a:p>
                      <a:pPr>
                        <a:buNone/>
                      </a:pPr>
                      <a:r>
                        <a:rPr lang="en-IN" altLang="en-US" sz="1600"/>
                        <a:t>GCI</a:t>
                      </a:r>
                      <a:endParaRPr lang="en-IN" altLang="en-US" sz="1600"/>
                    </a:p>
                  </a:txBody>
                  <a:tcPr/>
                </a:tc>
                <a:tc>
                  <a:txBody>
                    <a:bodyPr/>
                    <a:p>
                      <a:pPr>
                        <a:buNone/>
                      </a:pPr>
                      <a:r>
                        <a:rPr lang="en-IN" altLang="en-US" sz="1600"/>
                        <a:t>82.35%</a:t>
                      </a:r>
                      <a:endParaRPr lang="en-IN" altLang="en-US" sz="1600"/>
                    </a:p>
                  </a:txBody>
                  <a:tcPr/>
                </a:tc>
              </a:tr>
              <a:tr h="720725">
                <a:tc>
                  <a:txBody>
                    <a:bodyPr/>
                    <a:p>
                      <a:pPr>
                        <a:buNone/>
                      </a:pPr>
                      <a:r>
                        <a:rPr lang="en-IN" altLang="en-US" sz="1600" b="1"/>
                        <a:t>SRIKAKULAM</a:t>
                      </a:r>
                      <a:endParaRPr lang="en-IN" altLang="en-US" sz="1600" b="1"/>
                    </a:p>
                  </a:txBody>
                  <a:tcPr/>
                </a:tc>
                <a:tc>
                  <a:txBody>
                    <a:bodyPr/>
                    <a:p>
                      <a:pPr>
                        <a:buNone/>
                      </a:pPr>
                      <a:r>
                        <a:rPr lang="en-IN" altLang="en-US" sz="1600">
                          <a:sym typeface="+mn-ea"/>
                        </a:rPr>
                        <a:t>Random Forest</a:t>
                      </a:r>
                      <a:endParaRPr lang="en-US" sz="1600"/>
                    </a:p>
                  </a:txBody>
                  <a:tcPr/>
                </a:tc>
                <a:tc>
                  <a:txBody>
                    <a:bodyPr/>
                    <a:p>
                      <a:pPr>
                        <a:buNone/>
                      </a:pPr>
                      <a:r>
                        <a:rPr lang="en-IN" altLang="en-US" sz="1600"/>
                        <a:t>NO Index</a:t>
                      </a:r>
                      <a:endParaRPr lang="en-IN" altLang="en-US" sz="1600"/>
                    </a:p>
                  </a:txBody>
                  <a:tcPr/>
                </a:tc>
                <a:tc>
                  <a:txBody>
                    <a:bodyPr/>
                    <a:p>
                      <a:pPr>
                        <a:buNone/>
                      </a:pPr>
                      <a:r>
                        <a:rPr lang="en-IN" altLang="en-US" sz="1600"/>
                        <a:t>75.23%</a:t>
                      </a:r>
                      <a:endParaRPr lang="en-IN" altLang="en-US" sz="1600"/>
                    </a:p>
                  </a:txBody>
                  <a:tcPr/>
                </a:tc>
              </a:tr>
              <a:tr h="720725">
                <a:tc>
                  <a:txBody>
                    <a:bodyPr/>
                    <a:p>
                      <a:pPr>
                        <a:buNone/>
                      </a:pPr>
                      <a:r>
                        <a:rPr lang="en-IN" altLang="en-US" sz="1600" b="1"/>
                        <a:t>VISAKHAPATNAM</a:t>
                      </a:r>
                      <a:endParaRPr lang="en-IN" altLang="en-US" sz="1600" b="1"/>
                    </a:p>
                  </a:txBody>
                  <a:tcPr/>
                </a:tc>
                <a:tc>
                  <a:txBody>
                    <a:bodyPr/>
                    <a:p>
                      <a:pPr>
                        <a:buNone/>
                      </a:pPr>
                      <a:r>
                        <a:rPr lang="en-IN" altLang="en-US" sz="1600">
                          <a:sym typeface="+mn-ea"/>
                        </a:rPr>
                        <a:t>Random Forest</a:t>
                      </a:r>
                      <a:endParaRPr lang="en-US" sz="1600"/>
                    </a:p>
                  </a:txBody>
                  <a:tcPr/>
                </a:tc>
                <a:tc>
                  <a:txBody>
                    <a:bodyPr/>
                    <a:p>
                      <a:pPr>
                        <a:buNone/>
                      </a:pPr>
                      <a:r>
                        <a:rPr lang="en-IN" altLang="en-US" sz="1600"/>
                        <a:t>ARVI</a:t>
                      </a:r>
                      <a:endParaRPr lang="en-IN" altLang="en-US" sz="1600"/>
                    </a:p>
                  </a:txBody>
                  <a:tcPr/>
                </a:tc>
                <a:tc>
                  <a:txBody>
                    <a:bodyPr/>
                    <a:p>
                      <a:pPr>
                        <a:buNone/>
                      </a:pPr>
                      <a:r>
                        <a:rPr lang="en-IN" altLang="en-US" sz="1600"/>
                        <a:t>92.75%</a:t>
                      </a:r>
                      <a:endParaRPr lang="en-IN" altLang="en-US" sz="1600"/>
                    </a:p>
                  </a:txBody>
                  <a:tcPr/>
                </a:tc>
              </a:tr>
              <a:tr h="720725">
                <a:tc>
                  <a:txBody>
                    <a:bodyPr/>
                    <a:p>
                      <a:pPr>
                        <a:buNone/>
                      </a:pPr>
                      <a:r>
                        <a:rPr lang="en-US" sz="1600" b="1"/>
                        <a:t>V</a:t>
                      </a:r>
                      <a:r>
                        <a:rPr lang="en-IN" altLang="en-US" sz="1600" b="1"/>
                        <a:t>IZIANAGARAM</a:t>
                      </a:r>
                      <a:endParaRPr lang="en-IN" altLang="en-US" sz="1600" b="1"/>
                    </a:p>
                  </a:txBody>
                  <a:tcPr/>
                </a:tc>
                <a:tc>
                  <a:txBody>
                    <a:bodyPr/>
                    <a:p>
                      <a:pPr>
                        <a:buNone/>
                      </a:pPr>
                      <a:r>
                        <a:rPr lang="en-IN" altLang="en-US" sz="1600">
                          <a:sym typeface="+mn-ea"/>
                        </a:rPr>
                        <a:t>XG Boost</a:t>
                      </a:r>
                      <a:endParaRPr lang="en-US" sz="1600"/>
                    </a:p>
                  </a:txBody>
                  <a:tcPr/>
                </a:tc>
                <a:tc>
                  <a:txBody>
                    <a:bodyPr/>
                    <a:p>
                      <a:pPr>
                        <a:buNone/>
                      </a:pPr>
                      <a:r>
                        <a:rPr lang="en-IN" altLang="en-US" sz="1600"/>
                        <a:t>GCI</a:t>
                      </a:r>
                      <a:endParaRPr lang="en-IN" altLang="en-US" sz="1600"/>
                    </a:p>
                  </a:txBody>
                  <a:tcPr/>
                </a:tc>
                <a:tc>
                  <a:txBody>
                    <a:bodyPr/>
                    <a:p>
                      <a:pPr>
                        <a:buNone/>
                      </a:pPr>
                      <a:r>
                        <a:rPr lang="en-IN" altLang="en-US" sz="1600"/>
                        <a:t>87.26%</a:t>
                      </a:r>
                      <a:endParaRPr lang="en-IN" altLang="en-US" sz="1600"/>
                    </a:p>
                  </a:txBody>
                  <a:tcPr/>
                </a:tc>
              </a:tr>
              <a:tr h="720725">
                <a:tc>
                  <a:txBody>
                    <a:bodyPr/>
                    <a:p>
                      <a:pPr>
                        <a:buNone/>
                      </a:pPr>
                      <a:r>
                        <a:rPr lang="en-US" sz="1600" b="1">
                          <a:sym typeface="+mn-ea"/>
                        </a:rPr>
                        <a:t>WEST GODAVARI</a:t>
                      </a:r>
                      <a:endParaRPr lang="en-US" sz="1600" b="1">
                        <a:sym typeface="+mn-ea"/>
                      </a:endParaRPr>
                    </a:p>
                  </a:txBody>
                  <a:tcPr/>
                </a:tc>
                <a:tc>
                  <a:txBody>
                    <a:bodyPr/>
                    <a:p>
                      <a:pPr>
                        <a:buNone/>
                      </a:pPr>
                      <a:r>
                        <a:rPr lang="en-IN" altLang="en-US" sz="1600">
                          <a:sym typeface="+mn-ea"/>
                        </a:rPr>
                        <a:t>Random Forest</a:t>
                      </a:r>
                      <a:endParaRPr lang="en-US" sz="1600"/>
                    </a:p>
                  </a:txBody>
                  <a:tcPr/>
                </a:tc>
                <a:tc>
                  <a:txBody>
                    <a:bodyPr/>
                    <a:p>
                      <a:pPr>
                        <a:buNone/>
                      </a:pPr>
                      <a:r>
                        <a:rPr lang="en-IN" altLang="en-US" sz="1600"/>
                        <a:t>NO Index</a:t>
                      </a:r>
                      <a:endParaRPr lang="en-IN" altLang="en-US" sz="1600"/>
                    </a:p>
                  </a:txBody>
                  <a:tcPr/>
                </a:tc>
                <a:tc>
                  <a:txBody>
                    <a:bodyPr/>
                    <a:p>
                      <a:pPr>
                        <a:buNone/>
                      </a:pPr>
                      <a:r>
                        <a:rPr lang="en-IN" altLang="en-US" sz="1600"/>
                        <a:t>82.89%</a:t>
                      </a:r>
                      <a:endParaRPr lang="en-IN" altLang="en-US" sz="160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References</a:t>
            </a:r>
            <a:endParaRPr lang="en-US" sz="2400" dirty="0"/>
          </a:p>
        </p:txBody>
      </p:sp>
      <p:sp>
        <p:nvSpPr>
          <p:cNvPr id="5" name="TextBox 4"/>
          <p:cNvSpPr txBox="1"/>
          <p:nvPr/>
        </p:nvSpPr>
        <p:spPr>
          <a:xfrm>
            <a:off x="1332230" y="1905000"/>
            <a:ext cx="9640570" cy="5236845"/>
          </a:xfrm>
          <a:prstGeom prst="rect">
            <a:avLst/>
          </a:prstGeom>
          <a:noFill/>
        </p:spPr>
        <p:txBody>
          <a:bodyPr wrap="square">
            <a:spAutoFit/>
          </a:bodyPr>
          <a:lstStyle/>
          <a:p>
            <a:pPr marL="342900" indent="12700" algn="just" eaLnBrk="0" hangingPunct="0">
              <a:spcBef>
                <a:spcPct val="20000"/>
              </a:spcBef>
              <a:defRPr/>
            </a:pPr>
            <a:r>
              <a:rPr lang="en-IN" sz="2400" dirty="0" smtClean="0">
                <a:solidFill>
                  <a:srgbClr val="0000FF"/>
                </a:solidFill>
                <a:latin typeface="Trebuchet MS" panose="020B0603020202020204" pitchFamily="34" charset="0"/>
              </a:rPr>
              <a:t>Provide references pertaining to your research according to IEEE format.</a:t>
            </a:r>
            <a:endParaRPr lang="en-IN" sz="2400" dirty="0" smtClean="0">
              <a:solidFill>
                <a:srgbClr val="0000FF"/>
              </a:solidFill>
              <a:latin typeface="Trebuchet MS" panose="020B0603020202020204" pitchFamily="34" charset="0"/>
            </a:endParaRPr>
          </a:p>
          <a:p>
            <a:pPr marL="342900" indent="12700" algn="just" eaLnBrk="0" hangingPunct="0">
              <a:spcBef>
                <a:spcPct val="20000"/>
              </a:spcBef>
              <a:defRPr/>
            </a:pPr>
            <a:endParaRPr lang="en-IN" sz="2400" dirty="0" smtClean="0">
              <a:solidFill>
                <a:srgbClr val="0000FF"/>
              </a:solidFill>
              <a:latin typeface="Trebuchet MS" panose="020B0603020202020204" pitchFamily="34" charset="0"/>
            </a:endParaRPr>
          </a:p>
          <a:p>
            <a:pPr marL="685800" indent="-342900" algn="just" eaLnBrk="0" hangingPunct="0">
              <a:spcBef>
                <a:spcPct val="20000"/>
              </a:spcBef>
              <a:buFont typeface="Arial" panose="020B0604020202020204" pitchFamily="34" charset="0"/>
              <a:buChar char="•"/>
              <a:defRPr/>
            </a:pPr>
            <a:r>
              <a:rPr lang="en-US" sz="2000" smtClean="0"/>
              <a:t>Skryjomski, P. and Krawczyk, B., 2017, October. Influence of minority class instance types on SMOTE imbalanced data oversampling. In first international workshop on learning with </a:t>
            </a:r>
            <a:r>
              <a:rPr lang="en-IN" altLang="en-US" sz="2000" smtClean="0"/>
              <a:t>i</a:t>
            </a:r>
            <a:r>
              <a:rPr lang="en-US" sz="2000" smtClean="0"/>
              <a:t>mbalanced domains: theory and applications (pp. 7-21). PMLR.</a:t>
            </a:r>
            <a:endParaRPr lang="en-US" sz="2000" smtClean="0"/>
          </a:p>
          <a:p>
            <a:pPr marL="342900" indent="12700" algn="just" eaLnBrk="0" hangingPunct="0">
              <a:spcBef>
                <a:spcPct val="20000"/>
              </a:spcBef>
              <a:defRPr/>
            </a:pPr>
            <a:endParaRPr lang="en-US" sz="2000" smtClean="0"/>
          </a:p>
          <a:p>
            <a:pPr marL="685800" indent="-342900" algn="just" eaLnBrk="0" hangingPunct="0">
              <a:spcBef>
                <a:spcPct val="20000"/>
              </a:spcBef>
              <a:buFont typeface="Arial" panose="020B0604020202020204" pitchFamily="34" charset="0"/>
              <a:buChar char="•"/>
              <a:defRPr/>
            </a:pPr>
            <a:r>
              <a:rPr lang="en-US" sz="2000" smtClean="0"/>
              <a:t>Sharifi, A., 2020. Yield prediction with machine learning algorithms and satellite images. Journal of the Science of Food and Agriculture.</a:t>
            </a:r>
            <a:endParaRPr lang="en-US" sz="2000" smtClean="0"/>
          </a:p>
          <a:p>
            <a:pPr marL="342900" indent="12700" algn="just" eaLnBrk="0" hangingPunct="0">
              <a:spcBef>
                <a:spcPct val="20000"/>
              </a:spcBef>
              <a:defRPr/>
            </a:pPr>
            <a:endParaRPr 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342900" indent="12700" algn="just" eaLnBrk="0" hangingPunct="0">
              <a:spcBef>
                <a:spcPct val="20000"/>
              </a:spcBef>
              <a:defRPr/>
            </a:pPr>
            <a:endParaRPr 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References</a:t>
            </a:r>
            <a:endParaRPr lang="en-US" sz="2400" dirty="0"/>
          </a:p>
        </p:txBody>
      </p:sp>
      <p:sp>
        <p:nvSpPr>
          <p:cNvPr id="5" name="TextBox 4"/>
          <p:cNvSpPr txBox="1"/>
          <p:nvPr/>
        </p:nvSpPr>
        <p:spPr>
          <a:xfrm>
            <a:off x="1259205" y="1905000"/>
            <a:ext cx="9713595" cy="4928870"/>
          </a:xfrm>
          <a:prstGeom prst="rect">
            <a:avLst/>
          </a:prstGeom>
          <a:noFill/>
        </p:spPr>
        <p:txBody>
          <a:bodyPr wrap="square">
            <a:spAutoFit/>
          </a:bodyPr>
          <a:lstStyle/>
          <a:p>
            <a:pPr marL="342900" indent="12700" algn="just" eaLnBrk="0" hangingPunct="0">
              <a:spcBef>
                <a:spcPct val="20000"/>
              </a:spcBef>
              <a:defRPr/>
            </a:pPr>
            <a:r>
              <a:rPr lang="en-IN" sz="2400" dirty="0" smtClean="0">
                <a:solidFill>
                  <a:srgbClr val="0000FF"/>
                </a:solidFill>
                <a:latin typeface="Trebuchet MS" panose="020B0603020202020204" pitchFamily="34" charset="0"/>
              </a:rPr>
              <a:t>Provide references pertaining to your research according to IEEE format.</a:t>
            </a:r>
            <a:endParaRPr lang="en-IN" sz="2400" dirty="0" smtClean="0">
              <a:solidFill>
                <a:srgbClr val="0000FF"/>
              </a:solidFill>
              <a:latin typeface="Trebuchet MS" panose="020B0603020202020204" pitchFamily="34" charset="0"/>
            </a:endParaRPr>
          </a:p>
          <a:p>
            <a:pPr marL="342900" indent="12700" algn="just" eaLnBrk="0" hangingPunct="0">
              <a:spcBef>
                <a:spcPct val="20000"/>
              </a:spcBef>
              <a:defRPr/>
            </a:pPr>
            <a:endParaRPr lang="en-IN" sz="2400" dirty="0" smtClean="0">
              <a:solidFill>
                <a:srgbClr val="0000FF"/>
              </a:solidFill>
              <a:latin typeface="Trebuchet MS" panose="020B0603020202020204" pitchFamily="34" charset="0"/>
            </a:endParaRPr>
          </a:p>
          <a:p>
            <a:pPr marL="685800" indent="-342900" algn="just" eaLnBrk="0" hangingPunct="0">
              <a:spcBef>
                <a:spcPct val="20000"/>
              </a:spcBef>
              <a:buFont typeface="Arial" panose="020B0604020202020204" pitchFamily="34" charset="0"/>
              <a:buChar char="•"/>
              <a:defRPr/>
            </a:pPr>
            <a:r>
              <a:rPr lang="en-US" sz="2000" smtClean="0"/>
              <a:t>Sabini, M., Rusak, G. and Ross, B., 2017. Understanding Satellite-Imagery-Based Crop Yield Predictions. Stanford.</a:t>
            </a:r>
            <a:endParaRPr lang="en-US" sz="2000" smtClean="0"/>
          </a:p>
          <a:p>
            <a:pPr marL="685800" indent="-342900" algn="just" eaLnBrk="0" hangingPunct="0">
              <a:spcBef>
                <a:spcPct val="20000"/>
              </a:spcBef>
              <a:buFont typeface="Arial" panose="020B0604020202020204" pitchFamily="34" charset="0"/>
              <a:buChar char="•"/>
              <a:defRPr/>
            </a:pPr>
            <a:endParaRPr lang="en-US" sz="2000" smtClean="0"/>
          </a:p>
          <a:p>
            <a:pPr marL="685800" indent="-342900" algn="just" eaLnBrk="0" hangingPunct="0">
              <a:spcBef>
                <a:spcPct val="20000"/>
              </a:spcBef>
              <a:buFont typeface="Arial" panose="020B0604020202020204" pitchFamily="34" charset="0"/>
              <a:buChar char="•"/>
              <a:defRPr/>
            </a:pPr>
            <a:r>
              <a:rPr lang="en-US" sz="2000" smtClean="0"/>
              <a:t>Panda, S.S., Ames, D.P. and Panigrahi, S., 2010. Application of vegetation indices for agricultural crop yield prediction using neural network techniques. Remote Sensing, 2(3), pp.673-696.</a:t>
            </a:r>
            <a:endParaRPr lang="en-US" sz="2000" smtClean="0"/>
          </a:p>
          <a:p>
            <a:pPr marL="342900" indent="12700" algn="just" eaLnBrk="0" hangingPunct="0">
              <a:spcBef>
                <a:spcPct val="20000"/>
              </a:spcBef>
              <a:defRPr/>
            </a:pPr>
            <a:endParaRPr 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a:p>
            <a:pPr marL="342900" indent="12700" algn="just" eaLnBrk="0" hangingPunct="0">
              <a:spcBef>
                <a:spcPct val="20000"/>
              </a:spcBef>
              <a:defRPr/>
            </a:pPr>
            <a:endParaRPr 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a:p>
            <a:pPr lvl="0" algn="just">
              <a:spcBef>
                <a:spcPts val="0"/>
              </a:spcBef>
              <a:spcAft>
                <a:spcPts val="0"/>
              </a:spcAft>
            </a:pPr>
            <a:endParaRPr 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anose="020B0603020202020204" pitchFamily="34" charset="0"/>
              </a:rPr>
              <a:t>Thank You</a:t>
            </a:r>
            <a:endParaRPr lang="en-US" sz="4000" dirty="0">
              <a:solidFill>
                <a:srgbClr val="FF0000"/>
              </a:solidFill>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04365" y="2209800"/>
            <a:ext cx="8833485" cy="4191000"/>
          </a:xfrm>
          <a:prstGeom prst="rect">
            <a:avLst/>
          </a:prstGeom>
        </p:spPr>
        <p:txBody>
          <a:bodyPr/>
          <a:lstStyle/>
          <a:p>
            <a:pPr marL="342900" indent="0" algn="l" eaLnBrk="0" hangingPunct="0">
              <a:spcBef>
                <a:spcPts val="0"/>
              </a:spcBef>
              <a:spcAft>
                <a:spcPts val="0"/>
              </a:spcAft>
              <a:buFont typeface="Wingdings" panose="05000000000000000000" pitchFamily="2" charset="2"/>
              <a:buNone/>
              <a:defRPr/>
            </a:pPr>
            <a:r>
              <a:rPr lang="en-IN" sz="2400" dirty="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rPr>
              <a:t>Our crop recommendation system is the project that helps in the prediction of the most suitable crops for a particular climate and soil type. Our model takes in parameters like soil components, weather conditions and an index called the normalized difference vegetation index as inputs. It provides a list of crops with the crops being ranked in the decreasing order of their yield as the output.</a:t>
            </a:r>
            <a:endParaRPr lang="en-IN" sz="2400" dirty="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p:txBody>
      </p:sp>
      <p:sp>
        <p:nvSpPr>
          <p:cNvPr id="14" name="Text Box 34"/>
          <p:cNvSpPr txBox="1">
            <a:spLocks noChangeArrowheads="1"/>
          </p:cNvSpPr>
          <p:nvPr/>
        </p:nvSpPr>
        <p:spPr bwMode="auto">
          <a:xfrm>
            <a:off x="4191000" y="1143002"/>
            <a:ext cx="6477000" cy="460375"/>
          </a:xfrm>
          <a:prstGeom prst="rect">
            <a:avLst/>
          </a:prstGeom>
          <a:noFill/>
          <a:ln w="9525">
            <a:noFill/>
            <a:miter lim="800000"/>
          </a:ln>
        </p:spPr>
        <p:txBody>
          <a:bodyPr wrap="square">
            <a:spAutoFit/>
          </a:bodyPr>
          <a:lstStyle/>
          <a:p>
            <a:pPr marL="342900" indent="-342900" algn="r" eaLnBrk="0" hangingPunct="0">
              <a:defRPr/>
            </a:pPr>
            <a:r>
              <a:rPr lang="en-IN" altLang="en-US" sz="2400" dirty="0">
                <a:solidFill>
                  <a:srgbClr val="FF0000"/>
                </a:solidFill>
                <a:latin typeface="Trebuchet MS" panose="020B0603020202020204" pitchFamily="34" charset="0"/>
              </a:rPr>
              <a:t>Overview</a:t>
            </a:r>
            <a:endParaRPr lang="en-IN" altLang="en-US" sz="2400" dirty="0">
              <a:solidFill>
                <a:srgbClr val="FF0000"/>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787525" y="2188845"/>
            <a:ext cx="9337675" cy="4211955"/>
          </a:xfrm>
          <a:prstGeom prst="rect">
            <a:avLst/>
          </a:prstGeom>
        </p:spPr>
        <p:txBody>
          <a:bodyPr/>
          <a:lstStyle/>
          <a:p>
            <a:pPr marL="685800" indent="-342900" algn="just" eaLnBrk="0" hangingPunct="0">
              <a:spcBef>
                <a:spcPts val="0"/>
              </a:spcBef>
              <a:spcAft>
                <a:spcPts val="0"/>
              </a:spcAft>
              <a:buFont typeface="Wingdings" panose="05000000000000000000" pitchFamily="2" charset="2"/>
              <a:buChar char="§"/>
              <a:defRPr/>
            </a:pPr>
            <a:r>
              <a:rPr lang="en-IN" altLang="en-US"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rPr>
              <a:t>In phase-1, the panel suggested us to make a mobile app as well along with the website.</a:t>
            </a:r>
            <a:endParaRPr lang="en-IN" altLang="en-US"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a:p>
            <a:pPr marL="685800" indent="-342900" algn="just" eaLnBrk="0" hangingPunct="0">
              <a:spcBef>
                <a:spcPts val="0"/>
              </a:spcBef>
              <a:spcAft>
                <a:spcPts val="0"/>
              </a:spcAft>
              <a:buFont typeface="Wingdings" panose="05000000000000000000" pitchFamily="2" charset="2"/>
              <a:buChar char="§"/>
              <a:defRPr/>
            </a:pPr>
            <a:r>
              <a:rPr lang="en-IN" altLang="en-US" sz="2400" dirty="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rPr>
              <a:t>We will be making the website user friendly and adaptive to all types of devices such as mobiles and computers without compromising on the user experience.</a:t>
            </a:r>
            <a:endParaRPr lang="en-IN" altLang="en-US" sz="2400" dirty="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ln>
        </p:spPr>
        <p:txBody>
          <a:bodyPr wrap="square">
            <a:spAutoFit/>
          </a:bodyPr>
          <a:lstStyle/>
          <a:p>
            <a:pPr marL="342900" indent="-342900" algn="r" eaLnBrk="0" hangingPunct="0">
              <a:defRPr/>
            </a:pPr>
            <a:r>
              <a:rPr lang="en-US" sz="2400" dirty="0" smtClean="0">
                <a:solidFill>
                  <a:srgbClr val="FF0000"/>
                </a:solidFill>
                <a:latin typeface="Trebuchet MS" panose="020B0603020202020204" pitchFamily="34" charset="0"/>
              </a:rPr>
              <a:t>Suggestions from Review 1</a:t>
            </a:r>
            <a:endParaRPr lang="en-US" sz="2400" dirty="0">
              <a:solidFill>
                <a:srgbClr val="FF0000"/>
              </a:solidFill>
              <a:latin typeface="Trebuchet MS" panose="020B0603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
        <p:nvSpPr>
          <p:cNvPr id="5" name="TextBox 4"/>
          <p:cNvSpPr txBox="1"/>
          <p:nvPr/>
        </p:nvSpPr>
        <p:spPr>
          <a:xfrm>
            <a:off x="1828800" y="1896110"/>
            <a:ext cx="9067800" cy="460375"/>
          </a:xfrm>
          <a:prstGeom prst="rect">
            <a:avLst/>
          </a:prstGeom>
          <a:noFill/>
        </p:spPr>
        <p:txBody>
          <a:bodyPr wrap="square">
            <a:spAutoFit/>
          </a:bodyPr>
          <a:lstStyle/>
          <a:p>
            <a:pPr algn="just">
              <a:spcBef>
                <a:spcPts val="480"/>
              </a:spcBef>
              <a:spcAft>
                <a:spcPts val="0"/>
              </a:spcAft>
              <a:buClr>
                <a:schemeClr val="dk1"/>
              </a:buClr>
              <a:buSzPts val="1100"/>
            </a:pPr>
            <a:r>
              <a:rPr lang="en-IN" alt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rPr>
              <a:t>Model Architecture</a:t>
            </a:r>
            <a:endParaRPr lang="en-US" sz="2400" b="1" dirty="0" smtClean="0">
              <a:solidFill>
                <a:srgbClr val="0033CC"/>
              </a:solidFill>
              <a:latin typeface="Trebuchet MS" panose="020B0603020202020204"/>
            </a:endParaRPr>
          </a:p>
        </p:txBody>
      </p:sp>
      <p:pic>
        <p:nvPicPr>
          <p:cNvPr id="4" name="Picture 3"/>
          <p:cNvPicPr>
            <a:picLocks noChangeAspect="1"/>
          </p:cNvPicPr>
          <p:nvPr/>
        </p:nvPicPr>
        <p:blipFill>
          <a:blip r:embed="rId1"/>
          <a:stretch>
            <a:fillRect/>
          </a:stretch>
        </p:blipFill>
        <p:spPr>
          <a:xfrm>
            <a:off x="1764665" y="2487930"/>
            <a:ext cx="8427085" cy="2847340"/>
          </a:xfrm>
          <a:prstGeom prst="rect">
            <a:avLst/>
          </a:prstGeom>
        </p:spPr>
      </p:pic>
      <p:pic>
        <p:nvPicPr>
          <p:cNvPr id="6" name="Picture 5"/>
          <p:cNvPicPr>
            <a:picLocks noChangeAspect="1"/>
          </p:cNvPicPr>
          <p:nvPr/>
        </p:nvPicPr>
        <p:blipFill>
          <a:blip r:embed="rId2"/>
          <a:stretch>
            <a:fillRect/>
          </a:stretch>
        </p:blipFill>
        <p:spPr>
          <a:xfrm>
            <a:off x="4351655" y="4424045"/>
            <a:ext cx="1296670" cy="4159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
        <p:nvSpPr>
          <p:cNvPr id="5" name="TextBox 4"/>
          <p:cNvSpPr txBox="1"/>
          <p:nvPr/>
        </p:nvSpPr>
        <p:spPr>
          <a:xfrm>
            <a:off x="1828800" y="1905000"/>
            <a:ext cx="9067800" cy="3169285"/>
          </a:xfrm>
          <a:prstGeom prst="rect">
            <a:avLst/>
          </a:prstGeom>
          <a:noFill/>
        </p:spPr>
        <p:txBody>
          <a:bodyPr wrap="square">
            <a:spAutoFit/>
          </a:bodyPr>
          <a:lstStyle/>
          <a:p>
            <a:pPr algn="just">
              <a:spcBef>
                <a:spcPts val="480"/>
              </a:spcBef>
              <a:spcAft>
                <a:spcPts val="0"/>
              </a:spcAft>
              <a:buClr>
                <a:schemeClr val="dk1"/>
              </a:buClr>
              <a:buSzPts val="1100"/>
            </a:pPr>
            <a:r>
              <a:rPr lang="en-US" sz="2400" dirty="0" smtClean="0">
                <a:solidFill>
                  <a:srgbClr val="0033CC"/>
                </a:solidFill>
                <a:latin typeface="Trebuchet MS" panose="020B0603020202020204"/>
                <a:sym typeface="Trebuchet MS" panose="020B0603020202020204"/>
              </a:rPr>
              <a:t>Basic Approach and results obtained</a:t>
            </a:r>
            <a:endParaRPr lang="en-US" sz="2400" dirty="0" smtClean="0">
              <a:solidFill>
                <a:srgbClr val="0033CC"/>
              </a:solidFill>
              <a:latin typeface="Trebuchet MS" panose="020B0603020202020204"/>
              <a:sym typeface="Trebuchet MS" panose="020B0603020202020204"/>
            </a:endParaRPr>
          </a:p>
          <a:p>
            <a:pPr algn="just">
              <a:spcBef>
                <a:spcPts val="480"/>
              </a:spcBef>
              <a:spcAft>
                <a:spcPts val="0"/>
              </a:spcAft>
              <a:buClr>
                <a:schemeClr val="dk1"/>
              </a:buClr>
              <a:buSzPts val="1100"/>
            </a:pPr>
            <a:endParaRPr lang="en-US" sz="2400" b="1" dirty="0" smtClean="0">
              <a:solidFill>
                <a:srgbClr val="0033CC"/>
              </a:solidFill>
              <a:latin typeface="Trebuchet MS" panose="020B0603020202020204"/>
            </a:endParaRPr>
          </a:p>
          <a:p>
            <a:pPr algn="just">
              <a:spcBef>
                <a:spcPts val="480"/>
              </a:spcBef>
              <a:spcAft>
                <a:spcPts val="0"/>
              </a:spcAft>
              <a:buClr>
                <a:schemeClr val="dk1"/>
              </a:buClr>
              <a:buSzPts val="1100"/>
            </a:pPr>
            <a:r>
              <a:rPr lang="en-IN" altLang="en-US" sz="2400" dirty="0" smtClean="0">
                <a:solidFill>
                  <a:schemeClr val="accent1">
                    <a:lumMod val="75000"/>
                  </a:schemeClr>
                </a:solidFill>
                <a:latin typeface="Trebuchet MS" panose="020B0603020202020204"/>
              </a:rPr>
              <a:t>The user must enter the soil and atmospheric parameters into the website to predict the results. Each district makes use of a different ML algorithm and different index for the most accurate prediction. Some of the classification algorithms used are Random Forest, XG Boost, Decision Trees etc. The results are displayed in the descending order of their accuracies.</a:t>
            </a:r>
            <a:endParaRPr lang="en-IN" altLang="en-US" sz="2400" dirty="0" smtClean="0">
              <a:solidFill>
                <a:schemeClr val="accent1">
                  <a:lumMod val="75000"/>
                </a:schemeClr>
              </a:solidFill>
              <a:latin typeface="Trebuchet MS" panose="020B0603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
        <p:nvSpPr>
          <p:cNvPr id="5" name="TextBox 4"/>
          <p:cNvSpPr txBox="1"/>
          <p:nvPr/>
        </p:nvSpPr>
        <p:spPr>
          <a:xfrm>
            <a:off x="1828800" y="1905000"/>
            <a:ext cx="9067800" cy="3538220"/>
          </a:xfrm>
          <a:prstGeom prst="rect">
            <a:avLst/>
          </a:prstGeom>
          <a:noFill/>
        </p:spPr>
        <p:txBody>
          <a:bodyPr wrap="square">
            <a:spAutoFit/>
          </a:bodyPr>
          <a:lstStyle/>
          <a:p>
            <a:pPr algn="just">
              <a:spcBef>
                <a:spcPts val="480"/>
              </a:spcBef>
              <a:spcAft>
                <a:spcPts val="0"/>
              </a:spcAft>
              <a:buClr>
                <a:schemeClr val="dk1"/>
              </a:buClr>
              <a:buSzPts val="1100"/>
            </a:pPr>
            <a:r>
              <a:rPr lang="en-US" sz="2400" dirty="0" smtClean="0">
                <a:solidFill>
                  <a:srgbClr val="0033CC"/>
                </a:solidFill>
                <a:latin typeface="Trebuchet MS" panose="020B0603020202020204"/>
                <a:sym typeface="Trebuchet MS" panose="020B0603020202020204"/>
              </a:rPr>
              <a:t>Is there a need for changing the approach?</a:t>
            </a:r>
            <a:endParaRPr lang="en-US" sz="2400" dirty="0" smtClean="0">
              <a:solidFill>
                <a:srgbClr val="0033CC"/>
              </a:solidFill>
              <a:latin typeface="Trebuchet MS" panose="020B0603020202020204"/>
              <a:sym typeface="Trebuchet MS" panose="020B0603020202020204"/>
            </a:endParaRPr>
          </a:p>
          <a:p>
            <a:pPr marL="0" indent="0" algn="just">
              <a:spcBef>
                <a:spcPts val="480"/>
              </a:spcBef>
              <a:spcAft>
                <a:spcPts val="0"/>
              </a:spcAft>
              <a:buClr>
                <a:srgbClr val="FF0000"/>
              </a:buClr>
              <a:buSzPct val="80000"/>
              <a:buFont typeface="Arial" panose="020B0604020202020204"/>
              <a:buNone/>
            </a:pPr>
            <a:endParaRPr lang="en-US" sz="2400" b="1" dirty="0" smtClean="0">
              <a:solidFill>
                <a:srgbClr val="0033CC"/>
              </a:solidFill>
              <a:latin typeface="Trebuchet MS" panose="020B0603020202020204"/>
            </a:endParaRPr>
          </a:p>
          <a:p>
            <a:pPr marL="0" indent="0" algn="just">
              <a:spcBef>
                <a:spcPts val="480"/>
              </a:spcBef>
              <a:spcAft>
                <a:spcPts val="0"/>
              </a:spcAft>
              <a:buClr>
                <a:srgbClr val="FF0000"/>
              </a:buClr>
              <a:buSzPct val="80000"/>
              <a:buFont typeface="Arial" panose="020B0604020202020204"/>
              <a:buNone/>
            </a:pPr>
            <a:r>
              <a:rPr lang="en-IN" altLang="en-US" sz="2400" dirty="0" smtClean="0">
                <a:solidFill>
                  <a:schemeClr val="accent1">
                    <a:lumMod val="75000"/>
                  </a:schemeClr>
                </a:solidFill>
                <a:latin typeface="Trebuchet MS" panose="020B0603020202020204"/>
              </a:rPr>
              <a:t>In consideration with the literature surveys and the type of dataset we have, this is the best way to approach the problem as we are taking into consideration the atmospheric conditions, soil parameters and the soil fertility as well to run the ML models. It is also convenient for users to enter the data into the website as we are not collecting any personal details. All they need to enter is details of the atmosphere and soil.</a:t>
            </a:r>
            <a:endParaRPr lang="en-IN" altLang="en-US" sz="2400" dirty="0" smtClean="0">
              <a:solidFill>
                <a:schemeClr val="accent1">
                  <a:lumMod val="75000"/>
                </a:schemeClr>
              </a:solidFill>
              <a:latin typeface="Trebuchet MS" panose="020B0603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Proposed Approach / Methodology</a:t>
            </a:r>
            <a:endParaRPr lang="en-US" sz="2400" dirty="0"/>
          </a:p>
        </p:txBody>
      </p:sp>
      <p:sp>
        <p:nvSpPr>
          <p:cNvPr id="5" name="TextBox 4"/>
          <p:cNvSpPr txBox="1"/>
          <p:nvPr/>
        </p:nvSpPr>
        <p:spPr>
          <a:xfrm>
            <a:off x="1828800" y="1905000"/>
            <a:ext cx="9067800" cy="3169285"/>
          </a:xfrm>
          <a:prstGeom prst="rect">
            <a:avLst/>
          </a:prstGeom>
          <a:noFill/>
        </p:spPr>
        <p:txBody>
          <a:bodyPr wrap="square">
            <a:spAutoFit/>
          </a:bodyPr>
          <a:lstStyle/>
          <a:p>
            <a:pPr algn="just">
              <a:spcBef>
                <a:spcPts val="480"/>
              </a:spcBef>
              <a:spcAft>
                <a:spcPts val="0"/>
              </a:spcAft>
              <a:buClr>
                <a:schemeClr val="dk1"/>
              </a:buClr>
              <a:buSzPts val="1100"/>
            </a:pPr>
            <a:r>
              <a:rPr lang="en-IN" altLang="en-US" sz="2400" dirty="0" smtClean="0">
                <a:solidFill>
                  <a:srgbClr val="0033CC"/>
                </a:solidFill>
                <a:latin typeface="Trebuchet MS" panose="020B0603020202020204"/>
                <a:sym typeface="Trebuchet MS" panose="020B0603020202020204"/>
              </a:rPr>
              <a:t>D</a:t>
            </a:r>
            <a:r>
              <a:rPr lang="en-US" sz="2400" dirty="0" smtClean="0">
                <a:solidFill>
                  <a:srgbClr val="0033CC"/>
                </a:solidFill>
                <a:latin typeface="Trebuchet MS" panose="020B0603020202020204"/>
                <a:sym typeface="Trebuchet MS" panose="020B0603020202020204"/>
              </a:rPr>
              <a:t>etails of the new approach - benefits/drawbacks</a:t>
            </a:r>
            <a:endParaRPr lang="en-US" sz="2400" dirty="0" smtClean="0">
              <a:solidFill>
                <a:srgbClr val="0033CC"/>
              </a:solidFill>
              <a:latin typeface="Trebuchet MS" panose="020B0603020202020204"/>
              <a:sym typeface="Trebuchet MS" panose="020B0603020202020204"/>
            </a:endParaRPr>
          </a:p>
          <a:p>
            <a:pPr algn="just">
              <a:spcBef>
                <a:spcPts val="480"/>
              </a:spcBef>
              <a:spcAft>
                <a:spcPts val="0"/>
              </a:spcAft>
              <a:buClr>
                <a:schemeClr val="dk1"/>
              </a:buClr>
              <a:buSzPts val="1100"/>
            </a:pPr>
            <a:endParaRPr lang="en-US" sz="2400" b="1" dirty="0" smtClean="0">
              <a:solidFill>
                <a:srgbClr val="0033CC"/>
              </a:solidFill>
              <a:latin typeface="Trebuchet MS" panose="020B0603020202020204"/>
            </a:endParaRPr>
          </a:p>
          <a:p>
            <a:pPr algn="just">
              <a:spcBef>
                <a:spcPts val="480"/>
              </a:spcBef>
              <a:spcAft>
                <a:spcPts val="0"/>
              </a:spcAft>
              <a:buClr>
                <a:schemeClr val="dk1"/>
              </a:buClr>
              <a:buSzPts val="1100"/>
            </a:pPr>
            <a:r>
              <a:rPr lang="en-IN" altLang="en-US" sz="2400" dirty="0" smtClean="0">
                <a:solidFill>
                  <a:schemeClr val="accent1">
                    <a:lumMod val="75000"/>
                  </a:schemeClr>
                </a:solidFill>
                <a:latin typeface="Trebuchet MS" panose="020B0603020202020204"/>
              </a:rPr>
              <a:t>The new approach takes into consideration the soil fertility as well with the help of an index called the NDVI (Natural Difference Vegetation Index). The previous approach was taking only the soil and atmospheric parameters but not the soil condition. Hence, we can achieve better and more accurate results.</a:t>
            </a:r>
            <a:endParaRPr lang="en-IN" altLang="en-US" sz="2400" dirty="0" smtClean="0">
              <a:solidFill>
                <a:schemeClr val="accent1">
                  <a:lumMod val="75000"/>
                </a:schemeClr>
              </a:solidFill>
              <a:latin typeface="Trebuchet MS" panose="020B060302020202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Timeline – Update on Pending Tasks</a:t>
            </a:r>
            <a:endParaRPr lang="en-US" sz="2400" dirty="0"/>
          </a:p>
        </p:txBody>
      </p:sp>
      <p:sp>
        <p:nvSpPr>
          <p:cNvPr id="5" name="TextBox 4"/>
          <p:cNvSpPr txBox="1"/>
          <p:nvPr/>
        </p:nvSpPr>
        <p:spPr>
          <a:xfrm>
            <a:off x="1315720" y="2176145"/>
            <a:ext cx="9571990" cy="3784600"/>
          </a:xfrm>
          <a:prstGeom prst="rect">
            <a:avLst/>
          </a:prstGeom>
          <a:noFill/>
        </p:spPr>
        <p:txBody>
          <a:bodyPr wrap="square">
            <a:spAutoFit/>
          </a:bodyPr>
          <a:lstStyle/>
          <a:p>
            <a:pPr marL="685800" lvl="0" indent="-342900" algn="just" eaLnBrk="0" hangingPunct="0">
              <a:spcBef>
                <a:spcPts val="0"/>
              </a:spcBef>
              <a:spcAft>
                <a:spcPts val="0"/>
              </a:spcAft>
              <a:buFont typeface="Arial" panose="020B0604020202020204" pitchFamily="34" charset="0"/>
              <a:buChar char="•"/>
              <a:defRPr/>
            </a:pPr>
            <a:r>
              <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rPr>
              <a:t>Test out other obscure ML models and see if they provide better results such as CATBoost, LightGBM and LSTMs (by October 15th).</a:t>
            </a:r>
            <a:endPar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a:p>
            <a:pPr marL="342900" lvl="0" indent="0" algn="just" eaLnBrk="0" hangingPunct="0">
              <a:spcBef>
                <a:spcPts val="0"/>
              </a:spcBef>
              <a:spcAft>
                <a:spcPts val="0"/>
              </a:spcAft>
              <a:buFont typeface="Arial" panose="020B0604020202020204" pitchFamily="34" charset="0"/>
              <a:buNone/>
              <a:defRPr/>
            </a:pPr>
            <a:endPar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a:p>
            <a:pPr marL="685800" lvl="0" indent="-342900" algn="just" eaLnBrk="0" hangingPunct="0">
              <a:spcBef>
                <a:spcPts val="0"/>
              </a:spcBef>
              <a:spcAft>
                <a:spcPts val="0"/>
              </a:spcAft>
              <a:buFont typeface="Arial" panose="020B0604020202020204" pitchFamily="34" charset="0"/>
              <a:buChar char="•"/>
              <a:defRPr/>
            </a:pPr>
            <a:r>
              <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rPr>
              <a:t>Try and find more indices if available that are relevant to our field of research (by October 15th).</a:t>
            </a:r>
            <a:endPar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a:p>
            <a:pPr marL="342900" lvl="0" indent="0" algn="just" eaLnBrk="0" hangingPunct="0">
              <a:spcBef>
                <a:spcPts val="0"/>
              </a:spcBef>
              <a:spcAft>
                <a:spcPts val="0"/>
              </a:spcAft>
              <a:buFont typeface="Arial" panose="020B0604020202020204" pitchFamily="34" charset="0"/>
              <a:buNone/>
              <a:defRPr/>
            </a:pPr>
            <a:endPar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a:p>
            <a:pPr marL="685800" lvl="0" indent="-342900" algn="just" eaLnBrk="0" hangingPunct="0">
              <a:spcBef>
                <a:spcPts val="0"/>
              </a:spcBef>
              <a:spcAft>
                <a:spcPts val="0"/>
              </a:spcAft>
              <a:buFont typeface="Arial" panose="020B0604020202020204" pitchFamily="34" charset="0"/>
              <a:buChar char="•"/>
              <a:defRPr/>
            </a:pPr>
            <a:r>
              <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rPr>
              <a:t>Completion of writing the research paper (by October 15th).</a:t>
            </a:r>
            <a:endPar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a:p>
            <a:pPr marL="342900" lvl="0" indent="0" algn="just" eaLnBrk="0" hangingPunct="0">
              <a:spcBef>
                <a:spcPts val="0"/>
              </a:spcBef>
              <a:spcAft>
                <a:spcPts val="0"/>
              </a:spcAft>
              <a:buFont typeface="Arial" panose="020B0604020202020204" pitchFamily="34" charset="0"/>
              <a:buNone/>
              <a:defRPr/>
            </a:pPr>
            <a:endPar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a:p>
            <a:pPr marL="685800" lvl="0" indent="-342900" algn="just" eaLnBrk="0" hangingPunct="0">
              <a:spcBef>
                <a:spcPts val="0"/>
              </a:spcBef>
              <a:spcAft>
                <a:spcPts val="0"/>
              </a:spcAft>
              <a:buFont typeface="Arial" panose="020B0604020202020204" pitchFamily="34" charset="0"/>
              <a:buChar char="•"/>
              <a:defRPr/>
            </a:pPr>
            <a:r>
              <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rPr>
              <a:t>Enhancing the website (by the final review).</a:t>
            </a:r>
            <a:endParaRPr lang="en-IN" sz="2400" dirty="0" smtClean="0">
              <a:solidFill>
                <a:schemeClr val="accent1">
                  <a:lumMod val="75000"/>
                </a:schemeClr>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lvl="0" indent="-342900" algn="r">
              <a:spcBef>
                <a:spcPts val="0"/>
              </a:spcBef>
              <a:spcAft>
                <a:spcPts val="0"/>
              </a:spcAft>
            </a:pPr>
            <a:r>
              <a:rPr lang="en-US" sz="2400" dirty="0" smtClean="0">
                <a:solidFill>
                  <a:srgbClr val="FF0000"/>
                </a:solidFill>
                <a:latin typeface="Trebuchet MS" panose="020B0603020202020204"/>
                <a:ea typeface="Trebuchet MS" panose="020B0603020202020204"/>
                <a:cs typeface="Trebuchet MS" panose="020B0603020202020204"/>
                <a:sym typeface="Trebuchet MS" panose="020B0603020202020204"/>
              </a:rPr>
              <a:t>Conclusion</a:t>
            </a:r>
            <a:endParaRPr lang="en-US" sz="2400" dirty="0"/>
          </a:p>
        </p:txBody>
      </p:sp>
      <p:sp>
        <p:nvSpPr>
          <p:cNvPr id="5" name="TextBox 4"/>
          <p:cNvSpPr txBox="1"/>
          <p:nvPr/>
        </p:nvSpPr>
        <p:spPr>
          <a:xfrm>
            <a:off x="1828800" y="1752600"/>
            <a:ext cx="9067800" cy="460375"/>
          </a:xfrm>
          <a:prstGeom prst="rect">
            <a:avLst/>
          </a:prstGeom>
          <a:noFill/>
        </p:spPr>
        <p:txBody>
          <a:bodyPr wrap="square">
            <a:spAutoFit/>
          </a:bodyPr>
          <a:lstStyle/>
          <a:p>
            <a:pPr lvl="0" algn="just">
              <a:spcBef>
                <a:spcPts val="0"/>
              </a:spcBef>
              <a:spcAft>
                <a:spcPts val="0"/>
              </a:spcAft>
            </a:pPr>
            <a:r>
              <a:rPr lang="en-IN" alt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rPr>
              <a:t>Comparison of the results with and without indices.</a:t>
            </a:r>
            <a:endParaRPr lang="en-IN" altLang="en-US" sz="2400" dirty="0" smtClean="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6" name="Table 5"/>
          <p:cNvGraphicFramePr/>
          <p:nvPr/>
        </p:nvGraphicFramePr>
        <p:xfrm>
          <a:off x="212090" y="2212975"/>
          <a:ext cx="11753850" cy="4221480"/>
        </p:xfrm>
        <a:graphic>
          <a:graphicData uri="http://schemas.openxmlformats.org/drawingml/2006/table">
            <a:tbl>
              <a:tblPr firstRow="1" bandRow="1">
                <a:tableStyleId>{5C22544A-7EE6-4342-B048-85BDC9FD1C3A}</a:tableStyleId>
              </a:tblPr>
              <a:tblGrid>
                <a:gridCol w="1745615"/>
                <a:gridCol w="2172335"/>
                <a:gridCol w="1958975"/>
                <a:gridCol w="1958975"/>
                <a:gridCol w="1958975"/>
                <a:gridCol w="1958975"/>
              </a:tblGrid>
              <a:tr h="381000">
                <a:tc>
                  <a:txBody>
                    <a:bodyPr/>
                    <a:p>
                      <a:pPr>
                        <a:buNone/>
                      </a:pPr>
                      <a:r>
                        <a:rPr lang="en-US"/>
                        <a:t>STATE</a:t>
                      </a:r>
                      <a:endParaRPr lang="en-US"/>
                    </a:p>
                  </a:txBody>
                  <a:tcPr/>
                </a:tc>
                <a:tc>
                  <a:txBody>
                    <a:bodyPr/>
                    <a:p>
                      <a:pPr>
                        <a:buNone/>
                      </a:pPr>
                      <a:r>
                        <a:rPr lang="en-US"/>
                        <a:t>NO INDEX</a:t>
                      </a:r>
                      <a:endParaRPr lang="en-US"/>
                    </a:p>
                  </a:txBody>
                  <a:tcPr/>
                </a:tc>
                <a:tc>
                  <a:txBody>
                    <a:bodyPr/>
                    <a:p>
                      <a:pPr>
                        <a:buNone/>
                      </a:pPr>
                      <a:r>
                        <a:rPr lang="en-US"/>
                        <a:t>NDVI</a:t>
                      </a:r>
                      <a:endParaRPr lang="en-US"/>
                    </a:p>
                  </a:txBody>
                  <a:tcPr/>
                </a:tc>
                <a:tc>
                  <a:txBody>
                    <a:bodyPr/>
                    <a:p>
                      <a:pPr>
                        <a:buNone/>
                      </a:pPr>
                      <a:r>
                        <a:rPr lang="en-US"/>
                        <a:t>ARVI</a:t>
                      </a:r>
                      <a:endParaRPr lang="en-US"/>
                    </a:p>
                  </a:txBody>
                  <a:tcPr/>
                </a:tc>
                <a:tc>
                  <a:txBody>
                    <a:bodyPr/>
                    <a:p>
                      <a:pPr>
                        <a:buNone/>
                      </a:pPr>
                      <a:r>
                        <a:rPr lang="en-US"/>
                        <a:t>EVI</a:t>
                      </a:r>
                      <a:endParaRPr lang="en-US"/>
                    </a:p>
                  </a:txBody>
                  <a:tcPr/>
                </a:tc>
                <a:tc>
                  <a:txBody>
                    <a:bodyPr/>
                    <a:p>
                      <a:pPr>
                        <a:buNone/>
                      </a:pPr>
                      <a:r>
                        <a:rPr lang="en-US"/>
                        <a:t>GCI</a:t>
                      </a:r>
                      <a:endParaRPr lang="en-US"/>
                    </a:p>
                  </a:txBody>
                  <a:tcPr/>
                </a:tc>
              </a:tr>
              <a:tr h="381000">
                <a:tc>
                  <a:txBody>
                    <a:bodyPr/>
                    <a:p>
                      <a:pPr>
                        <a:buNone/>
                      </a:pPr>
                      <a:r>
                        <a:rPr lang="en-US"/>
                        <a:t>ANANTAPUR</a:t>
                      </a:r>
                      <a:endParaRPr lang="en-US"/>
                    </a:p>
                  </a:txBody>
                  <a:tcPr/>
                </a:tc>
                <a:tc>
                  <a:txBody>
                    <a:bodyPr/>
                    <a:p>
                      <a:pPr>
                        <a:buNone/>
                      </a:pPr>
                      <a:r>
                        <a:rPr lang="en-US" sz="1400"/>
                        <a:t>84.84% (Random Forests)</a:t>
                      </a:r>
                      <a:endParaRPr lang="en-US" sz="1400"/>
                    </a:p>
                  </a:txBody>
                  <a:tcPr/>
                </a:tc>
                <a:tc>
                  <a:txBody>
                    <a:bodyPr/>
                    <a:p>
                      <a:pPr>
                        <a:buNone/>
                      </a:pPr>
                      <a:r>
                        <a:rPr lang="en-US" sz="1400"/>
                        <a:t>87.87% (Random Forests)</a:t>
                      </a:r>
                      <a:endParaRPr lang="en-US" sz="1400"/>
                    </a:p>
                  </a:txBody>
                  <a:tcPr/>
                </a:tc>
                <a:tc>
                  <a:txBody>
                    <a:bodyPr/>
                    <a:p>
                      <a:pPr>
                        <a:buNone/>
                      </a:pPr>
                      <a:r>
                        <a:rPr lang="en-US" sz="1400"/>
                        <a:t>87.87% (Random Forests)</a:t>
                      </a:r>
                      <a:endParaRPr lang="en-US" sz="1400"/>
                    </a:p>
                  </a:txBody>
                  <a:tcPr/>
                </a:tc>
                <a:tc>
                  <a:txBody>
                    <a:bodyPr/>
                    <a:p>
                      <a:pPr>
                        <a:buNone/>
                      </a:pPr>
                      <a:r>
                        <a:rPr lang="en-US" sz="1400"/>
                        <a:t>87.87% (Random Forests)</a:t>
                      </a:r>
                      <a:endParaRPr lang="en-US" sz="1400"/>
                    </a:p>
                  </a:txBody>
                  <a:tcPr/>
                </a:tc>
                <a:tc>
                  <a:txBody>
                    <a:bodyPr/>
                    <a:p>
                      <a:pPr>
                        <a:buNone/>
                      </a:pPr>
                      <a:r>
                        <a:rPr lang="en-US" sz="1400"/>
                        <a:t>87.87% (Random Forests)</a:t>
                      </a:r>
                      <a:endParaRPr lang="en-US" sz="1400"/>
                    </a:p>
                  </a:txBody>
                  <a:tcPr/>
                </a:tc>
              </a:tr>
              <a:tr h="518160">
                <a:tc>
                  <a:txBody>
                    <a:bodyPr/>
                    <a:p>
                      <a:pPr>
                        <a:buNone/>
                      </a:pPr>
                      <a:r>
                        <a:rPr lang="en-US"/>
                        <a:t>CHITTOOR</a:t>
                      </a:r>
                      <a:endParaRPr lang="en-US"/>
                    </a:p>
                  </a:txBody>
                  <a:tcPr/>
                </a:tc>
                <a:tc>
                  <a:txBody>
                    <a:bodyPr/>
                    <a:p>
                      <a:pPr>
                        <a:buNone/>
                      </a:pPr>
                      <a:r>
                        <a:rPr lang="en-US" sz="1400"/>
                        <a:t>84.07% (Random Forests)</a:t>
                      </a:r>
                      <a:endParaRPr lang="en-US" sz="1400"/>
                    </a:p>
                  </a:txBody>
                  <a:tcPr/>
                </a:tc>
                <a:tc>
                  <a:txBody>
                    <a:bodyPr/>
                    <a:p>
                      <a:pPr>
                        <a:buNone/>
                      </a:pPr>
                      <a:r>
                        <a:rPr lang="en-US" sz="1400"/>
                        <a:t>84.07% (Random Forests)</a:t>
                      </a:r>
                      <a:endParaRPr lang="en-US" sz="1400"/>
                    </a:p>
                  </a:txBody>
                  <a:tcPr/>
                </a:tc>
                <a:tc>
                  <a:txBody>
                    <a:bodyPr/>
                    <a:p>
                      <a:pPr>
                        <a:buNone/>
                      </a:pPr>
                      <a:r>
                        <a:rPr lang="en-US" sz="1400"/>
                        <a:t>83.48% (XGBoost)</a:t>
                      </a:r>
                      <a:endParaRPr lang="en-US" sz="1400"/>
                    </a:p>
                  </a:txBody>
                  <a:tcPr/>
                </a:tc>
                <a:tc>
                  <a:txBody>
                    <a:bodyPr/>
                    <a:p>
                      <a:pPr>
                        <a:buNone/>
                      </a:pPr>
                      <a:r>
                        <a:rPr lang="en-US" sz="1400"/>
                        <a:t>84.36% (XGBoost)</a:t>
                      </a:r>
                      <a:endParaRPr lang="en-US" sz="1400"/>
                    </a:p>
                  </a:txBody>
                  <a:tcPr/>
                </a:tc>
                <a:tc>
                  <a:txBody>
                    <a:bodyPr/>
                    <a:p>
                      <a:pPr>
                        <a:buNone/>
                      </a:pPr>
                      <a:r>
                        <a:rPr lang="en-US" sz="1400"/>
                        <a:t>84.36% (XGBoost)</a:t>
                      </a:r>
                      <a:endParaRPr lang="en-US" sz="1400"/>
                    </a:p>
                  </a:txBody>
                  <a:tcPr/>
                </a:tc>
              </a:tr>
              <a:tr h="381000">
                <a:tc>
                  <a:txBody>
                    <a:bodyPr/>
                    <a:p>
                      <a:pPr>
                        <a:buNone/>
                      </a:pPr>
                      <a:r>
                        <a:rPr lang="en-US"/>
                        <a:t>EAST GODAVARI</a:t>
                      </a:r>
                      <a:endParaRPr lang="en-US"/>
                    </a:p>
                  </a:txBody>
                  <a:tcPr/>
                </a:tc>
                <a:tc>
                  <a:txBody>
                    <a:bodyPr/>
                    <a:p>
                      <a:pPr>
                        <a:buNone/>
                      </a:pPr>
                      <a:r>
                        <a:rPr lang="en-US" sz="1400"/>
                        <a:t>78.94% (Random Forests)</a:t>
                      </a:r>
                      <a:endParaRPr lang="en-US" sz="1400"/>
                    </a:p>
                  </a:txBody>
                  <a:tcPr/>
                </a:tc>
                <a:tc>
                  <a:txBody>
                    <a:bodyPr/>
                    <a:p>
                      <a:pPr>
                        <a:buNone/>
                      </a:pPr>
                      <a:r>
                        <a:rPr lang="en-US" sz="1400"/>
                        <a:t>78.94% (Random Forests)</a:t>
                      </a:r>
                      <a:endParaRPr lang="en-US" sz="1400"/>
                    </a:p>
                  </a:txBody>
                  <a:tcPr/>
                </a:tc>
                <a:tc>
                  <a:txBody>
                    <a:bodyPr/>
                    <a:p>
                      <a:pPr>
                        <a:buNone/>
                      </a:pPr>
                      <a:r>
                        <a:rPr lang="en-US" sz="1400"/>
                        <a:t>78.94% (Random Forests)</a:t>
                      </a:r>
                      <a:endParaRPr lang="en-US" sz="1400"/>
                    </a:p>
                  </a:txBody>
                  <a:tcPr/>
                </a:tc>
                <a:tc>
                  <a:txBody>
                    <a:bodyPr/>
                    <a:p>
                      <a:pPr>
                        <a:buNone/>
                      </a:pPr>
                      <a:r>
                        <a:rPr lang="en-US" sz="1400"/>
                        <a:t>73.68% (Random Forests)</a:t>
                      </a:r>
                      <a:endParaRPr lang="en-US" sz="1400"/>
                    </a:p>
                  </a:txBody>
                  <a:tcPr/>
                </a:tc>
                <a:tc>
                  <a:txBody>
                    <a:bodyPr/>
                    <a:p>
                      <a:pPr>
                        <a:buNone/>
                      </a:pPr>
                      <a:r>
                        <a:rPr lang="en-US" sz="1400"/>
                        <a:t>63.15% (Random Forests)</a:t>
                      </a:r>
                      <a:endParaRPr lang="en-US" sz="1400"/>
                    </a:p>
                  </a:txBody>
                  <a:tcPr/>
                </a:tc>
              </a:tr>
              <a:tr h="381000">
                <a:tc>
                  <a:txBody>
                    <a:bodyPr/>
                    <a:p>
                      <a:pPr>
                        <a:buNone/>
                      </a:pPr>
                      <a:r>
                        <a:rPr lang="en-US"/>
                        <a:t>GUNTUR</a:t>
                      </a:r>
                      <a:endParaRPr lang="en-US"/>
                    </a:p>
                  </a:txBody>
                  <a:tcPr/>
                </a:tc>
                <a:tc>
                  <a:txBody>
                    <a:bodyPr/>
                    <a:p>
                      <a:pPr>
                        <a:buNone/>
                      </a:pPr>
                      <a:r>
                        <a:rPr lang="en-US" sz="1400"/>
                        <a:t>79.71% (Random Forests)</a:t>
                      </a:r>
                      <a:endParaRPr lang="en-US" sz="1400"/>
                    </a:p>
                  </a:txBody>
                  <a:tcPr/>
                </a:tc>
                <a:tc>
                  <a:txBody>
                    <a:bodyPr/>
                    <a:p>
                      <a:pPr>
                        <a:buNone/>
                      </a:pPr>
                      <a:r>
                        <a:rPr lang="en-US" sz="1400"/>
                        <a:t>NA</a:t>
                      </a:r>
                      <a:endParaRPr lang="en-US" sz="1400"/>
                    </a:p>
                  </a:txBody>
                  <a:tcPr/>
                </a:tc>
                <a:tc>
                  <a:txBody>
                    <a:bodyPr/>
                    <a:p>
                      <a:pPr>
                        <a:buNone/>
                      </a:pPr>
                      <a:r>
                        <a:rPr lang="en-US" sz="1400"/>
                        <a:t>NA</a:t>
                      </a:r>
                      <a:endParaRPr lang="en-US" sz="1400"/>
                    </a:p>
                  </a:txBody>
                  <a:tcPr/>
                </a:tc>
                <a:tc>
                  <a:txBody>
                    <a:bodyPr/>
                    <a:p>
                      <a:pPr>
                        <a:buNone/>
                      </a:pPr>
                      <a:r>
                        <a:rPr lang="en-US" sz="1400"/>
                        <a:t>NA</a:t>
                      </a:r>
                      <a:endParaRPr lang="en-US" sz="1400"/>
                    </a:p>
                  </a:txBody>
                  <a:tcPr/>
                </a:tc>
                <a:tc>
                  <a:txBody>
                    <a:bodyPr/>
                    <a:p>
                      <a:pPr>
                        <a:buNone/>
                      </a:pPr>
                      <a:r>
                        <a:rPr lang="en-US" sz="1400"/>
                        <a:t>NA</a:t>
                      </a:r>
                      <a:endParaRPr lang="en-US" sz="1400"/>
                    </a:p>
                  </a:txBody>
                  <a:tcPr/>
                </a:tc>
              </a:tr>
              <a:tr h="381000">
                <a:tc>
                  <a:txBody>
                    <a:bodyPr/>
                    <a:p>
                      <a:pPr>
                        <a:buNone/>
                      </a:pPr>
                      <a:r>
                        <a:rPr lang="en-US"/>
                        <a:t>KADAPA</a:t>
                      </a:r>
                      <a:endParaRPr lang="en-US"/>
                    </a:p>
                  </a:txBody>
                  <a:tcPr/>
                </a:tc>
                <a:tc>
                  <a:txBody>
                    <a:bodyPr/>
                    <a:p>
                      <a:pPr>
                        <a:buNone/>
                      </a:pPr>
                      <a:r>
                        <a:rPr lang="en-US" sz="1400"/>
                        <a:t>67.53% (Random Forests)</a:t>
                      </a:r>
                      <a:endParaRPr lang="en-US" sz="1400"/>
                    </a:p>
                  </a:txBody>
                  <a:tcPr/>
                </a:tc>
                <a:tc>
                  <a:txBody>
                    <a:bodyPr/>
                    <a:p>
                      <a:pPr>
                        <a:buNone/>
                      </a:pPr>
                      <a:r>
                        <a:rPr lang="en-US" sz="1400"/>
                        <a:t>74.34% (Random Forests)</a:t>
                      </a:r>
                      <a:endParaRPr lang="en-US" sz="1400"/>
                    </a:p>
                  </a:txBody>
                  <a:tcPr/>
                </a:tc>
                <a:tc>
                  <a:txBody>
                    <a:bodyPr/>
                    <a:p>
                      <a:pPr>
                        <a:buNone/>
                      </a:pPr>
                      <a:r>
                        <a:rPr lang="en-US" sz="1400"/>
                        <a:t>75.39% (Random Forests)</a:t>
                      </a:r>
                      <a:endParaRPr lang="en-US" sz="1400"/>
                    </a:p>
                  </a:txBody>
                  <a:tcPr/>
                </a:tc>
                <a:tc>
                  <a:txBody>
                    <a:bodyPr/>
                    <a:p>
                      <a:pPr>
                        <a:buNone/>
                      </a:pPr>
                      <a:r>
                        <a:rPr lang="en-US" sz="1400"/>
                        <a:t>75.91% (Random Forests)</a:t>
                      </a:r>
                      <a:endParaRPr lang="en-US" sz="1400"/>
                    </a:p>
                  </a:txBody>
                  <a:tcPr/>
                </a:tc>
                <a:tc>
                  <a:txBody>
                    <a:bodyPr/>
                    <a:p>
                      <a:pPr>
                        <a:buNone/>
                      </a:pPr>
                      <a:r>
                        <a:rPr lang="en-US" sz="1400"/>
                        <a:t>73.29% (Random Forests)</a:t>
                      </a:r>
                      <a:endParaRPr lang="en-US" sz="1400"/>
                    </a:p>
                  </a:txBody>
                  <a:tcPr/>
                </a:tc>
              </a:tr>
              <a:tr h="381000">
                <a:tc>
                  <a:txBody>
                    <a:bodyPr/>
                    <a:p>
                      <a:pPr>
                        <a:buNone/>
                      </a:pPr>
                      <a:r>
                        <a:rPr lang="en-US"/>
                        <a:t>KRISHNA</a:t>
                      </a:r>
                      <a:endParaRPr lang="en-US"/>
                    </a:p>
                  </a:txBody>
                  <a:tcPr/>
                </a:tc>
                <a:tc>
                  <a:txBody>
                    <a:bodyPr/>
                    <a:p>
                      <a:pPr>
                        <a:buNone/>
                      </a:pPr>
                      <a:r>
                        <a:rPr lang="en-US" sz="1400"/>
                        <a:t>72.13% (Random Forests)</a:t>
                      </a:r>
                      <a:endParaRPr lang="en-US" sz="1400"/>
                    </a:p>
                  </a:txBody>
                  <a:tcPr/>
                </a:tc>
                <a:tc>
                  <a:txBody>
                    <a:bodyPr/>
                    <a:p>
                      <a:pPr>
                        <a:buNone/>
                      </a:pPr>
                      <a:r>
                        <a:rPr lang="en-US" sz="1400"/>
                        <a:t>NA</a:t>
                      </a:r>
                      <a:endParaRPr lang="en-US" sz="1400"/>
                    </a:p>
                  </a:txBody>
                  <a:tcPr/>
                </a:tc>
                <a:tc>
                  <a:txBody>
                    <a:bodyPr/>
                    <a:p>
                      <a:pPr>
                        <a:buNone/>
                      </a:pPr>
                      <a:r>
                        <a:rPr lang="en-US" sz="1400"/>
                        <a:t>NA</a:t>
                      </a:r>
                      <a:endParaRPr lang="en-US" sz="1400"/>
                    </a:p>
                  </a:txBody>
                  <a:tcPr/>
                </a:tc>
                <a:tc>
                  <a:txBody>
                    <a:bodyPr/>
                    <a:p>
                      <a:pPr>
                        <a:buNone/>
                      </a:pPr>
                      <a:r>
                        <a:rPr lang="en-US" sz="1400"/>
                        <a:t>73.77% (XGBoost)</a:t>
                      </a:r>
                      <a:endParaRPr lang="en-US" sz="1400"/>
                    </a:p>
                  </a:txBody>
                  <a:tcPr/>
                </a:tc>
                <a:tc>
                  <a:txBody>
                    <a:bodyPr/>
                    <a:p>
                      <a:pPr>
                        <a:buNone/>
                      </a:pPr>
                      <a:r>
                        <a:rPr lang="en-US" sz="1400"/>
                        <a:t>NA</a:t>
                      </a:r>
                      <a:endParaRPr lang="en-US" sz="140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Project - Review 3 - Template (1)</Template>
  <TotalTime>0</TotalTime>
  <Words>5701</Words>
  <Application>WPS Presentation</Application>
  <PresentationFormat>Custom</PresentationFormat>
  <Paragraphs>397</Paragraphs>
  <Slides>15</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Trebuchet MS</vt:lpstr>
      <vt:lpstr>Trebuchet MS</vt:lpstr>
      <vt:lpstr>Arial</vt:lpstr>
      <vt:lpstr>Microsoft YaHei</vt:lpstr>
      <vt:lpstr>Arial Unicode MS</vt:lpstr>
      <vt:lpstr>Calibri Light</vt:lpstr>
      <vt:lpstr>Calibri</vt:lpstr>
      <vt:lpstr>Microsoft YaHei Light</vt:lpstr>
      <vt:lpstr>Malgun Gothic Semilight</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KTwo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vishr</cp:lastModifiedBy>
  <cp:revision>419</cp:revision>
  <dcterms:created xsi:type="dcterms:W3CDTF">2020-11-22T08:14:00Z</dcterms:created>
  <dcterms:modified xsi:type="dcterms:W3CDTF">2021-09-28T03:38:04Z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KSOProductBuildVer">
    <vt:lpwstr>1033-10.2.0.7636</vt:lpwstr>
  </property>
</Properties>
</file>