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roxima Nova"/>
      <p:regular r:id="rId15"/>
      <p:bold r:id="rId16"/>
      <p:italic r:id="rId17"/>
      <p:boldItalic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782928-42BB-4599-8BEA-05E5DC271AC2}">
  <a:tblStyle styleId="{A3782928-42BB-4599-8BEA-05E5DC271A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roximaNova-regular.fntdata"/><Relationship Id="rId14" Type="http://schemas.openxmlformats.org/officeDocument/2006/relationships/slide" Target="slides/slide8.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Master" Target="slideMasters/slideMaster1.xml"/><Relationship Id="rId19" Type="http://schemas.openxmlformats.org/officeDocument/2006/relationships/font" Target="fonts/AlfaSlabOne-regular.fntdata"/><Relationship Id="rId6" Type="http://schemas.openxmlformats.org/officeDocument/2006/relationships/notesMaster" Target="notesMasters/notesMaster1.xml"/><Relationship Id="rId18"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4614de4f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4614de4f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45c964f6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45c964f6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4614de4f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4614de4f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4614de4f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4614de4f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614de4f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614de4f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45c964f6f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45c964f6f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4614de4f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4614de4f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23850" lvl="0" marL="457200" algn="ctr">
              <a:spcBef>
                <a:spcPts val="0"/>
              </a:spcBef>
              <a:spcAft>
                <a:spcPts val="0"/>
              </a:spcAft>
              <a:buSzPts val="15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SzPts val="15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23850" lvl="0" marL="457200">
              <a:spcBef>
                <a:spcPts val="0"/>
              </a:spcBef>
              <a:spcAft>
                <a:spcPts val="0"/>
              </a:spcAft>
              <a:buClr>
                <a:schemeClr val="lt1"/>
              </a:buClr>
              <a:buSzPts val="15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5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202124"/>
              </a:buClr>
              <a:buSzPts val="3000"/>
              <a:buFont typeface="Alfa Slab One"/>
              <a:buNone/>
              <a:defRPr sz="3000">
                <a:solidFill>
                  <a:srgbClr val="202124"/>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23850" lvl="0" marL="457200">
              <a:lnSpc>
                <a:spcPct val="115000"/>
              </a:lnSpc>
              <a:spcBef>
                <a:spcPts val="0"/>
              </a:spcBef>
              <a:spcAft>
                <a:spcPts val="0"/>
              </a:spcAft>
              <a:buClr>
                <a:schemeClr val="dk2"/>
              </a:buClr>
              <a:buSzPts val="1500"/>
              <a:buFont typeface="Proxima Nova"/>
              <a:buChar char="●"/>
              <a:defRPr sz="1500">
                <a:solidFill>
                  <a:schemeClr val="dk2"/>
                </a:solidFill>
                <a:latin typeface="Proxima Nova"/>
                <a:ea typeface="Proxima Nova"/>
                <a:cs typeface="Proxima Nova"/>
                <a:sym typeface="Proxima Nova"/>
              </a:defRPr>
            </a:lvl1pPr>
            <a:lvl2pPr indent="-298450" lvl="1" marL="914400">
              <a:lnSpc>
                <a:spcPct val="115000"/>
              </a:lnSpc>
              <a:spcBef>
                <a:spcPts val="0"/>
              </a:spcBef>
              <a:spcAft>
                <a:spcPts val="0"/>
              </a:spcAft>
              <a:buClr>
                <a:schemeClr val="dk2"/>
              </a:buClr>
              <a:buSzPts val="1100"/>
              <a:buFont typeface="Proxima Nova"/>
              <a:buChar char="○"/>
              <a:defRPr sz="1100">
                <a:solidFill>
                  <a:schemeClr val="dk2"/>
                </a:solidFill>
                <a:latin typeface="Proxima Nova"/>
                <a:ea typeface="Proxima Nova"/>
                <a:cs typeface="Proxima Nova"/>
                <a:sym typeface="Proxima Nova"/>
              </a:defRPr>
            </a:lvl2pPr>
            <a:lvl3pPr indent="-298450" lvl="2" marL="1371600">
              <a:lnSpc>
                <a:spcPct val="115000"/>
              </a:lnSpc>
              <a:spcBef>
                <a:spcPts val="0"/>
              </a:spcBef>
              <a:spcAft>
                <a:spcPts val="0"/>
              </a:spcAft>
              <a:buClr>
                <a:schemeClr val="dk2"/>
              </a:buClr>
              <a:buSzPts val="1100"/>
              <a:buFont typeface="Proxima Nova"/>
              <a:buChar char="■"/>
              <a:defRPr sz="1100">
                <a:solidFill>
                  <a:schemeClr val="dk2"/>
                </a:solidFill>
                <a:latin typeface="Proxima Nova"/>
                <a:ea typeface="Proxima Nova"/>
                <a:cs typeface="Proxima Nova"/>
                <a:sym typeface="Proxima Nova"/>
              </a:defRPr>
            </a:lvl3pPr>
            <a:lvl4pPr indent="-298450" lvl="3" marL="1828800">
              <a:lnSpc>
                <a:spcPct val="115000"/>
              </a:lnSpc>
              <a:spcBef>
                <a:spcPts val="0"/>
              </a:spcBef>
              <a:spcAft>
                <a:spcPts val="0"/>
              </a:spcAft>
              <a:buClr>
                <a:schemeClr val="dk2"/>
              </a:buClr>
              <a:buSzPts val="1100"/>
              <a:buFont typeface="Proxima Nova"/>
              <a:buChar char="●"/>
              <a:defRPr sz="1100">
                <a:solidFill>
                  <a:schemeClr val="dk2"/>
                </a:solidFill>
                <a:latin typeface="Proxima Nova"/>
                <a:ea typeface="Proxima Nova"/>
                <a:cs typeface="Proxima Nova"/>
                <a:sym typeface="Proxima Nova"/>
              </a:defRPr>
            </a:lvl4pPr>
            <a:lvl5pPr indent="-298450" lvl="4" marL="2286000">
              <a:lnSpc>
                <a:spcPct val="115000"/>
              </a:lnSpc>
              <a:spcBef>
                <a:spcPts val="0"/>
              </a:spcBef>
              <a:spcAft>
                <a:spcPts val="0"/>
              </a:spcAft>
              <a:buClr>
                <a:schemeClr val="dk2"/>
              </a:buClr>
              <a:buSzPts val="1100"/>
              <a:buFont typeface="Proxima Nova"/>
              <a:buChar char="○"/>
              <a:defRPr sz="1100">
                <a:solidFill>
                  <a:schemeClr val="dk2"/>
                </a:solidFill>
                <a:latin typeface="Proxima Nova"/>
                <a:ea typeface="Proxima Nova"/>
                <a:cs typeface="Proxima Nova"/>
                <a:sym typeface="Proxima Nova"/>
              </a:defRPr>
            </a:lvl5pPr>
            <a:lvl6pPr indent="-298450" lvl="5" marL="2743200">
              <a:lnSpc>
                <a:spcPct val="115000"/>
              </a:lnSpc>
              <a:spcBef>
                <a:spcPts val="0"/>
              </a:spcBef>
              <a:spcAft>
                <a:spcPts val="0"/>
              </a:spcAft>
              <a:buClr>
                <a:schemeClr val="dk2"/>
              </a:buClr>
              <a:buSzPts val="1100"/>
              <a:buFont typeface="Proxima Nova"/>
              <a:buChar char="■"/>
              <a:defRPr sz="1100">
                <a:solidFill>
                  <a:schemeClr val="dk2"/>
                </a:solidFill>
                <a:latin typeface="Proxima Nova"/>
                <a:ea typeface="Proxima Nova"/>
                <a:cs typeface="Proxima Nova"/>
                <a:sym typeface="Proxima Nova"/>
              </a:defRPr>
            </a:lvl6pPr>
            <a:lvl7pPr indent="-298450" lvl="6" marL="3200400">
              <a:lnSpc>
                <a:spcPct val="115000"/>
              </a:lnSpc>
              <a:spcBef>
                <a:spcPts val="0"/>
              </a:spcBef>
              <a:spcAft>
                <a:spcPts val="0"/>
              </a:spcAft>
              <a:buClr>
                <a:schemeClr val="dk2"/>
              </a:buClr>
              <a:buSzPts val="1100"/>
              <a:buFont typeface="Proxima Nova"/>
              <a:buChar char="●"/>
              <a:defRPr sz="1100">
                <a:solidFill>
                  <a:schemeClr val="dk2"/>
                </a:solidFill>
                <a:latin typeface="Proxima Nova"/>
                <a:ea typeface="Proxima Nova"/>
                <a:cs typeface="Proxima Nova"/>
                <a:sym typeface="Proxima Nova"/>
              </a:defRPr>
            </a:lvl7pPr>
            <a:lvl8pPr indent="-298450" lvl="7" marL="3657600">
              <a:lnSpc>
                <a:spcPct val="115000"/>
              </a:lnSpc>
              <a:spcBef>
                <a:spcPts val="0"/>
              </a:spcBef>
              <a:spcAft>
                <a:spcPts val="0"/>
              </a:spcAft>
              <a:buClr>
                <a:schemeClr val="dk2"/>
              </a:buClr>
              <a:buSzPts val="1100"/>
              <a:buFont typeface="Proxima Nova"/>
              <a:buChar char="○"/>
              <a:defRPr sz="1100">
                <a:solidFill>
                  <a:schemeClr val="dk2"/>
                </a:solidFill>
                <a:latin typeface="Proxima Nova"/>
                <a:ea typeface="Proxima Nova"/>
                <a:cs typeface="Proxima Nova"/>
                <a:sym typeface="Proxima Nova"/>
              </a:defRPr>
            </a:lvl8pPr>
            <a:lvl9pPr indent="-298450" lvl="8" marL="4114800">
              <a:lnSpc>
                <a:spcPct val="115000"/>
              </a:lnSpc>
              <a:spcBef>
                <a:spcPts val="0"/>
              </a:spcBef>
              <a:spcAft>
                <a:spcPts val="0"/>
              </a:spcAft>
              <a:buClr>
                <a:schemeClr val="dk2"/>
              </a:buClr>
              <a:buSzPts val="1100"/>
              <a:buFont typeface="Proxima Nova"/>
              <a:buChar char="■"/>
              <a:defRPr sz="1100">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400">
                <a:solidFill>
                  <a:srgbClr val="202124"/>
                </a:solidFill>
              </a:rPr>
              <a:t>Assessing Knowledge, Attitude and Practices Among Students on E-Learning Platforms</a:t>
            </a:r>
            <a:endParaRPr/>
          </a:p>
        </p:txBody>
      </p:sp>
      <p:sp>
        <p:nvSpPr>
          <p:cNvPr id="57" name="Google Shape;57;p13"/>
          <p:cNvSpPr txBox="1"/>
          <p:nvPr>
            <p:ph idx="1" type="subTitle"/>
          </p:nvPr>
        </p:nvSpPr>
        <p:spPr>
          <a:xfrm>
            <a:off x="729452" y="3382000"/>
            <a:ext cx="7688100" cy="541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219379C - Pathirana I.A.J</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t>
            </a:r>
            <a:endParaRPr/>
          </a:p>
        </p:txBody>
      </p:sp>
      <p:sp>
        <p:nvSpPr>
          <p:cNvPr id="63" name="Google Shape;63;p14"/>
          <p:cNvSpPr txBox="1"/>
          <p:nvPr>
            <p:ph idx="1" type="body"/>
          </p:nvPr>
        </p:nvSpPr>
        <p:spPr>
          <a:xfrm>
            <a:off x="311700" y="1152475"/>
            <a:ext cx="8520600" cy="35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4"/>
              <a:t>Tool: </a:t>
            </a:r>
            <a:r>
              <a:rPr lang="en" sz="1604"/>
              <a:t>Google forms </a:t>
            </a:r>
            <a:endParaRPr sz="1604"/>
          </a:p>
          <a:p>
            <a:pPr indent="0" lvl="0" marL="0" rtl="0" algn="l">
              <a:spcBef>
                <a:spcPts val="1200"/>
              </a:spcBef>
              <a:spcAft>
                <a:spcPts val="0"/>
              </a:spcAft>
              <a:buNone/>
            </a:pPr>
            <a:r>
              <a:rPr b="1" lang="en" sz="1604"/>
              <a:t>Medium: </a:t>
            </a:r>
            <a:r>
              <a:rPr lang="en" sz="1604"/>
              <a:t>English </a:t>
            </a:r>
            <a:endParaRPr sz="1604"/>
          </a:p>
          <a:p>
            <a:pPr indent="0" lvl="0" marL="0" rtl="0" algn="l">
              <a:spcBef>
                <a:spcPts val="1200"/>
              </a:spcBef>
              <a:spcAft>
                <a:spcPts val="0"/>
              </a:spcAft>
              <a:buNone/>
            </a:pPr>
            <a:r>
              <a:rPr b="1" lang="en" sz="1604"/>
              <a:t>Target population: </a:t>
            </a:r>
            <a:r>
              <a:rPr lang="en" sz="1604"/>
              <a:t>Undergraduate students in Sri Lanka</a:t>
            </a:r>
            <a:endParaRPr sz="1604"/>
          </a:p>
          <a:p>
            <a:pPr indent="0" lvl="0" marL="0" rtl="0" algn="l">
              <a:spcBef>
                <a:spcPts val="1200"/>
              </a:spcBef>
              <a:spcAft>
                <a:spcPts val="0"/>
              </a:spcAft>
              <a:buNone/>
            </a:pPr>
            <a:r>
              <a:rPr b="1" lang="en" sz="1604"/>
              <a:t>Target sample size: </a:t>
            </a:r>
            <a:r>
              <a:rPr lang="en" sz="1604"/>
              <a:t>100</a:t>
            </a:r>
            <a:endParaRPr sz="1604"/>
          </a:p>
          <a:p>
            <a:pPr indent="0" lvl="0" marL="0" rtl="0" algn="l">
              <a:spcBef>
                <a:spcPts val="1200"/>
              </a:spcBef>
              <a:spcAft>
                <a:spcPts val="0"/>
              </a:spcAft>
              <a:buNone/>
            </a:pPr>
            <a:r>
              <a:rPr lang="en" sz="1604"/>
              <a:t>The questionnaire was distributed among undergraduate students with the support of friends, and responses were expected from all provinces in Sri Lanka.</a:t>
            </a:r>
            <a:endParaRPr sz="1604"/>
          </a:p>
          <a:p>
            <a:pPr indent="0" lvl="0" marL="0" rtl="0" algn="l">
              <a:spcBef>
                <a:spcPts val="0"/>
              </a:spcBef>
              <a:spcAft>
                <a:spcPts val="0"/>
              </a:spcAft>
              <a:buNone/>
            </a:pPr>
            <a:r>
              <a:t/>
            </a:r>
            <a:endParaRPr sz="1604"/>
          </a:p>
          <a:p>
            <a:pPr indent="0" lvl="0" marL="0" rtl="0" algn="l">
              <a:spcBef>
                <a:spcPts val="0"/>
              </a:spcBef>
              <a:spcAft>
                <a:spcPts val="0"/>
              </a:spcAft>
              <a:buNone/>
            </a:pPr>
            <a:r>
              <a:rPr lang="en" sz="1604"/>
              <a:t>Questionnaire was closed after receiving 100 responses</a:t>
            </a:r>
            <a:endParaRPr sz="1604"/>
          </a:p>
          <a:p>
            <a:pPr indent="0" lvl="0" marL="0" rtl="0" algn="l">
              <a:spcBef>
                <a:spcPts val="0"/>
              </a:spcBef>
              <a:spcAft>
                <a:spcPts val="0"/>
              </a:spcAft>
              <a:buNone/>
            </a:pPr>
            <a:r>
              <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pic>
        <p:nvPicPr>
          <p:cNvPr id="69" name="Google Shape;69;p15"/>
          <p:cNvPicPr preferRelativeResize="0"/>
          <p:nvPr/>
        </p:nvPicPr>
        <p:blipFill>
          <a:blip r:embed="rId3">
            <a:alphaModFix/>
          </a:blip>
          <a:stretch>
            <a:fillRect/>
          </a:stretch>
        </p:blipFill>
        <p:spPr>
          <a:xfrm>
            <a:off x="4008825" y="445025"/>
            <a:ext cx="2928800" cy="1774600"/>
          </a:xfrm>
          <a:prstGeom prst="rect">
            <a:avLst/>
          </a:prstGeom>
          <a:noFill/>
          <a:ln>
            <a:noFill/>
          </a:ln>
        </p:spPr>
      </p:pic>
      <p:pic>
        <p:nvPicPr>
          <p:cNvPr id="70" name="Google Shape;70;p15"/>
          <p:cNvPicPr preferRelativeResize="0"/>
          <p:nvPr/>
        </p:nvPicPr>
        <p:blipFill>
          <a:blip r:embed="rId4">
            <a:alphaModFix/>
          </a:blip>
          <a:stretch>
            <a:fillRect/>
          </a:stretch>
        </p:blipFill>
        <p:spPr>
          <a:xfrm>
            <a:off x="311700" y="1207850"/>
            <a:ext cx="3376925" cy="1639350"/>
          </a:xfrm>
          <a:prstGeom prst="rect">
            <a:avLst/>
          </a:prstGeom>
          <a:noFill/>
          <a:ln>
            <a:noFill/>
          </a:ln>
        </p:spPr>
      </p:pic>
      <p:pic>
        <p:nvPicPr>
          <p:cNvPr id="71" name="Google Shape;71;p15"/>
          <p:cNvPicPr preferRelativeResize="0"/>
          <p:nvPr/>
        </p:nvPicPr>
        <p:blipFill>
          <a:blip r:embed="rId5">
            <a:alphaModFix/>
          </a:blip>
          <a:stretch>
            <a:fillRect/>
          </a:stretch>
        </p:blipFill>
        <p:spPr>
          <a:xfrm>
            <a:off x="311700" y="3325000"/>
            <a:ext cx="3210150" cy="1530875"/>
          </a:xfrm>
          <a:prstGeom prst="rect">
            <a:avLst/>
          </a:prstGeom>
          <a:noFill/>
          <a:ln>
            <a:noFill/>
          </a:ln>
        </p:spPr>
      </p:pic>
      <p:pic>
        <p:nvPicPr>
          <p:cNvPr id="72" name="Google Shape;72;p15"/>
          <p:cNvPicPr preferRelativeResize="0"/>
          <p:nvPr/>
        </p:nvPicPr>
        <p:blipFill rotWithShape="1">
          <a:blip r:embed="rId6">
            <a:alphaModFix/>
          </a:blip>
          <a:srcRect b="-2609" l="-3360" r="3359" t="2610"/>
          <a:stretch/>
        </p:blipFill>
        <p:spPr>
          <a:xfrm>
            <a:off x="5536435" y="1789625"/>
            <a:ext cx="3266290" cy="1464475"/>
          </a:xfrm>
          <a:prstGeom prst="rect">
            <a:avLst/>
          </a:prstGeom>
          <a:noFill/>
          <a:ln>
            <a:noFill/>
          </a:ln>
        </p:spPr>
      </p:pic>
      <p:pic>
        <p:nvPicPr>
          <p:cNvPr id="73" name="Google Shape;73;p15"/>
          <p:cNvPicPr preferRelativeResize="0"/>
          <p:nvPr/>
        </p:nvPicPr>
        <p:blipFill>
          <a:blip r:embed="rId7">
            <a:alphaModFix/>
          </a:blip>
          <a:stretch>
            <a:fillRect/>
          </a:stretch>
        </p:blipFill>
        <p:spPr>
          <a:xfrm>
            <a:off x="3802750" y="3437537"/>
            <a:ext cx="3065525" cy="1464450"/>
          </a:xfrm>
          <a:prstGeom prst="rect">
            <a:avLst/>
          </a:prstGeom>
          <a:noFill/>
          <a:ln>
            <a:noFill/>
          </a:ln>
        </p:spPr>
      </p:pic>
      <p:sp>
        <p:nvSpPr>
          <p:cNvPr id="74" name="Google Shape;74;p15"/>
          <p:cNvSpPr txBox="1"/>
          <p:nvPr/>
        </p:nvSpPr>
        <p:spPr>
          <a:xfrm>
            <a:off x="1760000" y="1132225"/>
            <a:ext cx="9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Province</a:t>
            </a:r>
            <a:endParaRPr>
              <a:latin typeface="Proxima Nova"/>
              <a:ea typeface="Proxima Nova"/>
              <a:cs typeface="Proxima Nova"/>
              <a:sym typeface="Proxima Nova"/>
            </a:endParaRPr>
          </a:p>
        </p:txBody>
      </p:sp>
      <p:sp>
        <p:nvSpPr>
          <p:cNvPr id="75" name="Google Shape;75;p15"/>
          <p:cNvSpPr txBox="1"/>
          <p:nvPr/>
        </p:nvSpPr>
        <p:spPr>
          <a:xfrm>
            <a:off x="1413875" y="3037325"/>
            <a:ext cx="146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Academic year</a:t>
            </a:r>
            <a:endParaRPr>
              <a:latin typeface="Proxima Nova"/>
              <a:ea typeface="Proxima Nova"/>
              <a:cs typeface="Proxima Nova"/>
              <a:sym typeface="Proxima Nova"/>
            </a:endParaRPr>
          </a:p>
        </p:txBody>
      </p:sp>
      <p:sp>
        <p:nvSpPr>
          <p:cNvPr id="76" name="Google Shape;76;p15"/>
          <p:cNvSpPr txBox="1"/>
          <p:nvPr/>
        </p:nvSpPr>
        <p:spPr>
          <a:xfrm>
            <a:off x="5339775" y="531275"/>
            <a:ext cx="9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Gender</a:t>
            </a:r>
            <a:endParaRPr>
              <a:latin typeface="Proxima Nova"/>
              <a:ea typeface="Proxima Nova"/>
              <a:cs typeface="Proxima Nova"/>
              <a:sym typeface="Proxima Nova"/>
            </a:endParaRPr>
          </a:p>
        </p:txBody>
      </p:sp>
      <p:sp>
        <p:nvSpPr>
          <p:cNvPr id="77" name="Google Shape;77;p15"/>
          <p:cNvSpPr txBox="1"/>
          <p:nvPr/>
        </p:nvSpPr>
        <p:spPr>
          <a:xfrm>
            <a:off x="3549275" y="2847200"/>
            <a:ext cx="2242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Internet connection stability</a:t>
            </a:r>
            <a:endParaRPr>
              <a:latin typeface="Proxima Nova"/>
              <a:ea typeface="Proxima Nova"/>
              <a:cs typeface="Proxima Nova"/>
              <a:sym typeface="Proxima Nova"/>
            </a:endParaRPr>
          </a:p>
        </p:txBody>
      </p:sp>
      <p:sp>
        <p:nvSpPr>
          <p:cNvPr id="78" name="Google Shape;78;p15"/>
          <p:cNvSpPr txBox="1"/>
          <p:nvPr/>
        </p:nvSpPr>
        <p:spPr>
          <a:xfrm>
            <a:off x="6280900" y="1290750"/>
            <a:ext cx="2242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Time spent on e-learning platforms</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84" name="Google Shape;84;p16"/>
          <p:cNvSpPr txBox="1"/>
          <p:nvPr>
            <p:ph idx="1" type="body"/>
          </p:nvPr>
        </p:nvSpPr>
        <p:spPr>
          <a:xfrm>
            <a:off x="311700" y="1152475"/>
            <a:ext cx="5753400" cy="198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800"/>
              <a:t>Test 01</a:t>
            </a:r>
            <a:endParaRPr b="1" sz="4800"/>
          </a:p>
          <a:p>
            <a:pPr indent="0" lvl="0" marL="0" rtl="0" algn="l">
              <a:spcBef>
                <a:spcPts val="1200"/>
              </a:spcBef>
              <a:spcAft>
                <a:spcPts val="0"/>
              </a:spcAft>
              <a:buNone/>
            </a:pPr>
            <a:r>
              <a:rPr b="1" lang="en" sz="4800"/>
              <a:t>Null Hypothesis</a:t>
            </a:r>
            <a:r>
              <a:rPr lang="en" sz="4800"/>
              <a:t>: </a:t>
            </a:r>
            <a:endParaRPr sz="4800"/>
          </a:p>
          <a:p>
            <a:pPr indent="0" lvl="0" marL="0" rtl="0" algn="l">
              <a:spcBef>
                <a:spcPts val="0"/>
              </a:spcBef>
              <a:spcAft>
                <a:spcPts val="0"/>
              </a:spcAft>
              <a:buNone/>
            </a:pPr>
            <a:r>
              <a:rPr lang="en" sz="4800"/>
              <a:t>The academic year of the students and the time spent on e-learning platforms are independent.</a:t>
            </a:r>
            <a:endParaRPr sz="4800"/>
          </a:p>
          <a:p>
            <a:pPr indent="0" lvl="0" marL="0" rtl="0" algn="l">
              <a:spcBef>
                <a:spcPts val="0"/>
              </a:spcBef>
              <a:spcAft>
                <a:spcPts val="0"/>
              </a:spcAft>
              <a:buNone/>
            </a:pPr>
            <a:r>
              <a:t/>
            </a:r>
            <a:endParaRPr sz="4800"/>
          </a:p>
          <a:p>
            <a:pPr indent="0" lvl="0" marL="0" rtl="0" algn="l">
              <a:spcBef>
                <a:spcPts val="1200"/>
              </a:spcBef>
              <a:spcAft>
                <a:spcPts val="0"/>
              </a:spcAft>
              <a:buNone/>
            </a:pPr>
            <a:r>
              <a:rPr b="1" lang="en" sz="4800"/>
              <a:t>Alternative Hypothesis</a:t>
            </a:r>
            <a:r>
              <a:rPr lang="en" sz="4800"/>
              <a:t>: </a:t>
            </a:r>
            <a:endParaRPr sz="4800"/>
          </a:p>
          <a:p>
            <a:pPr indent="0" lvl="0" marL="0" rtl="0" algn="l">
              <a:spcBef>
                <a:spcPts val="0"/>
              </a:spcBef>
              <a:spcAft>
                <a:spcPts val="0"/>
              </a:spcAft>
              <a:buNone/>
            </a:pPr>
            <a:r>
              <a:rPr lang="en" sz="4800"/>
              <a:t>The academic year of the students and the time spent on e-learning platforms are dependent.</a:t>
            </a:r>
            <a:endParaRPr sz="4800"/>
          </a:p>
        </p:txBody>
      </p:sp>
      <p:sp>
        <p:nvSpPr>
          <p:cNvPr id="85" name="Google Shape;85;p16"/>
          <p:cNvSpPr txBox="1"/>
          <p:nvPr>
            <p:ph idx="1" type="body"/>
          </p:nvPr>
        </p:nvSpPr>
        <p:spPr>
          <a:xfrm>
            <a:off x="311700" y="3415825"/>
            <a:ext cx="8520600" cy="11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Conclusion</a:t>
            </a:r>
            <a:endParaRPr b="1" sz="1200"/>
          </a:p>
          <a:p>
            <a:pPr indent="0" lvl="0" marL="0" rtl="0" algn="l">
              <a:spcBef>
                <a:spcPts val="1200"/>
              </a:spcBef>
              <a:spcAft>
                <a:spcPts val="1200"/>
              </a:spcAft>
              <a:buNone/>
            </a:pPr>
            <a:r>
              <a:rPr lang="en" sz="1200"/>
              <a:t> </a:t>
            </a:r>
            <a:r>
              <a:rPr lang="en" sz="1200"/>
              <a:t>With a p value less than 2.2e-16 (&lt;0.05) at 95% confidence, we can reject the null hypothesis and conclude that there is a statistically significant correlation between the academic year of the students and the time spent on e-learning platforms. Correlation is negative.</a:t>
            </a:r>
            <a:endParaRPr sz="1200"/>
          </a:p>
        </p:txBody>
      </p:sp>
      <p:graphicFrame>
        <p:nvGraphicFramePr>
          <p:cNvPr id="86" name="Google Shape;86;p16"/>
          <p:cNvGraphicFramePr/>
          <p:nvPr/>
        </p:nvGraphicFramePr>
        <p:xfrm>
          <a:off x="6455075" y="1152475"/>
          <a:ext cx="3000000" cy="3000000"/>
        </p:xfrm>
        <a:graphic>
          <a:graphicData uri="http://schemas.openxmlformats.org/drawingml/2006/table">
            <a:tbl>
              <a:tblPr>
                <a:noFill/>
                <a:tableStyleId>{A3782928-42BB-4599-8BEA-05E5DC271AC2}</a:tableStyleId>
              </a:tblPr>
              <a:tblGrid>
                <a:gridCol w="773550"/>
                <a:gridCol w="1299275"/>
              </a:tblGrid>
              <a:tr h="712875">
                <a:tc>
                  <a:txBody>
                    <a:bodyPr/>
                    <a:lstStyle/>
                    <a:p>
                      <a:pPr indent="0" lvl="0" marL="0" rtl="0" algn="l">
                        <a:spcBef>
                          <a:spcPts val="0"/>
                        </a:spcBef>
                        <a:spcAft>
                          <a:spcPts val="0"/>
                        </a:spcAft>
                        <a:buNone/>
                      </a:pPr>
                      <a:r>
                        <a:rPr lang="en" sz="1050"/>
                        <a:t>Academic </a:t>
                      </a:r>
                      <a:endParaRPr sz="1050"/>
                    </a:p>
                    <a:p>
                      <a:pPr indent="0" lvl="0" marL="0" rtl="0" algn="l">
                        <a:spcBef>
                          <a:spcPts val="0"/>
                        </a:spcBef>
                        <a:spcAft>
                          <a:spcPts val="0"/>
                        </a:spcAft>
                        <a:buNone/>
                      </a:pPr>
                      <a:r>
                        <a:rPr lang="en" sz="1050"/>
                        <a:t>year</a:t>
                      </a:r>
                      <a:endParaRPr sz="1050"/>
                    </a:p>
                  </a:txBody>
                  <a:tcPr marT="91425" marB="91425" marR="91425" marL="91425"/>
                </a:tc>
                <a:tc>
                  <a:txBody>
                    <a:bodyPr/>
                    <a:lstStyle/>
                    <a:p>
                      <a:pPr indent="0" lvl="0" marL="0" rtl="0" algn="l">
                        <a:spcBef>
                          <a:spcPts val="0"/>
                        </a:spcBef>
                        <a:spcAft>
                          <a:spcPts val="0"/>
                        </a:spcAft>
                        <a:buNone/>
                      </a:pPr>
                      <a:r>
                        <a:rPr lang="en" sz="1050"/>
                        <a:t>Time spent on e-learning platforms</a:t>
                      </a:r>
                      <a:endParaRPr sz="1050"/>
                    </a:p>
                  </a:txBody>
                  <a:tcPr marT="91425" marB="91425" marR="91425" marL="91425"/>
                </a:tc>
              </a:tr>
              <a:tr h="368725">
                <a:tc>
                  <a:txBody>
                    <a:bodyPr/>
                    <a:lstStyle/>
                    <a:p>
                      <a:pPr indent="0" lvl="0" marL="0" rtl="0" algn="r">
                        <a:lnSpc>
                          <a:spcPct val="115000"/>
                        </a:lnSpc>
                        <a:spcBef>
                          <a:spcPts val="0"/>
                        </a:spcBef>
                        <a:spcAft>
                          <a:spcPts val="0"/>
                        </a:spcAft>
                        <a:buNone/>
                      </a:pPr>
                      <a:r>
                        <a:rPr lang="en" sz="1050"/>
                        <a:t>3</a:t>
                      </a:r>
                      <a:endParaRPr sz="1050"/>
                    </a:p>
                  </a:txBody>
                  <a:tcPr marT="91425" marB="91425" marR="91425" marL="91425"/>
                </a:tc>
                <a:tc>
                  <a:txBody>
                    <a:bodyPr/>
                    <a:lstStyle/>
                    <a:p>
                      <a:pPr indent="0" lvl="0" marL="0" rtl="0" algn="r">
                        <a:lnSpc>
                          <a:spcPct val="115000"/>
                        </a:lnSpc>
                        <a:spcBef>
                          <a:spcPts val="0"/>
                        </a:spcBef>
                        <a:spcAft>
                          <a:spcPts val="0"/>
                        </a:spcAft>
                        <a:buNone/>
                      </a:pPr>
                      <a:r>
                        <a:rPr lang="en" sz="1050"/>
                        <a:t>1</a:t>
                      </a:r>
                      <a:endParaRPr sz="1050"/>
                    </a:p>
                  </a:txBody>
                  <a:tcPr marT="91425" marB="91425" marR="91425" marL="91425"/>
                </a:tc>
              </a:tr>
              <a:tr h="368725">
                <a:tc>
                  <a:txBody>
                    <a:bodyPr/>
                    <a:lstStyle/>
                    <a:p>
                      <a:pPr indent="0" lvl="0" marL="0" rtl="0" algn="r">
                        <a:lnSpc>
                          <a:spcPct val="115000"/>
                        </a:lnSpc>
                        <a:spcBef>
                          <a:spcPts val="0"/>
                        </a:spcBef>
                        <a:spcAft>
                          <a:spcPts val="0"/>
                        </a:spcAft>
                        <a:buNone/>
                      </a:pPr>
                      <a:r>
                        <a:rPr lang="en" sz="1050"/>
                        <a:t>2</a:t>
                      </a:r>
                      <a:endParaRPr sz="1050"/>
                    </a:p>
                  </a:txBody>
                  <a:tcPr marT="91425" marB="91425" marR="91425" marL="91425"/>
                </a:tc>
                <a:tc>
                  <a:txBody>
                    <a:bodyPr/>
                    <a:lstStyle/>
                    <a:p>
                      <a:pPr indent="0" lvl="0" marL="0" rtl="0" algn="r">
                        <a:lnSpc>
                          <a:spcPct val="115000"/>
                        </a:lnSpc>
                        <a:spcBef>
                          <a:spcPts val="0"/>
                        </a:spcBef>
                        <a:spcAft>
                          <a:spcPts val="0"/>
                        </a:spcAft>
                        <a:buNone/>
                      </a:pPr>
                      <a:r>
                        <a:rPr lang="en" sz="1050"/>
                        <a:t>1</a:t>
                      </a:r>
                      <a:endParaRPr sz="1050"/>
                    </a:p>
                  </a:txBody>
                  <a:tcPr marT="91425" marB="91425" marR="91425" marL="91425"/>
                </a:tc>
              </a:tr>
              <a:tr h="368725">
                <a:tc>
                  <a:txBody>
                    <a:bodyPr/>
                    <a:lstStyle/>
                    <a:p>
                      <a:pPr indent="0" lvl="0" marL="0" rtl="0" algn="r">
                        <a:lnSpc>
                          <a:spcPct val="115000"/>
                        </a:lnSpc>
                        <a:spcBef>
                          <a:spcPts val="0"/>
                        </a:spcBef>
                        <a:spcAft>
                          <a:spcPts val="0"/>
                        </a:spcAft>
                        <a:buNone/>
                      </a:pPr>
                      <a:r>
                        <a:rPr lang="en" sz="1050"/>
                        <a:t>...</a:t>
                      </a:r>
                      <a:endParaRPr sz="1050"/>
                    </a:p>
                  </a:txBody>
                  <a:tcPr marT="91425" marB="91425" marR="91425" marL="91425"/>
                </a:tc>
                <a:tc>
                  <a:txBody>
                    <a:bodyPr/>
                    <a:lstStyle/>
                    <a:p>
                      <a:pPr indent="0" lvl="0" marL="0" rtl="0" algn="r">
                        <a:lnSpc>
                          <a:spcPct val="115000"/>
                        </a:lnSpc>
                        <a:spcBef>
                          <a:spcPts val="0"/>
                        </a:spcBef>
                        <a:spcAft>
                          <a:spcPts val="0"/>
                        </a:spcAft>
                        <a:buNone/>
                      </a:pPr>
                      <a:r>
                        <a:rPr lang="en" sz="1050"/>
                        <a:t>...</a:t>
                      </a:r>
                      <a:endParaRPr sz="1050"/>
                    </a:p>
                  </a:txBody>
                  <a:tcPr marT="91425" marB="91425" marR="91425" marL="91425"/>
                </a:tc>
              </a:tr>
              <a:tr h="368725">
                <a:tc>
                  <a:txBody>
                    <a:bodyPr/>
                    <a:lstStyle/>
                    <a:p>
                      <a:pPr indent="0" lvl="0" marL="0" rtl="0" algn="r">
                        <a:lnSpc>
                          <a:spcPct val="115000"/>
                        </a:lnSpc>
                        <a:spcBef>
                          <a:spcPts val="0"/>
                        </a:spcBef>
                        <a:spcAft>
                          <a:spcPts val="0"/>
                        </a:spcAft>
                        <a:buNone/>
                      </a:pPr>
                      <a:r>
                        <a:rPr lang="en" sz="1050"/>
                        <a:t>1</a:t>
                      </a:r>
                      <a:endParaRPr sz="1050"/>
                    </a:p>
                  </a:txBody>
                  <a:tcPr marT="91425" marB="91425" marR="91425" marL="91425"/>
                </a:tc>
                <a:tc>
                  <a:txBody>
                    <a:bodyPr/>
                    <a:lstStyle/>
                    <a:p>
                      <a:pPr indent="0" lvl="0" marL="0" rtl="0" algn="r">
                        <a:lnSpc>
                          <a:spcPct val="115000"/>
                        </a:lnSpc>
                        <a:spcBef>
                          <a:spcPts val="0"/>
                        </a:spcBef>
                        <a:spcAft>
                          <a:spcPts val="0"/>
                        </a:spcAft>
                        <a:buNone/>
                      </a:pPr>
                      <a:r>
                        <a:rPr lang="en" sz="1050"/>
                        <a:t>3</a:t>
                      </a:r>
                      <a:endParaRPr sz="105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92" name="Google Shape;92;p17"/>
          <p:cNvSpPr txBox="1"/>
          <p:nvPr>
            <p:ph idx="1" type="body"/>
          </p:nvPr>
        </p:nvSpPr>
        <p:spPr>
          <a:xfrm>
            <a:off x="311700" y="1152475"/>
            <a:ext cx="5753400" cy="198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800"/>
              <a:t>Test 02</a:t>
            </a:r>
            <a:endParaRPr b="1" sz="4800"/>
          </a:p>
          <a:p>
            <a:pPr indent="0" lvl="0" marL="0" rtl="0" algn="l">
              <a:spcBef>
                <a:spcPts val="1200"/>
              </a:spcBef>
              <a:spcAft>
                <a:spcPts val="0"/>
              </a:spcAft>
              <a:buNone/>
            </a:pPr>
            <a:r>
              <a:rPr b="1" lang="en" sz="4800"/>
              <a:t>Null Hypothesis</a:t>
            </a:r>
            <a:r>
              <a:rPr lang="en" sz="4800"/>
              <a:t>: </a:t>
            </a:r>
            <a:endParaRPr sz="4800"/>
          </a:p>
          <a:p>
            <a:pPr indent="0" lvl="0" marL="0" rtl="0" algn="l">
              <a:spcBef>
                <a:spcPts val="0"/>
              </a:spcBef>
              <a:spcAft>
                <a:spcPts val="0"/>
              </a:spcAft>
              <a:buNone/>
            </a:pPr>
            <a:r>
              <a:rPr lang="en" sz="4800"/>
              <a:t>Proportion of students who believe e-learning is better than traditional learning is equal whether their internet connection is stable or not.</a:t>
            </a:r>
            <a:endParaRPr sz="4800"/>
          </a:p>
          <a:p>
            <a:pPr indent="0" lvl="0" marL="0" rtl="0" algn="l">
              <a:spcBef>
                <a:spcPts val="0"/>
              </a:spcBef>
              <a:spcAft>
                <a:spcPts val="0"/>
              </a:spcAft>
              <a:buNone/>
            </a:pPr>
            <a:r>
              <a:t/>
            </a:r>
            <a:endParaRPr sz="4800"/>
          </a:p>
          <a:p>
            <a:pPr indent="0" lvl="0" marL="0" rtl="0" algn="l">
              <a:spcBef>
                <a:spcPts val="1200"/>
              </a:spcBef>
              <a:spcAft>
                <a:spcPts val="0"/>
              </a:spcAft>
              <a:buNone/>
            </a:pPr>
            <a:r>
              <a:rPr b="1" lang="en" sz="4800"/>
              <a:t>Alternative Hypothesis</a:t>
            </a:r>
            <a:r>
              <a:rPr lang="en" sz="4800"/>
              <a:t>: </a:t>
            </a:r>
            <a:endParaRPr sz="4800"/>
          </a:p>
          <a:p>
            <a:pPr indent="0" lvl="0" marL="0" rtl="0" algn="l">
              <a:spcBef>
                <a:spcPts val="0"/>
              </a:spcBef>
              <a:spcAft>
                <a:spcPts val="0"/>
              </a:spcAft>
              <a:buNone/>
            </a:pPr>
            <a:r>
              <a:rPr lang="en" sz="4800"/>
              <a:t>Proportion of students who believe e-learning is better than traditional learning is higher when their internet connection is stable.</a:t>
            </a:r>
            <a:endParaRPr sz="4800"/>
          </a:p>
          <a:p>
            <a:pPr indent="0" lvl="0" marL="0" rtl="0" algn="l">
              <a:spcBef>
                <a:spcPts val="0"/>
              </a:spcBef>
              <a:spcAft>
                <a:spcPts val="0"/>
              </a:spcAft>
              <a:buNone/>
            </a:pPr>
            <a:r>
              <a:t/>
            </a:r>
            <a:endParaRPr sz="4800"/>
          </a:p>
          <a:p>
            <a:pPr indent="0" lvl="0" marL="0" rtl="0" algn="l">
              <a:spcBef>
                <a:spcPts val="0"/>
              </a:spcBef>
              <a:spcAft>
                <a:spcPts val="0"/>
              </a:spcAft>
              <a:buNone/>
            </a:pPr>
            <a:r>
              <a:t/>
            </a:r>
            <a:endParaRPr sz="4800"/>
          </a:p>
        </p:txBody>
      </p:sp>
      <p:sp>
        <p:nvSpPr>
          <p:cNvPr id="93" name="Google Shape;93;p17"/>
          <p:cNvSpPr txBox="1"/>
          <p:nvPr>
            <p:ph idx="1" type="body"/>
          </p:nvPr>
        </p:nvSpPr>
        <p:spPr>
          <a:xfrm>
            <a:off x="311700" y="3415825"/>
            <a:ext cx="8520600" cy="11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Conclusion</a:t>
            </a:r>
            <a:endParaRPr b="1" sz="1200"/>
          </a:p>
          <a:p>
            <a:pPr indent="0" lvl="0" marL="0" rtl="0" algn="l">
              <a:spcBef>
                <a:spcPts val="1200"/>
              </a:spcBef>
              <a:spcAft>
                <a:spcPts val="1200"/>
              </a:spcAft>
              <a:buNone/>
            </a:pPr>
            <a:r>
              <a:rPr lang="en" sz="1200"/>
              <a:t>With p value of 0.1512 (&gt;0.05) at 95% confidence, we do not reject the null hypothesis and we do not have enough evidence to conclude that the proportion of students who believe e-learning is better than traditional learning is higher when their internet connection is stable.</a:t>
            </a:r>
            <a:endParaRPr sz="1200"/>
          </a:p>
        </p:txBody>
      </p:sp>
      <p:graphicFrame>
        <p:nvGraphicFramePr>
          <p:cNvPr id="94" name="Google Shape;94;p17"/>
          <p:cNvGraphicFramePr/>
          <p:nvPr/>
        </p:nvGraphicFramePr>
        <p:xfrm>
          <a:off x="6333175" y="1340400"/>
          <a:ext cx="3000000" cy="3000000"/>
        </p:xfrm>
        <a:graphic>
          <a:graphicData uri="http://schemas.openxmlformats.org/drawingml/2006/table">
            <a:tbl>
              <a:tblPr>
                <a:noFill/>
                <a:tableStyleId>{A3782928-42BB-4599-8BEA-05E5DC271AC2}</a:tableStyleId>
              </a:tblPr>
              <a:tblGrid>
                <a:gridCol w="597000"/>
                <a:gridCol w="799300"/>
                <a:gridCol w="798400"/>
              </a:tblGrid>
              <a:tr h="710925">
                <a:tc>
                  <a:txBody>
                    <a:bodyPr/>
                    <a:lstStyle/>
                    <a:p>
                      <a:pPr indent="0" lvl="0" marL="0" rtl="0" algn="r">
                        <a:lnSpc>
                          <a:spcPct val="115000"/>
                        </a:lnSpc>
                        <a:spcBef>
                          <a:spcPts val="0"/>
                        </a:spcBef>
                        <a:spcAft>
                          <a:spcPts val="0"/>
                        </a:spcAft>
                        <a:buNone/>
                      </a:pPr>
                      <a:r>
                        <a:t/>
                      </a:r>
                      <a:endParaRPr sz="1050"/>
                    </a:p>
                  </a:txBody>
                  <a:tcPr marT="91425" marB="91425" marR="91425" marL="91425"/>
                </a:tc>
                <a:tc>
                  <a:txBody>
                    <a:bodyPr/>
                    <a:lstStyle/>
                    <a:p>
                      <a:pPr indent="0" lvl="0" marL="0" rtl="0" algn="ctr">
                        <a:lnSpc>
                          <a:spcPct val="115000"/>
                        </a:lnSpc>
                        <a:spcBef>
                          <a:spcPts val="0"/>
                        </a:spcBef>
                        <a:spcAft>
                          <a:spcPts val="0"/>
                        </a:spcAft>
                        <a:buNone/>
                      </a:pPr>
                      <a:r>
                        <a:rPr lang="en" sz="1050"/>
                        <a:t>E-learning is better</a:t>
                      </a:r>
                      <a:endParaRPr sz="1050"/>
                    </a:p>
                  </a:txBody>
                  <a:tcPr marT="91425" marB="91425" marR="91425" marL="91425"/>
                </a:tc>
                <a:tc>
                  <a:txBody>
                    <a:bodyPr/>
                    <a:lstStyle/>
                    <a:p>
                      <a:pPr indent="0" lvl="0" marL="0" rtl="0" algn="ctr">
                        <a:lnSpc>
                          <a:spcPct val="115000"/>
                        </a:lnSpc>
                        <a:spcBef>
                          <a:spcPts val="0"/>
                        </a:spcBef>
                        <a:spcAft>
                          <a:spcPts val="0"/>
                        </a:spcAft>
                        <a:buNone/>
                      </a:pPr>
                      <a:r>
                        <a:rPr lang="en" sz="1050"/>
                        <a:t>E-learning is not better</a:t>
                      </a:r>
                      <a:endParaRPr sz="1050"/>
                    </a:p>
                  </a:txBody>
                  <a:tcPr marT="91425" marB="91425" marR="91425" marL="91425"/>
                </a:tc>
              </a:tr>
              <a:tr h="368725">
                <a:tc>
                  <a:txBody>
                    <a:bodyPr/>
                    <a:lstStyle/>
                    <a:p>
                      <a:pPr indent="0" lvl="0" marL="0" rtl="0" algn="l">
                        <a:lnSpc>
                          <a:spcPct val="115000"/>
                        </a:lnSpc>
                        <a:spcBef>
                          <a:spcPts val="0"/>
                        </a:spcBef>
                        <a:spcAft>
                          <a:spcPts val="0"/>
                        </a:spcAft>
                        <a:buNone/>
                      </a:pPr>
                      <a:r>
                        <a:rPr lang="en" sz="1050"/>
                        <a:t>stable</a:t>
                      </a:r>
                      <a:endParaRPr sz="1050"/>
                    </a:p>
                  </a:txBody>
                  <a:tcPr marT="91425" marB="91425" marR="91425" marL="91425"/>
                </a:tc>
                <a:tc>
                  <a:txBody>
                    <a:bodyPr/>
                    <a:lstStyle/>
                    <a:p>
                      <a:pPr indent="0" lvl="0" marL="0" rtl="0" algn="ctr">
                        <a:lnSpc>
                          <a:spcPct val="115000"/>
                        </a:lnSpc>
                        <a:spcBef>
                          <a:spcPts val="0"/>
                        </a:spcBef>
                        <a:spcAft>
                          <a:spcPts val="0"/>
                        </a:spcAft>
                        <a:buNone/>
                      </a:pPr>
                      <a:r>
                        <a:rPr lang="en" sz="1050"/>
                        <a:t>67</a:t>
                      </a:r>
                      <a:endParaRPr sz="1050"/>
                    </a:p>
                  </a:txBody>
                  <a:tcPr marT="91425" marB="91425" marR="91425" marL="91425"/>
                </a:tc>
                <a:tc>
                  <a:txBody>
                    <a:bodyPr/>
                    <a:lstStyle/>
                    <a:p>
                      <a:pPr indent="0" lvl="0" marL="0" rtl="0" algn="ctr">
                        <a:lnSpc>
                          <a:spcPct val="115000"/>
                        </a:lnSpc>
                        <a:spcBef>
                          <a:spcPts val="0"/>
                        </a:spcBef>
                        <a:spcAft>
                          <a:spcPts val="0"/>
                        </a:spcAft>
                        <a:buNone/>
                      </a:pPr>
                      <a:r>
                        <a:rPr lang="en" sz="1050"/>
                        <a:t>18</a:t>
                      </a:r>
                      <a:endParaRPr sz="1050"/>
                    </a:p>
                  </a:txBody>
                  <a:tcPr marT="91425" marB="91425" marR="91425" marL="91425"/>
                </a:tc>
              </a:tr>
              <a:tr h="526900">
                <a:tc>
                  <a:txBody>
                    <a:bodyPr/>
                    <a:lstStyle/>
                    <a:p>
                      <a:pPr indent="0" lvl="0" marL="0" rtl="0" algn="l">
                        <a:lnSpc>
                          <a:spcPct val="115000"/>
                        </a:lnSpc>
                        <a:spcBef>
                          <a:spcPts val="0"/>
                        </a:spcBef>
                        <a:spcAft>
                          <a:spcPts val="0"/>
                        </a:spcAft>
                        <a:buNone/>
                      </a:pPr>
                      <a:r>
                        <a:rPr lang="en" sz="1050"/>
                        <a:t>Not stable</a:t>
                      </a:r>
                      <a:endParaRPr sz="1050"/>
                    </a:p>
                  </a:txBody>
                  <a:tcPr marT="91425" marB="91425" marR="91425" marL="91425"/>
                </a:tc>
                <a:tc>
                  <a:txBody>
                    <a:bodyPr/>
                    <a:lstStyle/>
                    <a:p>
                      <a:pPr indent="0" lvl="0" marL="0" rtl="0" algn="ctr">
                        <a:lnSpc>
                          <a:spcPct val="115000"/>
                        </a:lnSpc>
                        <a:spcBef>
                          <a:spcPts val="0"/>
                        </a:spcBef>
                        <a:spcAft>
                          <a:spcPts val="0"/>
                        </a:spcAft>
                        <a:buNone/>
                      </a:pPr>
                      <a:r>
                        <a:rPr lang="en" sz="1050"/>
                        <a:t>10</a:t>
                      </a:r>
                      <a:endParaRPr sz="1050"/>
                    </a:p>
                  </a:txBody>
                  <a:tcPr marT="91425" marB="91425" marR="91425" marL="91425"/>
                </a:tc>
                <a:tc>
                  <a:txBody>
                    <a:bodyPr/>
                    <a:lstStyle/>
                    <a:p>
                      <a:pPr indent="0" lvl="0" marL="0" rtl="0" algn="ctr">
                        <a:lnSpc>
                          <a:spcPct val="115000"/>
                        </a:lnSpc>
                        <a:spcBef>
                          <a:spcPts val="0"/>
                        </a:spcBef>
                        <a:spcAft>
                          <a:spcPts val="0"/>
                        </a:spcAft>
                        <a:buNone/>
                      </a:pPr>
                      <a:r>
                        <a:rPr lang="en" sz="1050"/>
                        <a:t>5</a:t>
                      </a:r>
                      <a:endParaRPr sz="105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00" name="Google Shape;100;p18"/>
          <p:cNvSpPr txBox="1"/>
          <p:nvPr>
            <p:ph idx="1" type="body"/>
          </p:nvPr>
        </p:nvSpPr>
        <p:spPr>
          <a:xfrm>
            <a:off x="311700" y="1152475"/>
            <a:ext cx="5753400" cy="198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800"/>
              <a:t>Test 03</a:t>
            </a:r>
            <a:endParaRPr b="1" sz="4800"/>
          </a:p>
          <a:p>
            <a:pPr indent="0" lvl="0" marL="0" rtl="0" algn="l">
              <a:spcBef>
                <a:spcPts val="1200"/>
              </a:spcBef>
              <a:spcAft>
                <a:spcPts val="0"/>
              </a:spcAft>
              <a:buNone/>
            </a:pPr>
            <a:r>
              <a:rPr b="1" lang="en" sz="4800"/>
              <a:t>Null Hypothesis</a:t>
            </a:r>
            <a:r>
              <a:rPr lang="en" sz="4800"/>
              <a:t>: </a:t>
            </a:r>
            <a:endParaRPr sz="4800"/>
          </a:p>
          <a:p>
            <a:pPr indent="0" lvl="0" marL="0" rtl="0" algn="l">
              <a:spcBef>
                <a:spcPts val="0"/>
              </a:spcBef>
              <a:spcAft>
                <a:spcPts val="0"/>
              </a:spcAft>
              <a:buNone/>
            </a:pPr>
            <a:r>
              <a:rPr lang="en" sz="4800"/>
              <a:t>If a lecture is recorded and made available later, both male and female students are equally likely to skip it.</a:t>
            </a:r>
            <a:endParaRPr sz="4800"/>
          </a:p>
          <a:p>
            <a:pPr indent="0" lvl="0" marL="0" rtl="0" algn="l">
              <a:spcBef>
                <a:spcPts val="0"/>
              </a:spcBef>
              <a:spcAft>
                <a:spcPts val="0"/>
              </a:spcAft>
              <a:buNone/>
            </a:pPr>
            <a:r>
              <a:t/>
            </a:r>
            <a:endParaRPr sz="4800"/>
          </a:p>
          <a:p>
            <a:pPr indent="0" lvl="0" marL="0" rtl="0" algn="l">
              <a:spcBef>
                <a:spcPts val="1200"/>
              </a:spcBef>
              <a:spcAft>
                <a:spcPts val="0"/>
              </a:spcAft>
              <a:buNone/>
            </a:pPr>
            <a:r>
              <a:rPr b="1" lang="en" sz="4800"/>
              <a:t>Alternative Hypothesis</a:t>
            </a:r>
            <a:r>
              <a:rPr lang="en" sz="4800"/>
              <a:t>: </a:t>
            </a:r>
            <a:endParaRPr sz="4800"/>
          </a:p>
          <a:p>
            <a:pPr indent="0" lvl="0" marL="0" rtl="0" algn="l">
              <a:spcBef>
                <a:spcPts val="0"/>
              </a:spcBef>
              <a:spcAft>
                <a:spcPts val="0"/>
              </a:spcAft>
              <a:buNone/>
            </a:pPr>
            <a:r>
              <a:rPr lang="en" sz="4800"/>
              <a:t>If a lecture is recorded and made available later, male students are more likely to skip it.</a:t>
            </a:r>
            <a:endParaRPr sz="4800"/>
          </a:p>
          <a:p>
            <a:pPr indent="0" lvl="0" marL="0" rtl="0" algn="l">
              <a:spcBef>
                <a:spcPts val="0"/>
              </a:spcBef>
              <a:spcAft>
                <a:spcPts val="0"/>
              </a:spcAft>
              <a:buNone/>
            </a:pPr>
            <a:r>
              <a:t/>
            </a:r>
            <a:endParaRPr sz="4800"/>
          </a:p>
          <a:p>
            <a:pPr indent="0" lvl="0" marL="0" rtl="0" algn="l">
              <a:spcBef>
                <a:spcPts val="0"/>
              </a:spcBef>
              <a:spcAft>
                <a:spcPts val="0"/>
              </a:spcAft>
              <a:buNone/>
            </a:pPr>
            <a:r>
              <a:t/>
            </a:r>
            <a:endParaRPr sz="4800"/>
          </a:p>
        </p:txBody>
      </p:sp>
      <p:sp>
        <p:nvSpPr>
          <p:cNvPr id="101" name="Google Shape;101;p18"/>
          <p:cNvSpPr txBox="1"/>
          <p:nvPr>
            <p:ph idx="1" type="body"/>
          </p:nvPr>
        </p:nvSpPr>
        <p:spPr>
          <a:xfrm>
            <a:off x="311700" y="3415825"/>
            <a:ext cx="8520600" cy="11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Conclusion</a:t>
            </a:r>
            <a:endParaRPr b="1" sz="1200"/>
          </a:p>
          <a:p>
            <a:pPr indent="0" lvl="0" marL="0" rtl="0" algn="l">
              <a:spcBef>
                <a:spcPts val="1200"/>
              </a:spcBef>
              <a:spcAft>
                <a:spcPts val="1200"/>
              </a:spcAft>
              <a:buNone/>
            </a:pPr>
            <a:r>
              <a:rPr lang="en" sz="1200"/>
              <a:t>With p value of 0.001221 (&lt;0.05) at 95% confidence, we can reject the null hypothesis and conclude that there is enough evidence to suggest that if a lecture is recorded and made available later, male students are more likely to skip it.  </a:t>
            </a:r>
            <a:endParaRPr sz="1200"/>
          </a:p>
        </p:txBody>
      </p:sp>
      <p:graphicFrame>
        <p:nvGraphicFramePr>
          <p:cNvPr id="102" name="Google Shape;102;p18"/>
          <p:cNvGraphicFramePr/>
          <p:nvPr/>
        </p:nvGraphicFramePr>
        <p:xfrm>
          <a:off x="6277100" y="1559688"/>
          <a:ext cx="3000000" cy="3000000"/>
        </p:xfrm>
        <a:graphic>
          <a:graphicData uri="http://schemas.openxmlformats.org/drawingml/2006/table">
            <a:tbl>
              <a:tblPr>
                <a:noFill/>
                <a:tableStyleId>{A3782928-42BB-4599-8BEA-05E5DC271AC2}</a:tableStyleId>
              </a:tblPr>
              <a:tblGrid>
                <a:gridCol w="650350"/>
                <a:gridCol w="790925"/>
                <a:gridCol w="824125"/>
              </a:tblGrid>
              <a:tr h="423275">
                <a:tc>
                  <a:txBody>
                    <a:bodyPr/>
                    <a:lstStyle/>
                    <a:p>
                      <a:pPr indent="0" lvl="0" marL="0" rtl="0" algn="r">
                        <a:lnSpc>
                          <a:spcPct val="115000"/>
                        </a:lnSpc>
                        <a:spcBef>
                          <a:spcPts val="0"/>
                        </a:spcBef>
                        <a:spcAft>
                          <a:spcPts val="0"/>
                        </a:spcAft>
                        <a:buNone/>
                      </a:pPr>
                      <a:r>
                        <a:t/>
                      </a:r>
                      <a:endParaRPr sz="1050"/>
                    </a:p>
                  </a:txBody>
                  <a:tcPr marT="91425" marB="91425" marR="91425" marL="91425"/>
                </a:tc>
                <a:tc>
                  <a:txBody>
                    <a:bodyPr/>
                    <a:lstStyle/>
                    <a:p>
                      <a:pPr indent="0" lvl="0" marL="0" rtl="0" algn="ctr">
                        <a:lnSpc>
                          <a:spcPct val="115000"/>
                        </a:lnSpc>
                        <a:spcBef>
                          <a:spcPts val="0"/>
                        </a:spcBef>
                        <a:spcAft>
                          <a:spcPts val="0"/>
                        </a:spcAft>
                        <a:buNone/>
                      </a:pPr>
                      <a:r>
                        <a:rPr lang="en" sz="1050"/>
                        <a:t>Avoid</a:t>
                      </a:r>
                      <a:endParaRPr sz="1050"/>
                    </a:p>
                  </a:txBody>
                  <a:tcPr marT="91425" marB="91425" marR="91425" marL="91425"/>
                </a:tc>
                <a:tc>
                  <a:txBody>
                    <a:bodyPr/>
                    <a:lstStyle/>
                    <a:p>
                      <a:pPr indent="0" lvl="0" marL="0" rtl="0" algn="ctr">
                        <a:lnSpc>
                          <a:spcPct val="115000"/>
                        </a:lnSpc>
                        <a:spcBef>
                          <a:spcPts val="0"/>
                        </a:spcBef>
                        <a:spcAft>
                          <a:spcPts val="0"/>
                        </a:spcAft>
                        <a:buNone/>
                      </a:pPr>
                      <a:r>
                        <a:rPr lang="en" sz="1050"/>
                        <a:t>Not Avoid</a:t>
                      </a:r>
                      <a:endParaRPr sz="1050"/>
                    </a:p>
                  </a:txBody>
                  <a:tcPr marT="91425" marB="91425" marR="91425" marL="91425"/>
                </a:tc>
              </a:tr>
              <a:tr h="368725">
                <a:tc>
                  <a:txBody>
                    <a:bodyPr/>
                    <a:lstStyle/>
                    <a:p>
                      <a:pPr indent="0" lvl="0" marL="0" rtl="0" algn="l">
                        <a:lnSpc>
                          <a:spcPct val="115000"/>
                        </a:lnSpc>
                        <a:spcBef>
                          <a:spcPts val="0"/>
                        </a:spcBef>
                        <a:spcAft>
                          <a:spcPts val="0"/>
                        </a:spcAft>
                        <a:buNone/>
                      </a:pPr>
                      <a:r>
                        <a:rPr lang="en" sz="1050"/>
                        <a:t>Male</a:t>
                      </a:r>
                      <a:endParaRPr sz="1050"/>
                    </a:p>
                  </a:txBody>
                  <a:tcPr marT="91425" marB="91425" marR="91425" marL="91425"/>
                </a:tc>
                <a:tc>
                  <a:txBody>
                    <a:bodyPr/>
                    <a:lstStyle/>
                    <a:p>
                      <a:pPr indent="0" lvl="0" marL="0" rtl="0" algn="ctr">
                        <a:lnSpc>
                          <a:spcPct val="115000"/>
                        </a:lnSpc>
                        <a:spcBef>
                          <a:spcPts val="0"/>
                        </a:spcBef>
                        <a:spcAft>
                          <a:spcPts val="0"/>
                        </a:spcAft>
                        <a:buNone/>
                      </a:pPr>
                      <a:r>
                        <a:rPr lang="en" sz="1050"/>
                        <a:t>46</a:t>
                      </a:r>
                      <a:endParaRPr sz="1050"/>
                    </a:p>
                  </a:txBody>
                  <a:tcPr marT="91425" marB="91425" marR="91425" marL="91425"/>
                </a:tc>
                <a:tc>
                  <a:txBody>
                    <a:bodyPr/>
                    <a:lstStyle/>
                    <a:p>
                      <a:pPr indent="0" lvl="0" marL="0" rtl="0" algn="ctr">
                        <a:lnSpc>
                          <a:spcPct val="115000"/>
                        </a:lnSpc>
                        <a:spcBef>
                          <a:spcPts val="0"/>
                        </a:spcBef>
                        <a:spcAft>
                          <a:spcPts val="0"/>
                        </a:spcAft>
                        <a:buNone/>
                      </a:pPr>
                      <a:r>
                        <a:rPr lang="en" sz="1050"/>
                        <a:t>36</a:t>
                      </a:r>
                      <a:endParaRPr sz="1050"/>
                    </a:p>
                  </a:txBody>
                  <a:tcPr marT="91425" marB="91425" marR="91425" marL="91425"/>
                </a:tc>
              </a:tr>
              <a:tr h="375975">
                <a:tc>
                  <a:txBody>
                    <a:bodyPr/>
                    <a:lstStyle/>
                    <a:p>
                      <a:pPr indent="0" lvl="0" marL="0" rtl="0" algn="l">
                        <a:lnSpc>
                          <a:spcPct val="115000"/>
                        </a:lnSpc>
                        <a:spcBef>
                          <a:spcPts val="0"/>
                        </a:spcBef>
                        <a:spcAft>
                          <a:spcPts val="0"/>
                        </a:spcAft>
                        <a:buNone/>
                      </a:pPr>
                      <a:r>
                        <a:rPr lang="en" sz="1050"/>
                        <a:t>Female</a:t>
                      </a:r>
                      <a:endParaRPr sz="1050"/>
                    </a:p>
                  </a:txBody>
                  <a:tcPr marT="91425" marB="91425" marR="91425" marL="91425"/>
                </a:tc>
                <a:tc>
                  <a:txBody>
                    <a:bodyPr/>
                    <a:lstStyle/>
                    <a:p>
                      <a:pPr indent="0" lvl="0" marL="0" rtl="0" algn="ctr">
                        <a:lnSpc>
                          <a:spcPct val="115000"/>
                        </a:lnSpc>
                        <a:spcBef>
                          <a:spcPts val="0"/>
                        </a:spcBef>
                        <a:spcAft>
                          <a:spcPts val="0"/>
                        </a:spcAft>
                        <a:buNone/>
                      </a:pPr>
                      <a:r>
                        <a:rPr lang="en" sz="1050"/>
                        <a:t>3</a:t>
                      </a:r>
                      <a:endParaRPr sz="1050"/>
                    </a:p>
                  </a:txBody>
                  <a:tcPr marT="91425" marB="91425" marR="91425" marL="91425"/>
                </a:tc>
                <a:tc>
                  <a:txBody>
                    <a:bodyPr/>
                    <a:lstStyle/>
                    <a:p>
                      <a:pPr indent="0" lvl="0" marL="0" rtl="0" algn="ctr">
                        <a:lnSpc>
                          <a:spcPct val="115000"/>
                        </a:lnSpc>
                        <a:spcBef>
                          <a:spcPts val="0"/>
                        </a:spcBef>
                        <a:spcAft>
                          <a:spcPts val="0"/>
                        </a:spcAft>
                        <a:buNone/>
                      </a:pPr>
                      <a:r>
                        <a:rPr lang="en" sz="1050"/>
                        <a:t>15</a:t>
                      </a:r>
                      <a:endParaRPr sz="105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Test 01</a:t>
            </a:r>
            <a:r>
              <a:rPr lang="en"/>
              <a:t>: For each response, academic year and the time spent on e-learning platform were extracted. Performed a correlation test on r. Obtained a p value less than 2.2e-16</a:t>
            </a:r>
            <a:endParaRPr/>
          </a:p>
          <a:p>
            <a:pPr indent="0" lvl="0" marL="0" rtl="0" algn="l">
              <a:spcBef>
                <a:spcPts val="1200"/>
              </a:spcBef>
              <a:spcAft>
                <a:spcPts val="0"/>
              </a:spcAft>
              <a:buNone/>
            </a:pPr>
            <a:r>
              <a:rPr b="1" lang="en"/>
              <a:t>Test 02</a:t>
            </a:r>
            <a:r>
              <a:rPr lang="en"/>
              <a:t>: For each response, stability of </a:t>
            </a:r>
            <a:r>
              <a:rPr lang="en"/>
              <a:t>internet</a:t>
            </a:r>
            <a:r>
              <a:rPr lang="en"/>
              <a:t> connection were extracted. For internet connection stability values, Excellent, Good and Fair values categorized as stable. Others were categorized as not stable. For believe e-learning better than traditional values, strongly agree and agree values were categorized as believe and rest as not believe. Performed two proportion test in r and obtained p value of </a:t>
            </a:r>
            <a:r>
              <a:rPr lang="en"/>
              <a:t>0.1512</a:t>
            </a:r>
            <a:endParaRPr/>
          </a:p>
          <a:p>
            <a:pPr indent="0" lvl="0" marL="0" rtl="0" algn="l">
              <a:spcBef>
                <a:spcPts val="1200"/>
              </a:spcBef>
              <a:spcAft>
                <a:spcPts val="1200"/>
              </a:spcAft>
              <a:buNone/>
            </a:pPr>
            <a:r>
              <a:rPr b="1" lang="en"/>
              <a:t>Test 03</a:t>
            </a:r>
            <a:r>
              <a:rPr lang="en"/>
              <a:t>: For each response, male and female student responses were separated. For lecture avoid values, Strongly agree, Agree values categorized as “avoid”. Others were categorized as “not avoid”. Performed two proportion test in r and obtained p value of 0.001221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a:t>This questionnaire was conducted to assess knowledge, attitude and practices among students on E-learning platforms</a:t>
            </a:r>
            <a:endParaRPr/>
          </a:p>
          <a:p>
            <a:pPr indent="-323850" lvl="0" marL="457200" rtl="0" algn="l">
              <a:spcBef>
                <a:spcPts val="0"/>
              </a:spcBef>
              <a:spcAft>
                <a:spcPts val="0"/>
              </a:spcAft>
              <a:buSzPts val="1500"/>
              <a:buChar char="●"/>
            </a:pPr>
            <a:r>
              <a:rPr lang="en"/>
              <a:t>Students tend to spend less time on e-learning platforms as they progress through academic years. Senior students spend less time on e-learning platforms than </a:t>
            </a:r>
            <a:r>
              <a:rPr lang="en"/>
              <a:t>junior</a:t>
            </a:r>
            <a:r>
              <a:rPr lang="en"/>
              <a:t> students. </a:t>
            </a:r>
            <a:r>
              <a:rPr lang="en"/>
              <a:t>This could be because senior students attend fewer lectures due to their projects.</a:t>
            </a:r>
            <a:endParaRPr/>
          </a:p>
          <a:p>
            <a:pPr indent="-323850" lvl="0" marL="457200" rtl="0" algn="l">
              <a:spcBef>
                <a:spcPts val="0"/>
              </a:spcBef>
              <a:spcAft>
                <a:spcPts val="0"/>
              </a:spcAft>
              <a:buSzPts val="1500"/>
              <a:buChar char="●"/>
            </a:pPr>
            <a:r>
              <a:rPr lang="en"/>
              <a:t>Regardless the stability of the </a:t>
            </a:r>
            <a:r>
              <a:rPr lang="en"/>
              <a:t>internet</a:t>
            </a:r>
            <a:r>
              <a:rPr lang="en"/>
              <a:t> connection, students prefer e-learning over traditional learning. </a:t>
            </a:r>
            <a:endParaRPr/>
          </a:p>
          <a:p>
            <a:pPr indent="-323850" lvl="0" marL="457200" rtl="0" algn="l">
              <a:spcBef>
                <a:spcPts val="0"/>
              </a:spcBef>
              <a:spcAft>
                <a:spcPts val="0"/>
              </a:spcAft>
              <a:buSzPts val="1500"/>
              <a:buChar char="●"/>
            </a:pPr>
            <a:r>
              <a:rPr lang="en"/>
              <a:t>If the lectures are recorded and made </a:t>
            </a:r>
            <a:r>
              <a:rPr lang="en"/>
              <a:t>available</a:t>
            </a:r>
            <a:r>
              <a:rPr lang="en"/>
              <a:t> later, male students tend to avoid participating the lecture than female students.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