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4"/>
  </p:notesMasterIdLst>
  <p:handoutMasterIdLst>
    <p:handoutMasterId r:id="rId15"/>
  </p:handoutMasterIdLst>
  <p:sldIdLst>
    <p:sldId id="256" r:id="rId5"/>
    <p:sldId id="257" r:id="rId6"/>
    <p:sldId id="269" r:id="rId7"/>
    <p:sldId id="270" r:id="rId8"/>
    <p:sldId id="275" r:id="rId9"/>
    <p:sldId id="272" r:id="rId10"/>
    <p:sldId id="273" r:id="rId11"/>
    <p:sldId id="274" r:id="rId12"/>
    <p:sldId id="268" r:id="rId1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5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5/17/2025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5/17/2025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dirty="0">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dirty="0">
                <a:solidFill>
                  <a:srgbClr val="000000"/>
                </a:solidFill>
                <a:latin typeface="Calibri"/>
                <a:ea typeface="MS PGothic"/>
              </a:rPr>
              <a:t>Click to edit Master title style</a:t>
            </a:r>
            <a:endParaRPr lang="en-US" sz="3000" b="0" strike="noStrike" spc="-1" dirty="0">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ea typeface="MS PGothic"/>
              </a:rPr>
              <a:t>Click to edit Master text styles</a:t>
            </a:r>
            <a:endParaRPr lang="en-US" sz="3200" b="0" strike="noStrike" spc="-1" dirty="0">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ea typeface="MS PGothic"/>
              </a:rPr>
              <a:t>Second level</a:t>
            </a:r>
            <a:endParaRPr lang="en-US" sz="2800" b="0" strike="noStrike" spc="-1" dirty="0">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ea typeface="MS PGothic"/>
              </a:rPr>
              <a:t>Third level</a:t>
            </a:r>
            <a:endParaRPr lang="en-US" sz="2400" b="0" strike="noStrike" spc="-1" dirty="0">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ea typeface="MS PGothic"/>
              </a:rPr>
              <a:t>Fourth level</a:t>
            </a:r>
            <a:endParaRPr lang="en-US" sz="2000" b="0" strike="noStrike" spc="-1" dirty="0">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ea typeface="MS PGothic"/>
              </a:rPr>
              <a:t>Fifth level</a:t>
            </a:r>
            <a:endParaRPr lang="en-US" sz="2000" b="0" strike="noStrike" spc="-1" dirty="0">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Industry Oriented Hands on Experience (CS-253)</a:t>
            </a: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Equity Award Tracker</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Ishan</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2110990645</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Dickson Nadar</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4838571"/>
          </a:xfrm>
          <a:prstGeom prst="rect">
            <a:avLst/>
          </a:prstGeom>
          <a:noFill/>
          <a:ln w="9360">
            <a:noFill/>
          </a:ln>
        </p:spPr>
        <p:txBody>
          <a:bodyPr>
            <a:noAutofit/>
          </a:bodyPr>
          <a:lstStyle/>
          <a:p>
            <a:pPr>
              <a:lnSpc>
                <a:spcPct val="150000"/>
              </a:lnSpc>
              <a:spcBef>
                <a:spcPts val="400"/>
              </a:spcBef>
            </a:pPr>
            <a:endParaRPr lang="en-US" sz="1900" b="0" strike="noStrike" spc="-1" dirty="0">
              <a:solidFill>
                <a:srgbClr val="000000"/>
              </a:solidFill>
              <a:latin typeface="Calibri"/>
            </a:endParaRPr>
          </a:p>
          <a:p>
            <a:pPr>
              <a:buFont typeface="Arial" panose="020B0604020202020204" pitchFamily="34" charset="0"/>
              <a:buChar char="•"/>
            </a:pPr>
            <a:endParaRPr lang="en-US" dirty="0"/>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Equity Award Tracker</a:t>
            </a:r>
            <a:r>
              <a:rPr lang="en-US" sz="2000" dirty="0">
                <a:latin typeface="Times New Roman" panose="02020603050405020304" pitchFamily="18" charset="0"/>
                <a:cs typeface="Times New Roman" panose="02020603050405020304" pitchFamily="18" charset="0"/>
              </a:rPr>
              <a:t> is an essential tool designed to help employees manage and track their equity awards (stock options, RSUs) efficiently. Equity awards are a form of compensation that companies offer to employees, often in the form of stock options or restricted stock units (RSUs).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Tracking the vesting schedules, remaining equity, and current value of stock options can be a complicated process. This tool simplifies that by providing a user-friendly interface for employees to monitor their equity's progress and understand the financial value of their compensation in real-time.</a:t>
            </a:r>
          </a:p>
          <a:p>
            <a:pPr marL="139700" lvl="0">
              <a:buClr>
                <a:srgbClr val="000000"/>
              </a:buClr>
              <a:buSzPts val="1400"/>
            </a:pP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A272-E1AA-F10D-D18D-43805609F09F}"/>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Problem statement</a:t>
            </a:r>
          </a:p>
        </p:txBody>
      </p:sp>
      <p:sp>
        <p:nvSpPr>
          <p:cNvPr id="12" name="TextBox 11">
            <a:extLst>
              <a:ext uri="{FF2B5EF4-FFF2-40B4-BE49-F238E27FC236}">
                <a16:creationId xmlns:a16="http://schemas.microsoft.com/office/drawing/2014/main" id="{7EF22347-2BFE-CDA9-5FD2-F63273C3CE23}"/>
              </a:ext>
            </a:extLst>
          </p:cNvPr>
          <p:cNvSpPr txBox="1"/>
          <p:nvPr/>
        </p:nvSpPr>
        <p:spPr>
          <a:xfrm>
            <a:off x="870156" y="1534194"/>
            <a:ext cx="7403690" cy="28623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Managing equity awards like stock options and RSUs can be challenging for employees due to complex vesting schedules, difficulty in tracking vested vs. unvested shares, and the lack of real-time stock price updates. Many employees rely on manual methods, leading to confusion and inefficiency. Additionally, employees often lack clarity on the financial implications of their equity, such as tax liabilities or the best time to exercise options. The Equity Award Tracker solves these problems by providing a simple, real-time solution to track, manage, and calculate the value of equity awards.</a:t>
            </a:r>
          </a:p>
        </p:txBody>
      </p:sp>
    </p:spTree>
    <p:extLst>
      <p:ext uri="{BB962C8B-B14F-4D97-AF65-F5344CB8AC3E}">
        <p14:creationId xmlns:p14="http://schemas.microsoft.com/office/powerpoint/2010/main" val="237353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84A3-FE55-95F8-045D-9584DADB05FC}"/>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Objective</a:t>
            </a:r>
          </a:p>
        </p:txBody>
      </p:sp>
      <p:sp>
        <p:nvSpPr>
          <p:cNvPr id="3" name="Text Placeholder 2">
            <a:extLst>
              <a:ext uri="{FF2B5EF4-FFF2-40B4-BE49-F238E27FC236}">
                <a16:creationId xmlns:a16="http://schemas.microsoft.com/office/drawing/2014/main" id="{7E6F6A3F-8D85-DAF9-EFB9-04A92E78EBE4}"/>
              </a:ext>
            </a:extLst>
          </p:cNvPr>
          <p:cNvSpPr>
            <a:spLocks noGrp="1"/>
          </p:cNvSpPr>
          <p:nvPr>
            <p:ph type="body"/>
          </p:nvPr>
        </p:nvSpPr>
        <p:spPr>
          <a:xfrm>
            <a:off x="766916" y="1312607"/>
            <a:ext cx="7919885" cy="3141405"/>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objective of the Equity Award Tracker is to create a simple yet effective tool that allows employees to easily:</a:t>
            </a:r>
          </a:p>
          <a:p>
            <a:r>
              <a:rPr lang="en-US" sz="2000" dirty="0">
                <a:latin typeface="Times New Roman" panose="02020603050405020304" pitchFamily="18" charset="0"/>
                <a:cs typeface="Times New Roman" panose="02020603050405020304" pitchFamily="18" charset="0"/>
              </a:rPr>
              <a:t>View their equity awards (including stock options, RSUs, etc.) and detailed vesting schedules.</a:t>
            </a:r>
          </a:p>
          <a:p>
            <a:r>
              <a:rPr lang="en-US" sz="2000" dirty="0">
                <a:latin typeface="Times New Roman" panose="02020603050405020304" pitchFamily="18" charset="0"/>
                <a:cs typeface="Times New Roman" panose="02020603050405020304" pitchFamily="18" charset="0"/>
              </a:rPr>
              <a:t>Track the vesting progress of each equity award and how much of their awards have vested.</a:t>
            </a:r>
          </a:p>
          <a:p>
            <a:r>
              <a:rPr lang="en-US" sz="2000" dirty="0">
                <a:latin typeface="Times New Roman" panose="02020603050405020304" pitchFamily="18" charset="0"/>
                <a:cs typeface="Times New Roman" panose="02020603050405020304" pitchFamily="18" charset="0"/>
              </a:rPr>
              <a:t>Calculate the real-time value of vested equity using the latest stock prices, ensuring employees can see exactly what their vested equity is worth in monetary terms.</a:t>
            </a:r>
          </a:p>
        </p:txBody>
      </p:sp>
    </p:spTree>
    <p:extLst>
      <p:ext uri="{BB962C8B-B14F-4D97-AF65-F5344CB8AC3E}">
        <p14:creationId xmlns:p14="http://schemas.microsoft.com/office/powerpoint/2010/main" val="3674884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7576A-B7B8-5B3C-76E8-0B96C542F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18418-40DA-2451-FA9D-E1EB272A4BC1}"/>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Tools and Technology</a:t>
            </a:r>
          </a:p>
        </p:txBody>
      </p:sp>
      <p:sp>
        <p:nvSpPr>
          <p:cNvPr id="3" name="Text Placeholder 2">
            <a:extLst>
              <a:ext uri="{FF2B5EF4-FFF2-40B4-BE49-F238E27FC236}">
                <a16:creationId xmlns:a16="http://schemas.microsoft.com/office/drawing/2014/main" id="{9C09BDE2-AAB9-4964-CC5B-73DCDA649160}"/>
              </a:ext>
            </a:extLst>
          </p:cNvPr>
          <p:cNvSpPr>
            <a:spLocks noGrp="1"/>
          </p:cNvSpPr>
          <p:nvPr>
            <p:ph type="body"/>
          </p:nvPr>
        </p:nvSpPr>
        <p:spPr>
          <a:xfrm>
            <a:off x="243348" y="914040"/>
            <a:ext cx="8657304" cy="5295030"/>
          </a:xfrm>
        </p:spPr>
        <p:txBody>
          <a:bodyPr>
            <a:noAutofit/>
          </a:bodyPr>
          <a:lstStyle/>
          <a:p>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6940099-AB5E-7543-12B0-5F4B93ECB19E}"/>
              </a:ext>
            </a:extLst>
          </p:cNvPr>
          <p:cNvSpPr txBox="1"/>
          <p:nvPr/>
        </p:nvSpPr>
        <p:spPr>
          <a:xfrm>
            <a:off x="368710" y="1268360"/>
            <a:ext cx="8531941" cy="4647426"/>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Frontend </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Angular: For dynamic and responsive UI development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Bootstrap: For responsive design and basic UI components.</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Backend </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.NET Core Web API: For creating RESTful API endpoints.</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SQL Server / SQLite: To store employee data (e.g., equity awards,                	     vesting schedules).</a:t>
            </a:r>
          </a:p>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External APIs </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Yahoo Finance API / Alpha Vantage: For fetching real-time stock prices</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JWT (JSON Web Tokens): For secure user authentication.</a:t>
            </a:r>
          </a:p>
          <a:p>
            <a:pPr marL="742950" lvl="1"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261805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165D-582E-36A5-BB25-7299CF7E2EA5}"/>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Key Features</a:t>
            </a:r>
          </a:p>
        </p:txBody>
      </p:sp>
      <p:sp>
        <p:nvSpPr>
          <p:cNvPr id="3" name="Text Placeholder 2">
            <a:extLst>
              <a:ext uri="{FF2B5EF4-FFF2-40B4-BE49-F238E27FC236}">
                <a16:creationId xmlns:a16="http://schemas.microsoft.com/office/drawing/2014/main" id="{F7BE245A-8C58-3F50-7114-D783C7495648}"/>
              </a:ext>
            </a:extLst>
          </p:cNvPr>
          <p:cNvSpPr>
            <a:spLocks noGrp="1"/>
          </p:cNvSpPr>
          <p:nvPr>
            <p:ph type="body"/>
          </p:nvPr>
        </p:nvSpPr>
        <p:spPr>
          <a:xfrm>
            <a:off x="737419" y="1194619"/>
            <a:ext cx="8229240" cy="4807974"/>
          </a:xfrm>
        </p:spPr>
        <p:txBody>
          <a:bodyPr>
            <a:noAutofit/>
          </a:bodyPr>
          <a:lstStyle/>
          <a:p>
            <a:pPr>
              <a:buFont typeface="+mj-lt"/>
              <a:buAutoNum type="arabicPeriod"/>
            </a:pPr>
            <a:r>
              <a:rPr lang="en-US" sz="2000" b="1" dirty="0">
                <a:latin typeface="Times New Roman" panose="02020603050405020304" pitchFamily="18" charset="0"/>
                <a:cs typeface="Times New Roman" panose="02020603050405020304" pitchFamily="18" charset="0"/>
              </a:rPr>
              <a:t>User Authentication :</a:t>
            </a:r>
          </a:p>
          <a:p>
            <a:pPr marL="342900" lvl="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Registration &amp; Login: Secure sign-in using JWT tokens.</a:t>
            </a:r>
          </a:p>
          <a:p>
            <a:pPr marL="342900" lvl="3"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Access Control: Only authenticated employees can view and manage their equity data.</a:t>
            </a:r>
          </a:p>
          <a:p>
            <a:pPr>
              <a:buFont typeface="+mj-lt"/>
              <a:buAutoNum type="arabicPeriod"/>
            </a:pPr>
            <a:r>
              <a:rPr lang="en-US" sz="2000" b="1" dirty="0">
                <a:latin typeface="Times New Roman" panose="02020603050405020304" pitchFamily="18" charset="0"/>
                <a:cs typeface="Times New Roman" panose="02020603050405020304" pitchFamily="18" charset="0"/>
              </a:rPr>
              <a:t>Equity Award Management :</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View Equity Awards: Display a list of employee's equity awards (e.g., stock options, RSUs).</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Vesting Schedules: Show how and when equity awards vest (e.g., quarterly vesting).</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Vested vs. Unvested: Indicate the amount of equity that has vested and the remaining equity yet to vest.</a:t>
            </a:r>
          </a:p>
          <a:p>
            <a:pPr>
              <a:buFont typeface="+mj-lt"/>
              <a:buAutoNum type="arabicPeriod"/>
            </a:pPr>
            <a:r>
              <a:rPr lang="en-US" sz="2000" b="1" dirty="0">
                <a:latin typeface="Times New Roman" panose="02020603050405020304" pitchFamily="18" charset="0"/>
                <a:cs typeface="Times New Roman" panose="02020603050405020304" pitchFamily="18" charset="0"/>
              </a:rPr>
              <a:t>Stock Price Integration :</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Price Updates: Integrate with external APIs (Yahoo Finance or Alpha Vantage) to fetch real-time stock prices.</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Vested Equity Value Calculation: Calculate the current value of vested equity based on the latest stock price.</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14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EEFA-517F-0FB6-4A44-BB34A1C2FD61}"/>
              </a:ext>
            </a:extLst>
          </p:cNvPr>
          <p:cNvSpPr>
            <a:spLocks noGrp="1"/>
          </p:cNvSpPr>
          <p:nvPr>
            <p:ph type="title"/>
          </p:nvPr>
        </p:nvSpPr>
        <p:spPr/>
        <p:txBody>
          <a:bodyPr/>
          <a:lstStyle/>
          <a:p>
            <a:pPr algn="ctr"/>
            <a:r>
              <a:rPr lang="en-US" dirty="0"/>
              <a:t> </a:t>
            </a:r>
            <a:r>
              <a:rPr lang="en-US" sz="3200" dirty="0"/>
              <a:t>Key Features</a:t>
            </a:r>
          </a:p>
        </p:txBody>
      </p:sp>
      <p:sp>
        <p:nvSpPr>
          <p:cNvPr id="3" name="Text Placeholder 2">
            <a:extLst>
              <a:ext uri="{FF2B5EF4-FFF2-40B4-BE49-F238E27FC236}">
                <a16:creationId xmlns:a16="http://schemas.microsoft.com/office/drawing/2014/main" id="{B93A900F-F246-18BB-8CE9-2BE69C6B90A3}"/>
              </a:ext>
            </a:extLst>
          </p:cNvPr>
          <p:cNvSpPr>
            <a:spLocks noGrp="1"/>
          </p:cNvSpPr>
          <p:nvPr>
            <p:ph type="body"/>
          </p:nvPr>
        </p:nvSpPr>
        <p:spPr>
          <a:xfrm>
            <a:off x="678426" y="1604520"/>
            <a:ext cx="8229240" cy="3977280"/>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4.</a:t>
            </a:r>
            <a:r>
              <a:rPr lang="en-US" sz="2000" b="1" dirty="0">
                <a:latin typeface="Times New Roman" panose="02020603050405020304" pitchFamily="18" charset="0"/>
                <a:cs typeface="Times New Roman" panose="02020603050405020304" pitchFamily="18" charset="0"/>
              </a:rPr>
              <a:t>Notifications</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Vesting Notifications: Notify employees when their equity awards vest.</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Price Change Alerts: Notify employees of significant stock price changes that affect their equity's value.</a:t>
            </a:r>
          </a:p>
          <a:p>
            <a:pPr marL="0" indent="0">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API Endpoints</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/auth/login: Employee login.</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GET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/equity/{</a:t>
            </a:r>
            <a:r>
              <a:rPr lang="en-US" sz="2000" dirty="0" err="1">
                <a:latin typeface="Times New Roman" panose="02020603050405020304" pitchFamily="18" charset="0"/>
                <a:cs typeface="Times New Roman" panose="02020603050405020304" pitchFamily="18" charset="0"/>
              </a:rPr>
              <a:t>employeeId</a:t>
            </a:r>
            <a:r>
              <a:rPr lang="en-US" sz="2000" dirty="0">
                <a:latin typeface="Times New Roman" panose="02020603050405020304" pitchFamily="18" charset="0"/>
                <a:cs typeface="Times New Roman" panose="02020603050405020304" pitchFamily="18" charset="0"/>
              </a:rPr>
              <a:t>}: Retrieve an employee’s equity awards, vesting schedules, and current value.</a:t>
            </a:r>
          </a:p>
          <a:p>
            <a:pPr marL="3429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GET /</a:t>
            </a:r>
            <a:r>
              <a:rPr lang="en-US" sz="2000" dirty="0" err="1">
                <a:latin typeface="Times New Roman" panose="02020603050405020304" pitchFamily="18" charset="0"/>
                <a:cs typeface="Times New Roman" panose="02020603050405020304" pitchFamily="18" charset="0"/>
              </a:rPr>
              <a:t>api</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stockprice</a:t>
            </a:r>
            <a:r>
              <a:rPr lang="en-US" sz="2000" dirty="0">
                <a:latin typeface="Times New Roman" panose="02020603050405020304" pitchFamily="18" charset="0"/>
                <a:cs typeface="Times New Roman" panose="02020603050405020304" pitchFamily="18" charset="0"/>
              </a:rPr>
              <a:t>/{symbol}: Fetch the latest stock price for a specified symbol to calculate vested equity value.</a:t>
            </a:r>
          </a:p>
          <a:p>
            <a:endParaRPr lang="en-US" dirty="0"/>
          </a:p>
        </p:txBody>
      </p:sp>
    </p:spTree>
    <p:extLst>
      <p:ext uri="{BB962C8B-B14F-4D97-AF65-F5344CB8AC3E}">
        <p14:creationId xmlns:p14="http://schemas.microsoft.com/office/powerpoint/2010/main" val="1425192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56A4-51F1-27FF-EBE2-E50897674811}"/>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A34CA35A-3EF9-ABA6-50ED-673224EC7FEC}"/>
              </a:ext>
            </a:extLst>
          </p:cNvPr>
          <p:cNvSpPr>
            <a:spLocks noGrp="1"/>
          </p:cNvSpPr>
          <p:nvPr>
            <p:ph type="body"/>
          </p:nvPr>
        </p:nvSpPr>
        <p:spPr>
          <a:xfrm>
            <a:off x="575367" y="1440360"/>
            <a:ext cx="8229240" cy="298415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a:t>
            </a:r>
            <a:r>
              <a:rPr lang="en-US" sz="2000" b="1" dirty="0">
                <a:latin typeface="Times New Roman" panose="02020603050405020304" pitchFamily="18" charset="0"/>
                <a:cs typeface="Times New Roman" panose="02020603050405020304" pitchFamily="18" charset="0"/>
              </a:rPr>
              <a:t>Equity Award Tracker</a:t>
            </a:r>
            <a:r>
              <a:rPr lang="en-US" sz="2000" dirty="0">
                <a:latin typeface="Times New Roman" panose="02020603050405020304" pitchFamily="18" charset="0"/>
                <a:cs typeface="Times New Roman" panose="02020603050405020304" pitchFamily="18" charset="0"/>
              </a:rPr>
              <a:t> project provides a practical and hands-on opportunity to learn full-stack development, API integration, and secure user authentication, while also gaining a deeper understanding of equity compensation systems. It offers a useful tool for employees to track and manage their equity awards, ensuring transparency and accuracy in real-time equity value calculations. By building this system, interns will not only develop technical skills but also gain exposure to a critical aspect of employee benefits in modern companies.</a:t>
            </a:r>
          </a:p>
        </p:txBody>
      </p:sp>
    </p:spTree>
    <p:extLst>
      <p:ext uri="{BB962C8B-B14F-4D97-AF65-F5344CB8AC3E}">
        <p14:creationId xmlns:p14="http://schemas.microsoft.com/office/powerpoint/2010/main" val="123538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9</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62A602-78C1-468C-BB25-57CD481DB741}">
  <ds:schemaRefs>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34860</TotalTime>
  <Words>753</Words>
  <Application>Microsoft Office PowerPoint</Application>
  <PresentationFormat>On-screen Show (4:3)</PresentationFormat>
  <Paragraphs>75</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Office Theme</vt:lpstr>
      <vt:lpstr>PowerPoint Presentation</vt:lpstr>
      <vt:lpstr>PowerPoint Presentation</vt:lpstr>
      <vt:lpstr>Problem statement</vt:lpstr>
      <vt:lpstr>Objective</vt:lpstr>
      <vt:lpstr>Tools and Technology</vt:lpstr>
      <vt:lpstr>Key Features</vt:lpstr>
      <vt:lpstr> Key Features</vt:lpstr>
      <vt:lpstr>Conclusion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Ishan X</cp:lastModifiedBy>
  <cp:revision>2302</cp:revision>
  <dcterms:created xsi:type="dcterms:W3CDTF">2010-04-09T07:36:15Z</dcterms:created>
  <dcterms:modified xsi:type="dcterms:W3CDTF">2025-05-16T20:00:16Z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