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gif" ContentType="image/gif"/>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2" r:id="rId7"/>
    <p:sldId id="263" r:id="rId8"/>
    <p:sldId id="265" r:id="rId9"/>
    <p:sldId id="272" r:id="rId10"/>
    <p:sldId id="26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5" d="100"/>
          <a:sy n="75" d="100"/>
        </p:scale>
        <p:origin x="-196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22F24A-F89A-744A-B1E0-DC6DCD907A6A}" type="datetimeFigureOut">
              <a:rPr lang="en-US" smtClean="0"/>
              <a:t>12/09/18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E89700-67FB-964E-A80A-84F9FE2C796A}" type="slidenum">
              <a:rPr lang="en-US" smtClean="0"/>
              <a:t>‹#›</a:t>
            </a:fld>
            <a:endParaRPr lang="en-US"/>
          </a:p>
        </p:txBody>
      </p:sp>
    </p:spTree>
    <p:extLst>
      <p:ext uri="{BB962C8B-B14F-4D97-AF65-F5344CB8AC3E}">
        <p14:creationId xmlns:p14="http://schemas.microsoft.com/office/powerpoint/2010/main" val="2927734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22F24A-F89A-744A-B1E0-DC6DCD907A6A}" type="datetimeFigureOut">
              <a:rPr lang="en-US" smtClean="0"/>
              <a:t>12/09/18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E89700-67FB-964E-A80A-84F9FE2C796A}" type="slidenum">
              <a:rPr lang="en-US" smtClean="0"/>
              <a:t>‹#›</a:t>
            </a:fld>
            <a:endParaRPr lang="en-US"/>
          </a:p>
        </p:txBody>
      </p:sp>
    </p:spTree>
    <p:extLst>
      <p:ext uri="{BB962C8B-B14F-4D97-AF65-F5344CB8AC3E}">
        <p14:creationId xmlns:p14="http://schemas.microsoft.com/office/powerpoint/2010/main" val="3855938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22F24A-F89A-744A-B1E0-DC6DCD907A6A}" type="datetimeFigureOut">
              <a:rPr lang="en-US" smtClean="0"/>
              <a:t>12/09/18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E89700-67FB-964E-A80A-84F9FE2C796A}" type="slidenum">
              <a:rPr lang="en-US" smtClean="0"/>
              <a:t>‹#›</a:t>
            </a:fld>
            <a:endParaRPr lang="en-US"/>
          </a:p>
        </p:txBody>
      </p:sp>
    </p:spTree>
    <p:extLst>
      <p:ext uri="{BB962C8B-B14F-4D97-AF65-F5344CB8AC3E}">
        <p14:creationId xmlns:p14="http://schemas.microsoft.com/office/powerpoint/2010/main" val="1975268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22F24A-F89A-744A-B1E0-DC6DCD907A6A}" type="datetimeFigureOut">
              <a:rPr lang="en-US" smtClean="0"/>
              <a:t>12/09/18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E89700-67FB-964E-A80A-84F9FE2C796A}" type="slidenum">
              <a:rPr lang="en-US" smtClean="0"/>
              <a:t>‹#›</a:t>
            </a:fld>
            <a:endParaRPr lang="en-US"/>
          </a:p>
        </p:txBody>
      </p:sp>
    </p:spTree>
    <p:extLst>
      <p:ext uri="{BB962C8B-B14F-4D97-AF65-F5344CB8AC3E}">
        <p14:creationId xmlns:p14="http://schemas.microsoft.com/office/powerpoint/2010/main" val="1991479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22F24A-F89A-744A-B1E0-DC6DCD907A6A}" type="datetimeFigureOut">
              <a:rPr lang="en-US" smtClean="0"/>
              <a:t>12/09/18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E89700-67FB-964E-A80A-84F9FE2C796A}" type="slidenum">
              <a:rPr lang="en-US" smtClean="0"/>
              <a:t>‹#›</a:t>
            </a:fld>
            <a:endParaRPr lang="en-US"/>
          </a:p>
        </p:txBody>
      </p:sp>
    </p:spTree>
    <p:extLst>
      <p:ext uri="{BB962C8B-B14F-4D97-AF65-F5344CB8AC3E}">
        <p14:creationId xmlns:p14="http://schemas.microsoft.com/office/powerpoint/2010/main" val="2291144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22F24A-F89A-744A-B1E0-DC6DCD907A6A}" type="datetimeFigureOut">
              <a:rPr lang="en-US" smtClean="0"/>
              <a:t>12/09/18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E89700-67FB-964E-A80A-84F9FE2C796A}" type="slidenum">
              <a:rPr lang="en-US" smtClean="0"/>
              <a:t>‹#›</a:t>
            </a:fld>
            <a:endParaRPr lang="en-US"/>
          </a:p>
        </p:txBody>
      </p:sp>
    </p:spTree>
    <p:extLst>
      <p:ext uri="{BB962C8B-B14F-4D97-AF65-F5344CB8AC3E}">
        <p14:creationId xmlns:p14="http://schemas.microsoft.com/office/powerpoint/2010/main" val="3194729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22F24A-F89A-744A-B1E0-DC6DCD907A6A}" type="datetimeFigureOut">
              <a:rPr lang="en-US" smtClean="0"/>
              <a:t>12/09/18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E89700-67FB-964E-A80A-84F9FE2C796A}" type="slidenum">
              <a:rPr lang="en-US" smtClean="0"/>
              <a:t>‹#›</a:t>
            </a:fld>
            <a:endParaRPr lang="en-US"/>
          </a:p>
        </p:txBody>
      </p:sp>
    </p:spTree>
    <p:extLst>
      <p:ext uri="{BB962C8B-B14F-4D97-AF65-F5344CB8AC3E}">
        <p14:creationId xmlns:p14="http://schemas.microsoft.com/office/powerpoint/2010/main" val="2051742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22F24A-F89A-744A-B1E0-DC6DCD907A6A}" type="datetimeFigureOut">
              <a:rPr lang="en-US" smtClean="0"/>
              <a:t>12/09/18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E89700-67FB-964E-A80A-84F9FE2C796A}" type="slidenum">
              <a:rPr lang="en-US" smtClean="0"/>
              <a:t>‹#›</a:t>
            </a:fld>
            <a:endParaRPr lang="en-US"/>
          </a:p>
        </p:txBody>
      </p:sp>
    </p:spTree>
    <p:extLst>
      <p:ext uri="{BB962C8B-B14F-4D97-AF65-F5344CB8AC3E}">
        <p14:creationId xmlns:p14="http://schemas.microsoft.com/office/powerpoint/2010/main" val="3178737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22F24A-F89A-744A-B1E0-DC6DCD907A6A}" type="datetimeFigureOut">
              <a:rPr lang="en-US" smtClean="0"/>
              <a:t>12/09/18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E89700-67FB-964E-A80A-84F9FE2C796A}" type="slidenum">
              <a:rPr lang="en-US" smtClean="0"/>
              <a:t>‹#›</a:t>
            </a:fld>
            <a:endParaRPr lang="en-US"/>
          </a:p>
        </p:txBody>
      </p:sp>
    </p:spTree>
    <p:extLst>
      <p:ext uri="{BB962C8B-B14F-4D97-AF65-F5344CB8AC3E}">
        <p14:creationId xmlns:p14="http://schemas.microsoft.com/office/powerpoint/2010/main" val="54251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22F24A-F89A-744A-B1E0-DC6DCD907A6A}" type="datetimeFigureOut">
              <a:rPr lang="en-US" smtClean="0"/>
              <a:t>12/09/18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E89700-67FB-964E-A80A-84F9FE2C796A}" type="slidenum">
              <a:rPr lang="en-US" smtClean="0"/>
              <a:t>‹#›</a:t>
            </a:fld>
            <a:endParaRPr lang="en-US"/>
          </a:p>
        </p:txBody>
      </p:sp>
    </p:spTree>
    <p:extLst>
      <p:ext uri="{BB962C8B-B14F-4D97-AF65-F5344CB8AC3E}">
        <p14:creationId xmlns:p14="http://schemas.microsoft.com/office/powerpoint/2010/main" val="3709585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22F24A-F89A-744A-B1E0-DC6DCD907A6A}" type="datetimeFigureOut">
              <a:rPr lang="en-US" smtClean="0"/>
              <a:t>12/09/18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E89700-67FB-964E-A80A-84F9FE2C796A}" type="slidenum">
              <a:rPr lang="en-US" smtClean="0"/>
              <a:t>‹#›</a:t>
            </a:fld>
            <a:endParaRPr lang="en-US"/>
          </a:p>
        </p:txBody>
      </p:sp>
    </p:spTree>
    <p:extLst>
      <p:ext uri="{BB962C8B-B14F-4D97-AF65-F5344CB8AC3E}">
        <p14:creationId xmlns:p14="http://schemas.microsoft.com/office/powerpoint/2010/main" val="41782471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22F24A-F89A-744A-B1E0-DC6DCD907A6A}" type="datetimeFigureOut">
              <a:rPr lang="en-US" smtClean="0"/>
              <a:t>12/09/18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E89700-67FB-964E-A80A-84F9FE2C796A}" type="slidenum">
              <a:rPr lang="en-US" smtClean="0"/>
              <a:t>‹#›</a:t>
            </a:fld>
            <a:endParaRPr lang="en-US"/>
          </a:p>
        </p:txBody>
      </p:sp>
    </p:spTree>
    <p:extLst>
      <p:ext uri="{BB962C8B-B14F-4D97-AF65-F5344CB8AC3E}">
        <p14:creationId xmlns:p14="http://schemas.microsoft.com/office/powerpoint/2010/main" val="624888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microsoft.com/office/2007/relationships/hdphoto" Target="../media/hdphoto1.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gif"/></Relationships>
</file>

<file path=ppt/slides/_rels/slide8.xml.rels><?xml version="1.0" encoding="UTF-8" standalone="yes"?>
<Relationships xmlns="http://schemas.openxmlformats.org/package/2006/relationships"><Relationship Id="rId11" Type="http://schemas.openxmlformats.org/officeDocument/2006/relationships/hyperlink" Target="https://en.wikipedia.org/wiki/K%C4%81la_(time)" TargetMode="External"/><Relationship Id="rId12" Type="http://schemas.openxmlformats.org/officeDocument/2006/relationships/hyperlink" Target="https://en.wikipedia.org/wiki/Indra" TargetMode="External"/><Relationship Id="rId13" Type="http://schemas.openxmlformats.org/officeDocument/2006/relationships/hyperlink" Target="https://en.wikipedia.org/wiki/Brahma" TargetMode="External"/><Relationship Id="rId1" Type="http://schemas.openxmlformats.org/officeDocument/2006/relationships/slideLayout" Target="../slideLayouts/slideLayout1.xml"/><Relationship Id="rId2" Type="http://schemas.openxmlformats.org/officeDocument/2006/relationships/hyperlink" Target="https://en.wikipedia.org/wiki/Bharata_Muni" TargetMode="External"/><Relationship Id="rId3" Type="http://schemas.openxmlformats.org/officeDocument/2006/relationships/hyperlink" Target="https://en.wikipedia.org/wiki/N%C4%81tyas%C4%81stra" TargetMode="External"/><Relationship Id="rId4" Type="http://schemas.openxmlformats.org/officeDocument/2006/relationships/hyperlink" Target="https://en.wikipedia.org/wiki/Sringara" TargetMode="External"/><Relationship Id="rId5" Type="http://schemas.openxmlformats.org/officeDocument/2006/relationships/hyperlink" Target="https://en.wikipedia.org/wiki/Vishnu" TargetMode="External"/><Relationship Id="rId6" Type="http://schemas.openxmlformats.org/officeDocument/2006/relationships/hyperlink" Target="https://en.wikipedia.org/wiki/H%C4%81sya" TargetMode="External"/><Relationship Id="rId7" Type="http://schemas.openxmlformats.org/officeDocument/2006/relationships/hyperlink" Target="https://en.wikipedia.org/wiki/Ganesha" TargetMode="External"/><Relationship Id="rId8" Type="http://schemas.openxmlformats.org/officeDocument/2006/relationships/hyperlink" Target="https://en.wikipedia.org/wiki/Rudra" TargetMode="External"/><Relationship Id="rId9" Type="http://schemas.openxmlformats.org/officeDocument/2006/relationships/hyperlink" Target="https://en.wikipedia.org/wiki/Yama" TargetMode="External"/><Relationship Id="rId10" Type="http://schemas.openxmlformats.org/officeDocument/2006/relationships/hyperlink" Target="https://en.wikipedia.org/wiki/Shiv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n.wikipedia.org/wiki/Vishn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3684" y="133684"/>
            <a:ext cx="8890000" cy="6604000"/>
          </a:xfrm>
          <a:solidFill>
            <a:schemeClr val="accent3">
              <a:lumMod val="40000"/>
              <a:lumOff val="60000"/>
            </a:schemeClr>
          </a:solidFill>
        </p:spPr>
        <p:txBody>
          <a:bodyPr/>
          <a:lstStyle/>
          <a:p>
            <a:endParaRPr lang="en-US" dirty="0"/>
          </a:p>
        </p:txBody>
      </p:sp>
      <p:pic>
        <p:nvPicPr>
          <p:cNvPr id="5" name="Picture 4" descr="scan00101.jpg"/>
          <p:cNvPicPr>
            <a:picLocks noChangeAspect="1"/>
          </p:cNvPicPr>
          <p:nvPr/>
        </p:nvPicPr>
        <p:blipFill rotWithShape="1">
          <a:blip r:embed="rId2">
            <a:extLst>
              <a:ext uri="{28A0092B-C50C-407E-A947-70E740481C1C}">
                <a14:useLocalDpi xmlns:a14="http://schemas.microsoft.com/office/drawing/2010/main" val="0"/>
              </a:ext>
            </a:extLst>
          </a:blip>
          <a:srcRect l="23191" t="8364" r="9283" b="22165"/>
          <a:stretch/>
        </p:blipFill>
        <p:spPr>
          <a:xfrm>
            <a:off x="2080792" y="112290"/>
            <a:ext cx="5244511" cy="6625393"/>
          </a:xfrm>
          <a:prstGeom prst="rect">
            <a:avLst/>
          </a:prstGeom>
        </p:spPr>
      </p:pic>
      <p:sp>
        <p:nvSpPr>
          <p:cNvPr id="6" name="TextBox 5"/>
          <p:cNvSpPr txBox="1"/>
          <p:nvPr/>
        </p:nvSpPr>
        <p:spPr>
          <a:xfrm>
            <a:off x="7325303" y="5352688"/>
            <a:ext cx="1628974" cy="1384995"/>
          </a:xfrm>
          <a:prstGeom prst="rect">
            <a:avLst/>
          </a:prstGeom>
          <a:noFill/>
        </p:spPr>
        <p:txBody>
          <a:bodyPr wrap="square" rtlCol="0">
            <a:spAutoFit/>
          </a:bodyPr>
          <a:lstStyle/>
          <a:p>
            <a:r>
              <a:rPr lang="en-US" sz="1200" i="1" dirty="0" smtClean="0"/>
              <a:t>Six Persimmons</a:t>
            </a:r>
          </a:p>
          <a:p>
            <a:r>
              <a:rPr lang="en-US" sz="1200" b="1" dirty="0" smtClean="0"/>
              <a:t>Mu Qi</a:t>
            </a:r>
          </a:p>
          <a:p>
            <a:r>
              <a:rPr lang="en-US" sz="1200" dirty="0" smtClean="0"/>
              <a:t>13th Century, Song Dynasty</a:t>
            </a:r>
          </a:p>
          <a:p>
            <a:r>
              <a:rPr lang="en-US" sz="1200" dirty="0" smtClean="0"/>
              <a:t>Ink on Paper, 36.2 cm cm × 38.1 cm cm (14.25 in in × 15 in in)</a:t>
            </a:r>
            <a:endParaRPr lang="en-US" sz="1200" dirty="0"/>
          </a:p>
        </p:txBody>
      </p:sp>
      <p:sp>
        <p:nvSpPr>
          <p:cNvPr id="8" name="TextBox 7"/>
          <p:cNvSpPr txBox="1"/>
          <p:nvPr/>
        </p:nvSpPr>
        <p:spPr>
          <a:xfrm>
            <a:off x="354562" y="128245"/>
            <a:ext cx="5374459" cy="523220"/>
          </a:xfrm>
          <a:prstGeom prst="rect">
            <a:avLst/>
          </a:prstGeom>
          <a:noFill/>
        </p:spPr>
        <p:txBody>
          <a:bodyPr wrap="square" rtlCol="0">
            <a:spAutoFit/>
          </a:bodyPr>
          <a:lstStyle/>
          <a:p>
            <a:r>
              <a:rPr lang="en-US" sz="2800" b="1" dirty="0" smtClean="0">
                <a:ln w="10541" cmpd="sng">
                  <a:solidFill>
                    <a:schemeClr val="accent1">
                      <a:shade val="88000"/>
                      <a:satMod val="110000"/>
                    </a:schemeClr>
                  </a:solidFill>
                  <a:prstDash val="solid"/>
                </a:ln>
                <a:solidFill>
                  <a:schemeClr val="tx2">
                    <a:lumMod val="75000"/>
                  </a:schemeClr>
                </a:solidFill>
              </a:rPr>
              <a:t>Six Canons of Chinese Painting</a:t>
            </a:r>
            <a:endParaRPr lang="en-US" sz="2800" b="1" dirty="0">
              <a:ln w="10541" cmpd="sng">
                <a:solidFill>
                  <a:schemeClr val="accent1">
                    <a:shade val="88000"/>
                    <a:satMod val="110000"/>
                  </a:schemeClr>
                </a:solidFill>
                <a:prstDash val="solid"/>
              </a:ln>
              <a:solidFill>
                <a:schemeClr val="tx2">
                  <a:lumMod val="75000"/>
                </a:schemeClr>
              </a:solidFill>
            </a:endParaRPr>
          </a:p>
        </p:txBody>
      </p:sp>
    </p:spTree>
    <p:extLst>
      <p:ext uri="{BB962C8B-B14F-4D97-AF65-F5344CB8AC3E}">
        <p14:creationId xmlns:p14="http://schemas.microsoft.com/office/powerpoint/2010/main" val="166185792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3684" y="133684"/>
            <a:ext cx="8890000" cy="6604000"/>
          </a:xfrm>
          <a:solidFill>
            <a:schemeClr val="accent3">
              <a:lumMod val="40000"/>
              <a:lumOff val="60000"/>
            </a:schemeClr>
          </a:solidFill>
        </p:spPr>
        <p:txBody>
          <a:bodyPr/>
          <a:lstStyle/>
          <a:p>
            <a:endParaRPr lang="en-US" dirty="0"/>
          </a:p>
        </p:txBody>
      </p:sp>
      <p:sp>
        <p:nvSpPr>
          <p:cNvPr id="2" name="TextBox 1"/>
          <p:cNvSpPr txBox="1"/>
          <p:nvPr/>
        </p:nvSpPr>
        <p:spPr>
          <a:xfrm>
            <a:off x="1831683" y="133684"/>
            <a:ext cx="5457288" cy="5509201"/>
          </a:xfrm>
          <a:prstGeom prst="rect">
            <a:avLst/>
          </a:prstGeom>
          <a:noFill/>
        </p:spPr>
        <p:txBody>
          <a:bodyPr wrap="square" rtlCol="0">
            <a:spAutoFit/>
          </a:bodyPr>
          <a:lstStyle/>
          <a:p>
            <a:endParaRPr lang="en-US" sz="1600" b="1" dirty="0" smtClean="0"/>
          </a:p>
          <a:p>
            <a:endParaRPr lang="en-US" sz="1600" b="1" dirty="0"/>
          </a:p>
          <a:p>
            <a:r>
              <a:rPr lang="en-US" sz="1600" b="1" dirty="0" err="1" smtClean="0"/>
              <a:t>Bhavas</a:t>
            </a:r>
            <a:endParaRPr lang="en-US" sz="1600" b="1" dirty="0" smtClean="0"/>
          </a:p>
          <a:p>
            <a:endParaRPr lang="en-US" sz="1600" dirty="0" smtClean="0"/>
          </a:p>
          <a:p>
            <a:r>
              <a:rPr lang="en-US" sz="1600" dirty="0" smtClean="0"/>
              <a:t>The </a:t>
            </a:r>
            <a:r>
              <a:rPr lang="en-US" sz="1600" dirty="0" err="1" smtClean="0"/>
              <a:t>Natyasastra</a:t>
            </a:r>
            <a:r>
              <a:rPr lang="en-US" sz="1600" dirty="0" smtClean="0"/>
              <a:t> identifies eight </a:t>
            </a:r>
            <a:r>
              <a:rPr lang="en-US" sz="1600" dirty="0" err="1" smtClean="0"/>
              <a:t>rasas</a:t>
            </a:r>
            <a:r>
              <a:rPr lang="en-US" sz="1600" dirty="0" smtClean="0"/>
              <a:t> with eight corresponding </a:t>
            </a:r>
            <a:r>
              <a:rPr lang="en-US" sz="1600" dirty="0" err="1" smtClean="0"/>
              <a:t>Bhava</a:t>
            </a:r>
            <a:r>
              <a:rPr lang="en-US" sz="1600" dirty="0" smtClean="0"/>
              <a:t> (mood):</a:t>
            </a:r>
          </a:p>
          <a:p>
            <a:endParaRPr lang="en-US" sz="1600" dirty="0" smtClean="0"/>
          </a:p>
          <a:p>
            <a:r>
              <a:rPr lang="en-US" sz="1600" dirty="0" smtClean="0"/>
              <a:t>    </a:t>
            </a:r>
            <a:r>
              <a:rPr lang="en-US" sz="1600" dirty="0" err="1" smtClean="0"/>
              <a:t>Rati</a:t>
            </a:r>
            <a:r>
              <a:rPr lang="en-US" sz="1600" dirty="0" smtClean="0"/>
              <a:t> (Love)</a:t>
            </a:r>
          </a:p>
          <a:p>
            <a:endParaRPr lang="en-US" sz="1600" dirty="0" smtClean="0"/>
          </a:p>
          <a:p>
            <a:r>
              <a:rPr lang="en-US" sz="1600" dirty="0" smtClean="0"/>
              <a:t>    </a:t>
            </a:r>
            <a:r>
              <a:rPr lang="en-US" sz="1600" dirty="0" err="1" smtClean="0"/>
              <a:t>Hasya</a:t>
            </a:r>
            <a:r>
              <a:rPr lang="en-US" sz="1600" dirty="0" smtClean="0"/>
              <a:t> (Mirth)</a:t>
            </a:r>
          </a:p>
          <a:p>
            <a:endParaRPr lang="en-US" sz="1600" dirty="0" smtClean="0"/>
          </a:p>
          <a:p>
            <a:r>
              <a:rPr lang="en-US" sz="1600" dirty="0" smtClean="0"/>
              <a:t>    </a:t>
            </a:r>
            <a:r>
              <a:rPr lang="en-US" sz="1600" dirty="0" err="1" smtClean="0"/>
              <a:t>Soka</a:t>
            </a:r>
            <a:r>
              <a:rPr lang="en-US" sz="1600" dirty="0" smtClean="0"/>
              <a:t> (Sorrow)</a:t>
            </a:r>
          </a:p>
          <a:p>
            <a:endParaRPr lang="en-US" sz="1600" dirty="0" smtClean="0"/>
          </a:p>
          <a:p>
            <a:r>
              <a:rPr lang="en-US" sz="1600" dirty="0" smtClean="0"/>
              <a:t>    </a:t>
            </a:r>
            <a:r>
              <a:rPr lang="en-US" sz="1600" dirty="0" err="1" smtClean="0"/>
              <a:t>Krodha</a:t>
            </a:r>
            <a:r>
              <a:rPr lang="en-US" sz="1600" dirty="0" smtClean="0"/>
              <a:t> (Anger)</a:t>
            </a:r>
          </a:p>
          <a:p>
            <a:endParaRPr lang="en-US" sz="1600" dirty="0" smtClean="0"/>
          </a:p>
          <a:p>
            <a:r>
              <a:rPr lang="en-US" sz="1600" dirty="0" smtClean="0"/>
              <a:t>    </a:t>
            </a:r>
            <a:r>
              <a:rPr lang="en-US" sz="1600" dirty="0" err="1" smtClean="0"/>
              <a:t>Utsaha</a:t>
            </a:r>
            <a:r>
              <a:rPr lang="en-US" sz="1600" dirty="0" smtClean="0"/>
              <a:t> (Energy)</a:t>
            </a:r>
          </a:p>
          <a:p>
            <a:endParaRPr lang="en-US" sz="1600" dirty="0" smtClean="0"/>
          </a:p>
          <a:p>
            <a:r>
              <a:rPr lang="en-US" sz="1600" dirty="0" smtClean="0"/>
              <a:t>    </a:t>
            </a:r>
            <a:r>
              <a:rPr lang="en-US" sz="1600" dirty="0" err="1" smtClean="0"/>
              <a:t>Bhaya</a:t>
            </a:r>
            <a:r>
              <a:rPr lang="en-US" sz="1600" dirty="0" smtClean="0"/>
              <a:t> (Terror)</a:t>
            </a:r>
          </a:p>
          <a:p>
            <a:endParaRPr lang="en-US" sz="1600" dirty="0" smtClean="0"/>
          </a:p>
          <a:p>
            <a:r>
              <a:rPr lang="en-US" sz="1600" dirty="0" smtClean="0"/>
              <a:t>    </a:t>
            </a:r>
            <a:r>
              <a:rPr lang="en-US" sz="1600" dirty="0" err="1" smtClean="0"/>
              <a:t>Jugupsa</a:t>
            </a:r>
            <a:r>
              <a:rPr lang="en-US" sz="1600" dirty="0" smtClean="0"/>
              <a:t> (Disgust)</a:t>
            </a:r>
          </a:p>
          <a:p>
            <a:endParaRPr lang="en-US" sz="1600" dirty="0" smtClean="0"/>
          </a:p>
          <a:p>
            <a:r>
              <a:rPr lang="en-US" sz="1600" dirty="0" smtClean="0"/>
              <a:t>    </a:t>
            </a:r>
            <a:r>
              <a:rPr lang="en-US" sz="1600" dirty="0" err="1" smtClean="0"/>
              <a:t>Vismaya</a:t>
            </a:r>
            <a:r>
              <a:rPr lang="en-US" sz="1600" dirty="0" smtClean="0"/>
              <a:t> (Astonishment)</a:t>
            </a:r>
            <a:endParaRPr lang="en-US" sz="1600" dirty="0"/>
          </a:p>
        </p:txBody>
      </p:sp>
    </p:spTree>
    <p:extLst>
      <p:ext uri="{BB962C8B-B14F-4D97-AF65-F5344CB8AC3E}">
        <p14:creationId xmlns:p14="http://schemas.microsoft.com/office/powerpoint/2010/main" val="291816246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3684" y="133684"/>
            <a:ext cx="8890000" cy="6604000"/>
          </a:xfrm>
          <a:solidFill>
            <a:schemeClr val="accent3">
              <a:lumMod val="40000"/>
              <a:lumOff val="60000"/>
            </a:schemeClr>
          </a:solidFill>
        </p:spPr>
        <p:txBody>
          <a:bodyPr/>
          <a:lstStyle/>
          <a:p>
            <a:endParaRPr lang="en-US" dirty="0"/>
          </a:p>
        </p:txBody>
      </p:sp>
      <p:sp>
        <p:nvSpPr>
          <p:cNvPr id="2" name="TextBox 1"/>
          <p:cNvSpPr txBox="1"/>
          <p:nvPr/>
        </p:nvSpPr>
        <p:spPr>
          <a:xfrm>
            <a:off x="1702467" y="1062739"/>
            <a:ext cx="5782980" cy="4770537"/>
          </a:xfrm>
          <a:prstGeom prst="rect">
            <a:avLst/>
          </a:prstGeom>
          <a:noFill/>
        </p:spPr>
        <p:txBody>
          <a:bodyPr wrap="square" rtlCol="0">
            <a:spAutoFit/>
          </a:bodyPr>
          <a:lstStyle/>
          <a:p>
            <a:r>
              <a:rPr lang="en-US" sz="1600" dirty="0" smtClean="0"/>
              <a:t>The order of </a:t>
            </a:r>
            <a:r>
              <a:rPr lang="en-US" sz="1600" dirty="0" err="1" smtClean="0"/>
              <a:t>Xie</a:t>
            </a:r>
            <a:r>
              <a:rPr lang="en-US" sz="1600" dirty="0" smtClean="0"/>
              <a:t> He canons indicate the primary, secondary, and tertiary concerns of Chinese painters.</a:t>
            </a:r>
          </a:p>
          <a:p>
            <a:endParaRPr lang="en-US" sz="1600" dirty="0" smtClean="0"/>
          </a:p>
          <a:p>
            <a:r>
              <a:rPr lang="en-US" sz="1600" dirty="0" smtClean="0"/>
              <a:t>Based on his Six Canons, </a:t>
            </a:r>
            <a:r>
              <a:rPr lang="en-US" sz="1600" dirty="0" err="1" smtClean="0"/>
              <a:t>Xie</a:t>
            </a:r>
            <a:r>
              <a:rPr lang="en-US" sz="1600" dirty="0" smtClean="0"/>
              <a:t> He believes that the artist’s primary objective is to capture the vital spirit of the subjects in their paintings as well as to demonstrate their own sensitivity to that spirit.</a:t>
            </a:r>
          </a:p>
          <a:p>
            <a:endParaRPr lang="en-US" sz="1600" dirty="0" smtClean="0"/>
          </a:p>
          <a:p>
            <a:r>
              <a:rPr lang="en-US" sz="1600" dirty="0" smtClean="0"/>
              <a:t>The second concern in the Six Canons is the artist’s brush work. The artist must handle the brush with expertise and carefully choose the placement of their ink strokes. </a:t>
            </a:r>
          </a:p>
          <a:p>
            <a:endParaRPr lang="en-US" sz="1600" dirty="0"/>
          </a:p>
          <a:p>
            <a:r>
              <a:rPr lang="en-US" sz="1600" dirty="0" smtClean="0"/>
              <a:t>The third concern mentioned in the sixth canon is about a standard Chinese practice among painters: copying.</a:t>
            </a:r>
          </a:p>
          <a:p>
            <a:endParaRPr lang="en-US" sz="1600" dirty="0" smtClean="0"/>
          </a:p>
          <a:p>
            <a:r>
              <a:rPr lang="en-US" sz="1600" dirty="0" smtClean="0"/>
              <a:t>Like artists from many other different cultures, Chinese painters would often copy the works of their masters to learn and further develop their painting skills, as well as to form their own ideas on painting. </a:t>
            </a:r>
            <a:endParaRPr lang="en-US" sz="1600" dirty="0"/>
          </a:p>
        </p:txBody>
      </p:sp>
    </p:spTree>
    <p:extLst>
      <p:ext uri="{BB962C8B-B14F-4D97-AF65-F5344CB8AC3E}">
        <p14:creationId xmlns:p14="http://schemas.microsoft.com/office/powerpoint/2010/main" val="291816246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3684" y="133684"/>
            <a:ext cx="8890000" cy="6604000"/>
          </a:xfrm>
          <a:solidFill>
            <a:schemeClr val="accent3">
              <a:lumMod val="40000"/>
              <a:lumOff val="60000"/>
            </a:schemeClr>
          </a:solidFill>
        </p:spPr>
        <p:txBody>
          <a:bodyPr/>
          <a:lstStyle/>
          <a:p>
            <a:endParaRPr lang="en-US" dirty="0"/>
          </a:p>
        </p:txBody>
      </p:sp>
      <p:sp>
        <p:nvSpPr>
          <p:cNvPr id="4" name="TextBox 3"/>
          <p:cNvSpPr txBox="1"/>
          <p:nvPr/>
        </p:nvSpPr>
        <p:spPr>
          <a:xfrm>
            <a:off x="1836047" y="202713"/>
            <a:ext cx="5466729" cy="3539430"/>
          </a:xfrm>
          <a:prstGeom prst="rect">
            <a:avLst/>
          </a:prstGeom>
          <a:noFill/>
        </p:spPr>
        <p:txBody>
          <a:bodyPr wrap="square" rtlCol="0">
            <a:spAutoFit/>
          </a:bodyPr>
          <a:lstStyle/>
          <a:p>
            <a:endParaRPr lang="en-US" sz="1600" dirty="0" smtClean="0"/>
          </a:p>
          <a:p>
            <a:endParaRPr lang="en-US" sz="1600" dirty="0"/>
          </a:p>
          <a:p>
            <a:endParaRPr lang="en-US" sz="1600" dirty="0" smtClean="0"/>
          </a:p>
          <a:p>
            <a:endParaRPr lang="en-US" sz="1600" dirty="0"/>
          </a:p>
          <a:p>
            <a:r>
              <a:rPr lang="en-US" sz="1600" dirty="0" smtClean="0"/>
              <a:t>The Six principles of Chinese painting were established by </a:t>
            </a:r>
            <a:r>
              <a:rPr lang="en-US" sz="1600" dirty="0" err="1" smtClean="0"/>
              <a:t>Xie</a:t>
            </a:r>
            <a:r>
              <a:rPr lang="en-US" sz="1600" dirty="0" smtClean="0"/>
              <a:t> He(Hsieh Ho), a writer, art historian and critic in 6th century China. </a:t>
            </a:r>
          </a:p>
          <a:p>
            <a:r>
              <a:rPr lang="en-US" sz="1600" dirty="0" smtClean="0"/>
              <a:t>He is most famous for his "Six points to consider when judging a painting" (繪畫六法, Pinyin: </a:t>
            </a:r>
            <a:r>
              <a:rPr lang="en-US" sz="1600" dirty="0" err="1" smtClean="0"/>
              <a:t>Huìhuà</a:t>
            </a:r>
            <a:r>
              <a:rPr lang="en-US" sz="1600" dirty="0" smtClean="0"/>
              <a:t> </a:t>
            </a:r>
            <a:r>
              <a:rPr lang="en-US" sz="1600" dirty="0" err="1" smtClean="0"/>
              <a:t>Liùfǎ</a:t>
            </a:r>
            <a:r>
              <a:rPr lang="en-US" sz="1600" dirty="0" smtClean="0"/>
              <a:t>), taken from the preface to his book "The Record of the Classification of Old Painters" (古畫品錄; Pinyin: </a:t>
            </a:r>
            <a:r>
              <a:rPr lang="en-US" sz="1600" dirty="0" err="1" smtClean="0"/>
              <a:t>Gǔhuà</a:t>
            </a:r>
            <a:r>
              <a:rPr lang="en-US" sz="1600" dirty="0" smtClean="0"/>
              <a:t> </a:t>
            </a:r>
            <a:r>
              <a:rPr lang="en-US" sz="1600" dirty="0" err="1" smtClean="0"/>
              <a:t>Pǐnlù</a:t>
            </a:r>
            <a:r>
              <a:rPr lang="en-US" sz="1600" dirty="0" smtClean="0"/>
              <a:t>). </a:t>
            </a:r>
          </a:p>
          <a:p>
            <a:endParaRPr lang="en-US" sz="1600" dirty="0"/>
          </a:p>
          <a:p>
            <a:r>
              <a:rPr lang="en-US" sz="1600" dirty="0" smtClean="0"/>
              <a:t>This was written circa 550 and refers to "old" and "ancient" practices. </a:t>
            </a:r>
            <a:endParaRPr lang="en-US" dirty="0"/>
          </a:p>
        </p:txBody>
      </p:sp>
      <p:pic>
        <p:nvPicPr>
          <p:cNvPr id="5" name="Picture 4" descr="42mokkei01_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229" y="3858147"/>
            <a:ext cx="8889510" cy="2547715"/>
          </a:xfrm>
          <a:prstGeom prst="rect">
            <a:avLst/>
          </a:prstGeom>
        </p:spPr>
      </p:pic>
      <p:sp>
        <p:nvSpPr>
          <p:cNvPr id="6" name="TextBox 5"/>
          <p:cNvSpPr txBox="1"/>
          <p:nvPr/>
        </p:nvSpPr>
        <p:spPr>
          <a:xfrm>
            <a:off x="139229" y="6368352"/>
            <a:ext cx="8884455" cy="276999"/>
          </a:xfrm>
          <a:prstGeom prst="rect">
            <a:avLst/>
          </a:prstGeom>
          <a:noFill/>
        </p:spPr>
        <p:txBody>
          <a:bodyPr wrap="square" rtlCol="0">
            <a:spAutoFit/>
          </a:bodyPr>
          <a:lstStyle/>
          <a:p>
            <a:r>
              <a:rPr lang="en-US" sz="1200" dirty="0" smtClean="0"/>
              <a:t>Returning Sails off Distant Shore, Attributed to Mu qi </a:t>
            </a:r>
            <a:endParaRPr lang="en-US" sz="1200" dirty="0"/>
          </a:p>
        </p:txBody>
      </p:sp>
    </p:spTree>
    <p:extLst>
      <p:ext uri="{BB962C8B-B14F-4D97-AF65-F5344CB8AC3E}">
        <p14:creationId xmlns:p14="http://schemas.microsoft.com/office/powerpoint/2010/main" val="291816246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3684" y="133684"/>
            <a:ext cx="8890000" cy="6604000"/>
          </a:xfrm>
          <a:solidFill>
            <a:schemeClr val="accent3">
              <a:lumMod val="40000"/>
              <a:lumOff val="60000"/>
            </a:schemeClr>
          </a:solidFill>
        </p:spPr>
        <p:txBody>
          <a:bodyPr/>
          <a:lstStyle/>
          <a:p>
            <a:endParaRPr lang="en-US" dirty="0"/>
          </a:p>
        </p:txBody>
      </p:sp>
      <p:sp>
        <p:nvSpPr>
          <p:cNvPr id="2" name="TextBox 1"/>
          <p:cNvSpPr txBox="1"/>
          <p:nvPr/>
        </p:nvSpPr>
        <p:spPr>
          <a:xfrm>
            <a:off x="1877462" y="133684"/>
            <a:ext cx="5425314" cy="6063199"/>
          </a:xfrm>
          <a:prstGeom prst="rect">
            <a:avLst/>
          </a:prstGeom>
          <a:noFill/>
        </p:spPr>
        <p:txBody>
          <a:bodyPr wrap="square" rtlCol="0">
            <a:spAutoFit/>
          </a:bodyPr>
          <a:lstStyle/>
          <a:p>
            <a:r>
              <a:rPr lang="en-US" dirty="0" smtClean="0"/>
              <a:t> </a:t>
            </a:r>
          </a:p>
          <a:p>
            <a:r>
              <a:rPr lang="en-US" b="1" dirty="0" smtClean="0">
                <a:ln w="10541" cmpd="sng">
                  <a:solidFill>
                    <a:schemeClr val="accent1">
                      <a:shade val="88000"/>
                      <a:satMod val="110000"/>
                    </a:schemeClr>
                  </a:solidFill>
                  <a:prstDash val="solid"/>
                </a:ln>
                <a:solidFill>
                  <a:schemeClr val="tx2">
                    <a:lumMod val="75000"/>
                  </a:schemeClr>
                </a:solidFill>
              </a:rPr>
              <a:t>The six elements that define a painting are:</a:t>
            </a:r>
          </a:p>
          <a:p>
            <a:endParaRPr lang="en-US" sz="1600" dirty="0" smtClean="0"/>
          </a:p>
          <a:p>
            <a:r>
              <a:rPr lang="en-US" sz="1600" dirty="0" smtClean="0"/>
              <a:t>"Spirit Resonance," or vitality,</a:t>
            </a:r>
            <a:r>
              <a:rPr lang="en-US" sz="1600" b="1" dirty="0" smtClean="0"/>
              <a:t> Chi </a:t>
            </a:r>
            <a:r>
              <a:rPr lang="en-US" sz="1600" dirty="0" smtClean="0"/>
              <a:t>seems to translate to the nervous energy transmitted from the artist into the work. The overall energy of a work of art. </a:t>
            </a:r>
            <a:r>
              <a:rPr lang="en-US" sz="1600" dirty="0" err="1" smtClean="0"/>
              <a:t>Xie</a:t>
            </a:r>
            <a:r>
              <a:rPr lang="en-US" sz="1600" dirty="0" smtClean="0"/>
              <a:t> He said that without Spirit Resonance, there was no need to look further.</a:t>
            </a:r>
          </a:p>
          <a:p>
            <a:endParaRPr lang="en-US" sz="1600" dirty="0" smtClean="0"/>
          </a:p>
          <a:p>
            <a:r>
              <a:rPr lang="en-US" sz="1600" dirty="0" smtClean="0"/>
              <a:t>"Bone Method," or the way of using the brush. This refers not only to texture and brush stroke, but to the close link between handwriting and personality. In his day, the art of calligraphy was inseparable from painting.</a:t>
            </a:r>
          </a:p>
          <a:p>
            <a:endParaRPr lang="en-US" sz="1600" dirty="0" smtClean="0"/>
          </a:p>
          <a:p>
            <a:r>
              <a:rPr lang="en-US" sz="1600" dirty="0" smtClean="0"/>
              <a:t>"Correspondence to the Object," or the depicting of form, which would include shape and line.</a:t>
            </a:r>
          </a:p>
          <a:p>
            <a:endParaRPr lang="en-US" sz="1600" dirty="0" smtClean="0"/>
          </a:p>
          <a:p>
            <a:r>
              <a:rPr lang="en-US" sz="1600" dirty="0" smtClean="0"/>
              <a:t>"Suitability to Type," or the application of color, including layers, value and tone.</a:t>
            </a:r>
          </a:p>
          <a:p>
            <a:endParaRPr lang="en-US" sz="1600" dirty="0" smtClean="0"/>
          </a:p>
          <a:p>
            <a:r>
              <a:rPr lang="en-US" sz="1600" dirty="0" smtClean="0"/>
              <a:t>"Division and Planning," or placing and arrangement, corresponding to composition, space and depth.</a:t>
            </a:r>
          </a:p>
          <a:p>
            <a:endParaRPr lang="en-US" sz="1600" dirty="0" smtClean="0"/>
          </a:p>
          <a:p>
            <a:r>
              <a:rPr lang="en-US" sz="1600" dirty="0" smtClean="0"/>
              <a:t>"Transmission by Copying," or the copying of models, not only from life but also the works of antiquity.</a:t>
            </a:r>
            <a:endParaRPr lang="en-US" sz="1600" dirty="0"/>
          </a:p>
        </p:txBody>
      </p:sp>
    </p:spTree>
    <p:extLst>
      <p:ext uri="{BB962C8B-B14F-4D97-AF65-F5344CB8AC3E}">
        <p14:creationId xmlns:p14="http://schemas.microsoft.com/office/powerpoint/2010/main" val="291816246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3684" y="133684"/>
            <a:ext cx="8890000" cy="6604000"/>
          </a:xfrm>
          <a:solidFill>
            <a:schemeClr val="accent3">
              <a:lumMod val="40000"/>
              <a:lumOff val="60000"/>
            </a:schemeClr>
          </a:solidFill>
        </p:spPr>
        <p:txBody>
          <a:bodyPr/>
          <a:lstStyle/>
          <a:p>
            <a:pPr algn="l"/>
            <a:r>
              <a:rPr lang="en-US" sz="2800" b="1" dirty="0" smtClean="0">
                <a:ln w="10541" cmpd="sng">
                  <a:solidFill>
                    <a:schemeClr val="accent1">
                      <a:shade val="88000"/>
                      <a:satMod val="110000"/>
                    </a:schemeClr>
                  </a:solidFill>
                  <a:prstDash val="solid"/>
                </a:ln>
                <a:solidFill>
                  <a:schemeClr val="tx2">
                    <a:lumMod val="75000"/>
                  </a:schemeClr>
                </a:solidFill>
              </a:rPr>
              <a:t> </a:t>
            </a:r>
            <a:endParaRPr lang="en-US" b="1" dirty="0">
              <a:ln w="10541" cmpd="sng">
                <a:solidFill>
                  <a:schemeClr val="accent1">
                    <a:shade val="88000"/>
                    <a:satMod val="110000"/>
                  </a:schemeClr>
                </a:solidFill>
                <a:prstDash val="solid"/>
              </a:ln>
              <a:solidFill>
                <a:schemeClr val="tx2">
                  <a:lumMod val="75000"/>
                </a:schemeClr>
              </a:solidFill>
            </a:endParaRPr>
          </a:p>
        </p:txBody>
      </p:sp>
      <p:pic>
        <p:nvPicPr>
          <p:cNvPr id="8" name="Picture 7" descr="ardhanareswara.jpg"/>
          <p:cNvPicPr>
            <a:picLocks noChangeAspect="1"/>
          </p:cNvPicPr>
          <p:nvPr/>
        </p:nvPicPr>
        <p:blipFill>
          <a:blip r:embed="rId2">
            <a:duotone>
              <a:prstClr val="black"/>
              <a:schemeClr val="accent3">
                <a:tint val="45000"/>
                <a:satMod val="400000"/>
              </a:schemeClr>
            </a:duotone>
            <a:alphaModFix/>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2374886" y="133684"/>
            <a:ext cx="4390957" cy="6604000"/>
          </a:xfrm>
          <a:prstGeom prst="rect">
            <a:avLst/>
          </a:prstGeom>
        </p:spPr>
      </p:pic>
      <p:sp>
        <p:nvSpPr>
          <p:cNvPr id="9" name="TextBox 8"/>
          <p:cNvSpPr txBox="1"/>
          <p:nvPr/>
        </p:nvSpPr>
        <p:spPr>
          <a:xfrm>
            <a:off x="133684" y="147489"/>
            <a:ext cx="3648850" cy="523220"/>
          </a:xfrm>
          <a:prstGeom prst="rect">
            <a:avLst/>
          </a:prstGeom>
          <a:noFill/>
        </p:spPr>
        <p:txBody>
          <a:bodyPr wrap="square" rtlCol="0">
            <a:spAutoFit/>
          </a:bodyPr>
          <a:lstStyle/>
          <a:p>
            <a:r>
              <a:rPr lang="en-US" sz="2800" b="1" dirty="0" smtClean="0">
                <a:ln w="10541" cmpd="sng">
                  <a:solidFill>
                    <a:schemeClr val="accent1">
                      <a:shade val="88000"/>
                      <a:satMod val="110000"/>
                    </a:schemeClr>
                  </a:solidFill>
                  <a:prstDash val="solid"/>
                </a:ln>
                <a:solidFill>
                  <a:schemeClr val="tx2">
                    <a:lumMod val="75000"/>
                  </a:schemeClr>
                </a:solidFill>
              </a:rPr>
              <a:t>Six Limbs of Indian Art</a:t>
            </a:r>
          </a:p>
        </p:txBody>
      </p:sp>
    </p:spTree>
    <p:extLst>
      <p:ext uri="{BB962C8B-B14F-4D97-AF65-F5344CB8AC3E}">
        <p14:creationId xmlns:p14="http://schemas.microsoft.com/office/powerpoint/2010/main" val="291816246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3684" y="133684"/>
            <a:ext cx="8890000" cy="6604000"/>
          </a:xfrm>
          <a:solidFill>
            <a:schemeClr val="accent3">
              <a:lumMod val="40000"/>
              <a:lumOff val="60000"/>
            </a:schemeClr>
          </a:solidFill>
        </p:spPr>
        <p:txBody>
          <a:bodyPr/>
          <a:lstStyle/>
          <a:p>
            <a:endParaRPr lang="en-US" dirty="0" smtClean="0"/>
          </a:p>
          <a:p>
            <a:endParaRPr lang="en-US" dirty="0"/>
          </a:p>
        </p:txBody>
      </p:sp>
      <p:sp>
        <p:nvSpPr>
          <p:cNvPr id="2" name="TextBox 1"/>
          <p:cNvSpPr txBox="1"/>
          <p:nvPr/>
        </p:nvSpPr>
        <p:spPr>
          <a:xfrm>
            <a:off x="1849854" y="133684"/>
            <a:ext cx="5452922" cy="6555643"/>
          </a:xfrm>
          <a:prstGeom prst="rect">
            <a:avLst/>
          </a:prstGeom>
          <a:noFill/>
        </p:spPr>
        <p:txBody>
          <a:bodyPr wrap="square" rtlCol="0">
            <a:spAutoFit/>
          </a:bodyPr>
          <a:lstStyle/>
          <a:p>
            <a:r>
              <a:rPr lang="en-US" b="1" dirty="0" err="1" smtClean="0">
                <a:ln w="10541" cmpd="sng">
                  <a:solidFill>
                    <a:schemeClr val="accent1">
                      <a:shade val="88000"/>
                      <a:satMod val="110000"/>
                    </a:schemeClr>
                  </a:solidFill>
                  <a:prstDash val="solid"/>
                </a:ln>
                <a:solidFill>
                  <a:schemeClr val="tx2">
                    <a:lumMod val="50000"/>
                  </a:schemeClr>
                </a:solidFill>
              </a:rPr>
              <a:t>Sadanga</a:t>
            </a:r>
            <a:r>
              <a:rPr lang="en-US" b="1" dirty="0" smtClean="0">
                <a:ln w="10541" cmpd="sng">
                  <a:solidFill>
                    <a:schemeClr val="accent1">
                      <a:shade val="88000"/>
                      <a:satMod val="110000"/>
                    </a:schemeClr>
                  </a:solidFill>
                  <a:prstDash val="solid"/>
                </a:ln>
                <a:solidFill>
                  <a:schemeClr val="tx2">
                    <a:lumMod val="50000"/>
                  </a:schemeClr>
                </a:solidFill>
              </a:rPr>
              <a:t> of Indian painting</a:t>
            </a:r>
          </a:p>
          <a:p>
            <a:endParaRPr lang="en-US" b="1" dirty="0" smtClean="0">
              <a:ln w="10541" cmpd="sng">
                <a:solidFill>
                  <a:schemeClr val="accent1">
                    <a:shade val="88000"/>
                    <a:satMod val="110000"/>
                  </a:schemeClr>
                </a:solidFill>
                <a:prstDash val="solid"/>
              </a:ln>
              <a:solidFill>
                <a:schemeClr val="tx2">
                  <a:lumMod val="50000"/>
                </a:schemeClr>
              </a:solidFill>
            </a:endParaRPr>
          </a:p>
          <a:p>
            <a:r>
              <a:rPr lang="en-US" sz="1600" dirty="0" smtClean="0"/>
              <a:t>Around the 1st century BC the </a:t>
            </a:r>
            <a:r>
              <a:rPr lang="en-US" sz="1600" b="1" dirty="0" err="1" smtClean="0"/>
              <a:t>Sadanga</a:t>
            </a:r>
            <a:r>
              <a:rPr lang="en-US" sz="1600" dirty="0" smtClean="0"/>
              <a:t> or Six Limbs of Indian Painting, were evolved, a series of canons laying down the main principles of the art. </a:t>
            </a:r>
            <a:r>
              <a:rPr lang="en-US" sz="1600" b="1" dirty="0" err="1" smtClean="0"/>
              <a:t>Vatsyayana</a:t>
            </a:r>
            <a:r>
              <a:rPr lang="en-US" sz="1600" dirty="0" smtClean="0"/>
              <a:t>, who lived during the third century A.D., enumerates these in his </a:t>
            </a:r>
            <a:r>
              <a:rPr lang="en-US" sz="1600" b="1" dirty="0" err="1" smtClean="0"/>
              <a:t>Kamasutra</a:t>
            </a:r>
            <a:r>
              <a:rPr lang="en-US" sz="1600" dirty="0" smtClean="0"/>
              <a:t> having extracted them from still more ancient works.</a:t>
            </a:r>
          </a:p>
          <a:p>
            <a:r>
              <a:rPr lang="en-US" b="1" dirty="0" smtClean="0">
                <a:solidFill>
                  <a:schemeClr val="accent1">
                    <a:lumMod val="75000"/>
                  </a:schemeClr>
                </a:solidFill>
              </a:rPr>
              <a:t>These 'Six Limbs' have been translated as follows:</a:t>
            </a:r>
          </a:p>
          <a:p>
            <a:endParaRPr lang="en-US" sz="1600" dirty="0" smtClean="0"/>
          </a:p>
          <a:p>
            <a:pPr marL="285750" indent="-285750">
              <a:buFont typeface="Arial"/>
              <a:buChar char="•"/>
            </a:pPr>
            <a:r>
              <a:rPr lang="en-US" sz="1600" b="1" i="1" dirty="0" err="1" smtClean="0"/>
              <a:t>Rupabheda</a:t>
            </a:r>
            <a:r>
              <a:rPr lang="en-US" sz="1600" dirty="0" smtClean="0"/>
              <a:t> The knowledge of appearances.</a:t>
            </a:r>
          </a:p>
          <a:p>
            <a:endParaRPr lang="en-US" sz="1600" dirty="0" smtClean="0"/>
          </a:p>
          <a:p>
            <a:pPr marL="285750" indent="-285750">
              <a:buFont typeface="Arial"/>
              <a:buChar char="•"/>
            </a:pPr>
            <a:r>
              <a:rPr lang="en-US" sz="1600" b="1" i="1" dirty="0" err="1" smtClean="0"/>
              <a:t>Pramanam</a:t>
            </a:r>
            <a:r>
              <a:rPr lang="en-US" sz="1600" dirty="0" smtClean="0"/>
              <a:t> Correct perception, measure and structure.</a:t>
            </a:r>
          </a:p>
          <a:p>
            <a:endParaRPr lang="en-US" sz="1600" dirty="0" smtClean="0"/>
          </a:p>
          <a:p>
            <a:pPr marL="285750" indent="-285750">
              <a:buFont typeface="Arial"/>
              <a:buChar char="•"/>
            </a:pPr>
            <a:r>
              <a:rPr lang="en-US" sz="1600" b="1" i="1" dirty="0" err="1" smtClean="0"/>
              <a:t>Bhava</a:t>
            </a:r>
            <a:r>
              <a:rPr lang="en-US" sz="1600" dirty="0" smtClean="0"/>
              <a:t> Action of feelings on forms.</a:t>
            </a:r>
          </a:p>
          <a:p>
            <a:endParaRPr lang="en-US" sz="1600" dirty="0" smtClean="0"/>
          </a:p>
          <a:p>
            <a:pPr marL="285750" indent="-285750">
              <a:buFont typeface="Arial"/>
              <a:buChar char="•"/>
            </a:pPr>
            <a:r>
              <a:rPr lang="en-US" sz="1600" b="1" i="1" dirty="0" err="1" smtClean="0"/>
              <a:t>Lavanya</a:t>
            </a:r>
            <a:r>
              <a:rPr lang="en-US" sz="1600" b="1" i="1" dirty="0" smtClean="0"/>
              <a:t> </a:t>
            </a:r>
            <a:r>
              <a:rPr lang="en-US" sz="1600" b="1" i="1" dirty="0" err="1" smtClean="0"/>
              <a:t>Yojanam</a:t>
            </a:r>
            <a:r>
              <a:rPr lang="en-US" sz="1600" b="1" i="1" dirty="0" smtClean="0"/>
              <a:t> </a:t>
            </a:r>
            <a:r>
              <a:rPr lang="en-US" sz="1600" dirty="0" smtClean="0"/>
              <a:t>Infusion of grace, artistic  representation.</a:t>
            </a:r>
          </a:p>
          <a:p>
            <a:endParaRPr lang="en-US" sz="1600" dirty="0" smtClean="0"/>
          </a:p>
          <a:p>
            <a:pPr marL="285750" indent="-285750">
              <a:buFont typeface="Arial"/>
              <a:buChar char="•"/>
            </a:pPr>
            <a:r>
              <a:rPr lang="en-US" sz="1600" b="1" i="1" dirty="0" err="1" smtClean="0"/>
              <a:t>Sadrisyam</a:t>
            </a:r>
            <a:r>
              <a:rPr lang="en-US" sz="1600" b="1" i="1" dirty="0" smtClean="0"/>
              <a:t> </a:t>
            </a:r>
            <a:r>
              <a:rPr lang="en-US" sz="1600" dirty="0" smtClean="0"/>
              <a:t>Similitude.</a:t>
            </a:r>
          </a:p>
          <a:p>
            <a:endParaRPr lang="en-US" sz="1600" dirty="0" smtClean="0"/>
          </a:p>
          <a:p>
            <a:pPr marL="285750" indent="-285750">
              <a:buFont typeface="Arial"/>
              <a:buChar char="•"/>
            </a:pPr>
            <a:r>
              <a:rPr lang="en-US" sz="1600" b="1" i="1" dirty="0" err="1" smtClean="0"/>
              <a:t>Varnikabhanga</a:t>
            </a:r>
            <a:r>
              <a:rPr lang="en-US" sz="1600" dirty="0" smtClean="0"/>
              <a:t> Artistic manner of using the brush and  colours. </a:t>
            </a:r>
          </a:p>
          <a:p>
            <a:pPr marL="285750" indent="-285750">
              <a:buFont typeface="Arial"/>
              <a:buChar char="•"/>
            </a:pPr>
            <a:endParaRPr lang="en-US" sz="1600" dirty="0" smtClean="0"/>
          </a:p>
          <a:p>
            <a:r>
              <a:rPr lang="en-US" sz="1600" dirty="0" smtClean="0"/>
              <a:t>The subsequent development of painting by the Buddhists indicates that these ' Six Limbs ' were put into practice by Indian artists, and are the basic principles on which their art was founded.</a:t>
            </a:r>
            <a:endParaRPr lang="en-US" sz="1600" dirty="0"/>
          </a:p>
        </p:txBody>
      </p:sp>
    </p:spTree>
    <p:extLst>
      <p:ext uri="{BB962C8B-B14F-4D97-AF65-F5344CB8AC3E}">
        <p14:creationId xmlns:p14="http://schemas.microsoft.com/office/powerpoint/2010/main" val="291816246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3684" y="133684"/>
            <a:ext cx="8890000" cy="6604000"/>
          </a:xfrm>
          <a:solidFill>
            <a:schemeClr val="accent3">
              <a:lumMod val="40000"/>
              <a:lumOff val="60000"/>
            </a:schemeClr>
          </a:solidFill>
        </p:spPr>
        <p:txBody>
          <a:bodyPr/>
          <a:lstStyle/>
          <a:p>
            <a:endParaRPr lang="en-US" dirty="0"/>
          </a:p>
        </p:txBody>
      </p:sp>
      <p:pic>
        <p:nvPicPr>
          <p:cNvPr id="2" name="Picture 1" descr="bhangas.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1500" y="2032000"/>
            <a:ext cx="5461000" cy="2794000"/>
          </a:xfrm>
          <a:prstGeom prst="rect">
            <a:avLst/>
          </a:prstGeom>
        </p:spPr>
      </p:pic>
    </p:spTree>
    <p:extLst>
      <p:ext uri="{BB962C8B-B14F-4D97-AF65-F5344CB8AC3E}">
        <p14:creationId xmlns:p14="http://schemas.microsoft.com/office/powerpoint/2010/main" val="291816246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3684" y="133684"/>
            <a:ext cx="8890000" cy="6604000"/>
          </a:xfrm>
          <a:solidFill>
            <a:schemeClr val="accent3">
              <a:lumMod val="40000"/>
              <a:lumOff val="60000"/>
            </a:schemeClr>
          </a:solidFill>
        </p:spPr>
        <p:txBody>
          <a:bodyPr/>
          <a:lstStyle/>
          <a:p>
            <a:endParaRPr lang="en-US" dirty="0"/>
          </a:p>
        </p:txBody>
      </p:sp>
      <p:sp>
        <p:nvSpPr>
          <p:cNvPr id="2" name="TextBox 1"/>
          <p:cNvSpPr txBox="1"/>
          <p:nvPr/>
        </p:nvSpPr>
        <p:spPr>
          <a:xfrm>
            <a:off x="1849853" y="188907"/>
            <a:ext cx="5425314" cy="6001644"/>
          </a:xfrm>
          <a:prstGeom prst="rect">
            <a:avLst/>
          </a:prstGeom>
          <a:noFill/>
        </p:spPr>
        <p:txBody>
          <a:bodyPr wrap="square" rtlCol="0">
            <a:spAutoFit/>
          </a:bodyPr>
          <a:lstStyle/>
          <a:p>
            <a:r>
              <a:rPr lang="en-US" sz="1600" b="1" dirty="0" smtClean="0">
                <a:hlinkClick r:id="rId2" tooltip="Bharata Muni"/>
              </a:rPr>
              <a:t>Bharata Muni</a:t>
            </a:r>
            <a:r>
              <a:rPr lang="en-US" sz="1600" b="1" dirty="0" smtClean="0"/>
              <a:t> enunciated the eight </a:t>
            </a:r>
            <a:r>
              <a:rPr lang="en-US" sz="1600" b="1" dirty="0" err="1" smtClean="0"/>
              <a:t>Rasas</a:t>
            </a:r>
            <a:r>
              <a:rPr lang="en-US" sz="1600" b="1" dirty="0" smtClean="0"/>
              <a:t> in the </a:t>
            </a:r>
            <a:r>
              <a:rPr lang="en-US" sz="1600" b="1" i="1" dirty="0" smtClean="0">
                <a:hlinkClick r:id="rId3" tooltip="Nātyasāstra"/>
              </a:rPr>
              <a:t>Nātyasāstra</a:t>
            </a:r>
            <a:r>
              <a:rPr lang="en-US" sz="1600" b="1" dirty="0" smtClean="0"/>
              <a:t>:</a:t>
            </a:r>
          </a:p>
          <a:p>
            <a:endParaRPr lang="en-US" sz="1600" dirty="0" smtClean="0"/>
          </a:p>
          <a:p>
            <a:r>
              <a:rPr lang="en-US" sz="1600" b="1" u="none" strike="noStrike" dirty="0" smtClean="0">
                <a:effectLst/>
                <a:hlinkClick r:id="rId4" tooltip="Sringara"/>
              </a:rPr>
              <a:t>Śṛngāram</a:t>
            </a:r>
            <a:r>
              <a:rPr lang="en-US" sz="1600" dirty="0" smtClean="0"/>
              <a:t> (</a:t>
            </a:r>
            <a:r>
              <a:rPr lang="en-US" sz="1600" dirty="0" err="1" smtClean="0"/>
              <a:t>शृङ्गारं</a:t>
            </a:r>
            <a:r>
              <a:rPr lang="en-US" sz="1600" dirty="0" smtClean="0"/>
              <a:t>) Love, Attractiveness. Presiding deity: </a:t>
            </a:r>
            <a:r>
              <a:rPr lang="en-US" sz="1600" dirty="0" smtClean="0">
                <a:hlinkClick r:id="rId5" tooltip="Vishnu"/>
              </a:rPr>
              <a:t>Vishnu</a:t>
            </a:r>
            <a:r>
              <a:rPr lang="en-US" sz="1600" dirty="0" smtClean="0"/>
              <a:t>. </a:t>
            </a:r>
            <a:r>
              <a:rPr lang="en-US" sz="1600" dirty="0" err="1" smtClean="0"/>
              <a:t>Colour:green</a:t>
            </a:r>
            <a:r>
              <a:rPr lang="en-US" sz="1600" dirty="0" smtClean="0"/>
              <a:t>.</a:t>
            </a:r>
          </a:p>
          <a:p>
            <a:endParaRPr lang="en-US" sz="1600" dirty="0" smtClean="0"/>
          </a:p>
          <a:p>
            <a:r>
              <a:rPr lang="en-US" sz="1600" b="1" u="none" strike="noStrike" dirty="0" smtClean="0">
                <a:effectLst/>
                <a:hlinkClick r:id="rId6" tooltip="Hāsya"/>
              </a:rPr>
              <a:t>Hāsyam</a:t>
            </a:r>
            <a:r>
              <a:rPr lang="en-US" sz="1600" dirty="0" smtClean="0"/>
              <a:t> (</a:t>
            </a:r>
            <a:r>
              <a:rPr lang="en-US" sz="1600" dirty="0" err="1" smtClean="0"/>
              <a:t>हास्यं</a:t>
            </a:r>
            <a:r>
              <a:rPr lang="en-US" sz="1600" dirty="0" smtClean="0"/>
              <a:t>) Laughter, Mirth, Comedy. Presiding deity: </a:t>
            </a:r>
            <a:r>
              <a:rPr lang="en-US" sz="1600" dirty="0" smtClean="0">
                <a:hlinkClick r:id="rId7" tooltip="Ganesha"/>
              </a:rPr>
              <a:t>Ganesha</a:t>
            </a:r>
            <a:r>
              <a:rPr lang="en-US" sz="1600" dirty="0" smtClean="0"/>
              <a:t>. Colour: white.</a:t>
            </a:r>
          </a:p>
          <a:p>
            <a:endParaRPr lang="en-US" sz="1600" dirty="0" smtClean="0"/>
          </a:p>
          <a:p>
            <a:r>
              <a:rPr lang="en-US" sz="1600" b="1" u="none" strike="noStrike" dirty="0" err="1" smtClean="0">
                <a:effectLst/>
              </a:rPr>
              <a:t>Raudram</a:t>
            </a:r>
            <a:r>
              <a:rPr lang="en-US" sz="1600" dirty="0" smtClean="0"/>
              <a:t> (</a:t>
            </a:r>
            <a:r>
              <a:rPr lang="en-US" sz="1600" dirty="0" err="1" smtClean="0"/>
              <a:t>रौद्रं</a:t>
            </a:r>
            <a:r>
              <a:rPr lang="en-US" sz="1600" dirty="0" smtClean="0"/>
              <a:t>) Fury. Presiding deity: </a:t>
            </a:r>
            <a:r>
              <a:rPr lang="en-US" sz="1600" dirty="0" smtClean="0">
                <a:hlinkClick r:id="rId8" tooltip="Rudra"/>
              </a:rPr>
              <a:t>Rudra</a:t>
            </a:r>
            <a:r>
              <a:rPr lang="en-US" sz="1600" dirty="0" smtClean="0"/>
              <a:t>. Colour: red.</a:t>
            </a:r>
          </a:p>
          <a:p>
            <a:endParaRPr lang="en-US" sz="1600" dirty="0" smtClean="0"/>
          </a:p>
          <a:p>
            <a:r>
              <a:rPr lang="en-US" sz="1600" b="1" u="none" strike="noStrike" dirty="0" err="1" smtClean="0">
                <a:effectLst/>
              </a:rPr>
              <a:t>Kāruṇyam</a:t>
            </a:r>
            <a:r>
              <a:rPr lang="en-US" sz="1600" dirty="0" smtClean="0"/>
              <a:t> (</a:t>
            </a:r>
            <a:r>
              <a:rPr lang="en-US" sz="1600" dirty="0" err="1" smtClean="0"/>
              <a:t>कारुण्यं</a:t>
            </a:r>
            <a:r>
              <a:rPr lang="en-US" sz="1600" dirty="0" smtClean="0"/>
              <a:t>) Compassion, Tragedy. Presiding deity: </a:t>
            </a:r>
            <a:r>
              <a:rPr lang="en-US" sz="1600" dirty="0" smtClean="0">
                <a:hlinkClick r:id="rId9" tooltip="Yama"/>
              </a:rPr>
              <a:t>Yama</a:t>
            </a:r>
            <a:r>
              <a:rPr lang="en-US" sz="1600" dirty="0" smtClean="0"/>
              <a:t>. </a:t>
            </a:r>
            <a:r>
              <a:rPr lang="en-US" sz="1600" dirty="0" err="1" smtClean="0"/>
              <a:t>Colour:dove</a:t>
            </a:r>
            <a:r>
              <a:rPr lang="en-US" sz="1600" dirty="0" smtClean="0"/>
              <a:t> </a:t>
            </a:r>
            <a:r>
              <a:rPr lang="en-US" sz="1600" dirty="0" err="1" smtClean="0"/>
              <a:t>coloured</a:t>
            </a:r>
            <a:r>
              <a:rPr lang="en-US" sz="1600" dirty="0" smtClean="0"/>
              <a:t>.</a:t>
            </a:r>
          </a:p>
          <a:p>
            <a:endParaRPr lang="en-US" sz="1600" dirty="0" smtClean="0"/>
          </a:p>
          <a:p>
            <a:r>
              <a:rPr lang="en-US" sz="1600" b="1" u="none" strike="noStrike" dirty="0" err="1" smtClean="0">
                <a:effectLst/>
              </a:rPr>
              <a:t>Bībhatsam</a:t>
            </a:r>
            <a:r>
              <a:rPr lang="en-US" sz="1600" dirty="0" smtClean="0"/>
              <a:t> (</a:t>
            </a:r>
            <a:r>
              <a:rPr lang="en-US" sz="1600" dirty="0" err="1" smtClean="0"/>
              <a:t>बीभत्सं</a:t>
            </a:r>
            <a:r>
              <a:rPr lang="en-US" sz="1600" dirty="0" smtClean="0"/>
              <a:t>) Disgust, Aversion. Presiding deity: </a:t>
            </a:r>
            <a:r>
              <a:rPr lang="en-US" sz="1600" dirty="0" smtClean="0">
                <a:hlinkClick r:id="rId10" tooltip="Shiva"/>
              </a:rPr>
              <a:t>Shiva</a:t>
            </a:r>
            <a:r>
              <a:rPr lang="en-US" sz="1600" dirty="0" smtClean="0"/>
              <a:t>. Colour: blue</a:t>
            </a:r>
          </a:p>
          <a:p>
            <a:endParaRPr lang="en-US" sz="1600" dirty="0" smtClean="0"/>
          </a:p>
          <a:p>
            <a:r>
              <a:rPr lang="en-US" sz="1600" b="1" u="none" strike="noStrike" dirty="0" err="1" smtClean="0">
                <a:effectLst/>
              </a:rPr>
              <a:t>Bhayānakam</a:t>
            </a:r>
            <a:r>
              <a:rPr lang="en-US" sz="1600" dirty="0" smtClean="0"/>
              <a:t> (</a:t>
            </a:r>
            <a:r>
              <a:rPr lang="en-US" sz="1600" dirty="0" err="1" smtClean="0"/>
              <a:t>भयानकं</a:t>
            </a:r>
            <a:r>
              <a:rPr lang="en-US" sz="1600" dirty="0" smtClean="0"/>
              <a:t>) Horror, Terror. Presiding deity: </a:t>
            </a:r>
            <a:r>
              <a:rPr lang="en-US" sz="1600" dirty="0" smtClean="0">
                <a:hlinkClick r:id="rId11" tooltip="Kāla (time)"/>
              </a:rPr>
              <a:t>Kala</a:t>
            </a:r>
            <a:r>
              <a:rPr lang="en-US" sz="1600" dirty="0" smtClean="0"/>
              <a:t>. Colour: black</a:t>
            </a:r>
          </a:p>
          <a:p>
            <a:endParaRPr lang="en-US" sz="1600" dirty="0" smtClean="0"/>
          </a:p>
          <a:p>
            <a:r>
              <a:rPr lang="en-US" sz="1600" b="1" u="none" strike="noStrike" dirty="0" err="1" smtClean="0">
                <a:effectLst/>
              </a:rPr>
              <a:t>Vīram</a:t>
            </a:r>
            <a:r>
              <a:rPr lang="en-US" sz="1600" dirty="0" smtClean="0"/>
              <a:t> (</a:t>
            </a:r>
            <a:r>
              <a:rPr lang="en-US" sz="1600" dirty="0" err="1" smtClean="0"/>
              <a:t>वीरं</a:t>
            </a:r>
            <a:r>
              <a:rPr lang="en-US" sz="1600" dirty="0" smtClean="0"/>
              <a:t>) Heroic mood. Presiding deity: </a:t>
            </a:r>
            <a:r>
              <a:rPr lang="en-US" sz="1600" dirty="0" smtClean="0">
                <a:hlinkClick r:id="rId12" tooltip="Indra"/>
              </a:rPr>
              <a:t>Indra</a:t>
            </a:r>
            <a:r>
              <a:rPr lang="en-US" sz="1600" dirty="0" smtClean="0"/>
              <a:t>. </a:t>
            </a:r>
            <a:r>
              <a:rPr lang="en-US" sz="1600" dirty="0" err="1" smtClean="0"/>
              <a:t>Colour:wheatish</a:t>
            </a:r>
            <a:r>
              <a:rPr lang="en-US" sz="1600" dirty="0" smtClean="0"/>
              <a:t> brown</a:t>
            </a:r>
          </a:p>
          <a:p>
            <a:endParaRPr lang="en-US" sz="1600" dirty="0" smtClean="0"/>
          </a:p>
          <a:p>
            <a:r>
              <a:rPr lang="en-US" sz="1600" b="1" u="none" strike="noStrike" dirty="0" err="1" smtClean="0">
                <a:effectLst/>
              </a:rPr>
              <a:t>Adbhutam</a:t>
            </a:r>
            <a:r>
              <a:rPr lang="en-US" sz="1600" dirty="0" smtClean="0"/>
              <a:t> (</a:t>
            </a:r>
            <a:r>
              <a:rPr lang="en-US" sz="1600" dirty="0" err="1" smtClean="0"/>
              <a:t>अद्भुतं</a:t>
            </a:r>
            <a:r>
              <a:rPr lang="en-US" sz="1600" dirty="0" smtClean="0"/>
              <a:t>) Wonder, Amazement. Presiding deity: </a:t>
            </a:r>
            <a:r>
              <a:rPr lang="en-US" sz="1600" dirty="0" smtClean="0">
                <a:hlinkClick r:id="rId13" tooltip="Brahma"/>
              </a:rPr>
              <a:t>Brahma</a:t>
            </a:r>
            <a:r>
              <a:rPr lang="en-US" sz="1600" dirty="0" smtClean="0"/>
              <a:t>. Colour: yellow</a:t>
            </a:r>
          </a:p>
        </p:txBody>
      </p:sp>
    </p:spTree>
    <p:extLst>
      <p:ext uri="{BB962C8B-B14F-4D97-AF65-F5344CB8AC3E}">
        <p14:creationId xmlns:p14="http://schemas.microsoft.com/office/powerpoint/2010/main" val="291816246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3684" y="133684"/>
            <a:ext cx="8890000" cy="6604000"/>
          </a:xfrm>
          <a:solidFill>
            <a:schemeClr val="accent3">
              <a:lumMod val="40000"/>
              <a:lumOff val="60000"/>
            </a:schemeClr>
          </a:solidFill>
        </p:spPr>
        <p:txBody>
          <a:bodyPr>
            <a:normAutofit/>
          </a:bodyPr>
          <a:lstStyle/>
          <a:p>
            <a:endParaRPr lang="en-US" b="1" dirty="0" smtClean="0"/>
          </a:p>
          <a:p>
            <a:endParaRPr lang="en-US" dirty="0">
              <a:solidFill>
                <a:schemeClr val="accent1">
                  <a:lumMod val="75000"/>
                </a:schemeClr>
              </a:solidFill>
            </a:endParaRPr>
          </a:p>
        </p:txBody>
      </p:sp>
      <p:sp>
        <p:nvSpPr>
          <p:cNvPr id="2" name="TextBox 1"/>
          <p:cNvSpPr txBox="1"/>
          <p:nvPr/>
        </p:nvSpPr>
        <p:spPr>
          <a:xfrm>
            <a:off x="1831683" y="185017"/>
            <a:ext cx="5622946" cy="5078314"/>
          </a:xfrm>
          <a:prstGeom prst="rect">
            <a:avLst/>
          </a:prstGeom>
          <a:noFill/>
        </p:spPr>
        <p:txBody>
          <a:bodyPr wrap="square" rtlCol="0">
            <a:spAutoFit/>
          </a:bodyPr>
          <a:lstStyle/>
          <a:p>
            <a:r>
              <a:rPr lang="en-US" b="1" dirty="0" err="1" smtClean="0">
                <a:solidFill>
                  <a:schemeClr val="tx2">
                    <a:lumMod val="75000"/>
                  </a:schemeClr>
                </a:solidFill>
              </a:rPr>
              <a:t>Navarasa</a:t>
            </a:r>
            <a:endParaRPr lang="en-US" b="1" dirty="0" smtClean="0">
              <a:solidFill>
                <a:schemeClr val="tx2">
                  <a:lumMod val="75000"/>
                </a:schemeClr>
              </a:solidFill>
            </a:endParaRPr>
          </a:p>
          <a:p>
            <a:endParaRPr lang="en-US" b="1" dirty="0" smtClean="0"/>
          </a:p>
          <a:p>
            <a:r>
              <a:rPr lang="en-US" dirty="0" smtClean="0"/>
              <a:t>As the tradition of </a:t>
            </a:r>
            <a:r>
              <a:rPr lang="en-US" dirty="0" err="1" smtClean="0"/>
              <a:t>alankara-shastra</a:t>
            </a:r>
            <a:r>
              <a:rPr lang="en-US" dirty="0" smtClean="0"/>
              <a:t> developed from the sixth through tenth centuries CE, a ninth rasa was contentiously endorsed by certain scholars; this rasa was only widely accepted after an extended philosophical and aesthetic theorization by </a:t>
            </a:r>
            <a:r>
              <a:rPr lang="en-US" dirty="0" err="1" smtClean="0"/>
              <a:t>Abhinavagupta</a:t>
            </a:r>
            <a:r>
              <a:rPr lang="en-US" dirty="0" smtClean="0"/>
              <a:t>. Subsequently, the nine </a:t>
            </a:r>
            <a:r>
              <a:rPr lang="en-US" dirty="0" err="1" smtClean="0"/>
              <a:t>rasas</a:t>
            </a:r>
            <a:r>
              <a:rPr lang="en-US" dirty="0" smtClean="0"/>
              <a:t> were accepted by the majority of the </a:t>
            </a:r>
            <a:r>
              <a:rPr lang="en-US" dirty="0" err="1" smtClean="0"/>
              <a:t>Alankarikas</a:t>
            </a:r>
            <a:r>
              <a:rPr lang="en-US" dirty="0" smtClean="0"/>
              <a:t>, and the expression </a:t>
            </a:r>
            <a:r>
              <a:rPr lang="en-US" i="1" dirty="0" err="1" smtClean="0"/>
              <a:t>Navarasa</a:t>
            </a:r>
            <a:r>
              <a:rPr lang="en-US" dirty="0" smtClean="0"/>
              <a:t> (the nine </a:t>
            </a:r>
            <a:r>
              <a:rPr lang="en-US" dirty="0" err="1" smtClean="0"/>
              <a:t>rasas</a:t>
            </a:r>
            <a:r>
              <a:rPr lang="en-US" dirty="0" smtClean="0"/>
              <a:t>), could come into vogue.</a:t>
            </a:r>
          </a:p>
          <a:p>
            <a:endParaRPr lang="en-US" dirty="0" smtClean="0"/>
          </a:p>
          <a:p>
            <a:r>
              <a:rPr lang="en-US" b="1" u="none" strike="noStrike" dirty="0" err="1" smtClean="0">
                <a:effectLst/>
              </a:rPr>
              <a:t>Śāntam</a:t>
            </a:r>
            <a:r>
              <a:rPr lang="en-US" dirty="0" smtClean="0"/>
              <a:t> Peace or tranquility. deity: </a:t>
            </a:r>
            <a:r>
              <a:rPr lang="en-US" dirty="0" smtClean="0">
                <a:hlinkClick r:id="rId2" tooltip="Vishnu"/>
              </a:rPr>
              <a:t>Vishnu</a:t>
            </a:r>
            <a:r>
              <a:rPr lang="en-US" dirty="0" smtClean="0"/>
              <a:t>. Colour: white</a:t>
            </a:r>
          </a:p>
          <a:p>
            <a:endParaRPr lang="en-US" dirty="0" smtClean="0"/>
          </a:p>
          <a:p>
            <a:r>
              <a:rPr lang="en-US" dirty="0" smtClean="0"/>
              <a:t>In addition to the nine </a:t>
            </a:r>
            <a:r>
              <a:rPr lang="en-US" dirty="0" err="1" smtClean="0"/>
              <a:t>Rasas</a:t>
            </a:r>
            <a:r>
              <a:rPr lang="en-US" dirty="0" smtClean="0"/>
              <a:t>, two more appeared later (esp. in literature): Additional </a:t>
            </a:r>
            <a:r>
              <a:rPr lang="en-US" dirty="0" err="1" smtClean="0"/>
              <a:t>rasas</a:t>
            </a:r>
            <a:r>
              <a:rPr lang="en-US" dirty="0" smtClean="0"/>
              <a:t>:</a:t>
            </a:r>
          </a:p>
          <a:p>
            <a:endParaRPr lang="en-US" dirty="0" smtClean="0"/>
          </a:p>
          <a:p>
            <a:r>
              <a:rPr lang="en-US" b="1" u="none" strike="noStrike" dirty="0" err="1" smtClean="0">
                <a:effectLst/>
              </a:rPr>
              <a:t>Vātsalya</a:t>
            </a:r>
            <a:r>
              <a:rPr lang="en-US" dirty="0" smtClean="0"/>
              <a:t> (</a:t>
            </a:r>
            <a:r>
              <a:rPr lang="en-US" dirty="0" err="1" smtClean="0"/>
              <a:t>वात्सल्य</a:t>
            </a:r>
            <a:r>
              <a:rPr lang="en-US" dirty="0" smtClean="0"/>
              <a:t>) Parental Love</a:t>
            </a:r>
          </a:p>
          <a:p>
            <a:r>
              <a:rPr lang="en-US" b="1" u="none" strike="noStrike" dirty="0" smtClean="0">
                <a:effectLst/>
              </a:rPr>
              <a:t>Bhakti</a:t>
            </a:r>
            <a:r>
              <a:rPr lang="en-US" dirty="0" smtClean="0"/>
              <a:t> (</a:t>
            </a:r>
            <a:r>
              <a:rPr lang="en-US" dirty="0" err="1" smtClean="0"/>
              <a:t>भक्ति</a:t>
            </a:r>
            <a:r>
              <a:rPr lang="en-US" dirty="0" smtClean="0"/>
              <a:t>) Spiritual Devotion</a:t>
            </a:r>
          </a:p>
        </p:txBody>
      </p:sp>
    </p:spTree>
    <p:extLst>
      <p:ext uri="{BB962C8B-B14F-4D97-AF65-F5344CB8AC3E}">
        <p14:creationId xmlns:p14="http://schemas.microsoft.com/office/powerpoint/2010/main" val="21578851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210</TotalTime>
  <Words>939</Words>
  <Application>Microsoft Macintosh PowerPoint</Application>
  <PresentationFormat>On-screen Show (4:3)</PresentationFormat>
  <Paragraphs>105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stroy@iitk.ac.in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Shatarupa Thakurta Roy</dc:creator>
  <cp:lastModifiedBy>Shatarupa Thakurta Roy</cp:lastModifiedBy>
  <cp:revision>18</cp:revision>
  <dcterms:created xsi:type="dcterms:W3CDTF">2016-03-26T13:08:41Z</dcterms:created>
  <dcterms:modified xsi:type="dcterms:W3CDTF">2018-09-12T06:50:29Z</dcterms:modified>
</cp:coreProperties>
</file>