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3CE358-8A5D-43EE-AE6F-B0E918637FEA}">
  <a:tblStyle styleId="{4A3CE358-8A5D-43EE-AE6F-B0E918637F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CFADB39-A567-4358-A0A2-92860DC81E7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11e2b78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11e2b78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Our analysis with the XGBoost model reveals key insights into feature importance across different advertising objectives.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For both 'Clicks' and 'Installs,' mobile devices and social networks like Facebook and Instagram dominate, indicating that mobile optimization and targeted social media campaigns are critical for driving user engagement and conversions.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11e2b78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11e2b78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In contrast, 'Impressions' benefit from a broader approach, with desktops and connected TVs also playing significant roles, emphasizing the need for cross-platform visibility.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Meanwhile, 'Purchase' decisions are strongly influenced by engagement on high-impact social platforms, highlighting their role in converting impressions into sales.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The feature importance analysis reveals that certain features have a more pronounced effect on specific outcomes.These patterns suggest a strategic focus on device-specific optimization and platform-specific content to maximize each campaign’s effectiveness from initial engagement to final purchase. By focusing on these key features, marketers can tailor their strategies to not only attract more clicks but also to convert these into meaningful actions like installs and purchases. This tailored approach ensures that advertising budgets are spent more efficiently, targeting the right factors that drive user engagement and conversion.</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050b969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050b969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predictive model integrates seamlessly with business systems via APIs for real-time data access, deploys on a scalable cloud platform for handling growth, and features a user-friendly dashboard that allows easy interaction with model predictions, enhancing decision-making processes across the organization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7f3197e65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7f3197e65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know better how our model can help in a real </a:t>
            </a:r>
            <a:endParaRPr/>
          </a:p>
          <a:p>
            <a:pPr indent="0" lvl="0" marL="0" rtl="0" algn="l">
              <a:spcBef>
                <a:spcPts val="0"/>
              </a:spcBef>
              <a:spcAft>
                <a:spcPts val="0"/>
              </a:spcAft>
              <a:buNone/>
            </a:pPr>
            <a:r>
              <a:rPr lang="en"/>
              <a:t>In order to know what advertising strategy is optimal for this app at a given budget level, the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052c8e7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052c8e7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052c8e7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052c8e7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7f3197e65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7f3197e65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7f2ed25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7f2ed25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Hey guys my name is Leon, our team’s project is prediction of online advertisement data. The data we use is a real world data set from a marketing company called meetsocial where one of my teammates used to work for. This company provides overseas marketing service for mobile apps and the dataset we have is the historical data of its online ads. The data in general shows how much money was spent on one ad, what kind of channel, os, device the ad was put on, what group of people the ad was targeting at, and finally the result of ad: number of impressions, clicks, app installs, even purchases. As a group of data scientists, we would like to build a model to predict the impressions, clicks, and installs of future ads with corresponding feature provided, so that we can provide advisory about whether we should spend such money on this ad and weather we should put on the ad.</a:t>
            </a:r>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7f3197e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7f3197e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To be specific about the action and decisions. </a:t>
            </a:r>
            <a:r>
              <a:rPr lang="en" sz="1000">
                <a:solidFill>
                  <a:schemeClr val="dk1"/>
                </a:solidFill>
              </a:rPr>
              <a:t>Meetsocial's clients need to know the optimal campaign settings (target audience, platform, budget, duration) to maximize clicks, installs, and ultimately purchases within their budgetary restrictions. Our model will predict: Expected Clicks, Installs, Purchases. And we will use the prediction to compare the ad setting, optimize the budget, and prioritize the targeting audience.</a:t>
            </a:r>
            <a:endParaRPr sz="1000">
              <a:solidFill>
                <a:schemeClr val="dk1"/>
              </a:solidFill>
            </a:endParaRPr>
          </a:p>
          <a:p>
            <a:pPr indent="0" lvl="0" marL="0" rtl="0" algn="l">
              <a:spcBef>
                <a:spcPts val="0"/>
              </a:spcBef>
              <a:spcAft>
                <a:spcPts val="0"/>
              </a:spcAft>
              <a:buNone/>
            </a:pPr>
            <a:r>
              <a:rPr lang="en" sz="1000">
                <a:solidFill>
                  <a:schemeClr val="dk1"/>
                </a:solidFill>
              </a:rPr>
              <a:t>The actual datasets we have are pretty messy and we have spent a lot of time on DAE and data preprocessing, I’m handing over to my teammate Ishan to talk more about this now.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7f2ed25e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7f2ed25e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7f2ed25e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7f2ed25e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7f2ed25e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7f2ed25e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05288a9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05288a9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7f3197e6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7f3197e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E9E9E"/>
                </a:solidFill>
              </a:rPr>
              <a:t>Overview of your modeling and the relative performance (typically a table …).Which models did you try?</a:t>
            </a:r>
            <a:r>
              <a:rPr b="1" lang="en">
                <a:solidFill>
                  <a:srgbClr val="9E9E9E"/>
                </a:solidFill>
              </a:rPr>
              <a:t>If you have some more elaborate modeling setup </a:t>
            </a:r>
            <a:br>
              <a:rPr lang="en"/>
            </a:br>
            <a:r>
              <a:rPr lang="en"/>
              <a:t>We examined the comparative performance of various models in predicting clicks for our online advertising datasets. </a:t>
            </a:r>
            <a:endParaRPr/>
          </a:p>
          <a:p>
            <a:pPr indent="0" lvl="0" marL="0" rtl="0" algn="l">
              <a:spcBef>
                <a:spcPts val="0"/>
              </a:spcBef>
              <a:spcAft>
                <a:spcPts val="0"/>
              </a:spcAft>
              <a:buNone/>
            </a:pPr>
            <a:r>
              <a:rPr lang="en"/>
              <a:t>Started with a baseline </a:t>
            </a:r>
            <a:r>
              <a:rPr b="1" lang="en"/>
              <a:t>Linear Regression</a:t>
            </a:r>
            <a:r>
              <a:rPr lang="en"/>
              <a:t> model and then explored more complex algorithms like Random Forest, Support Vector Regression (SVR), XGBoost, Decision Tree Regression, and an </a:t>
            </a:r>
            <a:r>
              <a:rPr b="1" lang="en"/>
              <a:t>ensemble</a:t>
            </a:r>
            <a:r>
              <a:rPr lang="en"/>
              <a:t> of Random Forest and XGBoost.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9E9E9E"/>
                </a:solidFill>
              </a:rPr>
              <a:t>What metric is the most relevant given your objective.</a:t>
            </a:r>
            <a:endParaRPr b="1">
              <a:solidFill>
                <a:srgbClr val="9E9E9E"/>
              </a:solidFill>
            </a:endParaRPr>
          </a:p>
          <a:p>
            <a:pPr indent="0" lvl="0" marL="0" rtl="0" algn="l">
              <a:spcBef>
                <a:spcPts val="0"/>
              </a:spcBef>
              <a:spcAft>
                <a:spcPts val="0"/>
              </a:spcAft>
              <a:buNone/>
            </a:pPr>
            <a:r>
              <a:rPr lang="en"/>
              <a:t>The RMSE (Root Mean Square Error) and R² (Coefficient of Determination) metrics provided us with a </a:t>
            </a:r>
            <a:r>
              <a:rPr b="1" lang="en"/>
              <a:t>dual lens for evaluation</a:t>
            </a:r>
            <a:r>
              <a:rPr lang="en"/>
              <a:t>. </a:t>
            </a:r>
            <a:endParaRPr/>
          </a:p>
          <a:p>
            <a:pPr indent="0" lvl="0" marL="0" rtl="0" algn="l">
              <a:spcBef>
                <a:spcPts val="0"/>
              </a:spcBef>
              <a:spcAft>
                <a:spcPts val="0"/>
              </a:spcAft>
              <a:buNone/>
            </a:pPr>
            <a:r>
              <a:rPr lang="en"/>
              <a:t>A lower RMSE is desirable as it reflects a </a:t>
            </a:r>
            <a:r>
              <a:rPr b="1" lang="en"/>
              <a:t>smaller average error</a:t>
            </a:r>
            <a:r>
              <a:rPr lang="en"/>
              <a:t> in the model’s predictions, which is crucial when precision is valued. </a:t>
            </a:r>
            <a:endParaRPr/>
          </a:p>
          <a:p>
            <a:pPr indent="0" lvl="0" marL="0" rtl="0" algn="l">
              <a:spcBef>
                <a:spcPts val="0"/>
              </a:spcBef>
              <a:spcAft>
                <a:spcPts val="0"/>
              </a:spcAft>
              <a:buNone/>
            </a:pPr>
            <a:r>
              <a:rPr lang="en"/>
              <a:t>On the other hand, a higher R² value, approaching 1, indicates that our model’s predictions are </a:t>
            </a:r>
            <a:r>
              <a:rPr b="1" lang="en"/>
              <a:t>closely aligned with the actual data</a:t>
            </a:r>
            <a:r>
              <a:rPr lang="en"/>
              <a:t>, capturing a larger portion of the variance in clicks.</a:t>
            </a:r>
            <a:endParaRPr/>
          </a:p>
          <a:p>
            <a:pPr indent="0" lvl="0" marL="0" rtl="0" algn="l">
              <a:spcBef>
                <a:spcPts val="0"/>
              </a:spcBef>
              <a:spcAft>
                <a:spcPts val="0"/>
              </a:spcAft>
              <a:buClr>
                <a:schemeClr val="dk1"/>
              </a:buClr>
              <a:buSzPts val="1100"/>
              <a:buFont typeface="Arial"/>
              <a:buNone/>
            </a:pPr>
            <a:br>
              <a:rPr lang="en"/>
            </a:br>
            <a:r>
              <a:rPr lang="en"/>
              <a:t>Upon review, we can see that our XGBoost model, shows a promising balance with an RMSE of 0.778 and an R² of 0.899, suggesting it’s quite effective at predicting click outcomes while maintaining a low error rate.Moreover, compared to our baseline, we could see 56% and 88% </a:t>
            </a:r>
            <a:r>
              <a:rPr lang="en"/>
              <a:t>improvement</a:t>
            </a:r>
            <a:r>
              <a:rPr lang="en"/>
              <a:t> in metrics, respectively.</a:t>
            </a:r>
            <a:br>
              <a:rPr lang="en"/>
            </a:br>
            <a:endParaRPr/>
          </a:p>
          <a:p>
            <a:pPr indent="0" lvl="0" marL="0" rtl="0" algn="l">
              <a:spcBef>
                <a:spcPts val="0"/>
              </a:spcBef>
              <a:spcAft>
                <a:spcPts val="0"/>
              </a:spcAft>
              <a:buClr>
                <a:schemeClr val="dk1"/>
              </a:buClr>
              <a:buSzPts val="1100"/>
              <a:buFont typeface="Arial"/>
              <a:buNone/>
            </a:pPr>
            <a:r>
              <a:t/>
            </a:r>
            <a:endParaRPr b="1">
              <a:solidFill>
                <a:srgbClr val="9E9E9E"/>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7f3197e65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7f3197e65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Similar to Clicks, our other targets performed better in XGBoost compared to the other models we tested.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600"/>
              <a:t>Advertisement Data Prediction</a:t>
            </a:r>
            <a:endParaRPr sz="44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500"/>
              <a:t>Leon Zhang, Ishan Miglani, Qing Shen, Keya Keya</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pic>
        <p:nvPicPr>
          <p:cNvPr id="157" name="Google Shape;157;p22"/>
          <p:cNvPicPr preferRelativeResize="0"/>
          <p:nvPr/>
        </p:nvPicPr>
        <p:blipFill>
          <a:blip r:embed="rId3">
            <a:alphaModFix/>
          </a:blip>
          <a:stretch>
            <a:fillRect/>
          </a:stretch>
        </p:blipFill>
        <p:spPr>
          <a:xfrm>
            <a:off x="585200" y="1853850"/>
            <a:ext cx="4198898" cy="2548049"/>
          </a:xfrm>
          <a:prstGeom prst="rect">
            <a:avLst/>
          </a:prstGeom>
          <a:noFill/>
          <a:ln>
            <a:noFill/>
          </a:ln>
        </p:spPr>
      </p:pic>
      <p:pic>
        <p:nvPicPr>
          <p:cNvPr id="158" name="Google Shape;158;p22"/>
          <p:cNvPicPr preferRelativeResize="0"/>
          <p:nvPr/>
        </p:nvPicPr>
        <p:blipFill>
          <a:blip r:embed="rId4">
            <a:alphaModFix/>
          </a:blip>
          <a:stretch>
            <a:fillRect/>
          </a:stretch>
        </p:blipFill>
        <p:spPr>
          <a:xfrm>
            <a:off x="4936498" y="1987550"/>
            <a:ext cx="4055102" cy="2414338"/>
          </a:xfrm>
          <a:prstGeom prst="rect">
            <a:avLst/>
          </a:prstGeom>
          <a:noFill/>
          <a:ln>
            <a:noFill/>
          </a:ln>
        </p:spPr>
      </p:pic>
      <p:sp>
        <p:nvSpPr>
          <p:cNvPr id="159" name="Google Shape;159;p22"/>
          <p:cNvSpPr txBox="1"/>
          <p:nvPr/>
        </p:nvSpPr>
        <p:spPr>
          <a:xfrm>
            <a:off x="2043625" y="4522825"/>
            <a:ext cx="1149900" cy="19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Clicks</a:t>
            </a:r>
            <a:endParaRPr sz="1300">
              <a:solidFill>
                <a:schemeClr val="accent1"/>
              </a:solidFill>
              <a:latin typeface="Lato"/>
              <a:ea typeface="Lato"/>
              <a:cs typeface="Lato"/>
              <a:sym typeface="Lato"/>
            </a:endParaRPr>
          </a:p>
        </p:txBody>
      </p:sp>
      <p:sp>
        <p:nvSpPr>
          <p:cNvPr id="160" name="Google Shape;160;p22"/>
          <p:cNvSpPr txBox="1"/>
          <p:nvPr/>
        </p:nvSpPr>
        <p:spPr>
          <a:xfrm>
            <a:off x="6389100" y="4522825"/>
            <a:ext cx="1149900" cy="19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Installs</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pic>
        <p:nvPicPr>
          <p:cNvPr id="166" name="Google Shape;166;p23"/>
          <p:cNvPicPr preferRelativeResize="0"/>
          <p:nvPr/>
        </p:nvPicPr>
        <p:blipFill>
          <a:blip r:embed="rId3">
            <a:alphaModFix/>
          </a:blip>
          <a:stretch>
            <a:fillRect/>
          </a:stretch>
        </p:blipFill>
        <p:spPr>
          <a:xfrm>
            <a:off x="4765125" y="1981150"/>
            <a:ext cx="4286273" cy="2527400"/>
          </a:xfrm>
          <a:prstGeom prst="rect">
            <a:avLst/>
          </a:prstGeom>
          <a:noFill/>
          <a:ln>
            <a:noFill/>
          </a:ln>
        </p:spPr>
      </p:pic>
      <p:pic>
        <p:nvPicPr>
          <p:cNvPr id="167" name="Google Shape;167;p23"/>
          <p:cNvPicPr preferRelativeResize="0"/>
          <p:nvPr/>
        </p:nvPicPr>
        <p:blipFill>
          <a:blip r:embed="rId4">
            <a:alphaModFix/>
          </a:blip>
          <a:stretch>
            <a:fillRect/>
          </a:stretch>
        </p:blipFill>
        <p:spPr>
          <a:xfrm>
            <a:off x="336100" y="1981150"/>
            <a:ext cx="3939101" cy="2337324"/>
          </a:xfrm>
          <a:prstGeom prst="rect">
            <a:avLst/>
          </a:prstGeom>
          <a:noFill/>
          <a:ln>
            <a:noFill/>
          </a:ln>
        </p:spPr>
      </p:pic>
      <p:sp>
        <p:nvSpPr>
          <p:cNvPr id="168" name="Google Shape;168;p23"/>
          <p:cNvSpPr txBox="1"/>
          <p:nvPr/>
        </p:nvSpPr>
        <p:spPr>
          <a:xfrm>
            <a:off x="2043625" y="4522825"/>
            <a:ext cx="1149900" cy="19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Impressions</a:t>
            </a:r>
            <a:endParaRPr sz="1300">
              <a:solidFill>
                <a:schemeClr val="accent1"/>
              </a:solidFill>
              <a:latin typeface="Lato"/>
              <a:ea typeface="Lato"/>
              <a:cs typeface="Lato"/>
              <a:sym typeface="Lato"/>
            </a:endParaRPr>
          </a:p>
        </p:txBody>
      </p:sp>
      <p:sp>
        <p:nvSpPr>
          <p:cNvPr id="169" name="Google Shape;169;p23"/>
          <p:cNvSpPr txBox="1"/>
          <p:nvPr/>
        </p:nvSpPr>
        <p:spPr>
          <a:xfrm>
            <a:off x="6333313" y="4552775"/>
            <a:ext cx="1149900" cy="19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Purchase</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Plan</a:t>
            </a:r>
            <a:endParaRPr/>
          </a:p>
        </p:txBody>
      </p:sp>
      <p:sp>
        <p:nvSpPr>
          <p:cNvPr id="175" name="Google Shape;175;p24"/>
          <p:cNvSpPr txBox="1"/>
          <p:nvPr/>
        </p:nvSpPr>
        <p:spPr>
          <a:xfrm>
            <a:off x="390900" y="2024925"/>
            <a:ext cx="78762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Integration with Business Systems: </a:t>
            </a:r>
            <a:r>
              <a:rPr lang="en" sz="1100">
                <a:latin typeface="Roboto"/>
                <a:ea typeface="Roboto"/>
                <a:cs typeface="Roboto"/>
                <a:sym typeface="Roboto"/>
              </a:rPr>
              <a:t>The model will be integrated into existing business systems through APIs, allowing it to access real-time data and provide on-the-fly predictions. This integration ensures that the model's insights are directly usable in the decision-making process.</a:t>
            </a:r>
            <a:endParaRPr sz="1100">
              <a:latin typeface="Roboto"/>
              <a:ea typeface="Roboto"/>
              <a:cs typeface="Roboto"/>
              <a:sym typeface="Roboto"/>
            </a:endParaRPr>
          </a:p>
          <a:p>
            <a:pPr indent="0" lvl="0" marL="0" rtl="0" algn="l">
              <a:spcBef>
                <a:spcPts val="0"/>
              </a:spcBef>
              <a:spcAft>
                <a:spcPts val="0"/>
              </a:spcAft>
              <a:buNone/>
            </a:pPr>
            <a:br>
              <a:rPr lang="en" sz="1100">
                <a:latin typeface="Roboto"/>
                <a:ea typeface="Roboto"/>
                <a:cs typeface="Roboto"/>
                <a:sym typeface="Roboto"/>
              </a:rPr>
            </a:br>
            <a:r>
              <a:rPr b="1" lang="en" sz="1100">
                <a:latin typeface="Roboto"/>
                <a:ea typeface="Roboto"/>
                <a:cs typeface="Roboto"/>
                <a:sym typeface="Roboto"/>
              </a:rPr>
              <a:t>Cloud Deployment:</a:t>
            </a:r>
            <a:r>
              <a:rPr lang="en" sz="1100">
                <a:latin typeface="Roboto"/>
                <a:ea typeface="Roboto"/>
                <a:cs typeface="Roboto"/>
                <a:sym typeface="Roboto"/>
              </a:rPr>
              <a:t> To handle scalability and ensure accessibility, the model will be deployed on a cloud platform. This approach provides the necessary computational resources and allows for easy scaling as data volume and user base grow.</a:t>
            </a:r>
            <a:endParaRPr sz="1100">
              <a:latin typeface="Roboto"/>
              <a:ea typeface="Roboto"/>
              <a:cs typeface="Roboto"/>
              <a:sym typeface="Roboto"/>
            </a:endParaRPr>
          </a:p>
          <a:p>
            <a:pPr indent="0" lvl="0" marL="0" rtl="0" algn="l">
              <a:spcBef>
                <a:spcPts val="0"/>
              </a:spcBef>
              <a:spcAft>
                <a:spcPts val="0"/>
              </a:spcAft>
              <a:buNone/>
            </a:pPr>
            <a:br>
              <a:rPr lang="en" sz="1100">
                <a:latin typeface="Roboto"/>
                <a:ea typeface="Roboto"/>
                <a:cs typeface="Roboto"/>
                <a:sym typeface="Roboto"/>
              </a:rPr>
            </a:br>
            <a:r>
              <a:rPr b="1" lang="en" sz="1100">
                <a:latin typeface="Roboto"/>
                <a:ea typeface="Roboto"/>
                <a:cs typeface="Roboto"/>
                <a:sym typeface="Roboto"/>
              </a:rPr>
              <a:t>User Interface:</a:t>
            </a:r>
            <a:r>
              <a:rPr lang="en" sz="1100">
                <a:latin typeface="Roboto"/>
                <a:ea typeface="Roboto"/>
                <a:cs typeface="Roboto"/>
                <a:sym typeface="Roboto"/>
              </a:rPr>
              <a:t> A user-friendly dashboard will be developed to display the model's predictions and insights. This dashboard will allow business users to interact with the model's outputs easily, customize inputs, and visualize data in an understandable format.</a:t>
            </a:r>
            <a:endParaRPr sz="1100">
              <a:latin typeface="Roboto"/>
              <a:ea typeface="Roboto"/>
              <a:cs typeface="Roboto"/>
              <a:sym typeface="Roboto"/>
            </a:endParaRPr>
          </a:p>
          <a:p>
            <a:pPr indent="0" lvl="0" marL="0" rtl="0" algn="l">
              <a:spcBef>
                <a:spcPts val="0"/>
              </a:spcBef>
              <a:spcAft>
                <a:spcPts val="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Embedding the model in real business scenarios</a:t>
            </a:r>
            <a:endParaRPr/>
          </a:p>
        </p:txBody>
      </p:sp>
      <p:sp>
        <p:nvSpPr>
          <p:cNvPr id="181" name="Google Shape;181;p25"/>
          <p:cNvSpPr txBox="1"/>
          <p:nvPr/>
        </p:nvSpPr>
        <p:spPr>
          <a:xfrm>
            <a:off x="543300" y="1775350"/>
            <a:ext cx="821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We generated the 23,040 different combinations by multiplying the number of possible choices for each spend level. </a:t>
            </a:r>
            <a:endParaRPr/>
          </a:p>
        </p:txBody>
      </p:sp>
      <p:sp>
        <p:nvSpPr>
          <p:cNvPr id="182" name="Google Shape;182;p25"/>
          <p:cNvSpPr txBox="1"/>
          <p:nvPr/>
        </p:nvSpPr>
        <p:spPr>
          <a:xfrm>
            <a:off x="5902050" y="3387200"/>
            <a:ext cx="2972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Data range: 01-12-2022 to 31-12-2022</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Category: Casino</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Rating: 4.6255</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Num_comments: 12842</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Num-rating: 84247</a:t>
            </a:r>
            <a:endParaRPr sz="1200">
              <a:solidFill>
                <a:srgbClr val="0D0D0D"/>
              </a:solidFill>
              <a:highlight>
                <a:srgbClr val="FFFFFF"/>
              </a:highlight>
              <a:latin typeface="Roboto"/>
              <a:ea typeface="Roboto"/>
              <a:cs typeface="Roboto"/>
              <a:sym typeface="Roboto"/>
            </a:endParaRPr>
          </a:p>
        </p:txBody>
      </p:sp>
      <p:pic>
        <p:nvPicPr>
          <p:cNvPr id="183" name="Google Shape;183;p25"/>
          <p:cNvPicPr preferRelativeResize="0"/>
          <p:nvPr/>
        </p:nvPicPr>
        <p:blipFill>
          <a:blip r:embed="rId3">
            <a:alphaModFix/>
          </a:blip>
          <a:stretch>
            <a:fillRect/>
          </a:stretch>
        </p:blipFill>
        <p:spPr>
          <a:xfrm>
            <a:off x="543300" y="3188350"/>
            <a:ext cx="5289702" cy="1668550"/>
          </a:xfrm>
          <a:prstGeom prst="rect">
            <a:avLst/>
          </a:prstGeom>
          <a:noFill/>
          <a:ln>
            <a:noFill/>
          </a:ln>
        </p:spPr>
      </p:pic>
      <p:sp>
        <p:nvSpPr>
          <p:cNvPr id="184" name="Google Shape;184;p25"/>
          <p:cNvSpPr txBox="1"/>
          <p:nvPr/>
        </p:nvSpPr>
        <p:spPr>
          <a:xfrm>
            <a:off x="543300" y="2297050"/>
            <a:ext cx="787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Total Combinations=(Number of Age Combinations)×(Number of Campaign Objectives)×(Number of Channel Google Options)×(Number of OS Type iOS Options)×(Number of Ad Network Types per Channel Google Option)×(Number of Device Types)×(Number of Gender Combinations)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strategy v.s. Human’s strategy</a:t>
            </a:r>
            <a:endParaRPr/>
          </a:p>
        </p:txBody>
      </p:sp>
      <p:graphicFrame>
        <p:nvGraphicFramePr>
          <p:cNvPr id="190" name="Google Shape;190;p26"/>
          <p:cNvGraphicFramePr/>
          <p:nvPr/>
        </p:nvGraphicFramePr>
        <p:xfrm>
          <a:off x="556750" y="2668025"/>
          <a:ext cx="3000000" cy="3000000"/>
        </p:xfrm>
        <a:graphic>
          <a:graphicData uri="http://schemas.openxmlformats.org/drawingml/2006/table">
            <a:tbl>
              <a:tblPr>
                <a:noFill/>
                <a:tableStyleId>{8CFADB39-A567-4358-A0A2-92860DC81E78}</a:tableStyleId>
              </a:tblPr>
              <a:tblGrid>
                <a:gridCol w="1426175"/>
                <a:gridCol w="1272600"/>
                <a:gridCol w="1316475"/>
              </a:tblGrid>
              <a:tr h="238050">
                <a:tc>
                  <a:txBody>
                    <a:bodyPr/>
                    <a:lstStyle/>
                    <a:p>
                      <a:pPr indent="0" lvl="0" marL="0" rtl="0" algn="l">
                        <a:spcBef>
                          <a:spcPts val="0"/>
                        </a:spcBef>
                        <a:spcAft>
                          <a:spcPts val="0"/>
                        </a:spcAft>
                        <a:buNone/>
                      </a:pPr>
                      <a:r>
                        <a:rPr lang="en" sz="1000"/>
                        <a:t> </a:t>
                      </a:r>
                      <a:r>
                        <a:rPr lang="en" sz="1000"/>
                        <a:t>Settings</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New Strategy</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Previous Strategy</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050">
                <a:tc>
                  <a:txBody>
                    <a:bodyPr/>
                    <a:lstStyle/>
                    <a:p>
                      <a:pPr indent="0" lvl="0" marL="0" rtl="0" algn="l">
                        <a:spcBef>
                          <a:spcPts val="0"/>
                        </a:spcBef>
                        <a:spcAft>
                          <a:spcPts val="0"/>
                        </a:spcAft>
                        <a:buNone/>
                      </a:pPr>
                      <a:r>
                        <a:rPr lang="en" sz="1000"/>
                        <a:t>target_age</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13-26</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45-65</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050">
                <a:tc>
                  <a:txBody>
                    <a:bodyPr/>
                    <a:lstStyle/>
                    <a:p>
                      <a:pPr indent="0" lvl="0" marL="0" rtl="0" algn="l">
                        <a:spcBef>
                          <a:spcPts val="0"/>
                        </a:spcBef>
                        <a:spcAft>
                          <a:spcPts val="0"/>
                        </a:spcAft>
                        <a:buNone/>
                      </a:pPr>
                      <a:r>
                        <a:rPr lang="en" sz="1000"/>
                        <a:t>channel</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Facebook</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Google, Facebook</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050">
                <a:tc>
                  <a:txBody>
                    <a:bodyPr/>
                    <a:lstStyle/>
                    <a:p>
                      <a:pPr indent="0" lvl="0" marL="0" rtl="0" algn="l">
                        <a:spcBef>
                          <a:spcPts val="0"/>
                        </a:spcBef>
                        <a:spcAft>
                          <a:spcPts val="0"/>
                        </a:spcAft>
                        <a:buNone/>
                      </a:pPr>
                      <a:r>
                        <a:rPr lang="en" sz="1000"/>
                        <a:t>os_type</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Andriod</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Andriod</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72325">
                <a:tc>
                  <a:txBody>
                    <a:bodyPr/>
                    <a:lstStyle/>
                    <a:p>
                      <a:pPr indent="0" lvl="0" marL="0" rtl="0" algn="l">
                        <a:spcBef>
                          <a:spcPts val="0"/>
                        </a:spcBef>
                        <a:spcAft>
                          <a:spcPts val="0"/>
                        </a:spcAft>
                        <a:buNone/>
                      </a:pPr>
                      <a:r>
                        <a:rPr lang="en" sz="1000"/>
                        <a:t>campaign_objective</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CONVERSIONS</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APP_INSTALLS</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72325">
                <a:tc>
                  <a:txBody>
                    <a:bodyPr/>
                    <a:lstStyle/>
                    <a:p>
                      <a:pPr indent="0" lvl="0" marL="0" rtl="0" algn="l">
                        <a:spcBef>
                          <a:spcPts val="0"/>
                        </a:spcBef>
                        <a:spcAft>
                          <a:spcPts val="0"/>
                        </a:spcAft>
                        <a:buNone/>
                      </a:pPr>
                      <a:r>
                        <a:rPr lang="en" sz="1000"/>
                        <a:t>ad_network_type</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audience_network</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All</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72325">
                <a:tc>
                  <a:txBody>
                    <a:bodyPr/>
                    <a:lstStyle/>
                    <a:p>
                      <a:pPr indent="0" lvl="0" marL="0" rtl="0" algn="l">
                        <a:spcBef>
                          <a:spcPts val="0"/>
                        </a:spcBef>
                        <a:spcAft>
                          <a:spcPts val="0"/>
                        </a:spcAft>
                        <a:buNone/>
                      </a:pPr>
                      <a:r>
                        <a:rPr lang="en" sz="1000"/>
                        <a:t>device</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CONNECTED_TV</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mobile_app</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72325">
                <a:tc>
                  <a:txBody>
                    <a:bodyPr/>
                    <a:lstStyle/>
                    <a:p>
                      <a:pPr indent="0" lvl="0" marL="0" rtl="0" algn="l">
                        <a:spcBef>
                          <a:spcPts val="0"/>
                        </a:spcBef>
                        <a:spcAft>
                          <a:spcPts val="0"/>
                        </a:spcAft>
                        <a:buNone/>
                      </a:pPr>
                      <a:r>
                        <a:rPr lang="en" sz="1000"/>
                        <a:t>targeting_genders</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female</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female,male</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bl>
          </a:graphicData>
        </a:graphic>
      </p:graphicFrame>
      <p:graphicFrame>
        <p:nvGraphicFramePr>
          <p:cNvPr id="191" name="Google Shape;191;p26"/>
          <p:cNvGraphicFramePr/>
          <p:nvPr/>
        </p:nvGraphicFramePr>
        <p:xfrm>
          <a:off x="4851925" y="2668025"/>
          <a:ext cx="3000000" cy="3000000"/>
        </p:xfrm>
        <a:graphic>
          <a:graphicData uri="http://schemas.openxmlformats.org/drawingml/2006/table">
            <a:tbl>
              <a:tblPr>
                <a:noFill/>
                <a:tableStyleId>{8CFADB39-A567-4358-A0A2-92860DC81E78}</a:tableStyleId>
              </a:tblPr>
              <a:tblGrid>
                <a:gridCol w="800100"/>
                <a:gridCol w="1066800"/>
                <a:gridCol w="1028700"/>
              </a:tblGrid>
              <a:tr h="180975">
                <a:tc>
                  <a:txBody>
                    <a:bodyPr/>
                    <a:lstStyle/>
                    <a:p>
                      <a:pPr indent="0" lvl="0" marL="0" rtl="0" algn="l">
                        <a:spcBef>
                          <a:spcPts val="0"/>
                        </a:spcBef>
                        <a:spcAft>
                          <a:spcPts val="0"/>
                        </a:spcAft>
                        <a:buNone/>
                      </a:pPr>
                      <a:r>
                        <a:rPr lang="en" sz="1000"/>
                        <a:t>spend</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predicted_clicks</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previous_clicks</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2</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2.173</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1.531</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4</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2.208</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1.676</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6</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2.251</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1.974</a:t>
                      </a:r>
                      <a:endParaRPr sz="1000"/>
                    </a:p>
                  </a:txBody>
                  <a:tcPr marT="9525" marB="91425" marR="9525" marL="9525">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bl>
          </a:graphicData>
        </a:graphic>
      </p:graphicFrame>
      <p:sp>
        <p:nvSpPr>
          <p:cNvPr id="192" name="Google Shape;192;p26"/>
          <p:cNvSpPr txBox="1"/>
          <p:nvPr/>
        </p:nvSpPr>
        <p:spPr>
          <a:xfrm>
            <a:off x="466825" y="1853850"/>
            <a:ext cx="803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a single ad budget of $2 a day, based on the same budget, the updated ad strategy is expected to result in a 41.9% lift in the number of clicks.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 Forward</a:t>
            </a:r>
            <a:endParaRPr/>
          </a:p>
        </p:txBody>
      </p:sp>
      <p:sp>
        <p:nvSpPr>
          <p:cNvPr id="198" name="Google Shape;198;p27"/>
          <p:cNvSpPr txBox="1"/>
          <p:nvPr/>
        </p:nvSpPr>
        <p:spPr>
          <a:xfrm>
            <a:off x="729450" y="1828025"/>
            <a:ext cx="3842700" cy="18444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rPr b="1" lang="en" sz="1100">
                <a:solidFill>
                  <a:srgbClr val="0D0D0D"/>
                </a:solidFill>
                <a:highlight>
                  <a:srgbClr val="FFFFFF"/>
                </a:highlight>
                <a:latin typeface="Roboto"/>
                <a:ea typeface="Roboto"/>
                <a:cs typeface="Roboto"/>
                <a:sym typeface="Roboto"/>
              </a:rPr>
              <a:t>Data Collection: Advertiser's Side</a:t>
            </a:r>
            <a:endParaRPr b="1"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40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Ad Creative Data:</a:t>
            </a:r>
            <a:endParaRPr sz="1100">
              <a:solidFill>
                <a:srgbClr val="0D0D0D"/>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Types and styles of images and videos.</a:t>
            </a:r>
            <a:endParaRPr sz="1100">
              <a:solidFill>
                <a:srgbClr val="0D0D0D"/>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Tone and content of text descriptions.</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Advertiser Profile Data:</a:t>
            </a:r>
            <a:endParaRPr sz="1100">
              <a:solidFill>
                <a:srgbClr val="0D0D0D"/>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Company size and industry type.</a:t>
            </a:r>
            <a:endParaRPr sz="1100">
              <a:solidFill>
                <a:srgbClr val="0D0D0D"/>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Advertising budget levels.</a:t>
            </a:r>
            <a:endParaRPr sz="1100">
              <a:solidFill>
                <a:srgbClr val="0D0D0D"/>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Brand reputation metrics.</a:t>
            </a:r>
            <a:endParaRPr sz="1100">
              <a:solidFill>
                <a:srgbClr val="0D0D0D"/>
              </a:solidFill>
              <a:highlight>
                <a:srgbClr val="FFFFFF"/>
              </a:highlight>
              <a:latin typeface="Roboto"/>
              <a:ea typeface="Roboto"/>
              <a:cs typeface="Roboto"/>
              <a:sym typeface="Roboto"/>
            </a:endParaRPr>
          </a:p>
        </p:txBody>
      </p:sp>
      <p:sp>
        <p:nvSpPr>
          <p:cNvPr id="199" name="Google Shape;199;p27"/>
          <p:cNvSpPr txBox="1"/>
          <p:nvPr/>
        </p:nvSpPr>
        <p:spPr>
          <a:xfrm>
            <a:off x="4572000" y="1828025"/>
            <a:ext cx="3507300" cy="16497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rPr b="1" lang="en" sz="1100">
                <a:solidFill>
                  <a:srgbClr val="0D0D0D"/>
                </a:solidFill>
                <a:highlight>
                  <a:srgbClr val="FFFFFF"/>
                </a:highlight>
                <a:latin typeface="Roboto"/>
                <a:ea typeface="Roboto"/>
                <a:cs typeface="Roboto"/>
                <a:sym typeface="Roboto"/>
              </a:rPr>
              <a:t>Data Collection: User Side on the Platform</a:t>
            </a:r>
            <a:endParaRPr b="1"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40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User Behavioral Data:</a:t>
            </a:r>
            <a:endParaRPr sz="1100">
              <a:solidFill>
                <a:srgbClr val="0D0D0D"/>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Whether a user clicked on an ad link.</a:t>
            </a:r>
            <a:endParaRPr sz="1100">
              <a:solidFill>
                <a:srgbClr val="0D0D0D"/>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Duration of ad viewing by the user.</a:t>
            </a:r>
            <a:endParaRPr sz="1100">
              <a:solidFill>
                <a:srgbClr val="0D0D0D"/>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Duration of user's stay on the landing page post-click.</a:t>
            </a:r>
            <a:endParaRPr sz="1100">
              <a:solidFill>
                <a:srgbClr val="0D0D0D"/>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User interactions with content</a:t>
            </a:r>
            <a:endParaRPr sz="1100">
              <a:solidFill>
                <a:srgbClr val="0D0D0D"/>
              </a:solidFill>
              <a:highlight>
                <a:srgbClr val="FFFFFF"/>
              </a:highlight>
              <a:latin typeface="Roboto"/>
              <a:ea typeface="Roboto"/>
              <a:cs typeface="Roboto"/>
              <a:sym typeface="Roboto"/>
            </a:endParaRPr>
          </a:p>
        </p:txBody>
      </p:sp>
      <p:sp>
        <p:nvSpPr>
          <p:cNvPr id="200" name="Google Shape;200;p27"/>
          <p:cNvSpPr txBox="1"/>
          <p:nvPr/>
        </p:nvSpPr>
        <p:spPr>
          <a:xfrm>
            <a:off x="3925550" y="3696450"/>
            <a:ext cx="3000000" cy="12603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t/>
            </a:r>
            <a:endParaRPr b="1"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40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Richer User Profiles</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Improved Segmentation</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Contextual Relevance</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Competitor Data </a:t>
            </a:r>
            <a:r>
              <a:rPr lang="en" sz="1100">
                <a:solidFill>
                  <a:srgbClr val="0D0D0D"/>
                </a:solidFill>
                <a:highlight>
                  <a:schemeClr val="lt1"/>
                </a:highlight>
                <a:latin typeface="Roboto"/>
                <a:ea typeface="Roboto"/>
                <a:cs typeface="Roboto"/>
                <a:sym typeface="Roboto"/>
              </a:rPr>
              <a:t>Analysis </a:t>
            </a:r>
            <a:endParaRPr sz="1100">
              <a:solidFill>
                <a:srgbClr val="0D0D0D"/>
              </a:solidFill>
              <a:highlight>
                <a:srgbClr val="FFFFFF"/>
              </a:highlight>
              <a:latin typeface="Roboto"/>
              <a:ea typeface="Roboto"/>
              <a:cs typeface="Roboto"/>
              <a:sym typeface="Roboto"/>
            </a:endParaRPr>
          </a:p>
        </p:txBody>
      </p:sp>
      <p:sp>
        <p:nvSpPr>
          <p:cNvPr id="201" name="Google Shape;201;p27"/>
          <p:cNvSpPr/>
          <p:nvPr/>
        </p:nvSpPr>
        <p:spPr>
          <a:xfrm rot="-5400000">
            <a:off x="4223900" y="214950"/>
            <a:ext cx="268800" cy="7231800"/>
          </a:xfrm>
          <a:prstGeom prst="leftBrace">
            <a:avLst>
              <a:gd fmla="val 50000" name="adj1"/>
              <a:gd fmla="val 5050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27"/>
          <p:cNvSpPr txBox="1"/>
          <p:nvPr/>
        </p:nvSpPr>
        <p:spPr>
          <a:xfrm>
            <a:off x="2577125" y="42601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400"/>
              </a:spcAft>
              <a:buNone/>
            </a:pPr>
            <a:r>
              <a:rPr b="1" lang="en" sz="1100">
                <a:solidFill>
                  <a:srgbClr val="0D0D0D"/>
                </a:solidFill>
                <a:highlight>
                  <a:schemeClr val="lt1"/>
                </a:highlight>
                <a:latin typeface="Roboto"/>
                <a:ea typeface="Roboto"/>
                <a:cs typeface="Roboto"/>
                <a:sym typeface="Roboto"/>
              </a:rPr>
              <a:t>Further we can 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 Forward</a:t>
            </a:r>
            <a:endParaRPr/>
          </a:p>
        </p:txBody>
      </p:sp>
      <p:sp>
        <p:nvSpPr>
          <p:cNvPr id="208" name="Google Shape;208;p28"/>
          <p:cNvSpPr txBox="1"/>
          <p:nvPr/>
        </p:nvSpPr>
        <p:spPr>
          <a:xfrm>
            <a:off x="3346275" y="2026950"/>
            <a:ext cx="2574000" cy="23877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rPr b="1" lang="en" sz="1100">
                <a:solidFill>
                  <a:srgbClr val="0D0D0D"/>
                </a:solidFill>
                <a:highlight>
                  <a:srgbClr val="FFFFFF"/>
                </a:highlight>
                <a:latin typeface="Roboto"/>
                <a:ea typeface="Roboto"/>
                <a:cs typeface="Roboto"/>
                <a:sym typeface="Roboto"/>
              </a:rPr>
              <a:t>Improvements in Predictive Modeling</a:t>
            </a:r>
            <a:endParaRPr b="1"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40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Advanced Predictive Models: more complex models like neural networks or transformers</a:t>
            </a:r>
            <a:endParaRPr sz="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Hybrid Models: Combine different types of models, such as machine learning models with rule-based systems</a:t>
            </a:r>
            <a:endParaRPr sz="11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100">
              <a:solidFill>
                <a:srgbClr val="0D0D0D"/>
              </a:solidFill>
              <a:highlight>
                <a:srgbClr val="FFFFFF"/>
              </a:highlight>
              <a:latin typeface="Roboto"/>
              <a:ea typeface="Roboto"/>
              <a:cs typeface="Roboto"/>
              <a:sym typeface="Roboto"/>
            </a:endParaRPr>
          </a:p>
        </p:txBody>
      </p:sp>
      <p:sp>
        <p:nvSpPr>
          <p:cNvPr id="209" name="Google Shape;209;p28"/>
          <p:cNvSpPr txBox="1"/>
          <p:nvPr/>
        </p:nvSpPr>
        <p:spPr>
          <a:xfrm>
            <a:off x="6265988" y="2026950"/>
            <a:ext cx="2311200" cy="20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0D0D0D"/>
                </a:solidFill>
                <a:highlight>
                  <a:schemeClr val="lt1"/>
                </a:highlight>
                <a:latin typeface="Roboto"/>
                <a:ea typeface="Roboto"/>
                <a:cs typeface="Roboto"/>
                <a:sym typeface="Roboto"/>
              </a:rPr>
              <a:t>Enhancements in Deployment</a:t>
            </a:r>
            <a:endParaRPr b="1" sz="1100">
              <a:solidFill>
                <a:srgbClr val="0D0D0D"/>
              </a:solidFill>
              <a:highlight>
                <a:schemeClr val="lt1"/>
              </a:highlight>
              <a:latin typeface="Roboto"/>
              <a:ea typeface="Roboto"/>
              <a:cs typeface="Roboto"/>
              <a:sym typeface="Roboto"/>
            </a:endParaRPr>
          </a:p>
          <a:p>
            <a:pPr indent="-298450" lvl="0" marL="457200" rtl="0" algn="l">
              <a:lnSpc>
                <a:spcPct val="115000"/>
              </a:lnSpc>
              <a:spcBef>
                <a:spcPts val="1200"/>
              </a:spcBef>
              <a:spcAft>
                <a:spcPts val="0"/>
              </a:spcAft>
              <a:buClr>
                <a:srgbClr val="0D0D0D"/>
              </a:buClr>
              <a:buSzPts val="1100"/>
              <a:buFont typeface="Roboto"/>
              <a:buChar char="●"/>
            </a:pPr>
            <a:r>
              <a:rPr lang="en" sz="1100">
                <a:solidFill>
                  <a:srgbClr val="0D0D0D"/>
                </a:solidFill>
                <a:highlight>
                  <a:schemeClr val="lt1"/>
                </a:highlight>
                <a:latin typeface="Roboto"/>
                <a:ea typeface="Roboto"/>
                <a:cs typeface="Roboto"/>
                <a:sym typeface="Roboto"/>
              </a:rPr>
              <a:t>Dynamic Feedback Mechanisms: Instead of exhausting all possible combinations in a predictive model, integrate deep reinforcement learning to add dynamic feedback mechanisms</a:t>
            </a:r>
            <a:endParaRPr/>
          </a:p>
        </p:txBody>
      </p:sp>
      <p:sp>
        <p:nvSpPr>
          <p:cNvPr id="210" name="Google Shape;210;p28"/>
          <p:cNvSpPr txBox="1"/>
          <p:nvPr/>
        </p:nvSpPr>
        <p:spPr>
          <a:xfrm>
            <a:off x="631375" y="2026950"/>
            <a:ext cx="2506500" cy="20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0D0D0D"/>
                </a:solidFill>
                <a:highlight>
                  <a:schemeClr val="lt1"/>
                </a:highlight>
                <a:latin typeface="Roboto"/>
                <a:ea typeface="Roboto"/>
                <a:cs typeface="Roboto"/>
                <a:sym typeface="Roboto"/>
              </a:rPr>
              <a:t>Model evaluation with experts</a:t>
            </a:r>
            <a:endParaRPr b="1" sz="1100">
              <a:solidFill>
                <a:srgbClr val="0D0D0D"/>
              </a:solidFill>
              <a:highlight>
                <a:schemeClr val="lt1"/>
              </a:highlight>
              <a:latin typeface="Roboto"/>
              <a:ea typeface="Roboto"/>
              <a:cs typeface="Roboto"/>
              <a:sym typeface="Roboto"/>
            </a:endParaRPr>
          </a:p>
          <a:p>
            <a:pPr indent="-298450" lvl="0" marL="457200" rtl="0" algn="l">
              <a:lnSpc>
                <a:spcPct val="115000"/>
              </a:lnSpc>
              <a:spcBef>
                <a:spcPts val="1200"/>
              </a:spcBef>
              <a:spcAft>
                <a:spcPts val="0"/>
              </a:spcAft>
              <a:buClr>
                <a:srgbClr val="0D0D0D"/>
              </a:buClr>
              <a:buSzPts val="1100"/>
              <a:buFont typeface="Roboto"/>
              <a:buChar char="●"/>
            </a:pPr>
            <a:r>
              <a:rPr lang="en" sz="1100">
                <a:solidFill>
                  <a:srgbClr val="0D0D0D"/>
                </a:solidFill>
                <a:highlight>
                  <a:srgbClr val="FFFFFF"/>
                </a:highlight>
                <a:latin typeface="Roboto"/>
                <a:ea typeface="Roboto"/>
                <a:cs typeface="Roboto"/>
                <a:sym typeface="Roboto"/>
              </a:rPr>
              <a:t>Although the model can generate the best advertising strategies, whether these strategies are applicable in real scenarios and whether the recommended parameters are usable still require human evaluation.</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Advertisement for Mobile Apps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Meetsocial, overseas marketing service for Chinese business</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Small-to-medium enterprises, mobile apps</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Advertising strategy advisory based on historical data on previous ads</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A model outputs predicted clicks/installs with features of ad</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Features: spend, channel, os, device, targeting people.</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Goal: cut down </a:t>
            </a:r>
            <a:r>
              <a:rPr lang="en" sz="1100">
                <a:solidFill>
                  <a:srgbClr val="000000"/>
                </a:solidFill>
                <a:latin typeface="Times New Roman"/>
                <a:ea typeface="Times New Roman"/>
                <a:cs typeface="Times New Roman"/>
                <a:sym typeface="Times New Roman"/>
              </a:rPr>
              <a:t>unnecessary</a:t>
            </a:r>
            <a:r>
              <a:rPr lang="en" sz="1100">
                <a:solidFill>
                  <a:srgbClr val="000000"/>
                </a:solidFill>
                <a:latin typeface="Times New Roman"/>
                <a:ea typeface="Times New Roman"/>
                <a:cs typeface="Times New Roman"/>
                <a:sym typeface="Times New Roman"/>
              </a:rPr>
              <a:t> spend on ads</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pic>
        <p:nvPicPr>
          <p:cNvPr id="94" name="Google Shape;94;p14"/>
          <p:cNvPicPr preferRelativeResize="0"/>
          <p:nvPr/>
        </p:nvPicPr>
        <p:blipFill>
          <a:blip r:embed="rId3">
            <a:alphaModFix/>
          </a:blip>
          <a:stretch>
            <a:fillRect/>
          </a:stretch>
        </p:blipFill>
        <p:spPr>
          <a:xfrm>
            <a:off x="5270524" y="4389600"/>
            <a:ext cx="3797277" cy="53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highlight>
                  <a:schemeClr val="lt1"/>
                </a:highlight>
                <a:latin typeface="Arial"/>
                <a:ea typeface="Arial"/>
                <a:cs typeface="Arial"/>
                <a:sym typeface="Arial"/>
              </a:rPr>
              <a:t>Action, Prediction, &amp; Decision-Making</a:t>
            </a:r>
            <a:endParaRPr sz="3000">
              <a:highlight>
                <a:schemeClr val="lt1"/>
              </a:highlight>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31314"/>
              </a:buClr>
              <a:buSzPts val="1200"/>
              <a:buFont typeface="Arial"/>
              <a:buChar char="●"/>
            </a:pPr>
            <a:r>
              <a:rPr b="1" lang="en" sz="1200">
                <a:solidFill>
                  <a:srgbClr val="131314"/>
                </a:solidFill>
                <a:highlight>
                  <a:schemeClr val="lt1"/>
                </a:highlight>
                <a:latin typeface="Arial"/>
                <a:ea typeface="Arial"/>
                <a:cs typeface="Arial"/>
                <a:sym typeface="Arial"/>
              </a:rPr>
              <a:t>The Action</a:t>
            </a:r>
            <a:r>
              <a:rPr lang="en" sz="1200">
                <a:solidFill>
                  <a:srgbClr val="131314"/>
                </a:solidFill>
                <a:highlight>
                  <a:schemeClr val="lt1"/>
                </a:highlight>
                <a:latin typeface="Arial"/>
                <a:ea typeface="Arial"/>
                <a:cs typeface="Arial"/>
                <a:sym typeface="Arial"/>
              </a:rPr>
              <a:t> Optimizing advertising settings (targeting ages,genders, budget) for SME campaigns.</a:t>
            </a:r>
            <a:endParaRPr sz="1200">
              <a:solidFill>
                <a:srgbClr val="131314"/>
              </a:solidFill>
              <a:highlight>
                <a:schemeClr val="lt1"/>
              </a:highlight>
              <a:latin typeface="Arial"/>
              <a:ea typeface="Arial"/>
              <a:cs typeface="Arial"/>
              <a:sym typeface="Arial"/>
            </a:endParaRPr>
          </a:p>
          <a:p>
            <a:pPr indent="-304800" lvl="0" marL="457200" rtl="0" algn="l">
              <a:spcBef>
                <a:spcPts val="0"/>
              </a:spcBef>
              <a:spcAft>
                <a:spcPts val="0"/>
              </a:spcAft>
              <a:buClr>
                <a:srgbClr val="131314"/>
              </a:buClr>
              <a:buSzPts val="1200"/>
              <a:buFont typeface="Arial"/>
              <a:buChar char="●"/>
            </a:pPr>
            <a:r>
              <a:rPr b="1" lang="en" sz="1200">
                <a:solidFill>
                  <a:srgbClr val="131314"/>
                </a:solidFill>
                <a:highlight>
                  <a:schemeClr val="lt1"/>
                </a:highlight>
                <a:latin typeface="Arial"/>
                <a:ea typeface="Arial"/>
                <a:cs typeface="Arial"/>
                <a:sym typeface="Arial"/>
              </a:rPr>
              <a:t>The Prediction:</a:t>
            </a:r>
            <a:r>
              <a:rPr lang="en" sz="1200">
                <a:solidFill>
                  <a:srgbClr val="131314"/>
                </a:solidFill>
                <a:highlight>
                  <a:schemeClr val="lt1"/>
                </a:highlight>
                <a:latin typeface="Arial"/>
                <a:ea typeface="Arial"/>
                <a:cs typeface="Arial"/>
                <a:sym typeface="Arial"/>
              </a:rPr>
              <a:t> Forecasting clicks, installs, and purchases based on campaign settings.</a:t>
            </a:r>
            <a:endParaRPr sz="1200">
              <a:solidFill>
                <a:srgbClr val="131314"/>
              </a:solidFill>
              <a:highlight>
                <a:schemeClr val="lt1"/>
              </a:highlight>
              <a:latin typeface="Arial"/>
              <a:ea typeface="Arial"/>
              <a:cs typeface="Arial"/>
              <a:sym typeface="Arial"/>
            </a:endParaRPr>
          </a:p>
          <a:p>
            <a:pPr indent="-304800" lvl="0" marL="457200" rtl="0" algn="l">
              <a:spcBef>
                <a:spcPts val="0"/>
              </a:spcBef>
              <a:spcAft>
                <a:spcPts val="0"/>
              </a:spcAft>
              <a:buClr>
                <a:srgbClr val="131314"/>
              </a:buClr>
              <a:buSzPts val="1200"/>
              <a:buFont typeface="Arial"/>
              <a:buChar char="●"/>
            </a:pPr>
            <a:r>
              <a:rPr b="1" lang="en" sz="1200">
                <a:solidFill>
                  <a:srgbClr val="131314"/>
                </a:solidFill>
                <a:highlight>
                  <a:schemeClr val="lt1"/>
                </a:highlight>
                <a:latin typeface="Arial"/>
                <a:ea typeface="Arial"/>
                <a:cs typeface="Arial"/>
                <a:sym typeface="Arial"/>
              </a:rPr>
              <a:t>The Decision:</a:t>
            </a:r>
            <a:r>
              <a:rPr lang="en" sz="1200">
                <a:solidFill>
                  <a:srgbClr val="131314"/>
                </a:solidFill>
                <a:highlight>
                  <a:schemeClr val="lt1"/>
                </a:highlight>
                <a:latin typeface="Arial"/>
                <a:ea typeface="Arial"/>
                <a:cs typeface="Arial"/>
                <a:sym typeface="Arial"/>
              </a:rPr>
              <a:t> Data-backed recommendations to maximize chosen target metric (e.g., maximize clicks within budget constraints).</a:t>
            </a:r>
            <a:endParaRPr sz="1200">
              <a:solidFill>
                <a:srgbClr val="131314"/>
              </a:solidFill>
              <a:highlight>
                <a:schemeClr val="lt1"/>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Table 1: 320000 rows with many NAN values, product info, methods, spend, clicks/installs of ad</a:t>
            </a:r>
            <a:endParaRPr/>
          </a:p>
        </p:txBody>
      </p:sp>
      <p:pic>
        <p:nvPicPr>
          <p:cNvPr id="107" name="Google Shape;107;p16"/>
          <p:cNvPicPr preferRelativeResize="0"/>
          <p:nvPr/>
        </p:nvPicPr>
        <p:blipFill>
          <a:blip r:embed="rId3">
            <a:alphaModFix/>
          </a:blip>
          <a:stretch>
            <a:fillRect/>
          </a:stretch>
        </p:blipFill>
        <p:spPr>
          <a:xfrm>
            <a:off x="727650" y="2602000"/>
            <a:ext cx="7688699" cy="845950"/>
          </a:xfrm>
          <a:prstGeom prst="rect">
            <a:avLst/>
          </a:prstGeom>
          <a:noFill/>
          <a:ln>
            <a:noFill/>
          </a:ln>
        </p:spPr>
      </p:pic>
      <p:pic>
        <p:nvPicPr>
          <p:cNvPr id="108" name="Google Shape;108;p16"/>
          <p:cNvPicPr preferRelativeResize="0"/>
          <p:nvPr/>
        </p:nvPicPr>
        <p:blipFill>
          <a:blip r:embed="rId4">
            <a:alphaModFix/>
          </a:blip>
          <a:stretch>
            <a:fillRect/>
          </a:stretch>
        </p:blipFill>
        <p:spPr>
          <a:xfrm>
            <a:off x="727649" y="3447950"/>
            <a:ext cx="7688699" cy="89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2: 30000 rows intersecting table 1 with “ad_id”, providing more </a:t>
            </a:r>
            <a:r>
              <a:rPr lang="en"/>
              <a:t>information about different ad groups - ( targeting age, gender, campaign_objective, etc.)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729450" y="2693000"/>
            <a:ext cx="6557904" cy="938000"/>
          </a:xfrm>
          <a:prstGeom prst="rect">
            <a:avLst/>
          </a:prstGeom>
          <a:noFill/>
          <a:ln>
            <a:noFill/>
          </a:ln>
        </p:spPr>
      </p:pic>
      <p:pic>
        <p:nvPicPr>
          <p:cNvPr id="116" name="Google Shape;116;p17"/>
          <p:cNvPicPr preferRelativeResize="0"/>
          <p:nvPr/>
        </p:nvPicPr>
        <p:blipFill>
          <a:blip r:embed="rId4">
            <a:alphaModFix/>
          </a:blip>
          <a:stretch>
            <a:fillRect/>
          </a:stretch>
        </p:blipFill>
        <p:spPr>
          <a:xfrm>
            <a:off x="729450" y="3742175"/>
            <a:ext cx="5056591" cy="93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and Feature Engineering</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Huge target variance and skewed distribution</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Merged two tables by their corresponding “ad_id”</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Scraped ratings out of 5, number of ratings and number of reviews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Built 2 different scrapers for Google Play store and IOS store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Also scraped categorical information about the apps - whether they are games or productivity apps (eg. categories - </a:t>
            </a:r>
            <a:r>
              <a:rPr lang="en" sz="1050">
                <a:solidFill>
                  <a:schemeClr val="dk2"/>
                </a:solidFill>
                <a:highlight>
                  <a:srgbClr val="FFFFFF"/>
                </a:highlight>
              </a:rPr>
              <a:t>PUZZLE, CASUAL, SINGLE PLAYER, STYLIZED, OFFLINE, ROLE PLAYING, BOARD, ABSTRACT STRATEGY, ETC.)</a:t>
            </a:r>
            <a:endParaRPr sz="1050">
              <a:solidFill>
                <a:schemeClr val="dk2"/>
              </a:solidFill>
              <a:highlight>
                <a:srgbClr val="FFFFFF"/>
              </a:highlight>
            </a:endParaRPr>
          </a:p>
        </p:txBody>
      </p:sp>
      <p:pic>
        <p:nvPicPr>
          <p:cNvPr id="123" name="Google Shape;123;p18"/>
          <p:cNvPicPr preferRelativeResize="0"/>
          <p:nvPr/>
        </p:nvPicPr>
        <p:blipFill>
          <a:blip r:embed="rId3">
            <a:alphaModFix/>
          </a:blip>
          <a:stretch>
            <a:fillRect/>
          </a:stretch>
        </p:blipFill>
        <p:spPr>
          <a:xfrm>
            <a:off x="154200" y="3985625"/>
            <a:ext cx="8839197" cy="6634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t>
            </a:r>
            <a:endParaRPr/>
          </a:p>
        </p:txBody>
      </p:sp>
      <p:sp>
        <p:nvSpPr>
          <p:cNvPr id="129" name="Google Shape;129;p19"/>
          <p:cNvSpPr txBox="1"/>
          <p:nvPr>
            <p:ph idx="1" type="body"/>
          </p:nvPr>
        </p:nvSpPr>
        <p:spPr>
          <a:xfrm>
            <a:off x="729450" y="2078875"/>
            <a:ext cx="47184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solidFill>
                  <a:srgbClr val="000000"/>
                </a:solidFill>
              </a:rPr>
              <a:t>Handling Missing values </a:t>
            </a:r>
            <a:endParaRPr>
              <a:solidFill>
                <a:srgbClr val="000000"/>
              </a:solidFill>
            </a:endParaRPr>
          </a:p>
          <a:p>
            <a:pPr indent="-330200" lvl="0" marL="457200" rtl="0" algn="l">
              <a:spcBef>
                <a:spcPts val="0"/>
              </a:spcBef>
              <a:spcAft>
                <a:spcPts val="0"/>
              </a:spcAft>
              <a:buSzPts val="1600"/>
              <a:buChar char="-"/>
            </a:pPr>
            <a:r>
              <a:rPr lang="en">
                <a:solidFill>
                  <a:srgbClr val="000000"/>
                </a:solidFill>
              </a:rPr>
              <a:t>Remove rows with null values</a:t>
            </a:r>
            <a:endParaRPr>
              <a:solidFill>
                <a:srgbClr val="000000"/>
              </a:solidFill>
            </a:endParaRPr>
          </a:p>
          <a:p>
            <a:pPr indent="-330200" lvl="0" marL="457200" rtl="0" algn="l">
              <a:spcBef>
                <a:spcPts val="0"/>
              </a:spcBef>
              <a:spcAft>
                <a:spcPts val="0"/>
              </a:spcAft>
              <a:buSzPts val="1600"/>
              <a:buChar char="-"/>
            </a:pPr>
            <a:r>
              <a:rPr lang="en">
                <a:solidFill>
                  <a:srgbClr val="000000"/>
                </a:solidFill>
              </a:rPr>
              <a:t>Create dummy values for categorical features</a:t>
            </a:r>
            <a:endParaRPr>
              <a:solidFill>
                <a:srgbClr val="000000"/>
              </a:solidFill>
            </a:endParaRPr>
          </a:p>
          <a:p>
            <a:pPr indent="-330200" lvl="0" marL="457200" rtl="0" algn="l">
              <a:spcBef>
                <a:spcPts val="0"/>
              </a:spcBef>
              <a:spcAft>
                <a:spcPts val="0"/>
              </a:spcAft>
              <a:buSzPts val="1600"/>
              <a:buChar char="-"/>
            </a:pPr>
            <a:r>
              <a:rPr lang="en">
                <a:solidFill>
                  <a:srgbClr val="000000"/>
                </a:solidFill>
              </a:rPr>
              <a:t>Left with ~27K rows and 59 features</a:t>
            </a:r>
            <a:endParaRPr>
              <a:solidFill>
                <a:srgbClr val="000000"/>
              </a:solidFill>
            </a:endParaRPr>
          </a:p>
          <a:p>
            <a:pPr indent="-330200" lvl="0" marL="457200" rtl="0" algn="l">
              <a:spcBef>
                <a:spcPts val="0"/>
              </a:spcBef>
              <a:spcAft>
                <a:spcPts val="0"/>
              </a:spcAft>
              <a:buSzPts val="1600"/>
              <a:buChar char="-"/>
            </a:pPr>
            <a:r>
              <a:rPr lang="en">
                <a:solidFill>
                  <a:srgbClr val="000000"/>
                </a:solidFill>
              </a:rPr>
              <a:t>Addressing Skewness: Log Transformations</a:t>
            </a:r>
            <a:endParaRPr>
              <a:solidFill>
                <a:srgbClr val="000000"/>
              </a:solidFill>
            </a:endParaRPr>
          </a:p>
          <a:p>
            <a:pPr indent="-330200" lvl="0" marL="457200" rtl="0" algn="l">
              <a:spcBef>
                <a:spcPts val="0"/>
              </a:spcBef>
              <a:spcAft>
                <a:spcPts val="0"/>
              </a:spcAft>
              <a:buSzPts val="1600"/>
              <a:buChar char="-"/>
            </a:pPr>
            <a:r>
              <a:rPr lang="en">
                <a:solidFill>
                  <a:srgbClr val="000000"/>
                </a:solidFill>
              </a:rPr>
              <a:t>Feature Scaling : StandardScaler</a:t>
            </a:r>
            <a:endParaRPr sz="1600"/>
          </a:p>
        </p:txBody>
      </p:sp>
      <p:pic>
        <p:nvPicPr>
          <p:cNvPr id="130" name="Google Shape;130;p19"/>
          <p:cNvPicPr preferRelativeResize="0"/>
          <p:nvPr/>
        </p:nvPicPr>
        <p:blipFill>
          <a:blip r:embed="rId3">
            <a:alphaModFix/>
          </a:blip>
          <a:stretch>
            <a:fillRect/>
          </a:stretch>
        </p:blipFill>
        <p:spPr>
          <a:xfrm>
            <a:off x="5090150" y="1592850"/>
            <a:ext cx="3922799" cy="2747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t>Modeling Overview</a:t>
            </a:r>
            <a:endParaRPr sz="2340"/>
          </a:p>
        </p:txBody>
      </p:sp>
      <p:graphicFrame>
        <p:nvGraphicFramePr>
          <p:cNvPr id="136" name="Google Shape;136;p20"/>
          <p:cNvGraphicFramePr/>
          <p:nvPr/>
        </p:nvGraphicFramePr>
        <p:xfrm>
          <a:off x="934575" y="1853850"/>
          <a:ext cx="3000000" cy="3000000"/>
        </p:xfrm>
        <a:graphic>
          <a:graphicData uri="http://schemas.openxmlformats.org/drawingml/2006/table">
            <a:tbl>
              <a:tblPr>
                <a:noFill/>
                <a:tableStyleId>{4A3CE358-8A5D-43EE-AE6F-B0E918637FEA}</a:tableStyleId>
              </a:tblPr>
              <a:tblGrid>
                <a:gridCol w="2154525"/>
                <a:gridCol w="2154525"/>
                <a:gridCol w="2154525"/>
              </a:tblGrid>
              <a:tr h="288825">
                <a:tc>
                  <a:txBody>
                    <a:bodyPr/>
                    <a:lstStyle/>
                    <a:p>
                      <a:pPr indent="0" lvl="0" marL="0" rtl="0" algn="ctr">
                        <a:spcBef>
                          <a:spcPts val="0"/>
                        </a:spcBef>
                        <a:spcAft>
                          <a:spcPts val="0"/>
                        </a:spcAft>
                        <a:buNone/>
                      </a:pPr>
                      <a:r>
                        <a:rPr b="1" lang="en" sz="1200"/>
                        <a:t>Model Tested</a:t>
                      </a:r>
                      <a:endParaRPr b="1" sz="1200"/>
                    </a:p>
                  </a:txBody>
                  <a:tcPr marT="91425" marB="91425" marR="91425" marL="91425"/>
                </a:tc>
                <a:tc>
                  <a:txBody>
                    <a:bodyPr/>
                    <a:lstStyle/>
                    <a:p>
                      <a:pPr indent="0" lvl="0" marL="0" rtl="0" algn="ctr">
                        <a:spcBef>
                          <a:spcPts val="0"/>
                        </a:spcBef>
                        <a:spcAft>
                          <a:spcPts val="0"/>
                        </a:spcAft>
                        <a:buNone/>
                      </a:pPr>
                      <a:r>
                        <a:rPr b="1" lang="en" sz="1200"/>
                        <a:t>RMSE</a:t>
                      </a:r>
                      <a:endParaRPr b="1" sz="1200"/>
                    </a:p>
                  </a:txBody>
                  <a:tcPr marT="91425" marB="91425" marR="91425" marL="91425"/>
                </a:tc>
                <a:tc>
                  <a:txBody>
                    <a:bodyPr/>
                    <a:lstStyle/>
                    <a:p>
                      <a:pPr indent="0" lvl="0" marL="0" rtl="0" algn="ctr">
                        <a:spcBef>
                          <a:spcPts val="0"/>
                        </a:spcBef>
                        <a:spcAft>
                          <a:spcPts val="0"/>
                        </a:spcAft>
                        <a:buNone/>
                      </a:pPr>
                      <a:r>
                        <a:rPr b="1" lang="en" sz="1200"/>
                        <a:t>R</a:t>
                      </a:r>
                      <a:r>
                        <a:rPr b="1" baseline="30000" lang="en" sz="1200"/>
                        <a:t>2</a:t>
                      </a:r>
                      <a:endParaRPr b="1" baseline="30000" sz="1200"/>
                    </a:p>
                  </a:txBody>
                  <a:tcPr marT="91425" marB="91425" marR="91425" marL="91425"/>
                </a:tc>
              </a:tr>
              <a:tr h="262900">
                <a:tc>
                  <a:txBody>
                    <a:bodyPr/>
                    <a:lstStyle/>
                    <a:p>
                      <a:pPr indent="0" lvl="0" marL="0" rtl="0" algn="l">
                        <a:spcBef>
                          <a:spcPts val="0"/>
                        </a:spcBef>
                        <a:spcAft>
                          <a:spcPts val="0"/>
                        </a:spcAft>
                        <a:buNone/>
                      </a:pPr>
                      <a:r>
                        <a:rPr lang="en" sz="1000"/>
                        <a:t>Linear Regression </a:t>
                      </a:r>
                      <a:r>
                        <a:rPr lang="en" sz="800"/>
                        <a:t>(Baseline)</a:t>
                      </a:r>
                      <a:endParaRPr sz="8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1.770</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0.478</a:t>
                      </a:r>
                      <a:endParaRPr sz="1000"/>
                    </a:p>
                  </a:txBody>
                  <a:tcPr marT="91425" marB="91425" marR="91425" marL="91425"/>
                </a:tc>
              </a:tr>
              <a:tr h="288825">
                <a:tc>
                  <a:txBody>
                    <a:bodyPr/>
                    <a:lstStyle/>
                    <a:p>
                      <a:pPr indent="0" lvl="0" marL="0" rtl="0" algn="l">
                        <a:spcBef>
                          <a:spcPts val="0"/>
                        </a:spcBef>
                        <a:spcAft>
                          <a:spcPts val="0"/>
                        </a:spcAft>
                        <a:buNone/>
                      </a:pPr>
                      <a:r>
                        <a:rPr lang="en" sz="1000"/>
                        <a:t>Random Forest</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0.818</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0.889</a:t>
                      </a:r>
                      <a:endParaRPr sz="1000"/>
                    </a:p>
                  </a:txBody>
                  <a:tcPr marT="91425" marB="91425" marR="91425" marL="91425"/>
                </a:tc>
              </a:tr>
              <a:tr h="262900">
                <a:tc>
                  <a:txBody>
                    <a:bodyPr/>
                    <a:lstStyle/>
                    <a:p>
                      <a:pPr indent="0" lvl="0" marL="0" rtl="0" algn="l">
                        <a:spcBef>
                          <a:spcPts val="0"/>
                        </a:spcBef>
                        <a:spcAft>
                          <a:spcPts val="0"/>
                        </a:spcAft>
                        <a:buNone/>
                      </a:pPr>
                      <a:r>
                        <a:rPr lang="en" sz="1000"/>
                        <a:t>SVR</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1.516</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0.617</a:t>
                      </a:r>
                      <a:endParaRPr sz="1000"/>
                    </a:p>
                  </a:txBody>
                  <a:tcPr marT="91425" marB="91425" marR="91425" marL="91425"/>
                </a:tc>
              </a:tr>
              <a:tr h="262900">
                <a:tc>
                  <a:txBody>
                    <a:bodyPr/>
                    <a:lstStyle/>
                    <a:p>
                      <a:pPr indent="0" lvl="0" marL="0" rtl="0" algn="l">
                        <a:spcBef>
                          <a:spcPts val="0"/>
                        </a:spcBef>
                        <a:spcAft>
                          <a:spcPts val="0"/>
                        </a:spcAft>
                        <a:buNone/>
                      </a:pPr>
                      <a:r>
                        <a:rPr lang="en" sz="1000"/>
                        <a:t>XGBoost</a:t>
                      </a:r>
                      <a:endParaRPr sz="1000"/>
                    </a:p>
                  </a:txBody>
                  <a:tcPr marT="91425" marB="91425" marR="91425" marL="91425"/>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0.778</a:t>
                      </a:r>
                      <a:endParaRPr b="1" sz="1000"/>
                    </a:p>
                  </a:txBody>
                  <a:tcPr marT="91425" marB="91425" marR="91425" marL="91425"/>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0.899</a:t>
                      </a:r>
                      <a:endParaRPr b="1" sz="1000"/>
                    </a:p>
                  </a:txBody>
                  <a:tcPr marT="91425" marB="91425" marR="91425" marL="91425"/>
                </a:tc>
              </a:tr>
              <a:tr h="262900">
                <a:tc>
                  <a:txBody>
                    <a:bodyPr/>
                    <a:lstStyle/>
                    <a:p>
                      <a:pPr indent="0" lvl="0" marL="0" rtl="0" algn="l">
                        <a:spcBef>
                          <a:spcPts val="0"/>
                        </a:spcBef>
                        <a:spcAft>
                          <a:spcPts val="0"/>
                        </a:spcAft>
                        <a:buNone/>
                      </a:pPr>
                      <a:r>
                        <a:rPr lang="en" sz="1000"/>
                        <a:t>Decision Tree Regression</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1.064</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0.812</a:t>
                      </a:r>
                      <a:endParaRPr sz="1000"/>
                    </a:p>
                  </a:txBody>
                  <a:tcPr marT="91425" marB="91425" marR="91425" marL="91425"/>
                </a:tc>
              </a:tr>
              <a:tr h="262900">
                <a:tc>
                  <a:txBody>
                    <a:bodyPr/>
                    <a:lstStyle/>
                    <a:p>
                      <a:pPr indent="0" lvl="0" marL="0" rtl="0" algn="l">
                        <a:spcBef>
                          <a:spcPts val="0"/>
                        </a:spcBef>
                        <a:spcAft>
                          <a:spcPts val="0"/>
                        </a:spcAft>
                        <a:buNone/>
                      </a:pPr>
                      <a:r>
                        <a:rPr lang="en" sz="1000"/>
                        <a:t>Ensemble Model (RF + XGBoost)</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0.799</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0.894</a:t>
                      </a:r>
                      <a:endParaRPr sz="1000"/>
                    </a:p>
                  </a:txBody>
                  <a:tcPr marT="91425" marB="91425" marR="91425" marL="91425"/>
                </a:tc>
              </a:tr>
            </a:tbl>
          </a:graphicData>
        </a:graphic>
      </p:graphicFrame>
      <p:sp>
        <p:nvSpPr>
          <p:cNvPr id="137" name="Google Shape;137;p20"/>
          <p:cNvSpPr txBox="1"/>
          <p:nvPr/>
        </p:nvSpPr>
        <p:spPr>
          <a:xfrm>
            <a:off x="6081400" y="4400825"/>
            <a:ext cx="2833200" cy="91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solidFill>
                  <a:schemeClr val="accent1"/>
                </a:solidFill>
                <a:latin typeface="Lato"/>
                <a:ea typeface="Lato"/>
                <a:cs typeface="Lato"/>
                <a:sym typeface="Lato"/>
              </a:rPr>
              <a:t>Model selection</a:t>
            </a:r>
            <a:r>
              <a:rPr lang="en" sz="1000">
                <a:solidFill>
                  <a:schemeClr val="accent1"/>
                </a:solidFill>
                <a:latin typeface="Lato"/>
                <a:ea typeface="Lato"/>
                <a:cs typeface="Lato"/>
                <a:sym typeface="Lato"/>
              </a:rPr>
              <a:t>: Performance metrics of the models - RMSE and R</a:t>
            </a:r>
            <a:r>
              <a:rPr baseline="30000" lang="en" sz="1000">
                <a:solidFill>
                  <a:schemeClr val="accent1"/>
                </a:solidFill>
                <a:latin typeface="Lato"/>
                <a:ea typeface="Lato"/>
                <a:cs typeface="Lato"/>
                <a:sym typeface="Lato"/>
              </a:rPr>
              <a:t>2</a:t>
            </a:r>
            <a:endParaRPr baseline="30000" sz="1000">
              <a:solidFill>
                <a:schemeClr val="accent1"/>
              </a:solidFill>
              <a:latin typeface="Lato"/>
              <a:ea typeface="Lato"/>
              <a:cs typeface="Lato"/>
              <a:sym typeface="Lato"/>
            </a:endParaRPr>
          </a:p>
        </p:txBody>
      </p:sp>
      <p:sp>
        <p:nvSpPr>
          <p:cNvPr id="138" name="Google Shape;138;p20"/>
          <p:cNvSpPr txBox="1"/>
          <p:nvPr/>
        </p:nvSpPr>
        <p:spPr>
          <a:xfrm>
            <a:off x="302100" y="4400825"/>
            <a:ext cx="2833200" cy="9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Lato"/>
                <a:ea typeface="Lato"/>
                <a:cs typeface="Lato"/>
                <a:sym typeface="Lato"/>
              </a:rPr>
              <a:t>Target</a:t>
            </a:r>
            <a:r>
              <a:rPr lang="en" sz="1000">
                <a:solidFill>
                  <a:schemeClr val="accent1"/>
                </a:solidFill>
                <a:latin typeface="Lato"/>
                <a:ea typeface="Lato"/>
                <a:cs typeface="Lato"/>
                <a:sym typeface="Lato"/>
              </a:rPr>
              <a:t>: Clicks</a:t>
            </a:r>
            <a:endParaRPr baseline="30000" sz="1000">
              <a:solidFill>
                <a:schemeClr val="accent1"/>
              </a:solidFill>
              <a:latin typeface="Lato"/>
              <a:ea typeface="Lato"/>
              <a:cs typeface="Lato"/>
              <a:sym typeface="Lato"/>
            </a:endParaRPr>
          </a:p>
        </p:txBody>
      </p:sp>
      <p:sp>
        <p:nvSpPr>
          <p:cNvPr id="139" name="Google Shape;139;p20"/>
          <p:cNvSpPr/>
          <p:nvPr/>
        </p:nvSpPr>
        <p:spPr>
          <a:xfrm>
            <a:off x="877450" y="3241700"/>
            <a:ext cx="6590400" cy="3492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20"/>
          <p:cNvSpPr txBox="1"/>
          <p:nvPr/>
        </p:nvSpPr>
        <p:spPr>
          <a:xfrm>
            <a:off x="3852725" y="3307250"/>
            <a:ext cx="5154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56%</a:t>
            </a:r>
            <a:endParaRPr sz="900">
              <a:solidFill>
                <a:schemeClr val="accent1"/>
              </a:solidFill>
              <a:latin typeface="Lato"/>
              <a:ea typeface="Lato"/>
              <a:cs typeface="Lato"/>
              <a:sym typeface="Lato"/>
            </a:endParaRPr>
          </a:p>
        </p:txBody>
      </p:sp>
      <p:sp>
        <p:nvSpPr>
          <p:cNvPr id="141" name="Google Shape;141;p20"/>
          <p:cNvSpPr txBox="1"/>
          <p:nvPr/>
        </p:nvSpPr>
        <p:spPr>
          <a:xfrm>
            <a:off x="6081400" y="3307250"/>
            <a:ext cx="5154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88</a:t>
            </a:r>
            <a:r>
              <a:rPr lang="en" sz="900">
                <a:solidFill>
                  <a:schemeClr val="accent1"/>
                </a:solidFill>
                <a:latin typeface="Lato"/>
                <a:ea typeface="Lato"/>
                <a:cs typeface="Lato"/>
                <a:sym typeface="Lato"/>
              </a:rPr>
              <a:t>%</a:t>
            </a:r>
            <a:endParaRPr sz="900">
              <a:solidFill>
                <a:schemeClr val="accent1"/>
              </a:solidFill>
              <a:latin typeface="Lato"/>
              <a:ea typeface="Lato"/>
              <a:cs typeface="Lato"/>
              <a:sym typeface="Lato"/>
            </a:endParaRPr>
          </a:p>
        </p:txBody>
      </p:sp>
      <p:sp>
        <p:nvSpPr>
          <p:cNvPr id="142" name="Google Shape;142;p20"/>
          <p:cNvSpPr/>
          <p:nvPr/>
        </p:nvSpPr>
        <p:spPr>
          <a:xfrm>
            <a:off x="3812325" y="3353850"/>
            <a:ext cx="92100" cy="171600"/>
          </a:xfrm>
          <a:prstGeom prst="down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 name="Google Shape;143;p20"/>
          <p:cNvSpPr/>
          <p:nvPr/>
        </p:nvSpPr>
        <p:spPr>
          <a:xfrm rot="10800000">
            <a:off x="6047925" y="3330500"/>
            <a:ext cx="92100" cy="1716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t>XGBoost Regression Model</a:t>
            </a:r>
            <a:r>
              <a:rPr lang="en" sz="2340"/>
              <a:t> </a:t>
            </a:r>
            <a:endParaRPr sz="2340"/>
          </a:p>
        </p:txBody>
      </p:sp>
      <p:graphicFrame>
        <p:nvGraphicFramePr>
          <p:cNvPr id="149" name="Google Shape;149;p21"/>
          <p:cNvGraphicFramePr/>
          <p:nvPr/>
        </p:nvGraphicFramePr>
        <p:xfrm>
          <a:off x="934575" y="1853850"/>
          <a:ext cx="3000000" cy="3000000"/>
        </p:xfrm>
        <a:graphic>
          <a:graphicData uri="http://schemas.openxmlformats.org/drawingml/2006/table">
            <a:tbl>
              <a:tblPr>
                <a:noFill/>
                <a:tableStyleId>{4A3CE358-8A5D-43EE-AE6F-B0E918637FEA}</a:tableStyleId>
              </a:tblPr>
              <a:tblGrid>
                <a:gridCol w="2154525"/>
                <a:gridCol w="2154525"/>
                <a:gridCol w="2154525"/>
              </a:tblGrid>
              <a:tr h="288825">
                <a:tc>
                  <a:txBody>
                    <a:bodyPr/>
                    <a:lstStyle/>
                    <a:p>
                      <a:pPr indent="0" lvl="0" marL="0" rtl="0" algn="ctr">
                        <a:spcBef>
                          <a:spcPts val="0"/>
                        </a:spcBef>
                        <a:spcAft>
                          <a:spcPts val="0"/>
                        </a:spcAft>
                        <a:buNone/>
                      </a:pPr>
                      <a:r>
                        <a:rPr b="1" lang="en" sz="1200"/>
                        <a:t>Targets</a:t>
                      </a:r>
                      <a:endParaRPr b="1" sz="1200"/>
                    </a:p>
                  </a:txBody>
                  <a:tcPr marT="91425" marB="91425" marR="91425" marL="91425"/>
                </a:tc>
                <a:tc>
                  <a:txBody>
                    <a:bodyPr/>
                    <a:lstStyle/>
                    <a:p>
                      <a:pPr indent="0" lvl="0" marL="0" rtl="0" algn="ctr">
                        <a:spcBef>
                          <a:spcPts val="0"/>
                        </a:spcBef>
                        <a:spcAft>
                          <a:spcPts val="0"/>
                        </a:spcAft>
                        <a:buNone/>
                      </a:pPr>
                      <a:r>
                        <a:rPr b="1" lang="en" sz="1200"/>
                        <a:t>RMSE</a:t>
                      </a:r>
                      <a:endParaRPr b="1" sz="1200"/>
                    </a:p>
                  </a:txBody>
                  <a:tcPr marT="91425" marB="91425" marR="91425" marL="91425"/>
                </a:tc>
                <a:tc>
                  <a:txBody>
                    <a:bodyPr/>
                    <a:lstStyle/>
                    <a:p>
                      <a:pPr indent="0" lvl="0" marL="0" rtl="0" algn="ctr">
                        <a:spcBef>
                          <a:spcPts val="0"/>
                        </a:spcBef>
                        <a:spcAft>
                          <a:spcPts val="0"/>
                        </a:spcAft>
                        <a:buNone/>
                      </a:pPr>
                      <a:r>
                        <a:rPr b="1" lang="en" sz="1200"/>
                        <a:t>R</a:t>
                      </a:r>
                      <a:r>
                        <a:rPr b="1" baseline="30000" lang="en" sz="1200"/>
                        <a:t>2</a:t>
                      </a:r>
                      <a:endParaRPr b="1" baseline="30000" sz="1200"/>
                    </a:p>
                  </a:txBody>
                  <a:tcPr marT="91425" marB="91425" marR="91425" marL="91425"/>
                </a:tc>
              </a:tr>
              <a:tr h="262900">
                <a:tc>
                  <a:txBody>
                    <a:bodyPr/>
                    <a:lstStyle/>
                    <a:p>
                      <a:pPr indent="0" lvl="0" marL="0" rtl="0" algn="l">
                        <a:spcBef>
                          <a:spcPts val="0"/>
                        </a:spcBef>
                        <a:spcAft>
                          <a:spcPts val="0"/>
                        </a:spcAft>
                        <a:buNone/>
                      </a:pPr>
                      <a:r>
                        <a:rPr lang="en" sz="1000"/>
                        <a:t>Clicks</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0.778</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0.899</a:t>
                      </a:r>
                      <a:endParaRPr sz="1000"/>
                    </a:p>
                  </a:txBody>
                  <a:tcPr marT="91425" marB="91425" marR="91425" marL="91425"/>
                </a:tc>
              </a:tr>
              <a:tr h="288825">
                <a:tc>
                  <a:txBody>
                    <a:bodyPr/>
                    <a:lstStyle/>
                    <a:p>
                      <a:pPr indent="0" lvl="0" marL="0" rtl="0" algn="l">
                        <a:spcBef>
                          <a:spcPts val="0"/>
                        </a:spcBef>
                        <a:spcAft>
                          <a:spcPts val="0"/>
                        </a:spcAft>
                        <a:buNone/>
                      </a:pPr>
                      <a:r>
                        <a:rPr lang="en" sz="1000"/>
                        <a:t>Installs</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0.775</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0.860</a:t>
                      </a:r>
                      <a:endParaRPr sz="1000"/>
                    </a:p>
                  </a:txBody>
                  <a:tcPr marT="91425" marB="91425" marR="91425" marL="91425"/>
                </a:tc>
              </a:tr>
              <a:tr h="262900">
                <a:tc>
                  <a:txBody>
                    <a:bodyPr/>
                    <a:lstStyle/>
                    <a:p>
                      <a:pPr indent="0" lvl="0" marL="0" rtl="0" algn="l">
                        <a:spcBef>
                          <a:spcPts val="0"/>
                        </a:spcBef>
                        <a:spcAft>
                          <a:spcPts val="0"/>
                        </a:spcAft>
                        <a:buNone/>
                      </a:pPr>
                      <a:r>
                        <a:rPr lang="en" sz="1000"/>
                        <a:t>Purchase</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0.756</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0.896</a:t>
                      </a:r>
                      <a:endParaRPr sz="1000"/>
                    </a:p>
                  </a:txBody>
                  <a:tcPr marT="91425" marB="91425" marR="91425" marL="91425"/>
                </a:tc>
              </a:tr>
              <a:tr h="262900">
                <a:tc>
                  <a:txBody>
                    <a:bodyPr/>
                    <a:lstStyle/>
                    <a:p>
                      <a:pPr indent="0" lvl="0" marL="0" rtl="0" algn="l">
                        <a:spcBef>
                          <a:spcPts val="0"/>
                        </a:spcBef>
                        <a:spcAft>
                          <a:spcPts val="0"/>
                        </a:spcAft>
                        <a:buNone/>
                      </a:pPr>
                      <a:r>
                        <a:rPr lang="en" sz="1000"/>
                        <a:t>Click/Impression (CTR)</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chemeClr val="lt1"/>
                          </a:highlight>
                          <a:latin typeface="Courier New"/>
                          <a:ea typeface="Courier New"/>
                          <a:cs typeface="Courier New"/>
                          <a:sym typeface="Courier New"/>
                        </a:rPr>
                        <a:t>0.869</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chemeClr val="lt1"/>
                          </a:highlight>
                          <a:latin typeface="Courier New"/>
                          <a:ea typeface="Courier New"/>
                          <a:cs typeface="Courier New"/>
                          <a:sym typeface="Courier New"/>
                        </a:rPr>
                        <a:t>0.738</a:t>
                      </a:r>
                      <a:endParaRPr sz="1000"/>
                    </a:p>
                  </a:txBody>
                  <a:tcPr marT="91425" marB="91425" marR="91425" marL="91425"/>
                </a:tc>
              </a:tr>
              <a:tr h="262900">
                <a:tc>
                  <a:txBody>
                    <a:bodyPr/>
                    <a:lstStyle/>
                    <a:p>
                      <a:pPr indent="0" lvl="0" marL="0" rtl="0" algn="l">
                        <a:spcBef>
                          <a:spcPts val="0"/>
                        </a:spcBef>
                        <a:spcAft>
                          <a:spcPts val="0"/>
                        </a:spcAft>
                        <a:buNone/>
                      </a:pPr>
                      <a:r>
                        <a:rPr lang="en" sz="1000"/>
                        <a:t>Impressions</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0.903</a:t>
                      </a:r>
                      <a:endParaRPr sz="1000"/>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0.916</a:t>
                      </a:r>
                      <a:endParaRPr sz="1000"/>
                    </a:p>
                  </a:txBody>
                  <a:tcPr marT="91425" marB="91425" marR="91425" marL="91425"/>
                </a:tc>
              </a:tr>
            </a:tbl>
          </a:graphicData>
        </a:graphic>
      </p:graphicFrame>
      <p:sp>
        <p:nvSpPr>
          <p:cNvPr id="150" name="Google Shape;150;p21"/>
          <p:cNvSpPr txBox="1"/>
          <p:nvPr/>
        </p:nvSpPr>
        <p:spPr>
          <a:xfrm>
            <a:off x="480150" y="4673825"/>
            <a:ext cx="15915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51" name="Google Shape;151;p21"/>
          <p:cNvSpPr txBox="1"/>
          <p:nvPr/>
        </p:nvSpPr>
        <p:spPr>
          <a:xfrm>
            <a:off x="749250" y="4320175"/>
            <a:ext cx="70809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Similar to Clicks, our other targets performed better in XGBoost compared to the other models we tested.</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