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BFDAA9D3-E932-465B-AA35-0A9B185F8A97}">
  <a:tblStyle styleId="{BFDAA9D3-E932-465B-AA35-0A9B185F8A97}"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mccormickml.com/2016/04/12/googles-pretrained-word2vec-model-in-python/" TargetMode="External"/><Relationship Id="rId3" Type="http://schemas.openxmlformats.org/officeDocument/2006/relationships/hyperlink" Target="https://radimrehurek.com/gensim/index.html"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aclweb.org/anthology/E03-1053" TargetMode="External"/><Relationship Id="rId3" Type="http://schemas.openxmlformats.org/officeDocument/2006/relationships/hyperlink" Target="https://arxiv.org/pdf/1602.05292v1.pdf"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Briefly divided several parts. May change some tiles of slides later</a:t>
            </a:r>
          </a:p>
          <a:p>
            <a:pPr lvl="0">
              <a:spcBef>
                <a:spcPts val="0"/>
              </a:spcBef>
              <a:buNone/>
            </a:pPr>
            <a:r>
              <a:rPr lang="en"/>
              <a:t>Google pre-trained word2vec model </a:t>
            </a:r>
            <a:r>
              <a:rPr lang="en" u="sng">
                <a:solidFill>
                  <a:schemeClr val="hlink"/>
                </a:solidFill>
                <a:hlinkClick r:id="rId2"/>
              </a:rPr>
              <a:t>http://mccormickml.com/2016/04/12/googles-pretrained-word2vec-model-in-python/</a:t>
            </a:r>
          </a:p>
          <a:p>
            <a:pPr lvl="0">
              <a:spcBef>
                <a:spcPts val="0"/>
              </a:spcBef>
              <a:buNone/>
            </a:pPr>
            <a:r>
              <a:rPr lang="en"/>
              <a:t>Word2vec python </a:t>
            </a:r>
            <a:r>
              <a:rPr lang="en" u="sng">
                <a:solidFill>
                  <a:schemeClr val="hlink"/>
                </a:solidFill>
                <a:hlinkClick r:id="rId3"/>
              </a:rPr>
              <a:t>https://radimrehurek.com/gensim/index.html</a:t>
            </a:r>
          </a:p>
          <a:p>
            <a:pPr lvl="0">
              <a:spcBef>
                <a:spcPts val="0"/>
              </a:spcBef>
              <a:buNone/>
            </a:pPr>
            <a:r>
              <a:t/>
            </a:r>
            <a:endParaRPr/>
          </a:p>
          <a:p>
            <a:pPr lvl="0">
              <a:spcBef>
                <a:spcPts val="0"/>
              </a:spcBef>
              <a:buNone/>
            </a:pPr>
            <a:r>
              <a:rPr lang="en"/>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7" name="Shape 2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sz="1150">
                <a:solidFill>
                  <a:srgbClr val="333333"/>
                </a:solidFill>
                <a:highlight>
                  <a:srgbClr val="FFFFFF"/>
                </a:highlight>
                <a:latin typeface="Georgia"/>
                <a:ea typeface="Georgia"/>
                <a:cs typeface="Georgia"/>
                <a:sym typeface="Georgia"/>
              </a:rPr>
              <a:t>Univariate feature selection examines each feature individually to determine the strength of the relationship of the feature with the response variable. These methods are simple to run and understand and are in general particularly good for gaining a better understanding of data (but not necessarily for optimizing the feature set for better generalization). There are lot of different options for univariate selection.</a:t>
            </a:r>
          </a:p>
          <a:p>
            <a:pPr lvl="0">
              <a:spcBef>
                <a:spcPts val="0"/>
              </a:spcBef>
              <a:buNone/>
            </a:pPr>
            <a:r>
              <a:t/>
            </a:r>
            <a:endParaRPr sz="1150">
              <a:solidFill>
                <a:srgbClr val="333333"/>
              </a:solidFill>
              <a:highlight>
                <a:srgbClr val="FFFFFF"/>
              </a:highlight>
              <a:latin typeface="Georgia"/>
              <a:ea typeface="Georgia"/>
              <a:cs typeface="Georgia"/>
              <a:sym typeface="Georgia"/>
            </a:endParaRPr>
          </a:p>
          <a:p>
            <a:pPr lvl="0">
              <a:spcBef>
                <a:spcPts val="0"/>
              </a:spcBef>
              <a:buNone/>
            </a:pPr>
            <a:r>
              <a:rPr lang="en"/>
              <a:t>Relies on univariate statistical tests, preporcessing step</a:t>
            </a:r>
          </a:p>
          <a:p>
            <a:pPr lvl="0">
              <a:spcBef>
                <a:spcPts val="0"/>
              </a:spcBef>
              <a:buNone/>
            </a:pPr>
            <a:r>
              <a:rPr lang="en"/>
              <a:t>Part of scikit</a:t>
            </a:r>
          </a:p>
          <a:p>
            <a:pPr lvl="0">
              <a:spcBef>
                <a:spcPts val="0"/>
              </a:spcBef>
              <a:buNone/>
            </a:pPr>
            <a:r>
              <a:t/>
            </a:r>
            <a:endParaRPr/>
          </a:p>
          <a:p>
            <a:pPr lvl="0">
              <a:spcBef>
                <a:spcPts val="0"/>
              </a:spcBef>
              <a:buNone/>
            </a:pPr>
            <a:r>
              <a:rPr lang="en"/>
              <a:t>http://scikit-learn.org/stable/modules/feature_selection.html</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5" name="Shape 3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600"/>
              </a:spcAft>
              <a:buNone/>
            </a:pPr>
            <a:r>
              <a:rPr lang="en" u="sng">
                <a:solidFill>
                  <a:schemeClr val="hlink"/>
                </a:solidFill>
                <a:hlinkClick r:id="rId2"/>
              </a:rPr>
              <a:t>http://www.aclweb.org/anthology/E03-1053</a:t>
            </a:r>
            <a:r>
              <a:rPr lang="en">
                <a:solidFill>
                  <a:schemeClr val="dk2"/>
                </a:solidFill>
              </a:rPr>
              <a:t> first paper</a:t>
            </a:r>
          </a:p>
          <a:p>
            <a:pPr lvl="0" rtl="0">
              <a:lnSpc>
                <a:spcPct val="115000"/>
              </a:lnSpc>
              <a:spcBef>
                <a:spcPts val="0"/>
              </a:spcBef>
              <a:spcAft>
                <a:spcPts val="1600"/>
              </a:spcAft>
              <a:buNone/>
            </a:pPr>
            <a:r>
              <a:rPr lang="en" u="sng">
                <a:solidFill>
                  <a:schemeClr val="hlink"/>
                </a:solidFill>
                <a:latin typeface="Cambria"/>
                <a:ea typeface="Cambria"/>
                <a:cs typeface="Cambria"/>
                <a:sym typeface="Cambria"/>
                <a:hlinkClick r:id="rId3"/>
              </a:rPr>
              <a:t>https://arxiv.org/pdf/1602.05292v1.pdf</a:t>
            </a:r>
            <a:r>
              <a:rPr lang="en">
                <a:solidFill>
                  <a:schemeClr val="dk2"/>
                </a:solidFill>
              </a:rPr>
              <a:t> second paper</a:t>
            </a:r>
          </a:p>
          <a:p>
            <a:pPr indent="-298450" lvl="0" marL="457200" rtl="0">
              <a:lnSpc>
                <a:spcPct val="115000"/>
              </a:lnSpc>
              <a:spcBef>
                <a:spcPts val="0"/>
              </a:spcBef>
              <a:spcAft>
                <a:spcPts val="1600"/>
              </a:spcAft>
              <a:buClr>
                <a:schemeClr val="dk2"/>
              </a:buClr>
              <a:buSzPct val="100000"/>
            </a:pPr>
            <a:r>
              <a:t/>
            </a:r>
            <a:endParaRPr>
              <a:solidFill>
                <a:schemeClr val="dk2"/>
              </a:solidFill>
            </a:endParaRPr>
          </a:p>
          <a:p>
            <a:pPr indent="-298450" lvl="0" marL="457200" rtl="0">
              <a:lnSpc>
                <a:spcPct val="115000"/>
              </a:lnSpc>
              <a:spcBef>
                <a:spcPts val="0"/>
              </a:spcBef>
              <a:spcAft>
                <a:spcPts val="1600"/>
              </a:spcAft>
              <a:buClr>
                <a:schemeClr val="dk2"/>
              </a:buClr>
              <a:buSzPct val="100000"/>
            </a:pPr>
            <a:r>
              <a:rPr lang="en">
                <a:solidFill>
                  <a:schemeClr val="dk2"/>
                </a:solidFill>
              </a:rPr>
              <a:t>90% accuracy reported by Peng et al. (2003) - n-gram model</a:t>
            </a:r>
          </a:p>
          <a:p>
            <a:pPr indent="-298450" lvl="0" marL="457200" rtl="0">
              <a:lnSpc>
                <a:spcPct val="115000"/>
              </a:lnSpc>
              <a:spcBef>
                <a:spcPts val="0"/>
              </a:spcBef>
              <a:spcAft>
                <a:spcPts val="1600"/>
              </a:spcAft>
              <a:buClr>
                <a:schemeClr val="dk2"/>
              </a:buClr>
              <a:buSzPct val="100000"/>
            </a:pPr>
            <a:r>
              <a:rPr lang="en">
                <a:solidFill>
                  <a:schemeClr val="dk2"/>
                </a:solidFill>
              </a:rPr>
              <a:t>95% accuracy reported by Ge et al. (2016) - NNLM(neural network language model)</a:t>
            </a:r>
          </a:p>
          <a:p>
            <a:pPr lvl="0">
              <a:lnSpc>
                <a:spcPct val="115000"/>
              </a:lnSpc>
              <a:spcBef>
                <a:spcPts val="0"/>
              </a:spcBef>
              <a:spcAft>
                <a:spcPts val="1600"/>
              </a:spcAft>
              <a:buClr>
                <a:schemeClr val="dk1"/>
              </a:buClr>
              <a:buSzPct val="100000"/>
              <a:buFont typeface="Arial"/>
              <a:buNone/>
            </a:pPr>
            <a:r>
              <a:t/>
            </a:r>
            <a:endParaRPr>
              <a:solidFill>
                <a:schemeClr val="dk2"/>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8" name="Shape 328"/>
        <p:cNvGrpSpPr/>
        <p:nvPr/>
      </p:nvGrpSpPr>
      <p:grpSpPr>
        <a:xfrm>
          <a:off x="0" y="0"/>
          <a:ext cx="0" cy="0"/>
          <a:chOff x="0" y="0"/>
          <a:chExt cx="0" cy="0"/>
        </a:xfrm>
      </p:grpSpPr>
      <p:sp>
        <p:nvSpPr>
          <p:cNvPr id="329" name="Shape 3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0" name="Shape 3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3" name="Shape 353"/>
        <p:cNvGrpSpPr/>
        <p:nvPr/>
      </p:nvGrpSpPr>
      <p:grpSpPr>
        <a:xfrm>
          <a:off x="0" y="0"/>
          <a:ext cx="0" cy="0"/>
          <a:chOff x="0" y="0"/>
          <a:chExt cx="0" cy="0"/>
        </a:xfrm>
      </p:grpSpPr>
      <p:sp>
        <p:nvSpPr>
          <p:cNvPr id="354" name="Shape 3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5" name="Shape 3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Use ranking for some of the features for normalization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www.alta.asn.au/events/alta2011/proceedings/pdf/U11-1008.pdf" TargetMode="External"/><Relationship Id="rId4" Type="http://schemas.openxmlformats.org/officeDocument/2006/relationships/hyperlink" Target="http://cs229.stanford.edu/proj2012/CastroLindauer-AuthorIdentificationOnTwitter.pdf" TargetMode="External"/><Relationship Id="rId5" Type="http://schemas.openxmlformats.org/officeDocument/2006/relationships/hyperlink" Target="http://www.aicbt.com/authorship-attribu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en"/>
              <a:t>Authorship Classification</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rPr lang="en"/>
              <a:t>Joshua Shapiro | Ishan Sharma | Shuqing Zhang</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3" name="Shape 233"/>
        <p:cNvGrpSpPr/>
        <p:nvPr/>
      </p:nvGrpSpPr>
      <p:grpSpPr>
        <a:xfrm>
          <a:off x="0" y="0"/>
          <a:ext cx="0" cy="0"/>
          <a:chOff x="0" y="0"/>
          <a:chExt cx="0" cy="0"/>
        </a:xfrm>
      </p:grpSpPr>
      <p:sp>
        <p:nvSpPr>
          <p:cNvPr id="234" name="Shape 23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Features</a:t>
            </a:r>
          </a:p>
        </p:txBody>
      </p:sp>
      <p:sp>
        <p:nvSpPr>
          <p:cNvPr id="235" name="Shape 235"/>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a:t>Frequency of Function Words</a:t>
            </a:r>
          </a:p>
          <a:p>
            <a:pPr indent="-228600" lvl="1" marL="914400" rtl="0">
              <a:spcBef>
                <a:spcPts val="0"/>
              </a:spcBef>
              <a:buChar char="○"/>
            </a:pPr>
            <a:r>
              <a:t/>
            </a:r>
            <a:endParaRPr/>
          </a:p>
          <a:p>
            <a:pPr lvl="0" rtl="0">
              <a:spcBef>
                <a:spcPts val="0"/>
              </a:spcBef>
              <a:buNone/>
            </a:pPr>
            <a:r>
              <a:t/>
            </a:r>
            <a:endParaRPr/>
          </a:p>
          <a:p>
            <a:pPr lvl="0" marR="0" rtl="0" algn="l">
              <a:lnSpc>
                <a:spcPct val="115000"/>
              </a:lnSpc>
              <a:spcBef>
                <a:spcPts val="0"/>
              </a:spcBef>
              <a:spcAft>
                <a:spcPts val="1600"/>
              </a:spcAft>
              <a:buNone/>
            </a:pPr>
            <a:r>
              <a:t/>
            </a:r>
            <a:endParaRPr/>
          </a:p>
        </p:txBody>
      </p:sp>
      <p:graphicFrame>
        <p:nvGraphicFramePr>
          <p:cNvPr id="236" name="Shape 236"/>
          <p:cNvGraphicFramePr/>
          <p:nvPr/>
        </p:nvGraphicFramePr>
        <p:xfrm>
          <a:off x="1309000" y="1579650"/>
          <a:ext cx="3000000" cy="3000000"/>
        </p:xfrm>
        <a:graphic>
          <a:graphicData uri="http://schemas.openxmlformats.org/drawingml/2006/table">
            <a:tbl>
              <a:tblPr>
                <a:noFill/>
                <a:tableStyleId>{BFDAA9D3-E932-465B-AA35-0A9B185F8A97}</a:tableStyleId>
              </a:tblPr>
              <a:tblGrid>
                <a:gridCol w="2413000"/>
                <a:gridCol w="2413000"/>
                <a:gridCol w="2413000"/>
              </a:tblGrid>
              <a:tr h="319875">
                <a:tc>
                  <a:txBody>
                    <a:bodyPr>
                      <a:noAutofit/>
                    </a:bodyPr>
                    <a:lstStyle/>
                    <a:p>
                      <a:pPr lvl="0">
                        <a:spcBef>
                          <a:spcPts val="0"/>
                        </a:spcBef>
                        <a:buNone/>
                      </a:pPr>
                      <a:r>
                        <a:rPr lang="en"/>
                        <a:t>C</a:t>
                      </a:r>
                      <a:r>
                        <a:rPr lang="en"/>
                        <a:t>onjunction</a:t>
                      </a:r>
                    </a:p>
                  </a:txBody>
                  <a:tcPr marT="91425" marB="91425" marR="91425" marL="91425"/>
                </a:tc>
                <a:tc>
                  <a:txBody>
                    <a:bodyPr>
                      <a:noAutofit/>
                    </a:bodyPr>
                    <a:lstStyle/>
                    <a:p>
                      <a:pPr lvl="0">
                        <a:spcBef>
                          <a:spcPts val="0"/>
                        </a:spcBef>
                        <a:buNone/>
                      </a:pPr>
                      <a:r>
                        <a:rPr lang="en"/>
                        <a:t>Modals</a:t>
                      </a:r>
                    </a:p>
                  </a:txBody>
                  <a:tcPr marT="91425" marB="91425" marR="91425" marL="91425"/>
                </a:tc>
                <a:tc>
                  <a:txBody>
                    <a:bodyPr>
                      <a:noAutofit/>
                    </a:bodyPr>
                    <a:lstStyle/>
                    <a:p>
                      <a:pPr lvl="0">
                        <a:spcBef>
                          <a:spcPts val="0"/>
                        </a:spcBef>
                        <a:buNone/>
                      </a:pPr>
                      <a:r>
                        <a:rPr lang="en"/>
                        <a:t>Determiners</a:t>
                      </a:r>
                    </a:p>
                  </a:txBody>
                  <a:tcPr marT="91425" marB="91425" marR="91425" marL="91425"/>
                </a:tc>
              </a:tr>
              <a:tr h="381000">
                <a:tc>
                  <a:txBody>
                    <a:bodyPr>
                      <a:noAutofit/>
                    </a:bodyPr>
                    <a:lstStyle/>
                    <a:p>
                      <a:pPr lvl="0">
                        <a:spcBef>
                          <a:spcPts val="0"/>
                        </a:spcBef>
                        <a:buNone/>
                      </a:pPr>
                      <a:r>
                        <a:rPr lang="en"/>
                        <a:t>Quantifier</a:t>
                      </a:r>
                    </a:p>
                  </a:txBody>
                  <a:tcPr marT="91425" marB="91425" marR="91425" marL="91425"/>
                </a:tc>
                <a:tc>
                  <a:txBody>
                    <a:bodyPr>
                      <a:noAutofit/>
                    </a:bodyPr>
                    <a:lstStyle/>
                    <a:p>
                      <a:pPr lvl="0">
                        <a:spcBef>
                          <a:spcPts val="0"/>
                        </a:spcBef>
                        <a:buNone/>
                      </a:pPr>
                      <a:r>
                        <a:rPr lang="en"/>
                        <a:t>Pronoun</a:t>
                      </a:r>
                    </a:p>
                  </a:txBody>
                  <a:tcPr marT="91425" marB="91425" marR="91425" marL="91425"/>
                </a:tc>
                <a:tc>
                  <a:txBody>
                    <a:bodyPr>
                      <a:noAutofit/>
                    </a:bodyPr>
                    <a:lstStyle/>
                    <a:p>
                      <a:pPr lvl="0">
                        <a:spcBef>
                          <a:spcPts val="0"/>
                        </a:spcBef>
                        <a:buNone/>
                      </a:pPr>
                      <a:r>
                        <a:t/>
                      </a:r>
                      <a:endParaRPr/>
                    </a:p>
                  </a:txBody>
                  <a:tcPr marT="91425" marB="91425" marR="91425" marL="91425"/>
                </a:tc>
              </a:tr>
            </a:tbl>
          </a:graphicData>
        </a:graphic>
      </p:graphicFrame>
      <p:sp>
        <p:nvSpPr>
          <p:cNvPr id="237" name="Shape 237"/>
          <p:cNvSpPr/>
          <p:nvPr/>
        </p:nvSpPr>
        <p:spPr>
          <a:xfrm>
            <a:off x="4776978" y="3997350"/>
            <a:ext cx="574887" cy="532581"/>
          </a:xfrm>
          <a:prstGeom prst="flowChartMultidocumen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sz="800"/>
          </a:p>
        </p:txBody>
      </p:sp>
      <p:sp>
        <p:nvSpPr>
          <p:cNvPr id="238" name="Shape 238"/>
          <p:cNvSpPr/>
          <p:nvPr/>
        </p:nvSpPr>
        <p:spPr>
          <a:xfrm>
            <a:off x="5464996" y="4067077"/>
            <a:ext cx="706984" cy="393125"/>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239" name="Shape 239"/>
          <p:cNvSpPr/>
          <p:nvPr/>
        </p:nvSpPr>
        <p:spPr>
          <a:xfrm>
            <a:off x="6279758" y="4066537"/>
            <a:ext cx="574825" cy="393125"/>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240" name="Shape 240"/>
          <p:cNvSpPr/>
          <p:nvPr/>
        </p:nvSpPr>
        <p:spPr>
          <a:xfrm>
            <a:off x="7013213" y="3546644"/>
            <a:ext cx="600179" cy="393125"/>
          </a:xfrm>
          <a:prstGeom prst="rect">
            <a:avLst/>
          </a:prstGeom>
          <a:solidFill>
            <a:srgbClr val="EA999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241" name="Shape 241"/>
          <p:cNvSpPr/>
          <p:nvPr/>
        </p:nvSpPr>
        <p:spPr>
          <a:xfrm>
            <a:off x="7013213" y="4559340"/>
            <a:ext cx="600179" cy="465106"/>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242" name="Shape 242"/>
          <p:cNvSpPr/>
          <p:nvPr/>
        </p:nvSpPr>
        <p:spPr>
          <a:xfrm>
            <a:off x="7763559" y="3474663"/>
            <a:ext cx="657152" cy="465106"/>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243" name="Shape 243"/>
          <p:cNvSpPr/>
          <p:nvPr/>
        </p:nvSpPr>
        <p:spPr>
          <a:xfrm>
            <a:off x="7772010" y="4529385"/>
            <a:ext cx="640249" cy="53257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244" name="Shape 244"/>
          <p:cNvSpPr/>
          <p:nvPr/>
        </p:nvSpPr>
        <p:spPr>
          <a:xfrm>
            <a:off x="8521603" y="4066531"/>
            <a:ext cx="574825" cy="393125"/>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cxnSp>
        <p:nvCxnSpPr>
          <p:cNvPr id="245" name="Shape 245"/>
          <p:cNvCxnSpPr>
            <a:endCxn id="238" idx="1"/>
          </p:cNvCxnSpPr>
          <p:nvPr/>
        </p:nvCxnSpPr>
        <p:spPr>
          <a:xfrm flipH="1" rot="10800000">
            <a:off x="5364496" y="4263640"/>
            <a:ext cx="100500" cy="5100"/>
          </a:xfrm>
          <a:prstGeom prst="straightConnector1">
            <a:avLst/>
          </a:prstGeom>
          <a:noFill/>
          <a:ln cap="flat" cmpd="sng" w="9525">
            <a:solidFill>
              <a:schemeClr val="dk2"/>
            </a:solidFill>
            <a:prstDash val="solid"/>
            <a:round/>
            <a:headEnd len="lg" w="lg" type="none"/>
            <a:tailEnd len="lg" w="lg" type="triangle"/>
          </a:ln>
        </p:spPr>
      </p:cxnSp>
      <p:cxnSp>
        <p:nvCxnSpPr>
          <p:cNvPr id="246" name="Shape 246"/>
          <p:cNvCxnSpPr>
            <a:endCxn id="239" idx="1"/>
          </p:cNvCxnSpPr>
          <p:nvPr/>
        </p:nvCxnSpPr>
        <p:spPr>
          <a:xfrm flipH="1" rot="10800000">
            <a:off x="6171758" y="4263100"/>
            <a:ext cx="108000" cy="900"/>
          </a:xfrm>
          <a:prstGeom prst="straightConnector1">
            <a:avLst/>
          </a:prstGeom>
          <a:noFill/>
          <a:ln cap="flat" cmpd="sng" w="9525">
            <a:solidFill>
              <a:schemeClr val="dk2"/>
            </a:solidFill>
            <a:prstDash val="solid"/>
            <a:round/>
            <a:headEnd len="lg" w="lg" type="none"/>
            <a:tailEnd len="lg" w="lg" type="triangle"/>
          </a:ln>
        </p:spPr>
      </p:cxnSp>
      <p:cxnSp>
        <p:nvCxnSpPr>
          <p:cNvPr id="247" name="Shape 247"/>
          <p:cNvCxnSpPr>
            <a:endCxn id="240" idx="1"/>
          </p:cNvCxnSpPr>
          <p:nvPr/>
        </p:nvCxnSpPr>
        <p:spPr>
          <a:xfrm flipH="1" rot="10800000">
            <a:off x="6856613" y="3743207"/>
            <a:ext cx="156600" cy="525000"/>
          </a:xfrm>
          <a:prstGeom prst="straightConnector1">
            <a:avLst/>
          </a:prstGeom>
          <a:noFill/>
          <a:ln cap="flat" cmpd="sng" w="9525">
            <a:solidFill>
              <a:schemeClr val="dk2"/>
            </a:solidFill>
            <a:prstDash val="solid"/>
            <a:round/>
            <a:headEnd len="lg" w="lg" type="none"/>
            <a:tailEnd len="lg" w="lg" type="triangle"/>
          </a:ln>
        </p:spPr>
      </p:cxnSp>
      <p:cxnSp>
        <p:nvCxnSpPr>
          <p:cNvPr id="248" name="Shape 248"/>
          <p:cNvCxnSpPr>
            <a:endCxn id="241" idx="1"/>
          </p:cNvCxnSpPr>
          <p:nvPr/>
        </p:nvCxnSpPr>
        <p:spPr>
          <a:xfrm>
            <a:off x="6856613" y="4293894"/>
            <a:ext cx="156600" cy="498000"/>
          </a:xfrm>
          <a:prstGeom prst="straightConnector1">
            <a:avLst/>
          </a:prstGeom>
          <a:noFill/>
          <a:ln cap="flat" cmpd="sng" w="9525">
            <a:solidFill>
              <a:schemeClr val="dk2"/>
            </a:solidFill>
            <a:prstDash val="solid"/>
            <a:round/>
            <a:headEnd len="lg" w="lg" type="none"/>
            <a:tailEnd len="lg" w="lg" type="triangle"/>
          </a:ln>
        </p:spPr>
      </p:cxnSp>
      <p:cxnSp>
        <p:nvCxnSpPr>
          <p:cNvPr id="249" name="Shape 249"/>
          <p:cNvCxnSpPr>
            <a:stCxn id="241" idx="3"/>
            <a:endCxn id="242" idx="1"/>
          </p:cNvCxnSpPr>
          <p:nvPr/>
        </p:nvCxnSpPr>
        <p:spPr>
          <a:xfrm flipH="1" rot="10800000">
            <a:off x="7613393" y="3707094"/>
            <a:ext cx="150300" cy="1084800"/>
          </a:xfrm>
          <a:prstGeom prst="straightConnector1">
            <a:avLst/>
          </a:prstGeom>
          <a:noFill/>
          <a:ln cap="flat" cmpd="sng" w="9525">
            <a:solidFill>
              <a:schemeClr val="dk2"/>
            </a:solidFill>
            <a:prstDash val="solid"/>
            <a:round/>
            <a:headEnd len="lg" w="lg" type="none"/>
            <a:tailEnd len="lg" w="lg" type="triangle"/>
          </a:ln>
        </p:spPr>
      </p:cxnSp>
      <p:cxnSp>
        <p:nvCxnSpPr>
          <p:cNvPr id="250" name="Shape 250"/>
          <p:cNvCxnSpPr>
            <a:stCxn id="241" idx="3"/>
            <a:endCxn id="243" idx="1"/>
          </p:cNvCxnSpPr>
          <p:nvPr/>
        </p:nvCxnSpPr>
        <p:spPr>
          <a:xfrm>
            <a:off x="7613393" y="4791894"/>
            <a:ext cx="158700" cy="3900"/>
          </a:xfrm>
          <a:prstGeom prst="straightConnector1">
            <a:avLst/>
          </a:prstGeom>
          <a:noFill/>
          <a:ln cap="flat" cmpd="sng" w="9525">
            <a:solidFill>
              <a:schemeClr val="dk2"/>
            </a:solidFill>
            <a:prstDash val="solid"/>
            <a:round/>
            <a:headEnd len="lg" w="lg" type="none"/>
            <a:tailEnd len="lg" w="lg" type="triangle"/>
          </a:ln>
        </p:spPr>
      </p:cxnSp>
      <p:cxnSp>
        <p:nvCxnSpPr>
          <p:cNvPr id="251" name="Shape 251"/>
          <p:cNvCxnSpPr>
            <a:endCxn id="243" idx="1"/>
          </p:cNvCxnSpPr>
          <p:nvPr/>
        </p:nvCxnSpPr>
        <p:spPr>
          <a:xfrm>
            <a:off x="7621710" y="3739970"/>
            <a:ext cx="150300" cy="1055700"/>
          </a:xfrm>
          <a:prstGeom prst="straightConnector1">
            <a:avLst/>
          </a:prstGeom>
          <a:noFill/>
          <a:ln cap="flat" cmpd="sng" w="9525">
            <a:solidFill>
              <a:schemeClr val="dk2"/>
            </a:solidFill>
            <a:prstDash val="solid"/>
            <a:round/>
            <a:headEnd len="lg" w="lg" type="none"/>
            <a:tailEnd len="lg" w="lg" type="triangle"/>
          </a:ln>
        </p:spPr>
      </p:cxnSp>
      <p:cxnSp>
        <p:nvCxnSpPr>
          <p:cNvPr id="252" name="Shape 252"/>
          <p:cNvCxnSpPr>
            <a:endCxn id="242" idx="1"/>
          </p:cNvCxnSpPr>
          <p:nvPr/>
        </p:nvCxnSpPr>
        <p:spPr>
          <a:xfrm>
            <a:off x="7626159" y="3703616"/>
            <a:ext cx="137400" cy="3600"/>
          </a:xfrm>
          <a:prstGeom prst="straightConnector1">
            <a:avLst/>
          </a:prstGeom>
          <a:noFill/>
          <a:ln cap="flat" cmpd="sng" w="9525">
            <a:solidFill>
              <a:schemeClr val="dk2"/>
            </a:solidFill>
            <a:prstDash val="solid"/>
            <a:round/>
            <a:headEnd len="lg" w="lg" type="none"/>
            <a:tailEnd len="lg" w="lg" type="triangle"/>
          </a:ln>
        </p:spPr>
      </p:cxnSp>
      <p:cxnSp>
        <p:nvCxnSpPr>
          <p:cNvPr id="253" name="Shape 253"/>
          <p:cNvCxnSpPr>
            <a:endCxn id="244" idx="1"/>
          </p:cNvCxnSpPr>
          <p:nvPr/>
        </p:nvCxnSpPr>
        <p:spPr>
          <a:xfrm>
            <a:off x="8420803" y="3744094"/>
            <a:ext cx="100800" cy="519000"/>
          </a:xfrm>
          <a:prstGeom prst="straightConnector1">
            <a:avLst/>
          </a:prstGeom>
          <a:noFill/>
          <a:ln cap="flat" cmpd="sng" w="9525">
            <a:solidFill>
              <a:schemeClr val="dk2"/>
            </a:solidFill>
            <a:prstDash val="solid"/>
            <a:round/>
            <a:headEnd len="lg" w="lg" type="none"/>
            <a:tailEnd len="lg" w="lg" type="triangle"/>
          </a:ln>
        </p:spPr>
      </p:cxnSp>
      <p:cxnSp>
        <p:nvCxnSpPr>
          <p:cNvPr id="254" name="Shape 254"/>
          <p:cNvCxnSpPr>
            <a:endCxn id="244" idx="1"/>
          </p:cNvCxnSpPr>
          <p:nvPr/>
        </p:nvCxnSpPr>
        <p:spPr>
          <a:xfrm flipH="1" rot="10800000">
            <a:off x="8416303" y="4263094"/>
            <a:ext cx="105300" cy="5337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8" name="Shape 258"/>
        <p:cNvGrpSpPr/>
        <p:nvPr/>
      </p:nvGrpSpPr>
      <p:grpSpPr>
        <a:xfrm>
          <a:off x="0" y="0"/>
          <a:ext cx="0" cy="0"/>
          <a:chOff x="0" y="0"/>
          <a:chExt cx="0" cy="0"/>
        </a:xfrm>
      </p:grpSpPr>
      <p:sp>
        <p:nvSpPr>
          <p:cNvPr id="259" name="Shape 25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Automated Feature Selection	</a:t>
            </a:r>
          </a:p>
        </p:txBody>
      </p:sp>
      <p:sp>
        <p:nvSpPr>
          <p:cNvPr id="260" name="Shape 26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Univariate Feature Selection -- SelectKBest, preprocessing</a:t>
            </a:r>
          </a:p>
          <a:p>
            <a:pPr indent="-228600" lvl="0" marL="457200" rtl="0">
              <a:spcBef>
                <a:spcPts val="0"/>
              </a:spcBef>
            </a:pPr>
            <a:r>
              <a:rPr lang="en"/>
              <a:t>Recursive Feature Elimination -- prune lowest weighted features</a:t>
            </a:r>
          </a:p>
          <a:p>
            <a:pPr indent="-228600" lvl="0" marL="457200" rtl="0">
              <a:spcBef>
                <a:spcPts val="0"/>
              </a:spcBef>
            </a:pPr>
            <a:r>
              <a:rPr lang="en"/>
              <a:t>L1-based feature selection -- SelectFromModel &amp; LassoCV</a:t>
            </a:r>
          </a:p>
          <a:p>
            <a:pPr lvl="0" rtl="0">
              <a:spcBef>
                <a:spcPts val="0"/>
              </a:spcBef>
              <a:buNone/>
            </a:pPr>
            <a:r>
              <a:t/>
            </a:r>
            <a:endParaRPr/>
          </a:p>
          <a:p>
            <a:pPr indent="-228600" lvl="0" marL="457200" rtl="0">
              <a:spcBef>
                <a:spcPts val="0"/>
              </a:spcBef>
            </a:pPr>
            <a:r>
              <a:rPr lang="en"/>
              <a:t>All part of scikit</a:t>
            </a:r>
          </a:p>
        </p:txBody>
      </p:sp>
      <p:sp>
        <p:nvSpPr>
          <p:cNvPr id="261" name="Shape 261"/>
          <p:cNvSpPr/>
          <p:nvPr/>
        </p:nvSpPr>
        <p:spPr>
          <a:xfrm>
            <a:off x="4776978" y="3997350"/>
            <a:ext cx="574887" cy="532581"/>
          </a:xfrm>
          <a:prstGeom prst="flowChartMultidocumen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sz="800"/>
          </a:p>
        </p:txBody>
      </p:sp>
      <p:sp>
        <p:nvSpPr>
          <p:cNvPr id="262" name="Shape 262"/>
          <p:cNvSpPr/>
          <p:nvPr/>
        </p:nvSpPr>
        <p:spPr>
          <a:xfrm>
            <a:off x="5464996" y="4067077"/>
            <a:ext cx="706984" cy="393125"/>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263" name="Shape 263"/>
          <p:cNvSpPr/>
          <p:nvPr/>
        </p:nvSpPr>
        <p:spPr>
          <a:xfrm>
            <a:off x="6279758" y="4066537"/>
            <a:ext cx="574825" cy="393125"/>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264" name="Shape 264"/>
          <p:cNvSpPr/>
          <p:nvPr/>
        </p:nvSpPr>
        <p:spPr>
          <a:xfrm>
            <a:off x="7013213" y="3546644"/>
            <a:ext cx="600179" cy="393125"/>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265" name="Shape 265"/>
          <p:cNvSpPr/>
          <p:nvPr/>
        </p:nvSpPr>
        <p:spPr>
          <a:xfrm>
            <a:off x="7013213" y="4559340"/>
            <a:ext cx="600179" cy="465106"/>
          </a:xfrm>
          <a:prstGeom prst="rect">
            <a:avLst/>
          </a:prstGeom>
          <a:solidFill>
            <a:srgbClr val="EA999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266" name="Shape 266"/>
          <p:cNvSpPr/>
          <p:nvPr/>
        </p:nvSpPr>
        <p:spPr>
          <a:xfrm>
            <a:off x="7763559" y="3474663"/>
            <a:ext cx="657152" cy="465106"/>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267" name="Shape 267"/>
          <p:cNvSpPr/>
          <p:nvPr/>
        </p:nvSpPr>
        <p:spPr>
          <a:xfrm>
            <a:off x="7772010" y="4529385"/>
            <a:ext cx="640249" cy="53257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268" name="Shape 268"/>
          <p:cNvSpPr/>
          <p:nvPr/>
        </p:nvSpPr>
        <p:spPr>
          <a:xfrm>
            <a:off x="8521603" y="4066531"/>
            <a:ext cx="574825" cy="393125"/>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cxnSp>
        <p:nvCxnSpPr>
          <p:cNvPr id="269" name="Shape 269"/>
          <p:cNvCxnSpPr>
            <a:endCxn id="262" idx="1"/>
          </p:cNvCxnSpPr>
          <p:nvPr/>
        </p:nvCxnSpPr>
        <p:spPr>
          <a:xfrm flipH="1" rot="10800000">
            <a:off x="5364496" y="4263640"/>
            <a:ext cx="100500" cy="5100"/>
          </a:xfrm>
          <a:prstGeom prst="straightConnector1">
            <a:avLst/>
          </a:prstGeom>
          <a:noFill/>
          <a:ln cap="flat" cmpd="sng" w="9525">
            <a:solidFill>
              <a:schemeClr val="dk2"/>
            </a:solidFill>
            <a:prstDash val="solid"/>
            <a:round/>
            <a:headEnd len="lg" w="lg" type="none"/>
            <a:tailEnd len="lg" w="lg" type="triangle"/>
          </a:ln>
        </p:spPr>
      </p:cxnSp>
      <p:cxnSp>
        <p:nvCxnSpPr>
          <p:cNvPr id="270" name="Shape 270"/>
          <p:cNvCxnSpPr>
            <a:endCxn id="263" idx="1"/>
          </p:cNvCxnSpPr>
          <p:nvPr/>
        </p:nvCxnSpPr>
        <p:spPr>
          <a:xfrm flipH="1" rot="10800000">
            <a:off x="6171758" y="4263100"/>
            <a:ext cx="108000" cy="900"/>
          </a:xfrm>
          <a:prstGeom prst="straightConnector1">
            <a:avLst/>
          </a:prstGeom>
          <a:noFill/>
          <a:ln cap="flat" cmpd="sng" w="9525">
            <a:solidFill>
              <a:schemeClr val="dk2"/>
            </a:solidFill>
            <a:prstDash val="solid"/>
            <a:round/>
            <a:headEnd len="lg" w="lg" type="none"/>
            <a:tailEnd len="lg" w="lg" type="triangle"/>
          </a:ln>
        </p:spPr>
      </p:cxnSp>
      <p:cxnSp>
        <p:nvCxnSpPr>
          <p:cNvPr id="271" name="Shape 271"/>
          <p:cNvCxnSpPr>
            <a:endCxn id="264" idx="1"/>
          </p:cNvCxnSpPr>
          <p:nvPr/>
        </p:nvCxnSpPr>
        <p:spPr>
          <a:xfrm flipH="1" rot="10800000">
            <a:off x="6856613" y="3743207"/>
            <a:ext cx="156600" cy="525000"/>
          </a:xfrm>
          <a:prstGeom prst="straightConnector1">
            <a:avLst/>
          </a:prstGeom>
          <a:noFill/>
          <a:ln cap="flat" cmpd="sng" w="9525">
            <a:solidFill>
              <a:schemeClr val="dk2"/>
            </a:solidFill>
            <a:prstDash val="solid"/>
            <a:round/>
            <a:headEnd len="lg" w="lg" type="none"/>
            <a:tailEnd len="lg" w="lg" type="triangle"/>
          </a:ln>
        </p:spPr>
      </p:cxnSp>
      <p:cxnSp>
        <p:nvCxnSpPr>
          <p:cNvPr id="272" name="Shape 272"/>
          <p:cNvCxnSpPr>
            <a:endCxn id="265" idx="1"/>
          </p:cNvCxnSpPr>
          <p:nvPr/>
        </p:nvCxnSpPr>
        <p:spPr>
          <a:xfrm>
            <a:off x="6856613" y="4293894"/>
            <a:ext cx="156600" cy="498000"/>
          </a:xfrm>
          <a:prstGeom prst="straightConnector1">
            <a:avLst/>
          </a:prstGeom>
          <a:noFill/>
          <a:ln cap="flat" cmpd="sng" w="9525">
            <a:solidFill>
              <a:schemeClr val="dk2"/>
            </a:solidFill>
            <a:prstDash val="solid"/>
            <a:round/>
            <a:headEnd len="lg" w="lg" type="none"/>
            <a:tailEnd len="lg" w="lg" type="triangle"/>
          </a:ln>
        </p:spPr>
      </p:cxnSp>
      <p:cxnSp>
        <p:nvCxnSpPr>
          <p:cNvPr id="273" name="Shape 273"/>
          <p:cNvCxnSpPr>
            <a:stCxn id="265" idx="3"/>
            <a:endCxn id="266" idx="1"/>
          </p:cNvCxnSpPr>
          <p:nvPr/>
        </p:nvCxnSpPr>
        <p:spPr>
          <a:xfrm flipH="1" rot="10800000">
            <a:off x="7613393" y="3707094"/>
            <a:ext cx="150300" cy="1084800"/>
          </a:xfrm>
          <a:prstGeom prst="straightConnector1">
            <a:avLst/>
          </a:prstGeom>
          <a:noFill/>
          <a:ln cap="flat" cmpd="sng" w="9525">
            <a:solidFill>
              <a:schemeClr val="dk2"/>
            </a:solidFill>
            <a:prstDash val="solid"/>
            <a:round/>
            <a:headEnd len="lg" w="lg" type="none"/>
            <a:tailEnd len="lg" w="lg" type="triangle"/>
          </a:ln>
        </p:spPr>
      </p:cxnSp>
      <p:cxnSp>
        <p:nvCxnSpPr>
          <p:cNvPr id="274" name="Shape 274"/>
          <p:cNvCxnSpPr>
            <a:stCxn id="265" idx="3"/>
            <a:endCxn id="267" idx="1"/>
          </p:cNvCxnSpPr>
          <p:nvPr/>
        </p:nvCxnSpPr>
        <p:spPr>
          <a:xfrm>
            <a:off x="7613393" y="4791894"/>
            <a:ext cx="158700" cy="3900"/>
          </a:xfrm>
          <a:prstGeom prst="straightConnector1">
            <a:avLst/>
          </a:prstGeom>
          <a:noFill/>
          <a:ln cap="flat" cmpd="sng" w="9525">
            <a:solidFill>
              <a:schemeClr val="dk2"/>
            </a:solidFill>
            <a:prstDash val="solid"/>
            <a:round/>
            <a:headEnd len="lg" w="lg" type="none"/>
            <a:tailEnd len="lg" w="lg" type="triangle"/>
          </a:ln>
        </p:spPr>
      </p:cxnSp>
      <p:cxnSp>
        <p:nvCxnSpPr>
          <p:cNvPr id="275" name="Shape 275"/>
          <p:cNvCxnSpPr>
            <a:endCxn id="267" idx="1"/>
          </p:cNvCxnSpPr>
          <p:nvPr/>
        </p:nvCxnSpPr>
        <p:spPr>
          <a:xfrm>
            <a:off x="7621710" y="3739970"/>
            <a:ext cx="150300" cy="1055700"/>
          </a:xfrm>
          <a:prstGeom prst="straightConnector1">
            <a:avLst/>
          </a:prstGeom>
          <a:noFill/>
          <a:ln cap="flat" cmpd="sng" w="9525">
            <a:solidFill>
              <a:schemeClr val="dk2"/>
            </a:solidFill>
            <a:prstDash val="solid"/>
            <a:round/>
            <a:headEnd len="lg" w="lg" type="none"/>
            <a:tailEnd len="lg" w="lg" type="triangle"/>
          </a:ln>
        </p:spPr>
      </p:cxnSp>
      <p:cxnSp>
        <p:nvCxnSpPr>
          <p:cNvPr id="276" name="Shape 276"/>
          <p:cNvCxnSpPr>
            <a:endCxn id="266" idx="1"/>
          </p:cNvCxnSpPr>
          <p:nvPr/>
        </p:nvCxnSpPr>
        <p:spPr>
          <a:xfrm>
            <a:off x="7626159" y="3703616"/>
            <a:ext cx="137400" cy="3600"/>
          </a:xfrm>
          <a:prstGeom prst="straightConnector1">
            <a:avLst/>
          </a:prstGeom>
          <a:noFill/>
          <a:ln cap="flat" cmpd="sng" w="9525">
            <a:solidFill>
              <a:schemeClr val="dk2"/>
            </a:solidFill>
            <a:prstDash val="solid"/>
            <a:round/>
            <a:headEnd len="lg" w="lg" type="none"/>
            <a:tailEnd len="lg" w="lg" type="triangle"/>
          </a:ln>
        </p:spPr>
      </p:cxnSp>
      <p:cxnSp>
        <p:nvCxnSpPr>
          <p:cNvPr id="277" name="Shape 277"/>
          <p:cNvCxnSpPr>
            <a:endCxn id="268" idx="1"/>
          </p:cNvCxnSpPr>
          <p:nvPr/>
        </p:nvCxnSpPr>
        <p:spPr>
          <a:xfrm>
            <a:off x="8420803" y="3744094"/>
            <a:ext cx="100800" cy="519000"/>
          </a:xfrm>
          <a:prstGeom prst="straightConnector1">
            <a:avLst/>
          </a:prstGeom>
          <a:noFill/>
          <a:ln cap="flat" cmpd="sng" w="9525">
            <a:solidFill>
              <a:schemeClr val="dk2"/>
            </a:solidFill>
            <a:prstDash val="solid"/>
            <a:round/>
            <a:headEnd len="lg" w="lg" type="none"/>
            <a:tailEnd len="lg" w="lg" type="triangle"/>
          </a:ln>
        </p:spPr>
      </p:cxnSp>
      <p:cxnSp>
        <p:nvCxnSpPr>
          <p:cNvPr id="278" name="Shape 278"/>
          <p:cNvCxnSpPr>
            <a:endCxn id="268" idx="1"/>
          </p:cNvCxnSpPr>
          <p:nvPr/>
        </p:nvCxnSpPr>
        <p:spPr>
          <a:xfrm flipH="1" rot="10800000">
            <a:off x="8416303" y="4263094"/>
            <a:ext cx="105300" cy="5337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2" name="Shape 282"/>
        <p:cNvGrpSpPr/>
        <p:nvPr/>
      </p:nvGrpSpPr>
      <p:grpSpPr>
        <a:xfrm>
          <a:off x="0" y="0"/>
          <a:ext cx="0" cy="0"/>
          <a:chOff x="0" y="0"/>
          <a:chExt cx="0" cy="0"/>
        </a:xfrm>
      </p:grpSpPr>
      <p:sp>
        <p:nvSpPr>
          <p:cNvPr id="283" name="Shape 28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Build Classifiers</a:t>
            </a:r>
          </a:p>
        </p:txBody>
      </p:sp>
      <p:sp>
        <p:nvSpPr>
          <p:cNvPr id="284" name="Shape 28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Discriminative Classifier</a:t>
            </a:r>
          </a:p>
          <a:p>
            <a:pPr indent="-317500" lvl="1" marL="914400" marR="0" rtl="0" algn="l">
              <a:lnSpc>
                <a:spcPct val="115000"/>
              </a:lnSpc>
              <a:spcBef>
                <a:spcPts val="0"/>
              </a:spcBef>
              <a:spcAft>
                <a:spcPts val="1600"/>
              </a:spcAft>
              <a:buClr>
                <a:schemeClr val="dk2"/>
              </a:buClr>
              <a:buSzPct val="100000"/>
              <a:buFont typeface="Arial"/>
            </a:pPr>
            <a:r>
              <a:rPr lang="en"/>
              <a:t>SVM -- Linear, Polynomial, Gaussian Radial Basis Function</a:t>
            </a:r>
          </a:p>
          <a:p>
            <a:pPr indent="-342900" lvl="0" marL="457200" marR="0" rtl="0" algn="l">
              <a:lnSpc>
                <a:spcPct val="115000"/>
              </a:lnSpc>
              <a:spcBef>
                <a:spcPts val="0"/>
              </a:spcBef>
              <a:spcAft>
                <a:spcPts val="1600"/>
              </a:spcAft>
              <a:buClr>
                <a:schemeClr val="dk2"/>
              </a:buClr>
              <a:buSzPct val="100000"/>
              <a:buFont typeface="Arial"/>
            </a:pPr>
            <a:r>
              <a:rPr lang="en"/>
              <a:t>Generative Classifier</a:t>
            </a:r>
          </a:p>
          <a:p>
            <a:pPr indent="-228600" lvl="1" marL="914400" marR="0" rtl="0" algn="l">
              <a:lnSpc>
                <a:spcPct val="115000"/>
              </a:lnSpc>
              <a:spcBef>
                <a:spcPts val="0"/>
              </a:spcBef>
              <a:spcAft>
                <a:spcPts val="1600"/>
              </a:spcAft>
            </a:pPr>
            <a:r>
              <a:rPr lang="en"/>
              <a:t>Naive Bayes</a:t>
            </a:r>
          </a:p>
          <a:p>
            <a:pPr indent="0" lvl="0" marL="0" marR="0" rtl="0" algn="l">
              <a:lnSpc>
                <a:spcPct val="115000"/>
              </a:lnSpc>
              <a:spcBef>
                <a:spcPts val="0"/>
              </a:spcBef>
              <a:spcAft>
                <a:spcPts val="1600"/>
              </a:spcAft>
              <a:buNone/>
            </a:pPr>
            <a:r>
              <a:t/>
            </a:r>
            <a:endParaRPr/>
          </a:p>
          <a:p>
            <a:pPr lvl="0" rtl="0">
              <a:spcBef>
                <a:spcPts val="0"/>
              </a:spcBef>
              <a:buNone/>
            </a:pPr>
            <a:r>
              <a:t/>
            </a:r>
            <a:endParaRPr/>
          </a:p>
          <a:p>
            <a:pPr lvl="0" rtl="0">
              <a:spcBef>
                <a:spcPts val="0"/>
              </a:spcBef>
              <a:buNone/>
            </a:pPr>
            <a:r>
              <a:t/>
            </a:r>
            <a:endParaRPr/>
          </a:p>
          <a:p>
            <a:pPr lvl="0">
              <a:spcBef>
                <a:spcPts val="0"/>
              </a:spcBef>
              <a:buNone/>
            </a:pPr>
            <a:r>
              <a:t/>
            </a:r>
            <a:endParaRPr/>
          </a:p>
        </p:txBody>
      </p:sp>
      <p:sp>
        <p:nvSpPr>
          <p:cNvPr id="285" name="Shape 285"/>
          <p:cNvSpPr/>
          <p:nvPr/>
        </p:nvSpPr>
        <p:spPr>
          <a:xfrm>
            <a:off x="4776978" y="3997350"/>
            <a:ext cx="574887" cy="532581"/>
          </a:xfrm>
          <a:prstGeom prst="flowChartMultidocumen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sz="800"/>
          </a:p>
        </p:txBody>
      </p:sp>
      <p:sp>
        <p:nvSpPr>
          <p:cNvPr id="286" name="Shape 286"/>
          <p:cNvSpPr/>
          <p:nvPr/>
        </p:nvSpPr>
        <p:spPr>
          <a:xfrm>
            <a:off x="5464996" y="4067077"/>
            <a:ext cx="706984" cy="393125"/>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287" name="Shape 287"/>
          <p:cNvSpPr/>
          <p:nvPr/>
        </p:nvSpPr>
        <p:spPr>
          <a:xfrm>
            <a:off x="6279758" y="4066537"/>
            <a:ext cx="574825" cy="393125"/>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288" name="Shape 288"/>
          <p:cNvSpPr/>
          <p:nvPr/>
        </p:nvSpPr>
        <p:spPr>
          <a:xfrm>
            <a:off x="7013213" y="3546644"/>
            <a:ext cx="600179" cy="393125"/>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289" name="Shape 289"/>
          <p:cNvSpPr/>
          <p:nvPr/>
        </p:nvSpPr>
        <p:spPr>
          <a:xfrm>
            <a:off x="7013213" y="4559340"/>
            <a:ext cx="600179" cy="465106"/>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290" name="Shape 290"/>
          <p:cNvSpPr/>
          <p:nvPr/>
        </p:nvSpPr>
        <p:spPr>
          <a:xfrm>
            <a:off x="7763559" y="3474663"/>
            <a:ext cx="657152" cy="465106"/>
          </a:xfrm>
          <a:prstGeom prst="rect">
            <a:avLst/>
          </a:prstGeom>
          <a:solidFill>
            <a:srgbClr val="EA999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291" name="Shape 291"/>
          <p:cNvSpPr/>
          <p:nvPr/>
        </p:nvSpPr>
        <p:spPr>
          <a:xfrm>
            <a:off x="7772010" y="4529385"/>
            <a:ext cx="640249" cy="532570"/>
          </a:xfrm>
          <a:prstGeom prst="rect">
            <a:avLst/>
          </a:prstGeom>
          <a:solidFill>
            <a:srgbClr val="EA999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292" name="Shape 292"/>
          <p:cNvSpPr/>
          <p:nvPr/>
        </p:nvSpPr>
        <p:spPr>
          <a:xfrm>
            <a:off x="8521603" y="4066531"/>
            <a:ext cx="574825" cy="393125"/>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cxnSp>
        <p:nvCxnSpPr>
          <p:cNvPr id="293" name="Shape 293"/>
          <p:cNvCxnSpPr>
            <a:endCxn id="286" idx="1"/>
          </p:cNvCxnSpPr>
          <p:nvPr/>
        </p:nvCxnSpPr>
        <p:spPr>
          <a:xfrm flipH="1" rot="10800000">
            <a:off x="5364496" y="4263640"/>
            <a:ext cx="100500" cy="5100"/>
          </a:xfrm>
          <a:prstGeom prst="straightConnector1">
            <a:avLst/>
          </a:prstGeom>
          <a:noFill/>
          <a:ln cap="flat" cmpd="sng" w="9525">
            <a:solidFill>
              <a:schemeClr val="dk2"/>
            </a:solidFill>
            <a:prstDash val="solid"/>
            <a:round/>
            <a:headEnd len="lg" w="lg" type="none"/>
            <a:tailEnd len="lg" w="lg" type="triangle"/>
          </a:ln>
        </p:spPr>
      </p:cxnSp>
      <p:cxnSp>
        <p:nvCxnSpPr>
          <p:cNvPr id="294" name="Shape 294"/>
          <p:cNvCxnSpPr>
            <a:endCxn id="287" idx="1"/>
          </p:cNvCxnSpPr>
          <p:nvPr/>
        </p:nvCxnSpPr>
        <p:spPr>
          <a:xfrm flipH="1" rot="10800000">
            <a:off x="6171758" y="4263100"/>
            <a:ext cx="108000" cy="900"/>
          </a:xfrm>
          <a:prstGeom prst="straightConnector1">
            <a:avLst/>
          </a:prstGeom>
          <a:noFill/>
          <a:ln cap="flat" cmpd="sng" w="9525">
            <a:solidFill>
              <a:schemeClr val="dk2"/>
            </a:solidFill>
            <a:prstDash val="solid"/>
            <a:round/>
            <a:headEnd len="lg" w="lg" type="none"/>
            <a:tailEnd len="lg" w="lg" type="triangle"/>
          </a:ln>
        </p:spPr>
      </p:cxnSp>
      <p:cxnSp>
        <p:nvCxnSpPr>
          <p:cNvPr id="295" name="Shape 295"/>
          <p:cNvCxnSpPr>
            <a:endCxn id="288" idx="1"/>
          </p:cNvCxnSpPr>
          <p:nvPr/>
        </p:nvCxnSpPr>
        <p:spPr>
          <a:xfrm flipH="1" rot="10800000">
            <a:off x="6856613" y="3743207"/>
            <a:ext cx="156600" cy="525000"/>
          </a:xfrm>
          <a:prstGeom prst="straightConnector1">
            <a:avLst/>
          </a:prstGeom>
          <a:noFill/>
          <a:ln cap="flat" cmpd="sng" w="9525">
            <a:solidFill>
              <a:schemeClr val="dk2"/>
            </a:solidFill>
            <a:prstDash val="solid"/>
            <a:round/>
            <a:headEnd len="lg" w="lg" type="none"/>
            <a:tailEnd len="lg" w="lg" type="triangle"/>
          </a:ln>
        </p:spPr>
      </p:cxnSp>
      <p:cxnSp>
        <p:nvCxnSpPr>
          <p:cNvPr id="296" name="Shape 296"/>
          <p:cNvCxnSpPr>
            <a:endCxn id="289" idx="1"/>
          </p:cNvCxnSpPr>
          <p:nvPr/>
        </p:nvCxnSpPr>
        <p:spPr>
          <a:xfrm>
            <a:off x="6856613" y="4293894"/>
            <a:ext cx="156600" cy="498000"/>
          </a:xfrm>
          <a:prstGeom prst="straightConnector1">
            <a:avLst/>
          </a:prstGeom>
          <a:noFill/>
          <a:ln cap="flat" cmpd="sng" w="9525">
            <a:solidFill>
              <a:schemeClr val="dk2"/>
            </a:solidFill>
            <a:prstDash val="solid"/>
            <a:round/>
            <a:headEnd len="lg" w="lg" type="none"/>
            <a:tailEnd len="lg" w="lg" type="triangle"/>
          </a:ln>
        </p:spPr>
      </p:cxnSp>
      <p:cxnSp>
        <p:nvCxnSpPr>
          <p:cNvPr id="297" name="Shape 297"/>
          <p:cNvCxnSpPr>
            <a:stCxn id="289" idx="3"/>
            <a:endCxn id="290" idx="1"/>
          </p:cNvCxnSpPr>
          <p:nvPr/>
        </p:nvCxnSpPr>
        <p:spPr>
          <a:xfrm flipH="1" rot="10800000">
            <a:off x="7613393" y="3707094"/>
            <a:ext cx="150300" cy="1084800"/>
          </a:xfrm>
          <a:prstGeom prst="straightConnector1">
            <a:avLst/>
          </a:prstGeom>
          <a:noFill/>
          <a:ln cap="flat" cmpd="sng" w="9525">
            <a:solidFill>
              <a:schemeClr val="dk2"/>
            </a:solidFill>
            <a:prstDash val="solid"/>
            <a:round/>
            <a:headEnd len="lg" w="lg" type="none"/>
            <a:tailEnd len="lg" w="lg" type="triangle"/>
          </a:ln>
        </p:spPr>
      </p:cxnSp>
      <p:cxnSp>
        <p:nvCxnSpPr>
          <p:cNvPr id="298" name="Shape 298"/>
          <p:cNvCxnSpPr>
            <a:stCxn id="289" idx="3"/>
            <a:endCxn id="291" idx="1"/>
          </p:cNvCxnSpPr>
          <p:nvPr/>
        </p:nvCxnSpPr>
        <p:spPr>
          <a:xfrm>
            <a:off x="7613393" y="4791894"/>
            <a:ext cx="158700" cy="3900"/>
          </a:xfrm>
          <a:prstGeom prst="straightConnector1">
            <a:avLst/>
          </a:prstGeom>
          <a:noFill/>
          <a:ln cap="flat" cmpd="sng" w="9525">
            <a:solidFill>
              <a:schemeClr val="dk2"/>
            </a:solidFill>
            <a:prstDash val="solid"/>
            <a:round/>
            <a:headEnd len="lg" w="lg" type="none"/>
            <a:tailEnd len="lg" w="lg" type="triangle"/>
          </a:ln>
        </p:spPr>
      </p:cxnSp>
      <p:cxnSp>
        <p:nvCxnSpPr>
          <p:cNvPr id="299" name="Shape 299"/>
          <p:cNvCxnSpPr>
            <a:endCxn id="291" idx="1"/>
          </p:cNvCxnSpPr>
          <p:nvPr/>
        </p:nvCxnSpPr>
        <p:spPr>
          <a:xfrm>
            <a:off x="7621710" y="3739970"/>
            <a:ext cx="150300" cy="1055700"/>
          </a:xfrm>
          <a:prstGeom prst="straightConnector1">
            <a:avLst/>
          </a:prstGeom>
          <a:noFill/>
          <a:ln cap="flat" cmpd="sng" w="9525">
            <a:solidFill>
              <a:schemeClr val="dk2"/>
            </a:solidFill>
            <a:prstDash val="solid"/>
            <a:round/>
            <a:headEnd len="lg" w="lg" type="none"/>
            <a:tailEnd len="lg" w="lg" type="triangle"/>
          </a:ln>
        </p:spPr>
      </p:cxnSp>
      <p:cxnSp>
        <p:nvCxnSpPr>
          <p:cNvPr id="300" name="Shape 300"/>
          <p:cNvCxnSpPr>
            <a:endCxn id="290" idx="1"/>
          </p:cNvCxnSpPr>
          <p:nvPr/>
        </p:nvCxnSpPr>
        <p:spPr>
          <a:xfrm>
            <a:off x="7626159" y="3703616"/>
            <a:ext cx="137400" cy="3600"/>
          </a:xfrm>
          <a:prstGeom prst="straightConnector1">
            <a:avLst/>
          </a:prstGeom>
          <a:noFill/>
          <a:ln cap="flat" cmpd="sng" w="9525">
            <a:solidFill>
              <a:schemeClr val="dk2"/>
            </a:solidFill>
            <a:prstDash val="solid"/>
            <a:round/>
            <a:headEnd len="lg" w="lg" type="none"/>
            <a:tailEnd len="lg" w="lg" type="triangle"/>
          </a:ln>
        </p:spPr>
      </p:cxnSp>
      <p:cxnSp>
        <p:nvCxnSpPr>
          <p:cNvPr id="301" name="Shape 301"/>
          <p:cNvCxnSpPr>
            <a:endCxn id="292" idx="1"/>
          </p:cNvCxnSpPr>
          <p:nvPr/>
        </p:nvCxnSpPr>
        <p:spPr>
          <a:xfrm>
            <a:off x="8420803" y="3744094"/>
            <a:ext cx="100800" cy="519000"/>
          </a:xfrm>
          <a:prstGeom prst="straightConnector1">
            <a:avLst/>
          </a:prstGeom>
          <a:noFill/>
          <a:ln cap="flat" cmpd="sng" w="9525">
            <a:solidFill>
              <a:schemeClr val="dk2"/>
            </a:solidFill>
            <a:prstDash val="solid"/>
            <a:round/>
            <a:headEnd len="lg" w="lg" type="none"/>
            <a:tailEnd len="lg" w="lg" type="triangle"/>
          </a:ln>
        </p:spPr>
      </p:cxnSp>
      <p:cxnSp>
        <p:nvCxnSpPr>
          <p:cNvPr id="302" name="Shape 302"/>
          <p:cNvCxnSpPr>
            <a:endCxn id="292" idx="1"/>
          </p:cNvCxnSpPr>
          <p:nvPr/>
        </p:nvCxnSpPr>
        <p:spPr>
          <a:xfrm flipH="1" rot="10800000">
            <a:off x="8416303" y="4263094"/>
            <a:ext cx="105300" cy="5337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6" name="Shape 306"/>
        <p:cNvGrpSpPr/>
        <p:nvPr/>
      </p:nvGrpSpPr>
      <p:grpSpPr>
        <a:xfrm>
          <a:off x="0" y="0"/>
          <a:ext cx="0" cy="0"/>
          <a:chOff x="0" y="0"/>
          <a:chExt cx="0" cy="0"/>
        </a:xfrm>
      </p:grpSpPr>
      <p:sp>
        <p:nvSpPr>
          <p:cNvPr id="307" name="Shape 30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Test &amp; Analyze</a:t>
            </a:r>
          </a:p>
        </p:txBody>
      </p:sp>
      <p:sp>
        <p:nvSpPr>
          <p:cNvPr id="308" name="Shape 308"/>
          <p:cNvSpPr txBox="1"/>
          <p:nvPr>
            <p:ph idx="1" type="body"/>
          </p:nvPr>
        </p:nvSpPr>
        <p:spPr>
          <a:xfrm>
            <a:off x="311700" y="1138325"/>
            <a:ext cx="8520600" cy="3416400"/>
          </a:xfrm>
          <a:prstGeom prst="rect">
            <a:avLst/>
          </a:prstGeom>
          <a:ln cap="flat" cmpd="sng" w="9525">
            <a:solidFill>
              <a:srgbClr val="C9DAF8"/>
            </a:solidFill>
            <a:prstDash val="solid"/>
            <a:round/>
            <a:headEnd len="med" w="med" type="none"/>
            <a:tailEnd len="med" w="med" type="none"/>
          </a:ln>
        </p:spPr>
        <p:txBody>
          <a:bodyPr anchorCtr="0" anchor="t" bIns="91425" lIns="91425" rIns="91425" tIns="91425">
            <a:noAutofit/>
          </a:bodyPr>
          <a:lstStyle/>
          <a:p>
            <a:pPr indent="-228600" lvl="0" marL="457200" rtl="0">
              <a:spcBef>
                <a:spcPts val="0"/>
              </a:spcBef>
            </a:pPr>
            <a:r>
              <a:rPr lang="en"/>
              <a:t>Baseline</a:t>
            </a:r>
          </a:p>
          <a:p>
            <a:pPr indent="-228600" lvl="1" marL="914400" rtl="0">
              <a:spcBef>
                <a:spcPts val="0"/>
              </a:spcBef>
            </a:pPr>
            <a:r>
              <a:rPr lang="en"/>
              <a:t>Trigram language models with smoothing </a:t>
            </a:r>
          </a:p>
          <a:p>
            <a:pPr indent="-228600" lvl="2" marL="1371600" rtl="0">
              <a:spcBef>
                <a:spcPts val="0"/>
              </a:spcBef>
            </a:pPr>
            <a:r>
              <a:rPr lang="en"/>
              <a:t>Provides baseline on actual data</a:t>
            </a:r>
          </a:p>
          <a:p>
            <a:pPr indent="-228600" lvl="2" marL="1371600" rtl="0">
              <a:spcBef>
                <a:spcPts val="0"/>
              </a:spcBef>
            </a:pPr>
            <a:r>
              <a:rPr lang="en"/>
              <a:t>Surface, token, lemma</a:t>
            </a:r>
          </a:p>
        </p:txBody>
      </p:sp>
      <p:grpSp>
        <p:nvGrpSpPr>
          <p:cNvPr id="309" name="Shape 309"/>
          <p:cNvGrpSpPr/>
          <p:nvPr/>
        </p:nvGrpSpPr>
        <p:grpSpPr>
          <a:xfrm>
            <a:off x="4776978" y="3474663"/>
            <a:ext cx="4319450" cy="1587291"/>
            <a:chOff x="95701" y="1062812"/>
            <a:chExt cx="8893248" cy="3268050"/>
          </a:xfrm>
        </p:grpSpPr>
        <p:sp>
          <p:nvSpPr>
            <p:cNvPr id="310" name="Shape 310"/>
            <p:cNvSpPr/>
            <p:nvPr/>
          </p:nvSpPr>
          <p:spPr>
            <a:xfrm>
              <a:off x="95701" y="2138965"/>
              <a:ext cx="1183626" cy="1096524"/>
            </a:xfrm>
            <a:prstGeom prst="flowChartMultidocumen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sz="800"/>
            </a:p>
          </p:txBody>
        </p:sp>
        <p:sp>
          <p:nvSpPr>
            <p:cNvPr id="311" name="Shape 311"/>
            <p:cNvSpPr/>
            <p:nvPr/>
          </p:nvSpPr>
          <p:spPr>
            <a:xfrm>
              <a:off x="1512250" y="2282525"/>
              <a:ext cx="1455600" cy="809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312" name="Shape 312"/>
            <p:cNvSpPr/>
            <p:nvPr/>
          </p:nvSpPr>
          <p:spPr>
            <a:xfrm>
              <a:off x="3189750" y="2281412"/>
              <a:ext cx="1183500" cy="809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313" name="Shape 313"/>
            <p:cNvSpPr/>
            <p:nvPr/>
          </p:nvSpPr>
          <p:spPr>
            <a:xfrm>
              <a:off x="4699850" y="1211012"/>
              <a:ext cx="1235700" cy="809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314" name="Shape 314"/>
            <p:cNvSpPr/>
            <p:nvPr/>
          </p:nvSpPr>
          <p:spPr>
            <a:xfrm>
              <a:off x="4699850" y="3296037"/>
              <a:ext cx="1235700" cy="957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315" name="Shape 315"/>
            <p:cNvSpPr/>
            <p:nvPr/>
          </p:nvSpPr>
          <p:spPr>
            <a:xfrm>
              <a:off x="6244725" y="1062812"/>
              <a:ext cx="1353000" cy="957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316" name="Shape 316"/>
            <p:cNvSpPr/>
            <p:nvPr/>
          </p:nvSpPr>
          <p:spPr>
            <a:xfrm>
              <a:off x="6262125" y="3234362"/>
              <a:ext cx="1318200" cy="1096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317" name="Shape 317"/>
            <p:cNvSpPr/>
            <p:nvPr/>
          </p:nvSpPr>
          <p:spPr>
            <a:xfrm>
              <a:off x="7805450" y="2281400"/>
              <a:ext cx="1183500" cy="809400"/>
            </a:xfrm>
            <a:prstGeom prst="rect">
              <a:avLst/>
            </a:prstGeom>
            <a:solidFill>
              <a:srgbClr val="EA999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cxnSp>
          <p:nvCxnSpPr>
            <p:cNvPr id="318" name="Shape 318"/>
            <p:cNvCxnSpPr>
              <a:endCxn id="311" idx="1"/>
            </p:cNvCxnSpPr>
            <p:nvPr/>
          </p:nvCxnSpPr>
          <p:spPr>
            <a:xfrm flipH="1" rot="10800000">
              <a:off x="1305250" y="2687225"/>
              <a:ext cx="207000" cy="10500"/>
            </a:xfrm>
            <a:prstGeom prst="straightConnector1">
              <a:avLst/>
            </a:prstGeom>
            <a:noFill/>
            <a:ln cap="flat" cmpd="sng" w="9525">
              <a:solidFill>
                <a:schemeClr val="dk2"/>
              </a:solidFill>
              <a:prstDash val="solid"/>
              <a:round/>
              <a:headEnd len="lg" w="lg" type="none"/>
              <a:tailEnd len="lg" w="lg" type="triangle"/>
            </a:ln>
          </p:spPr>
        </p:cxnSp>
        <p:cxnSp>
          <p:nvCxnSpPr>
            <p:cNvPr id="319" name="Shape 319"/>
            <p:cNvCxnSpPr>
              <a:endCxn id="312" idx="1"/>
            </p:cNvCxnSpPr>
            <p:nvPr/>
          </p:nvCxnSpPr>
          <p:spPr>
            <a:xfrm flipH="1" rot="10800000">
              <a:off x="2967450" y="2686112"/>
              <a:ext cx="222300" cy="1800"/>
            </a:xfrm>
            <a:prstGeom prst="straightConnector1">
              <a:avLst/>
            </a:prstGeom>
            <a:noFill/>
            <a:ln cap="flat" cmpd="sng" w="9525">
              <a:solidFill>
                <a:schemeClr val="dk2"/>
              </a:solidFill>
              <a:prstDash val="solid"/>
              <a:round/>
              <a:headEnd len="lg" w="lg" type="none"/>
              <a:tailEnd len="lg" w="lg" type="triangle"/>
            </a:ln>
          </p:spPr>
        </p:cxnSp>
        <p:cxnSp>
          <p:nvCxnSpPr>
            <p:cNvPr id="320" name="Shape 320"/>
            <p:cNvCxnSpPr>
              <a:endCxn id="313" idx="1"/>
            </p:cNvCxnSpPr>
            <p:nvPr/>
          </p:nvCxnSpPr>
          <p:spPr>
            <a:xfrm flipH="1" rot="10800000">
              <a:off x="4377350" y="1615712"/>
              <a:ext cx="322500" cy="1080900"/>
            </a:xfrm>
            <a:prstGeom prst="straightConnector1">
              <a:avLst/>
            </a:prstGeom>
            <a:noFill/>
            <a:ln cap="flat" cmpd="sng" w="9525">
              <a:solidFill>
                <a:schemeClr val="dk2"/>
              </a:solidFill>
              <a:prstDash val="solid"/>
              <a:round/>
              <a:headEnd len="lg" w="lg" type="none"/>
              <a:tailEnd len="lg" w="lg" type="triangle"/>
            </a:ln>
          </p:spPr>
        </p:cxnSp>
        <p:cxnSp>
          <p:nvCxnSpPr>
            <p:cNvPr id="321" name="Shape 321"/>
            <p:cNvCxnSpPr>
              <a:endCxn id="314" idx="1"/>
            </p:cNvCxnSpPr>
            <p:nvPr/>
          </p:nvCxnSpPr>
          <p:spPr>
            <a:xfrm>
              <a:off x="4377350" y="2749437"/>
              <a:ext cx="322500" cy="1025400"/>
            </a:xfrm>
            <a:prstGeom prst="straightConnector1">
              <a:avLst/>
            </a:prstGeom>
            <a:noFill/>
            <a:ln cap="flat" cmpd="sng" w="9525">
              <a:solidFill>
                <a:schemeClr val="dk2"/>
              </a:solidFill>
              <a:prstDash val="solid"/>
              <a:round/>
              <a:headEnd len="lg" w="lg" type="none"/>
              <a:tailEnd len="lg" w="lg" type="triangle"/>
            </a:ln>
          </p:spPr>
        </p:cxnSp>
        <p:cxnSp>
          <p:nvCxnSpPr>
            <p:cNvPr id="322" name="Shape 322"/>
            <p:cNvCxnSpPr>
              <a:stCxn id="314" idx="3"/>
              <a:endCxn id="315" idx="1"/>
            </p:cNvCxnSpPr>
            <p:nvPr/>
          </p:nvCxnSpPr>
          <p:spPr>
            <a:xfrm flipH="1" rot="10800000">
              <a:off x="5935550" y="1541337"/>
              <a:ext cx="309600" cy="2233500"/>
            </a:xfrm>
            <a:prstGeom prst="straightConnector1">
              <a:avLst/>
            </a:prstGeom>
            <a:noFill/>
            <a:ln cap="flat" cmpd="sng" w="9525">
              <a:solidFill>
                <a:schemeClr val="dk2"/>
              </a:solidFill>
              <a:prstDash val="solid"/>
              <a:round/>
              <a:headEnd len="lg" w="lg" type="none"/>
              <a:tailEnd len="lg" w="lg" type="triangle"/>
            </a:ln>
          </p:spPr>
        </p:cxnSp>
        <p:cxnSp>
          <p:nvCxnSpPr>
            <p:cNvPr id="323" name="Shape 323"/>
            <p:cNvCxnSpPr>
              <a:stCxn id="314" idx="3"/>
              <a:endCxn id="316" idx="1"/>
            </p:cNvCxnSpPr>
            <p:nvPr/>
          </p:nvCxnSpPr>
          <p:spPr>
            <a:xfrm>
              <a:off x="5935550" y="3774837"/>
              <a:ext cx="326700" cy="8100"/>
            </a:xfrm>
            <a:prstGeom prst="straightConnector1">
              <a:avLst/>
            </a:prstGeom>
            <a:noFill/>
            <a:ln cap="flat" cmpd="sng" w="9525">
              <a:solidFill>
                <a:schemeClr val="dk2"/>
              </a:solidFill>
              <a:prstDash val="solid"/>
              <a:round/>
              <a:headEnd len="lg" w="lg" type="none"/>
              <a:tailEnd len="lg" w="lg" type="triangle"/>
            </a:ln>
          </p:spPr>
        </p:cxnSp>
        <p:cxnSp>
          <p:nvCxnSpPr>
            <p:cNvPr id="324" name="Shape 324"/>
            <p:cNvCxnSpPr>
              <a:endCxn id="316" idx="1"/>
            </p:cNvCxnSpPr>
            <p:nvPr/>
          </p:nvCxnSpPr>
          <p:spPr>
            <a:xfrm>
              <a:off x="5952525" y="1609112"/>
              <a:ext cx="309600" cy="2173500"/>
            </a:xfrm>
            <a:prstGeom prst="straightConnector1">
              <a:avLst/>
            </a:prstGeom>
            <a:noFill/>
            <a:ln cap="flat" cmpd="sng" w="9525">
              <a:solidFill>
                <a:schemeClr val="dk2"/>
              </a:solidFill>
              <a:prstDash val="solid"/>
              <a:round/>
              <a:headEnd len="lg" w="lg" type="none"/>
              <a:tailEnd len="lg" w="lg" type="triangle"/>
            </a:ln>
          </p:spPr>
        </p:cxnSp>
        <p:cxnSp>
          <p:nvCxnSpPr>
            <p:cNvPr id="325" name="Shape 325"/>
            <p:cNvCxnSpPr>
              <a:endCxn id="315" idx="1"/>
            </p:cNvCxnSpPr>
            <p:nvPr/>
          </p:nvCxnSpPr>
          <p:spPr>
            <a:xfrm>
              <a:off x="5961825" y="1534112"/>
              <a:ext cx="282900" cy="7500"/>
            </a:xfrm>
            <a:prstGeom prst="straightConnector1">
              <a:avLst/>
            </a:prstGeom>
            <a:noFill/>
            <a:ln cap="flat" cmpd="sng" w="9525">
              <a:solidFill>
                <a:schemeClr val="dk2"/>
              </a:solidFill>
              <a:prstDash val="solid"/>
              <a:round/>
              <a:headEnd len="lg" w="lg" type="none"/>
              <a:tailEnd len="lg" w="lg" type="triangle"/>
            </a:ln>
          </p:spPr>
        </p:cxnSp>
        <p:cxnSp>
          <p:nvCxnSpPr>
            <p:cNvPr id="326" name="Shape 326"/>
            <p:cNvCxnSpPr>
              <a:endCxn id="317" idx="1"/>
            </p:cNvCxnSpPr>
            <p:nvPr/>
          </p:nvCxnSpPr>
          <p:spPr>
            <a:xfrm>
              <a:off x="7597850" y="1617500"/>
              <a:ext cx="207600" cy="1068600"/>
            </a:xfrm>
            <a:prstGeom prst="straightConnector1">
              <a:avLst/>
            </a:prstGeom>
            <a:noFill/>
            <a:ln cap="flat" cmpd="sng" w="9525">
              <a:solidFill>
                <a:schemeClr val="dk2"/>
              </a:solidFill>
              <a:prstDash val="solid"/>
              <a:round/>
              <a:headEnd len="lg" w="lg" type="none"/>
              <a:tailEnd len="lg" w="lg" type="triangle"/>
            </a:ln>
          </p:spPr>
        </p:cxnSp>
        <p:cxnSp>
          <p:nvCxnSpPr>
            <p:cNvPr id="327" name="Shape 327"/>
            <p:cNvCxnSpPr>
              <a:endCxn id="317" idx="1"/>
            </p:cNvCxnSpPr>
            <p:nvPr/>
          </p:nvCxnSpPr>
          <p:spPr>
            <a:xfrm flipH="1" rot="10800000">
              <a:off x="7588550" y="2686100"/>
              <a:ext cx="216900" cy="1098900"/>
            </a:xfrm>
            <a:prstGeom prst="straightConnector1">
              <a:avLst/>
            </a:prstGeom>
            <a:noFill/>
            <a:ln cap="flat" cmpd="sng" w="9525">
              <a:solidFill>
                <a:schemeClr val="dk2"/>
              </a:solidFill>
              <a:prstDash val="solid"/>
              <a:round/>
              <a:headEnd len="lg" w="lg" type="none"/>
              <a:tailEnd len="lg" w="lg" type="triangle"/>
            </a:ln>
          </p:spPr>
        </p:cxn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1" name="Shape 331"/>
        <p:cNvGrpSpPr/>
        <p:nvPr/>
      </p:nvGrpSpPr>
      <p:grpSpPr>
        <a:xfrm>
          <a:off x="0" y="0"/>
          <a:ext cx="0" cy="0"/>
          <a:chOff x="0" y="0"/>
          <a:chExt cx="0" cy="0"/>
        </a:xfrm>
      </p:grpSpPr>
      <p:sp>
        <p:nvSpPr>
          <p:cNvPr id="332" name="Shape 33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Test &amp; Analyze</a:t>
            </a:r>
          </a:p>
        </p:txBody>
      </p:sp>
      <p:sp>
        <p:nvSpPr>
          <p:cNvPr id="333" name="Shape 33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Given:</a:t>
            </a:r>
          </a:p>
          <a:p>
            <a:pPr indent="-228600" lvl="1" marL="914400" rtl="0">
              <a:spcBef>
                <a:spcPts val="0"/>
              </a:spcBef>
            </a:pPr>
            <a:r>
              <a:rPr lang="en"/>
              <a:t>Feature subset</a:t>
            </a:r>
          </a:p>
          <a:p>
            <a:pPr indent="-228600" lvl="1" marL="914400" rtl="0">
              <a:spcBef>
                <a:spcPts val="0"/>
              </a:spcBef>
            </a:pPr>
            <a:r>
              <a:rPr lang="en"/>
              <a:t>Classifier</a:t>
            </a:r>
          </a:p>
          <a:p>
            <a:pPr indent="-228600" lvl="0" marL="457200" rtl="0">
              <a:spcBef>
                <a:spcPts val="0"/>
              </a:spcBef>
            </a:pPr>
            <a:r>
              <a:rPr lang="en"/>
              <a:t>Output:</a:t>
            </a:r>
          </a:p>
          <a:p>
            <a:pPr indent="-228600" lvl="1" marL="914400" rtl="0">
              <a:spcBef>
                <a:spcPts val="0"/>
              </a:spcBef>
            </a:pPr>
            <a:r>
              <a:rPr lang="en"/>
              <a:t>Accuracy</a:t>
            </a:r>
          </a:p>
          <a:p>
            <a:pPr indent="-228600" lvl="1" marL="914400" rtl="0">
              <a:spcBef>
                <a:spcPts val="0"/>
              </a:spcBef>
            </a:pPr>
            <a:r>
              <a:rPr lang="en"/>
              <a:t>Performance</a:t>
            </a:r>
          </a:p>
          <a:p>
            <a:pPr indent="-228600" lvl="0" marL="457200" rtl="0">
              <a:spcBef>
                <a:spcPts val="0"/>
              </a:spcBef>
            </a:pPr>
            <a:r>
              <a:rPr lang="en"/>
              <a:t>By the end we will be able to determine the best feature subset and classifier pair that optimizes both accuracy and performance as well as see which individual features are most important in determining				authorship classitionton</a:t>
            </a:r>
          </a:p>
          <a:p>
            <a:pPr lvl="0" rtl="0">
              <a:spcBef>
                <a:spcPts val="0"/>
              </a:spcBef>
              <a:buNone/>
            </a:pPr>
            <a:r>
              <a:t/>
            </a:r>
            <a:endParaRPr/>
          </a:p>
        </p:txBody>
      </p:sp>
      <p:grpSp>
        <p:nvGrpSpPr>
          <p:cNvPr id="334" name="Shape 334"/>
          <p:cNvGrpSpPr/>
          <p:nvPr/>
        </p:nvGrpSpPr>
        <p:grpSpPr>
          <a:xfrm>
            <a:off x="4776978" y="3474663"/>
            <a:ext cx="4319450" cy="1587291"/>
            <a:chOff x="95701" y="1062812"/>
            <a:chExt cx="8893248" cy="3268050"/>
          </a:xfrm>
        </p:grpSpPr>
        <p:sp>
          <p:nvSpPr>
            <p:cNvPr id="335" name="Shape 335"/>
            <p:cNvSpPr/>
            <p:nvPr/>
          </p:nvSpPr>
          <p:spPr>
            <a:xfrm>
              <a:off x="95701" y="2138965"/>
              <a:ext cx="1183626" cy="1096524"/>
            </a:xfrm>
            <a:prstGeom prst="flowChartMultidocumen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sz="800"/>
            </a:p>
          </p:txBody>
        </p:sp>
        <p:sp>
          <p:nvSpPr>
            <p:cNvPr id="336" name="Shape 336"/>
            <p:cNvSpPr/>
            <p:nvPr/>
          </p:nvSpPr>
          <p:spPr>
            <a:xfrm>
              <a:off x="1512250" y="2282525"/>
              <a:ext cx="1455600" cy="809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337" name="Shape 337"/>
            <p:cNvSpPr/>
            <p:nvPr/>
          </p:nvSpPr>
          <p:spPr>
            <a:xfrm>
              <a:off x="3189750" y="2281412"/>
              <a:ext cx="1183500" cy="809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338" name="Shape 338"/>
            <p:cNvSpPr/>
            <p:nvPr/>
          </p:nvSpPr>
          <p:spPr>
            <a:xfrm>
              <a:off x="4699850" y="1211012"/>
              <a:ext cx="1235700" cy="809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339" name="Shape 339"/>
            <p:cNvSpPr/>
            <p:nvPr/>
          </p:nvSpPr>
          <p:spPr>
            <a:xfrm>
              <a:off x="4699850" y="3296037"/>
              <a:ext cx="1235700" cy="957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340" name="Shape 340"/>
            <p:cNvSpPr/>
            <p:nvPr/>
          </p:nvSpPr>
          <p:spPr>
            <a:xfrm>
              <a:off x="6244725" y="1062812"/>
              <a:ext cx="1353000" cy="957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341" name="Shape 341"/>
            <p:cNvSpPr/>
            <p:nvPr/>
          </p:nvSpPr>
          <p:spPr>
            <a:xfrm>
              <a:off x="6262125" y="3234362"/>
              <a:ext cx="1318200" cy="1096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342" name="Shape 342"/>
            <p:cNvSpPr/>
            <p:nvPr/>
          </p:nvSpPr>
          <p:spPr>
            <a:xfrm>
              <a:off x="7805450" y="2281400"/>
              <a:ext cx="1183500" cy="809400"/>
            </a:xfrm>
            <a:prstGeom prst="rect">
              <a:avLst/>
            </a:prstGeom>
            <a:solidFill>
              <a:srgbClr val="EA999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cxnSp>
          <p:nvCxnSpPr>
            <p:cNvPr id="343" name="Shape 343"/>
            <p:cNvCxnSpPr>
              <a:endCxn id="336" idx="1"/>
            </p:cNvCxnSpPr>
            <p:nvPr/>
          </p:nvCxnSpPr>
          <p:spPr>
            <a:xfrm flipH="1" rot="10800000">
              <a:off x="1305250" y="2687225"/>
              <a:ext cx="207000" cy="10500"/>
            </a:xfrm>
            <a:prstGeom prst="straightConnector1">
              <a:avLst/>
            </a:prstGeom>
            <a:noFill/>
            <a:ln cap="flat" cmpd="sng" w="9525">
              <a:solidFill>
                <a:schemeClr val="dk2"/>
              </a:solidFill>
              <a:prstDash val="solid"/>
              <a:round/>
              <a:headEnd len="lg" w="lg" type="none"/>
              <a:tailEnd len="lg" w="lg" type="triangle"/>
            </a:ln>
          </p:spPr>
        </p:cxnSp>
        <p:cxnSp>
          <p:nvCxnSpPr>
            <p:cNvPr id="344" name="Shape 344"/>
            <p:cNvCxnSpPr>
              <a:endCxn id="337" idx="1"/>
            </p:cNvCxnSpPr>
            <p:nvPr/>
          </p:nvCxnSpPr>
          <p:spPr>
            <a:xfrm flipH="1" rot="10800000">
              <a:off x="2967450" y="2686112"/>
              <a:ext cx="222300" cy="1800"/>
            </a:xfrm>
            <a:prstGeom prst="straightConnector1">
              <a:avLst/>
            </a:prstGeom>
            <a:noFill/>
            <a:ln cap="flat" cmpd="sng" w="9525">
              <a:solidFill>
                <a:schemeClr val="dk2"/>
              </a:solidFill>
              <a:prstDash val="solid"/>
              <a:round/>
              <a:headEnd len="lg" w="lg" type="none"/>
              <a:tailEnd len="lg" w="lg" type="triangle"/>
            </a:ln>
          </p:spPr>
        </p:cxnSp>
        <p:cxnSp>
          <p:nvCxnSpPr>
            <p:cNvPr id="345" name="Shape 345"/>
            <p:cNvCxnSpPr>
              <a:endCxn id="338" idx="1"/>
            </p:cNvCxnSpPr>
            <p:nvPr/>
          </p:nvCxnSpPr>
          <p:spPr>
            <a:xfrm flipH="1" rot="10800000">
              <a:off x="4377350" y="1615712"/>
              <a:ext cx="322500" cy="1080900"/>
            </a:xfrm>
            <a:prstGeom prst="straightConnector1">
              <a:avLst/>
            </a:prstGeom>
            <a:noFill/>
            <a:ln cap="flat" cmpd="sng" w="9525">
              <a:solidFill>
                <a:schemeClr val="dk2"/>
              </a:solidFill>
              <a:prstDash val="solid"/>
              <a:round/>
              <a:headEnd len="lg" w="lg" type="none"/>
              <a:tailEnd len="lg" w="lg" type="triangle"/>
            </a:ln>
          </p:spPr>
        </p:cxnSp>
        <p:cxnSp>
          <p:nvCxnSpPr>
            <p:cNvPr id="346" name="Shape 346"/>
            <p:cNvCxnSpPr>
              <a:endCxn id="339" idx="1"/>
            </p:cNvCxnSpPr>
            <p:nvPr/>
          </p:nvCxnSpPr>
          <p:spPr>
            <a:xfrm>
              <a:off x="4377350" y="2749437"/>
              <a:ext cx="322500" cy="1025400"/>
            </a:xfrm>
            <a:prstGeom prst="straightConnector1">
              <a:avLst/>
            </a:prstGeom>
            <a:noFill/>
            <a:ln cap="flat" cmpd="sng" w="9525">
              <a:solidFill>
                <a:schemeClr val="dk2"/>
              </a:solidFill>
              <a:prstDash val="solid"/>
              <a:round/>
              <a:headEnd len="lg" w="lg" type="none"/>
              <a:tailEnd len="lg" w="lg" type="triangle"/>
            </a:ln>
          </p:spPr>
        </p:cxnSp>
        <p:cxnSp>
          <p:nvCxnSpPr>
            <p:cNvPr id="347" name="Shape 347"/>
            <p:cNvCxnSpPr>
              <a:stCxn id="339" idx="3"/>
              <a:endCxn id="340" idx="1"/>
            </p:cNvCxnSpPr>
            <p:nvPr/>
          </p:nvCxnSpPr>
          <p:spPr>
            <a:xfrm flipH="1" rot="10800000">
              <a:off x="5935550" y="1541337"/>
              <a:ext cx="309600" cy="2233500"/>
            </a:xfrm>
            <a:prstGeom prst="straightConnector1">
              <a:avLst/>
            </a:prstGeom>
            <a:noFill/>
            <a:ln cap="flat" cmpd="sng" w="9525">
              <a:solidFill>
                <a:schemeClr val="dk2"/>
              </a:solidFill>
              <a:prstDash val="solid"/>
              <a:round/>
              <a:headEnd len="lg" w="lg" type="none"/>
              <a:tailEnd len="lg" w="lg" type="triangle"/>
            </a:ln>
          </p:spPr>
        </p:cxnSp>
        <p:cxnSp>
          <p:nvCxnSpPr>
            <p:cNvPr id="348" name="Shape 348"/>
            <p:cNvCxnSpPr>
              <a:stCxn id="339" idx="3"/>
              <a:endCxn id="341" idx="1"/>
            </p:cNvCxnSpPr>
            <p:nvPr/>
          </p:nvCxnSpPr>
          <p:spPr>
            <a:xfrm>
              <a:off x="5935550" y="3774837"/>
              <a:ext cx="326700" cy="8100"/>
            </a:xfrm>
            <a:prstGeom prst="straightConnector1">
              <a:avLst/>
            </a:prstGeom>
            <a:noFill/>
            <a:ln cap="flat" cmpd="sng" w="9525">
              <a:solidFill>
                <a:schemeClr val="dk2"/>
              </a:solidFill>
              <a:prstDash val="solid"/>
              <a:round/>
              <a:headEnd len="lg" w="lg" type="none"/>
              <a:tailEnd len="lg" w="lg" type="triangle"/>
            </a:ln>
          </p:spPr>
        </p:cxnSp>
        <p:cxnSp>
          <p:nvCxnSpPr>
            <p:cNvPr id="349" name="Shape 349"/>
            <p:cNvCxnSpPr>
              <a:endCxn id="341" idx="1"/>
            </p:cNvCxnSpPr>
            <p:nvPr/>
          </p:nvCxnSpPr>
          <p:spPr>
            <a:xfrm>
              <a:off x="5952525" y="1609112"/>
              <a:ext cx="309600" cy="2173500"/>
            </a:xfrm>
            <a:prstGeom prst="straightConnector1">
              <a:avLst/>
            </a:prstGeom>
            <a:noFill/>
            <a:ln cap="flat" cmpd="sng" w="9525">
              <a:solidFill>
                <a:schemeClr val="dk2"/>
              </a:solidFill>
              <a:prstDash val="solid"/>
              <a:round/>
              <a:headEnd len="lg" w="lg" type="none"/>
              <a:tailEnd len="lg" w="lg" type="triangle"/>
            </a:ln>
          </p:spPr>
        </p:cxnSp>
        <p:cxnSp>
          <p:nvCxnSpPr>
            <p:cNvPr id="350" name="Shape 350"/>
            <p:cNvCxnSpPr>
              <a:endCxn id="340" idx="1"/>
            </p:cNvCxnSpPr>
            <p:nvPr/>
          </p:nvCxnSpPr>
          <p:spPr>
            <a:xfrm>
              <a:off x="5961825" y="1534112"/>
              <a:ext cx="282900" cy="7500"/>
            </a:xfrm>
            <a:prstGeom prst="straightConnector1">
              <a:avLst/>
            </a:prstGeom>
            <a:noFill/>
            <a:ln cap="flat" cmpd="sng" w="9525">
              <a:solidFill>
                <a:schemeClr val="dk2"/>
              </a:solidFill>
              <a:prstDash val="solid"/>
              <a:round/>
              <a:headEnd len="lg" w="lg" type="none"/>
              <a:tailEnd len="lg" w="lg" type="triangle"/>
            </a:ln>
          </p:spPr>
        </p:cxnSp>
        <p:cxnSp>
          <p:nvCxnSpPr>
            <p:cNvPr id="351" name="Shape 351"/>
            <p:cNvCxnSpPr>
              <a:endCxn id="342" idx="1"/>
            </p:cNvCxnSpPr>
            <p:nvPr/>
          </p:nvCxnSpPr>
          <p:spPr>
            <a:xfrm>
              <a:off x="7597850" y="1617500"/>
              <a:ext cx="207600" cy="1068600"/>
            </a:xfrm>
            <a:prstGeom prst="straightConnector1">
              <a:avLst/>
            </a:prstGeom>
            <a:noFill/>
            <a:ln cap="flat" cmpd="sng" w="9525">
              <a:solidFill>
                <a:schemeClr val="dk2"/>
              </a:solidFill>
              <a:prstDash val="solid"/>
              <a:round/>
              <a:headEnd len="lg" w="lg" type="none"/>
              <a:tailEnd len="lg" w="lg" type="triangle"/>
            </a:ln>
          </p:spPr>
        </p:cxnSp>
        <p:cxnSp>
          <p:nvCxnSpPr>
            <p:cNvPr id="352" name="Shape 352"/>
            <p:cNvCxnSpPr>
              <a:endCxn id="342" idx="1"/>
            </p:cNvCxnSpPr>
            <p:nvPr/>
          </p:nvCxnSpPr>
          <p:spPr>
            <a:xfrm flipH="1" rot="10800000">
              <a:off x="7588550" y="2686100"/>
              <a:ext cx="216900" cy="1098900"/>
            </a:xfrm>
            <a:prstGeom prst="straightConnector1">
              <a:avLst/>
            </a:prstGeom>
            <a:noFill/>
            <a:ln cap="flat" cmpd="sng" w="9525">
              <a:solidFill>
                <a:schemeClr val="dk2"/>
              </a:solidFill>
              <a:prstDash val="solid"/>
              <a:round/>
              <a:headEnd len="lg" w="lg" type="none"/>
              <a:tailEnd len="lg" w="lg" type="triangle"/>
            </a:ln>
          </p:spPr>
        </p:cxn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6" name="Shape 356"/>
        <p:cNvGrpSpPr/>
        <p:nvPr/>
      </p:nvGrpSpPr>
      <p:grpSpPr>
        <a:xfrm>
          <a:off x="0" y="0"/>
          <a:ext cx="0" cy="0"/>
          <a:chOff x="0" y="0"/>
          <a:chExt cx="0" cy="0"/>
        </a:xfrm>
      </p:grpSpPr>
      <p:sp>
        <p:nvSpPr>
          <p:cNvPr id="357" name="Shape 35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Reference</a:t>
            </a:r>
          </a:p>
        </p:txBody>
      </p:sp>
      <p:sp>
        <p:nvSpPr>
          <p:cNvPr id="358" name="Shape 35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73050" lvl="0" marL="457200" rtl="0">
              <a:spcBef>
                <a:spcPts val="0"/>
              </a:spcBef>
              <a:buSzPct val="100000"/>
            </a:pPr>
            <a:r>
              <a:rPr lang="en" sz="700">
                <a:latin typeface="Calibri"/>
                <a:ea typeface="Calibri"/>
                <a:cs typeface="Calibri"/>
                <a:sym typeface="Calibri"/>
              </a:rPr>
              <a:t>Peng, F.; Schuurmans, D.; Keselj, V; Wang, S. (2003). Language Independent Authorship Attribution using Character Level Language Models. Proceedings of the 10th Conference of the European Chapter of the Association for Computational Linguistics, Budapest, 267--274</a:t>
            </a:r>
            <a:r>
              <a:rPr lang="en" sz="700"/>
              <a:t> </a:t>
            </a:r>
          </a:p>
          <a:p>
            <a:pPr indent="-273050" lvl="0" marL="457200" rtl="0">
              <a:spcBef>
                <a:spcPts val="0"/>
              </a:spcBef>
              <a:spcAft>
                <a:spcPts val="1000"/>
              </a:spcAft>
              <a:buClr>
                <a:srgbClr val="434343"/>
              </a:buClr>
              <a:buSzPct val="100000"/>
              <a:buFont typeface="Cambria"/>
            </a:pPr>
            <a:r>
              <a:rPr lang="en" sz="700">
                <a:solidFill>
                  <a:srgbClr val="434343"/>
                </a:solidFill>
                <a:latin typeface="Cambria"/>
                <a:ea typeface="Cambria"/>
                <a:cs typeface="Cambria"/>
                <a:sym typeface="Cambria"/>
              </a:rPr>
              <a:t>A. (Ed.). (2015). Authorship Attribution with Python. Retrieved November 15, 2016, from Piazza.com/class/isg9se99b5s6nw?cid=1</a:t>
            </a:r>
          </a:p>
          <a:p>
            <a:pPr indent="-273050" lvl="0" marL="457200" rtl="0">
              <a:spcBef>
                <a:spcPts val="0"/>
              </a:spcBef>
              <a:spcAft>
                <a:spcPts val="1000"/>
              </a:spcAft>
              <a:buClr>
                <a:srgbClr val="434343"/>
              </a:buClr>
              <a:buSzPct val="100000"/>
              <a:buFont typeface="Cambria"/>
            </a:pPr>
            <a:r>
              <a:rPr lang="en" sz="700">
                <a:solidFill>
                  <a:srgbClr val="434343"/>
                </a:solidFill>
                <a:latin typeface="Cambria"/>
                <a:ea typeface="Cambria"/>
                <a:cs typeface="Cambria"/>
                <a:sym typeface="Cambria"/>
              </a:rPr>
              <a:t>Nirkhi, S. (2015, May). Stylometric Approach For Author Identification of Online Messages. 1-2. Retrieved from http://ijcsit.com/docs/Volume 5/vol5issue05/ijcsit2014050536.pdf</a:t>
            </a:r>
          </a:p>
          <a:p>
            <a:pPr indent="-273050" lvl="0" marL="457200" rtl="0">
              <a:spcBef>
                <a:spcPts val="0"/>
              </a:spcBef>
              <a:spcAft>
                <a:spcPts val="1000"/>
              </a:spcAft>
              <a:buClr>
                <a:srgbClr val="434343"/>
              </a:buClr>
              <a:buSzPct val="100000"/>
              <a:buFont typeface="Cambria"/>
            </a:pPr>
            <a:r>
              <a:rPr lang="en" sz="700">
                <a:solidFill>
                  <a:srgbClr val="434343"/>
                </a:solidFill>
                <a:latin typeface="Cambria"/>
                <a:ea typeface="Cambria"/>
                <a:cs typeface="Cambria"/>
                <a:sym typeface="Cambria"/>
              </a:rPr>
              <a:t>K. Calix, M. Connors, D. Levy, H. Manzar, G. McCabe, and S. Westcott,”Stylometry for E-mail Author Identification and Authentication”,Seidenberg School of CSIS, Pace University, New York </a:t>
            </a:r>
          </a:p>
          <a:p>
            <a:pPr indent="-273050" lvl="0" marL="457200" rtl="0">
              <a:spcBef>
                <a:spcPts val="0"/>
              </a:spcBef>
              <a:spcAft>
                <a:spcPts val="1000"/>
              </a:spcAft>
              <a:buClr>
                <a:srgbClr val="434343"/>
              </a:buClr>
              <a:buSzPct val="100000"/>
              <a:buFont typeface="Cambria"/>
            </a:pPr>
            <a:r>
              <a:rPr lang="en" sz="700">
                <a:solidFill>
                  <a:srgbClr val="434343"/>
                </a:solidFill>
                <a:latin typeface="Cambria"/>
                <a:ea typeface="Cambria"/>
                <a:cs typeface="Cambria"/>
                <a:sym typeface="Cambria"/>
              </a:rPr>
              <a:t> ZhiLiu, Reuter_50_50 Data Set. Retrieved November 15, 2016, from http://archive.ics.uci.edu/ml/datasets/Reuter_50_50 </a:t>
            </a:r>
          </a:p>
          <a:p>
            <a:pPr indent="-273050" lvl="0" marL="457200" rtl="0">
              <a:spcBef>
                <a:spcPts val="0"/>
              </a:spcBef>
              <a:spcAft>
                <a:spcPts val="1000"/>
              </a:spcAft>
              <a:buClr>
                <a:srgbClr val="434343"/>
              </a:buClr>
              <a:buSzPct val="100000"/>
              <a:buFont typeface="Cambria"/>
            </a:pPr>
            <a:r>
              <a:rPr lang="en" sz="700">
                <a:solidFill>
                  <a:srgbClr val="434343"/>
                </a:solidFill>
                <a:latin typeface="Cambria"/>
                <a:ea typeface="Cambria"/>
                <a:cs typeface="Cambria"/>
                <a:sym typeface="Cambria"/>
              </a:rPr>
              <a:t>Shihara, S. (n.d.). A Forensic Authorship Classification in SMS Messages: A Likelihood Ratio Based Approach Using N-gram. </a:t>
            </a:r>
            <a:r>
              <a:rPr i="1" lang="en" sz="700">
                <a:solidFill>
                  <a:srgbClr val="434343"/>
                </a:solidFill>
                <a:latin typeface="Cambria"/>
                <a:ea typeface="Cambria"/>
                <a:cs typeface="Cambria"/>
                <a:sym typeface="Cambria"/>
              </a:rPr>
              <a:t>Likelihood Ratio Calculation,</a:t>
            </a:r>
            <a:r>
              <a:rPr lang="en" sz="700">
                <a:solidFill>
                  <a:srgbClr val="434343"/>
                </a:solidFill>
                <a:latin typeface="Cambria"/>
                <a:ea typeface="Cambria"/>
                <a:cs typeface="Cambria"/>
                <a:sym typeface="Cambria"/>
              </a:rPr>
              <a:t> 51-53. Retrieved from </a:t>
            </a:r>
            <a:r>
              <a:rPr lang="en" sz="700" u="sng">
                <a:solidFill>
                  <a:srgbClr val="434343"/>
                </a:solidFill>
                <a:latin typeface="Cambria"/>
                <a:ea typeface="Cambria"/>
                <a:cs typeface="Cambria"/>
                <a:sym typeface="Cambria"/>
                <a:hlinkClick r:id="rId3"/>
              </a:rPr>
              <a:t>http://www.alta.asn.au/events/alta2011/proceedings/pdf/U11-1008.pdf</a:t>
            </a:r>
          </a:p>
          <a:p>
            <a:pPr indent="-273050" lvl="0" marL="457200" rtl="0">
              <a:spcBef>
                <a:spcPts val="0"/>
              </a:spcBef>
              <a:spcAft>
                <a:spcPts val="1000"/>
              </a:spcAft>
              <a:buClr>
                <a:srgbClr val="434343"/>
              </a:buClr>
              <a:buSzPct val="100000"/>
              <a:buFont typeface="Cambria"/>
            </a:pPr>
            <a:r>
              <a:rPr lang="en" sz="700">
                <a:solidFill>
                  <a:srgbClr val="434343"/>
                </a:solidFill>
                <a:latin typeface="Cambria"/>
                <a:ea typeface="Cambria"/>
                <a:cs typeface="Cambria"/>
                <a:sym typeface="Cambria"/>
              </a:rPr>
              <a:t>Castro, A., &amp; Lindauer, B. (n.d.). Author Identification on Twitter. Retrieved November 15, 2016, from </a:t>
            </a:r>
            <a:r>
              <a:rPr lang="en" sz="700" u="sng">
                <a:solidFill>
                  <a:srgbClr val="434343"/>
                </a:solidFill>
                <a:latin typeface="Cambria"/>
                <a:ea typeface="Cambria"/>
                <a:cs typeface="Cambria"/>
                <a:sym typeface="Cambria"/>
                <a:hlinkClick r:id="rId4"/>
              </a:rPr>
              <a:t>http://cs229.stanford.edu/proj2012/CastroLindauer-AuthorIdentificationOnTwitter.pdf</a:t>
            </a:r>
          </a:p>
          <a:p>
            <a:pPr indent="-273050" lvl="0" marL="457200" rtl="0">
              <a:spcBef>
                <a:spcPts val="0"/>
              </a:spcBef>
              <a:spcAft>
                <a:spcPts val="1000"/>
              </a:spcAft>
              <a:buClr>
                <a:srgbClr val="434343"/>
              </a:buClr>
              <a:buSzPct val="100000"/>
              <a:buFont typeface="Cambria"/>
            </a:pPr>
            <a:r>
              <a:rPr lang="en" sz="700">
                <a:solidFill>
                  <a:srgbClr val="434343"/>
                </a:solidFill>
                <a:latin typeface="Cambria"/>
                <a:ea typeface="Cambria"/>
                <a:cs typeface="Cambria"/>
                <a:sym typeface="Cambria"/>
              </a:rPr>
              <a:t> Elayidom, S., Jose, C., Puthussery, A., &amp; Sasi, N. K. (2013, September 5). TEXT CLASSIFICATION FOR AUTHORSHIP ATTRIBUTION ANALYSIS. 1-8. Retrieved November 14, 2016, from http://airccse.org/journal/acij/papers/4513acij01.pdf </a:t>
            </a:r>
          </a:p>
          <a:p>
            <a:pPr indent="-273050" lvl="0" marL="457200" rtl="0">
              <a:spcBef>
                <a:spcPts val="0"/>
              </a:spcBef>
              <a:spcAft>
                <a:spcPts val="1000"/>
              </a:spcAft>
              <a:buClr>
                <a:srgbClr val="434343"/>
              </a:buClr>
              <a:buSzPct val="100000"/>
              <a:buFont typeface="Cambria"/>
            </a:pPr>
            <a:r>
              <a:rPr lang="en" sz="700">
                <a:solidFill>
                  <a:srgbClr val="434343"/>
                </a:solidFill>
                <a:latin typeface="Cambria"/>
                <a:ea typeface="Cambria"/>
                <a:cs typeface="Cambria"/>
                <a:sym typeface="Cambria"/>
              </a:rPr>
              <a:t> </a:t>
            </a:r>
            <a:r>
              <a:rPr lang="en" sz="700">
                <a:solidFill>
                  <a:srgbClr val="434343"/>
                </a:solidFill>
              </a:rPr>
              <a:t>Nirkhi, S., Dharaskar, R., &amp; Thakare, V. (n.d.). Authorship Identification in Digital Forensics using Machine Learning Approach. Retrieved from http://www.ijltet.org/wp-content/uploads/2015/01/54.pdf</a:t>
            </a:r>
          </a:p>
          <a:p>
            <a:pPr indent="-273050" lvl="0" marL="457200" rtl="0">
              <a:spcBef>
                <a:spcPts val="0"/>
              </a:spcBef>
              <a:spcAft>
                <a:spcPts val="1000"/>
              </a:spcAft>
              <a:buClr>
                <a:srgbClr val="434343"/>
              </a:buClr>
              <a:buSzPct val="100000"/>
              <a:buFont typeface="Cambria"/>
            </a:pPr>
            <a:r>
              <a:rPr lang="en" sz="700">
                <a:solidFill>
                  <a:srgbClr val="434343"/>
                </a:solidFill>
                <a:latin typeface="Cambria"/>
                <a:ea typeface="Cambria"/>
                <a:cs typeface="Cambria"/>
                <a:sym typeface="Cambria"/>
              </a:rPr>
              <a:t>AICBT, Authorship Attribution with Python. Retrieved November 8, 2016, from </a:t>
            </a:r>
            <a:r>
              <a:rPr lang="en" sz="700" u="sng">
                <a:solidFill>
                  <a:schemeClr val="hlink"/>
                </a:solidFill>
                <a:latin typeface="Cambria"/>
                <a:ea typeface="Cambria"/>
                <a:cs typeface="Cambria"/>
                <a:sym typeface="Cambria"/>
                <a:hlinkClick r:id="rId5"/>
              </a:rPr>
              <a:t>http://www.aicbt.com/authorship-attribution/</a:t>
            </a:r>
          </a:p>
          <a:p>
            <a:pPr indent="-273050" lvl="0" marL="457200">
              <a:spcBef>
                <a:spcPts val="0"/>
              </a:spcBef>
              <a:spcAft>
                <a:spcPts val="1000"/>
              </a:spcAft>
              <a:buClr>
                <a:srgbClr val="434343"/>
              </a:buClr>
              <a:buSzPct val="100000"/>
              <a:buFont typeface="Cambria"/>
            </a:pPr>
            <a:r>
              <a:rPr lang="en" sz="700">
                <a:solidFill>
                  <a:srgbClr val="434343"/>
                </a:solidFill>
                <a:latin typeface="Cambria"/>
                <a:ea typeface="Cambria"/>
                <a:cs typeface="Cambria"/>
                <a:sym typeface="Cambria"/>
              </a:rPr>
              <a:t>Nazar, R; Marta, S.P. (2006) An Extremely Simple Authorship Attribution System. Proceedings of the Second European IAFL Conference on Forensic Linguistics / Language and the Law, Barcelona 2006.</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Problem Definition</a:t>
            </a:r>
          </a:p>
        </p:txBody>
      </p:sp>
      <p:sp>
        <p:nvSpPr>
          <p:cNvPr id="61" name="Shape 6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a:t>Authorship classification has been a long studied problem in the domain of linguistics</a:t>
            </a:r>
          </a:p>
          <a:p>
            <a:pPr indent="-228600" lvl="0" marL="457200" rtl="0">
              <a:spcBef>
                <a:spcPts val="0"/>
              </a:spcBef>
              <a:buChar char="●"/>
            </a:pPr>
            <a:r>
              <a:rPr lang="en"/>
              <a:t>Existed long before computers</a:t>
            </a:r>
          </a:p>
          <a:p>
            <a:pPr indent="-228600" lvl="1" marL="914400" rtl="0">
              <a:spcBef>
                <a:spcPts val="0"/>
              </a:spcBef>
              <a:buChar char="○"/>
            </a:pPr>
            <a:r>
              <a:rPr lang="en"/>
              <a:t>1400s </a:t>
            </a:r>
            <a:r>
              <a:rPr i="1" lang="en"/>
              <a:t>Donation of Constantine</a:t>
            </a:r>
          </a:p>
          <a:p>
            <a:pPr indent="-228600" lvl="1" marL="914400" rtl="0">
              <a:spcBef>
                <a:spcPts val="0"/>
              </a:spcBef>
              <a:buChar char="○"/>
            </a:pPr>
            <a:r>
              <a:rPr lang="en"/>
              <a:t>Federalist Papers</a:t>
            </a:r>
          </a:p>
          <a:p>
            <a:pPr indent="-228600" lvl="1" marL="914400" rtl="0">
              <a:spcBef>
                <a:spcPts val="0"/>
              </a:spcBef>
              <a:buChar char="○"/>
            </a:pPr>
            <a:r>
              <a:rPr lang="en"/>
              <a:t>Shakespeare’s Plays</a:t>
            </a:r>
          </a:p>
          <a:p>
            <a:pPr indent="-228600" lvl="0" marL="457200" rtl="0">
              <a:spcBef>
                <a:spcPts val="0"/>
              </a:spcBef>
              <a:buChar char="●"/>
            </a:pPr>
            <a:r>
              <a:rPr lang="en"/>
              <a:t>Current computational approaches exist, but vary tremendously on feature selection, accuracy, and performance.</a:t>
            </a:r>
          </a:p>
          <a:p>
            <a:pPr indent="-228600" lvl="0" marL="457200">
              <a:spcBef>
                <a:spcPts val="0"/>
              </a:spcBef>
              <a:buChar char="●"/>
            </a:pPr>
            <a:r>
              <a:rPr lang="en"/>
              <a:t>Goal: To discover subset of features that yields best accuracy with lowest performance cost.</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Solution Overview</a:t>
            </a:r>
          </a:p>
        </p:txBody>
      </p:sp>
      <p:sp>
        <p:nvSpPr>
          <p:cNvPr id="67" name="Shape 67"/>
          <p:cNvSpPr/>
          <p:nvPr/>
        </p:nvSpPr>
        <p:spPr>
          <a:xfrm>
            <a:off x="95701" y="2138965"/>
            <a:ext cx="1183626" cy="1096524"/>
          </a:xfrm>
          <a:prstGeom prst="flowChartMultidocumen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Training Data</a:t>
            </a:r>
          </a:p>
        </p:txBody>
      </p:sp>
      <p:sp>
        <p:nvSpPr>
          <p:cNvPr id="68" name="Shape 68"/>
          <p:cNvSpPr/>
          <p:nvPr/>
        </p:nvSpPr>
        <p:spPr>
          <a:xfrm>
            <a:off x="1512250" y="2282525"/>
            <a:ext cx="1455600" cy="809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Data </a:t>
            </a:r>
            <a:r>
              <a:rPr lang="en"/>
              <a:t>Preprocessing</a:t>
            </a:r>
          </a:p>
        </p:txBody>
      </p:sp>
      <p:sp>
        <p:nvSpPr>
          <p:cNvPr id="69" name="Shape 69"/>
          <p:cNvSpPr/>
          <p:nvPr/>
        </p:nvSpPr>
        <p:spPr>
          <a:xfrm>
            <a:off x="3189750" y="2281412"/>
            <a:ext cx="1183500" cy="809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Feature Extraction</a:t>
            </a:r>
          </a:p>
        </p:txBody>
      </p:sp>
      <p:sp>
        <p:nvSpPr>
          <p:cNvPr id="70" name="Shape 70"/>
          <p:cNvSpPr/>
          <p:nvPr/>
        </p:nvSpPr>
        <p:spPr>
          <a:xfrm>
            <a:off x="4699850" y="1211012"/>
            <a:ext cx="1235700" cy="809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Manual Feature Selection</a:t>
            </a:r>
          </a:p>
        </p:txBody>
      </p:sp>
      <p:sp>
        <p:nvSpPr>
          <p:cNvPr id="71" name="Shape 71"/>
          <p:cNvSpPr/>
          <p:nvPr/>
        </p:nvSpPr>
        <p:spPr>
          <a:xfrm>
            <a:off x="4699850" y="3296037"/>
            <a:ext cx="1235700" cy="957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Automated Feature Selection</a:t>
            </a:r>
          </a:p>
        </p:txBody>
      </p:sp>
      <p:sp>
        <p:nvSpPr>
          <p:cNvPr id="72" name="Shape 72"/>
          <p:cNvSpPr/>
          <p:nvPr/>
        </p:nvSpPr>
        <p:spPr>
          <a:xfrm>
            <a:off x="6244725" y="1062812"/>
            <a:ext cx="1353000" cy="957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Build </a:t>
            </a:r>
            <a:r>
              <a:rPr lang="en"/>
              <a:t>Discriminative</a:t>
            </a:r>
            <a:r>
              <a:rPr lang="en"/>
              <a:t> Classifiers</a:t>
            </a:r>
          </a:p>
        </p:txBody>
      </p:sp>
      <p:sp>
        <p:nvSpPr>
          <p:cNvPr id="73" name="Shape 73"/>
          <p:cNvSpPr/>
          <p:nvPr/>
        </p:nvSpPr>
        <p:spPr>
          <a:xfrm>
            <a:off x="6262125" y="3234362"/>
            <a:ext cx="1318200" cy="1096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Build Generative Classifiers</a:t>
            </a:r>
          </a:p>
        </p:txBody>
      </p:sp>
      <p:sp>
        <p:nvSpPr>
          <p:cNvPr id="74" name="Shape 74"/>
          <p:cNvSpPr/>
          <p:nvPr/>
        </p:nvSpPr>
        <p:spPr>
          <a:xfrm>
            <a:off x="7805450" y="2281400"/>
            <a:ext cx="1183500" cy="809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Test &amp; Analyze</a:t>
            </a:r>
          </a:p>
        </p:txBody>
      </p:sp>
      <p:cxnSp>
        <p:nvCxnSpPr>
          <p:cNvPr id="75" name="Shape 75"/>
          <p:cNvCxnSpPr>
            <a:endCxn id="68" idx="1"/>
          </p:cNvCxnSpPr>
          <p:nvPr/>
        </p:nvCxnSpPr>
        <p:spPr>
          <a:xfrm flipH="1" rot="10800000">
            <a:off x="1305550" y="2687225"/>
            <a:ext cx="206700" cy="10800"/>
          </a:xfrm>
          <a:prstGeom prst="straightConnector1">
            <a:avLst/>
          </a:prstGeom>
          <a:noFill/>
          <a:ln cap="flat" cmpd="sng" w="9525">
            <a:solidFill>
              <a:schemeClr val="dk2"/>
            </a:solidFill>
            <a:prstDash val="solid"/>
            <a:round/>
            <a:headEnd len="lg" w="lg" type="none"/>
            <a:tailEnd len="lg" w="lg" type="triangle"/>
          </a:ln>
        </p:spPr>
      </p:cxnSp>
      <p:cxnSp>
        <p:nvCxnSpPr>
          <p:cNvPr id="76" name="Shape 76"/>
          <p:cNvCxnSpPr>
            <a:endCxn id="69" idx="1"/>
          </p:cNvCxnSpPr>
          <p:nvPr/>
        </p:nvCxnSpPr>
        <p:spPr>
          <a:xfrm flipH="1" rot="10800000">
            <a:off x="2967750" y="2686112"/>
            <a:ext cx="222000" cy="2100"/>
          </a:xfrm>
          <a:prstGeom prst="straightConnector1">
            <a:avLst/>
          </a:prstGeom>
          <a:noFill/>
          <a:ln cap="flat" cmpd="sng" w="9525">
            <a:solidFill>
              <a:schemeClr val="dk2"/>
            </a:solidFill>
            <a:prstDash val="solid"/>
            <a:round/>
            <a:headEnd len="lg" w="lg" type="none"/>
            <a:tailEnd len="lg" w="lg" type="triangle"/>
          </a:ln>
        </p:spPr>
      </p:cxnSp>
      <p:cxnSp>
        <p:nvCxnSpPr>
          <p:cNvPr id="77" name="Shape 77"/>
          <p:cNvCxnSpPr>
            <a:endCxn id="70" idx="1"/>
          </p:cNvCxnSpPr>
          <p:nvPr/>
        </p:nvCxnSpPr>
        <p:spPr>
          <a:xfrm flipH="1" rot="10800000">
            <a:off x="4377650" y="1615712"/>
            <a:ext cx="322200" cy="1081200"/>
          </a:xfrm>
          <a:prstGeom prst="straightConnector1">
            <a:avLst/>
          </a:prstGeom>
          <a:noFill/>
          <a:ln cap="flat" cmpd="sng" w="9525">
            <a:solidFill>
              <a:schemeClr val="dk2"/>
            </a:solidFill>
            <a:prstDash val="solid"/>
            <a:round/>
            <a:headEnd len="lg" w="lg" type="none"/>
            <a:tailEnd len="lg" w="lg" type="triangle"/>
          </a:ln>
        </p:spPr>
      </p:cxnSp>
      <p:cxnSp>
        <p:nvCxnSpPr>
          <p:cNvPr id="78" name="Shape 78"/>
          <p:cNvCxnSpPr>
            <a:endCxn id="71" idx="1"/>
          </p:cNvCxnSpPr>
          <p:nvPr/>
        </p:nvCxnSpPr>
        <p:spPr>
          <a:xfrm>
            <a:off x="4377650" y="2749737"/>
            <a:ext cx="322200" cy="1025100"/>
          </a:xfrm>
          <a:prstGeom prst="straightConnector1">
            <a:avLst/>
          </a:prstGeom>
          <a:noFill/>
          <a:ln cap="flat" cmpd="sng" w="9525">
            <a:solidFill>
              <a:schemeClr val="dk2"/>
            </a:solidFill>
            <a:prstDash val="solid"/>
            <a:round/>
            <a:headEnd len="lg" w="lg" type="none"/>
            <a:tailEnd len="lg" w="lg" type="triangle"/>
          </a:ln>
        </p:spPr>
      </p:cxnSp>
      <p:cxnSp>
        <p:nvCxnSpPr>
          <p:cNvPr id="79" name="Shape 79"/>
          <p:cNvCxnSpPr>
            <a:stCxn id="71" idx="3"/>
            <a:endCxn id="72" idx="1"/>
          </p:cNvCxnSpPr>
          <p:nvPr/>
        </p:nvCxnSpPr>
        <p:spPr>
          <a:xfrm flipH="1" rot="10800000">
            <a:off x="5935550" y="1541637"/>
            <a:ext cx="309300" cy="2233200"/>
          </a:xfrm>
          <a:prstGeom prst="straightConnector1">
            <a:avLst/>
          </a:prstGeom>
          <a:noFill/>
          <a:ln cap="flat" cmpd="sng" w="9525">
            <a:solidFill>
              <a:schemeClr val="dk2"/>
            </a:solidFill>
            <a:prstDash val="solid"/>
            <a:round/>
            <a:headEnd len="lg" w="lg" type="none"/>
            <a:tailEnd len="lg" w="lg" type="triangle"/>
          </a:ln>
        </p:spPr>
      </p:cxnSp>
      <p:cxnSp>
        <p:nvCxnSpPr>
          <p:cNvPr id="80" name="Shape 80"/>
          <p:cNvCxnSpPr>
            <a:stCxn id="71" idx="3"/>
            <a:endCxn id="73" idx="1"/>
          </p:cNvCxnSpPr>
          <p:nvPr/>
        </p:nvCxnSpPr>
        <p:spPr>
          <a:xfrm>
            <a:off x="5935550" y="3774837"/>
            <a:ext cx="326700" cy="7800"/>
          </a:xfrm>
          <a:prstGeom prst="straightConnector1">
            <a:avLst/>
          </a:prstGeom>
          <a:noFill/>
          <a:ln cap="flat" cmpd="sng" w="9525">
            <a:solidFill>
              <a:schemeClr val="dk2"/>
            </a:solidFill>
            <a:prstDash val="solid"/>
            <a:round/>
            <a:headEnd len="lg" w="lg" type="none"/>
            <a:tailEnd len="lg" w="lg" type="triangle"/>
          </a:ln>
        </p:spPr>
      </p:cxnSp>
      <p:cxnSp>
        <p:nvCxnSpPr>
          <p:cNvPr id="81" name="Shape 81"/>
          <p:cNvCxnSpPr>
            <a:endCxn id="73" idx="1"/>
          </p:cNvCxnSpPr>
          <p:nvPr/>
        </p:nvCxnSpPr>
        <p:spPr>
          <a:xfrm>
            <a:off x="5952825" y="1608812"/>
            <a:ext cx="309300" cy="2173800"/>
          </a:xfrm>
          <a:prstGeom prst="straightConnector1">
            <a:avLst/>
          </a:prstGeom>
          <a:noFill/>
          <a:ln cap="flat" cmpd="sng" w="9525">
            <a:solidFill>
              <a:schemeClr val="dk2"/>
            </a:solidFill>
            <a:prstDash val="solid"/>
            <a:round/>
            <a:headEnd len="lg" w="lg" type="none"/>
            <a:tailEnd len="lg" w="lg" type="triangle"/>
          </a:ln>
        </p:spPr>
      </p:cxnSp>
      <p:cxnSp>
        <p:nvCxnSpPr>
          <p:cNvPr id="82" name="Shape 82"/>
          <p:cNvCxnSpPr>
            <a:endCxn id="72" idx="1"/>
          </p:cNvCxnSpPr>
          <p:nvPr/>
        </p:nvCxnSpPr>
        <p:spPr>
          <a:xfrm>
            <a:off x="5961525" y="1534712"/>
            <a:ext cx="283200" cy="6900"/>
          </a:xfrm>
          <a:prstGeom prst="straightConnector1">
            <a:avLst/>
          </a:prstGeom>
          <a:noFill/>
          <a:ln cap="flat" cmpd="sng" w="9525">
            <a:solidFill>
              <a:schemeClr val="dk2"/>
            </a:solidFill>
            <a:prstDash val="solid"/>
            <a:round/>
            <a:headEnd len="lg" w="lg" type="none"/>
            <a:tailEnd len="lg" w="lg" type="triangle"/>
          </a:ln>
        </p:spPr>
      </p:cxnSp>
      <p:cxnSp>
        <p:nvCxnSpPr>
          <p:cNvPr id="83" name="Shape 83"/>
          <p:cNvCxnSpPr>
            <a:endCxn id="74" idx="1"/>
          </p:cNvCxnSpPr>
          <p:nvPr/>
        </p:nvCxnSpPr>
        <p:spPr>
          <a:xfrm>
            <a:off x="7597850" y="1617500"/>
            <a:ext cx="207600" cy="1068600"/>
          </a:xfrm>
          <a:prstGeom prst="straightConnector1">
            <a:avLst/>
          </a:prstGeom>
          <a:noFill/>
          <a:ln cap="flat" cmpd="sng" w="9525">
            <a:solidFill>
              <a:schemeClr val="dk2"/>
            </a:solidFill>
            <a:prstDash val="solid"/>
            <a:round/>
            <a:headEnd len="lg" w="lg" type="none"/>
            <a:tailEnd len="lg" w="lg" type="triangle"/>
          </a:ln>
        </p:spPr>
      </p:cxnSp>
      <p:cxnSp>
        <p:nvCxnSpPr>
          <p:cNvPr id="84" name="Shape 84"/>
          <p:cNvCxnSpPr>
            <a:endCxn id="74" idx="1"/>
          </p:cNvCxnSpPr>
          <p:nvPr/>
        </p:nvCxnSpPr>
        <p:spPr>
          <a:xfrm flipH="1" rot="10800000">
            <a:off x="7589150" y="2686100"/>
            <a:ext cx="216300" cy="10986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Training / Test Data</a:t>
            </a:r>
          </a:p>
        </p:txBody>
      </p:sp>
      <p:sp>
        <p:nvSpPr>
          <p:cNvPr id="90" name="Shape 9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Reuters 50-50 Dataset</a:t>
            </a:r>
          </a:p>
          <a:p>
            <a:pPr indent="-228600" lvl="0" marL="457200" rtl="0">
              <a:spcBef>
                <a:spcPts val="0"/>
              </a:spcBef>
            </a:pPr>
            <a:r>
              <a:rPr lang="en"/>
              <a:t>2500 training documents, 50 authors</a:t>
            </a:r>
          </a:p>
          <a:p>
            <a:pPr indent="-228600" lvl="0" marL="457200" rtl="0">
              <a:spcBef>
                <a:spcPts val="0"/>
              </a:spcBef>
            </a:pPr>
            <a:r>
              <a:rPr lang="en"/>
              <a:t>2500 test documents, 50 authors</a:t>
            </a:r>
          </a:p>
          <a:p>
            <a:pPr indent="-228600" lvl="0" marL="457200">
              <a:spcBef>
                <a:spcPts val="0"/>
              </a:spcBef>
            </a:pPr>
            <a:r>
              <a:rPr lang="en"/>
              <a:t>All documents are news articles </a:t>
            </a:r>
          </a:p>
        </p:txBody>
      </p:sp>
      <p:sp>
        <p:nvSpPr>
          <p:cNvPr id="91" name="Shape 91"/>
          <p:cNvSpPr/>
          <p:nvPr/>
        </p:nvSpPr>
        <p:spPr>
          <a:xfrm>
            <a:off x="4776978" y="3997350"/>
            <a:ext cx="574887" cy="532581"/>
          </a:xfrm>
          <a:prstGeom prst="flowChartMultidocument">
            <a:avLst/>
          </a:prstGeom>
          <a:solidFill>
            <a:srgbClr val="EA999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sz="800"/>
          </a:p>
        </p:txBody>
      </p:sp>
      <p:sp>
        <p:nvSpPr>
          <p:cNvPr id="92" name="Shape 92"/>
          <p:cNvSpPr/>
          <p:nvPr/>
        </p:nvSpPr>
        <p:spPr>
          <a:xfrm>
            <a:off x="5464996" y="4067077"/>
            <a:ext cx="706984" cy="393125"/>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93" name="Shape 93"/>
          <p:cNvSpPr/>
          <p:nvPr/>
        </p:nvSpPr>
        <p:spPr>
          <a:xfrm>
            <a:off x="6279758" y="4066537"/>
            <a:ext cx="574825" cy="393125"/>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94" name="Shape 94"/>
          <p:cNvSpPr/>
          <p:nvPr/>
        </p:nvSpPr>
        <p:spPr>
          <a:xfrm>
            <a:off x="7013213" y="3546644"/>
            <a:ext cx="600179" cy="393125"/>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95" name="Shape 95"/>
          <p:cNvSpPr/>
          <p:nvPr/>
        </p:nvSpPr>
        <p:spPr>
          <a:xfrm>
            <a:off x="7013213" y="4559340"/>
            <a:ext cx="600179" cy="465106"/>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96" name="Shape 96"/>
          <p:cNvSpPr/>
          <p:nvPr/>
        </p:nvSpPr>
        <p:spPr>
          <a:xfrm>
            <a:off x="7763559" y="3474663"/>
            <a:ext cx="657152" cy="465106"/>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97" name="Shape 97"/>
          <p:cNvSpPr/>
          <p:nvPr/>
        </p:nvSpPr>
        <p:spPr>
          <a:xfrm>
            <a:off x="7772010" y="4529385"/>
            <a:ext cx="640249" cy="53257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98" name="Shape 98"/>
          <p:cNvSpPr/>
          <p:nvPr/>
        </p:nvSpPr>
        <p:spPr>
          <a:xfrm>
            <a:off x="8521603" y="4066531"/>
            <a:ext cx="574825" cy="393125"/>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cxnSp>
        <p:nvCxnSpPr>
          <p:cNvPr id="99" name="Shape 99"/>
          <p:cNvCxnSpPr>
            <a:endCxn id="92" idx="1"/>
          </p:cNvCxnSpPr>
          <p:nvPr/>
        </p:nvCxnSpPr>
        <p:spPr>
          <a:xfrm flipH="1" rot="10800000">
            <a:off x="5364496" y="4263640"/>
            <a:ext cx="100500" cy="5100"/>
          </a:xfrm>
          <a:prstGeom prst="straightConnector1">
            <a:avLst/>
          </a:prstGeom>
          <a:noFill/>
          <a:ln cap="flat" cmpd="sng" w="9525">
            <a:solidFill>
              <a:schemeClr val="dk2"/>
            </a:solidFill>
            <a:prstDash val="solid"/>
            <a:round/>
            <a:headEnd len="lg" w="lg" type="none"/>
            <a:tailEnd len="lg" w="lg" type="triangle"/>
          </a:ln>
        </p:spPr>
      </p:cxnSp>
      <p:cxnSp>
        <p:nvCxnSpPr>
          <p:cNvPr id="100" name="Shape 100"/>
          <p:cNvCxnSpPr>
            <a:endCxn id="93" idx="1"/>
          </p:cNvCxnSpPr>
          <p:nvPr/>
        </p:nvCxnSpPr>
        <p:spPr>
          <a:xfrm flipH="1" rot="10800000">
            <a:off x="6171758" y="4263100"/>
            <a:ext cx="108000" cy="900"/>
          </a:xfrm>
          <a:prstGeom prst="straightConnector1">
            <a:avLst/>
          </a:prstGeom>
          <a:noFill/>
          <a:ln cap="flat" cmpd="sng" w="9525">
            <a:solidFill>
              <a:schemeClr val="dk2"/>
            </a:solidFill>
            <a:prstDash val="solid"/>
            <a:round/>
            <a:headEnd len="lg" w="lg" type="none"/>
            <a:tailEnd len="lg" w="lg" type="triangle"/>
          </a:ln>
        </p:spPr>
      </p:cxnSp>
      <p:cxnSp>
        <p:nvCxnSpPr>
          <p:cNvPr id="101" name="Shape 101"/>
          <p:cNvCxnSpPr>
            <a:endCxn id="94" idx="1"/>
          </p:cNvCxnSpPr>
          <p:nvPr/>
        </p:nvCxnSpPr>
        <p:spPr>
          <a:xfrm flipH="1" rot="10800000">
            <a:off x="6856613" y="3743207"/>
            <a:ext cx="156600" cy="525000"/>
          </a:xfrm>
          <a:prstGeom prst="straightConnector1">
            <a:avLst/>
          </a:prstGeom>
          <a:noFill/>
          <a:ln cap="flat" cmpd="sng" w="9525">
            <a:solidFill>
              <a:schemeClr val="dk2"/>
            </a:solidFill>
            <a:prstDash val="solid"/>
            <a:round/>
            <a:headEnd len="lg" w="lg" type="none"/>
            <a:tailEnd len="lg" w="lg" type="triangle"/>
          </a:ln>
        </p:spPr>
      </p:cxnSp>
      <p:cxnSp>
        <p:nvCxnSpPr>
          <p:cNvPr id="102" name="Shape 102"/>
          <p:cNvCxnSpPr>
            <a:endCxn id="95" idx="1"/>
          </p:cNvCxnSpPr>
          <p:nvPr/>
        </p:nvCxnSpPr>
        <p:spPr>
          <a:xfrm>
            <a:off x="6856613" y="4293894"/>
            <a:ext cx="156600" cy="498000"/>
          </a:xfrm>
          <a:prstGeom prst="straightConnector1">
            <a:avLst/>
          </a:prstGeom>
          <a:noFill/>
          <a:ln cap="flat" cmpd="sng" w="9525">
            <a:solidFill>
              <a:schemeClr val="dk2"/>
            </a:solidFill>
            <a:prstDash val="solid"/>
            <a:round/>
            <a:headEnd len="lg" w="lg" type="none"/>
            <a:tailEnd len="lg" w="lg" type="triangle"/>
          </a:ln>
        </p:spPr>
      </p:cxnSp>
      <p:cxnSp>
        <p:nvCxnSpPr>
          <p:cNvPr id="103" name="Shape 103"/>
          <p:cNvCxnSpPr>
            <a:stCxn id="95" idx="3"/>
            <a:endCxn id="96" idx="1"/>
          </p:cNvCxnSpPr>
          <p:nvPr/>
        </p:nvCxnSpPr>
        <p:spPr>
          <a:xfrm flipH="1" rot="10800000">
            <a:off x="7613393" y="3707094"/>
            <a:ext cx="150300" cy="1084800"/>
          </a:xfrm>
          <a:prstGeom prst="straightConnector1">
            <a:avLst/>
          </a:prstGeom>
          <a:noFill/>
          <a:ln cap="flat" cmpd="sng" w="9525">
            <a:solidFill>
              <a:schemeClr val="dk2"/>
            </a:solidFill>
            <a:prstDash val="solid"/>
            <a:round/>
            <a:headEnd len="lg" w="lg" type="none"/>
            <a:tailEnd len="lg" w="lg" type="triangle"/>
          </a:ln>
        </p:spPr>
      </p:cxnSp>
      <p:cxnSp>
        <p:nvCxnSpPr>
          <p:cNvPr id="104" name="Shape 104"/>
          <p:cNvCxnSpPr>
            <a:stCxn id="95" idx="3"/>
            <a:endCxn id="97" idx="1"/>
          </p:cNvCxnSpPr>
          <p:nvPr/>
        </p:nvCxnSpPr>
        <p:spPr>
          <a:xfrm>
            <a:off x="7613393" y="4791894"/>
            <a:ext cx="158700" cy="3900"/>
          </a:xfrm>
          <a:prstGeom prst="straightConnector1">
            <a:avLst/>
          </a:prstGeom>
          <a:noFill/>
          <a:ln cap="flat" cmpd="sng" w="9525">
            <a:solidFill>
              <a:schemeClr val="dk2"/>
            </a:solidFill>
            <a:prstDash val="solid"/>
            <a:round/>
            <a:headEnd len="lg" w="lg" type="none"/>
            <a:tailEnd len="lg" w="lg" type="triangle"/>
          </a:ln>
        </p:spPr>
      </p:cxnSp>
      <p:cxnSp>
        <p:nvCxnSpPr>
          <p:cNvPr id="105" name="Shape 105"/>
          <p:cNvCxnSpPr>
            <a:endCxn id="97" idx="1"/>
          </p:cNvCxnSpPr>
          <p:nvPr/>
        </p:nvCxnSpPr>
        <p:spPr>
          <a:xfrm>
            <a:off x="7621710" y="3739970"/>
            <a:ext cx="150300" cy="1055700"/>
          </a:xfrm>
          <a:prstGeom prst="straightConnector1">
            <a:avLst/>
          </a:prstGeom>
          <a:noFill/>
          <a:ln cap="flat" cmpd="sng" w="9525">
            <a:solidFill>
              <a:schemeClr val="dk2"/>
            </a:solidFill>
            <a:prstDash val="solid"/>
            <a:round/>
            <a:headEnd len="lg" w="lg" type="none"/>
            <a:tailEnd len="lg" w="lg" type="triangle"/>
          </a:ln>
        </p:spPr>
      </p:cxnSp>
      <p:cxnSp>
        <p:nvCxnSpPr>
          <p:cNvPr id="106" name="Shape 106"/>
          <p:cNvCxnSpPr>
            <a:endCxn id="96" idx="1"/>
          </p:cNvCxnSpPr>
          <p:nvPr/>
        </p:nvCxnSpPr>
        <p:spPr>
          <a:xfrm>
            <a:off x="7626159" y="3703616"/>
            <a:ext cx="137400" cy="3600"/>
          </a:xfrm>
          <a:prstGeom prst="straightConnector1">
            <a:avLst/>
          </a:prstGeom>
          <a:noFill/>
          <a:ln cap="flat" cmpd="sng" w="9525">
            <a:solidFill>
              <a:schemeClr val="dk2"/>
            </a:solidFill>
            <a:prstDash val="solid"/>
            <a:round/>
            <a:headEnd len="lg" w="lg" type="none"/>
            <a:tailEnd len="lg" w="lg" type="triangle"/>
          </a:ln>
        </p:spPr>
      </p:cxnSp>
      <p:cxnSp>
        <p:nvCxnSpPr>
          <p:cNvPr id="107" name="Shape 107"/>
          <p:cNvCxnSpPr>
            <a:endCxn id="98" idx="1"/>
          </p:cNvCxnSpPr>
          <p:nvPr/>
        </p:nvCxnSpPr>
        <p:spPr>
          <a:xfrm>
            <a:off x="8420803" y="3744094"/>
            <a:ext cx="100800" cy="519000"/>
          </a:xfrm>
          <a:prstGeom prst="straightConnector1">
            <a:avLst/>
          </a:prstGeom>
          <a:noFill/>
          <a:ln cap="flat" cmpd="sng" w="9525">
            <a:solidFill>
              <a:schemeClr val="dk2"/>
            </a:solidFill>
            <a:prstDash val="solid"/>
            <a:round/>
            <a:headEnd len="lg" w="lg" type="none"/>
            <a:tailEnd len="lg" w="lg" type="triangle"/>
          </a:ln>
        </p:spPr>
      </p:cxnSp>
      <p:cxnSp>
        <p:nvCxnSpPr>
          <p:cNvPr id="108" name="Shape 108"/>
          <p:cNvCxnSpPr>
            <a:endCxn id="98" idx="1"/>
          </p:cNvCxnSpPr>
          <p:nvPr/>
        </p:nvCxnSpPr>
        <p:spPr>
          <a:xfrm flipH="1" rot="10800000">
            <a:off x="8416303" y="4263094"/>
            <a:ext cx="105300" cy="5337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Data Preprocessing</a:t>
            </a:r>
          </a:p>
        </p:txBody>
      </p:sp>
      <p:sp>
        <p:nvSpPr>
          <p:cNvPr id="114" name="Shape 11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Separate labels from data and parse articles into proper format</a:t>
            </a:r>
          </a:p>
          <a:p>
            <a:pPr indent="-228600" lvl="0" marL="457200" rtl="0">
              <a:spcBef>
                <a:spcPts val="0"/>
              </a:spcBef>
            </a:pPr>
            <a:r>
              <a:rPr lang="en"/>
              <a:t>Group articles by author</a:t>
            </a:r>
          </a:p>
          <a:p>
            <a:pPr indent="-228600" lvl="0" marL="457200" rtl="0">
              <a:spcBef>
                <a:spcPts val="0"/>
              </a:spcBef>
            </a:pPr>
            <a:r>
              <a:rPr lang="en"/>
              <a:t>Tokenize, lemmatize, and stem each article</a:t>
            </a:r>
          </a:p>
          <a:p>
            <a:pPr indent="-228600" lvl="0" marL="457200">
              <a:spcBef>
                <a:spcPts val="0"/>
              </a:spcBef>
            </a:pPr>
            <a:r>
              <a:rPr lang="en"/>
              <a:t>Generate POS tags for data</a:t>
            </a:r>
          </a:p>
        </p:txBody>
      </p:sp>
      <p:sp>
        <p:nvSpPr>
          <p:cNvPr id="115" name="Shape 115"/>
          <p:cNvSpPr/>
          <p:nvPr/>
        </p:nvSpPr>
        <p:spPr>
          <a:xfrm>
            <a:off x="4776978" y="3997350"/>
            <a:ext cx="574887" cy="532581"/>
          </a:xfrm>
          <a:prstGeom prst="flowChartMultidocumen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sz="800"/>
          </a:p>
        </p:txBody>
      </p:sp>
      <p:sp>
        <p:nvSpPr>
          <p:cNvPr id="116" name="Shape 116"/>
          <p:cNvSpPr/>
          <p:nvPr/>
        </p:nvSpPr>
        <p:spPr>
          <a:xfrm>
            <a:off x="5464996" y="4067077"/>
            <a:ext cx="706984" cy="393125"/>
          </a:xfrm>
          <a:prstGeom prst="rect">
            <a:avLst/>
          </a:prstGeom>
          <a:solidFill>
            <a:srgbClr val="EA999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17" name="Shape 117"/>
          <p:cNvSpPr/>
          <p:nvPr/>
        </p:nvSpPr>
        <p:spPr>
          <a:xfrm>
            <a:off x="6279758" y="4066537"/>
            <a:ext cx="574825" cy="393125"/>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18" name="Shape 118"/>
          <p:cNvSpPr/>
          <p:nvPr/>
        </p:nvSpPr>
        <p:spPr>
          <a:xfrm>
            <a:off x="7013213" y="3546644"/>
            <a:ext cx="600179" cy="393125"/>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19" name="Shape 119"/>
          <p:cNvSpPr/>
          <p:nvPr/>
        </p:nvSpPr>
        <p:spPr>
          <a:xfrm>
            <a:off x="7013213" y="4559340"/>
            <a:ext cx="600179" cy="465106"/>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20" name="Shape 120"/>
          <p:cNvSpPr/>
          <p:nvPr/>
        </p:nvSpPr>
        <p:spPr>
          <a:xfrm>
            <a:off x="7763559" y="3474663"/>
            <a:ext cx="657152" cy="465106"/>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21" name="Shape 121"/>
          <p:cNvSpPr/>
          <p:nvPr/>
        </p:nvSpPr>
        <p:spPr>
          <a:xfrm>
            <a:off x="7772010" y="4529385"/>
            <a:ext cx="640249" cy="53257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22" name="Shape 122"/>
          <p:cNvSpPr/>
          <p:nvPr/>
        </p:nvSpPr>
        <p:spPr>
          <a:xfrm>
            <a:off x="8521603" y="4066531"/>
            <a:ext cx="574825" cy="393125"/>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cxnSp>
        <p:nvCxnSpPr>
          <p:cNvPr id="123" name="Shape 123"/>
          <p:cNvCxnSpPr>
            <a:endCxn id="116" idx="1"/>
          </p:cNvCxnSpPr>
          <p:nvPr/>
        </p:nvCxnSpPr>
        <p:spPr>
          <a:xfrm flipH="1" rot="10800000">
            <a:off x="5364496" y="4263640"/>
            <a:ext cx="100500" cy="5100"/>
          </a:xfrm>
          <a:prstGeom prst="straightConnector1">
            <a:avLst/>
          </a:prstGeom>
          <a:noFill/>
          <a:ln cap="flat" cmpd="sng" w="9525">
            <a:solidFill>
              <a:schemeClr val="dk2"/>
            </a:solidFill>
            <a:prstDash val="solid"/>
            <a:round/>
            <a:headEnd len="lg" w="lg" type="none"/>
            <a:tailEnd len="lg" w="lg" type="triangle"/>
          </a:ln>
        </p:spPr>
      </p:cxnSp>
      <p:cxnSp>
        <p:nvCxnSpPr>
          <p:cNvPr id="124" name="Shape 124"/>
          <p:cNvCxnSpPr>
            <a:endCxn id="117" idx="1"/>
          </p:cNvCxnSpPr>
          <p:nvPr/>
        </p:nvCxnSpPr>
        <p:spPr>
          <a:xfrm flipH="1" rot="10800000">
            <a:off x="6171758" y="4263100"/>
            <a:ext cx="108000" cy="900"/>
          </a:xfrm>
          <a:prstGeom prst="straightConnector1">
            <a:avLst/>
          </a:prstGeom>
          <a:noFill/>
          <a:ln cap="flat" cmpd="sng" w="9525">
            <a:solidFill>
              <a:schemeClr val="dk2"/>
            </a:solidFill>
            <a:prstDash val="solid"/>
            <a:round/>
            <a:headEnd len="lg" w="lg" type="none"/>
            <a:tailEnd len="lg" w="lg" type="triangle"/>
          </a:ln>
        </p:spPr>
      </p:cxnSp>
      <p:cxnSp>
        <p:nvCxnSpPr>
          <p:cNvPr id="125" name="Shape 125"/>
          <p:cNvCxnSpPr>
            <a:endCxn id="118" idx="1"/>
          </p:cNvCxnSpPr>
          <p:nvPr/>
        </p:nvCxnSpPr>
        <p:spPr>
          <a:xfrm flipH="1" rot="10800000">
            <a:off x="6856613" y="3743207"/>
            <a:ext cx="156600" cy="525000"/>
          </a:xfrm>
          <a:prstGeom prst="straightConnector1">
            <a:avLst/>
          </a:prstGeom>
          <a:noFill/>
          <a:ln cap="flat" cmpd="sng" w="9525">
            <a:solidFill>
              <a:schemeClr val="dk2"/>
            </a:solidFill>
            <a:prstDash val="solid"/>
            <a:round/>
            <a:headEnd len="lg" w="lg" type="none"/>
            <a:tailEnd len="lg" w="lg" type="triangle"/>
          </a:ln>
        </p:spPr>
      </p:cxnSp>
      <p:cxnSp>
        <p:nvCxnSpPr>
          <p:cNvPr id="126" name="Shape 126"/>
          <p:cNvCxnSpPr>
            <a:endCxn id="119" idx="1"/>
          </p:cNvCxnSpPr>
          <p:nvPr/>
        </p:nvCxnSpPr>
        <p:spPr>
          <a:xfrm>
            <a:off x="6856613" y="4293894"/>
            <a:ext cx="156600" cy="498000"/>
          </a:xfrm>
          <a:prstGeom prst="straightConnector1">
            <a:avLst/>
          </a:prstGeom>
          <a:noFill/>
          <a:ln cap="flat" cmpd="sng" w="9525">
            <a:solidFill>
              <a:schemeClr val="dk2"/>
            </a:solidFill>
            <a:prstDash val="solid"/>
            <a:round/>
            <a:headEnd len="lg" w="lg" type="none"/>
            <a:tailEnd len="lg" w="lg" type="triangle"/>
          </a:ln>
        </p:spPr>
      </p:cxnSp>
      <p:cxnSp>
        <p:nvCxnSpPr>
          <p:cNvPr id="127" name="Shape 127"/>
          <p:cNvCxnSpPr>
            <a:stCxn id="119" idx="3"/>
            <a:endCxn id="120" idx="1"/>
          </p:cNvCxnSpPr>
          <p:nvPr/>
        </p:nvCxnSpPr>
        <p:spPr>
          <a:xfrm flipH="1" rot="10800000">
            <a:off x="7613393" y="3707094"/>
            <a:ext cx="150300" cy="1084800"/>
          </a:xfrm>
          <a:prstGeom prst="straightConnector1">
            <a:avLst/>
          </a:prstGeom>
          <a:noFill/>
          <a:ln cap="flat" cmpd="sng" w="9525">
            <a:solidFill>
              <a:schemeClr val="dk2"/>
            </a:solidFill>
            <a:prstDash val="solid"/>
            <a:round/>
            <a:headEnd len="lg" w="lg" type="none"/>
            <a:tailEnd len="lg" w="lg" type="triangle"/>
          </a:ln>
        </p:spPr>
      </p:cxnSp>
      <p:cxnSp>
        <p:nvCxnSpPr>
          <p:cNvPr id="128" name="Shape 128"/>
          <p:cNvCxnSpPr>
            <a:stCxn id="119" idx="3"/>
            <a:endCxn id="121" idx="1"/>
          </p:cNvCxnSpPr>
          <p:nvPr/>
        </p:nvCxnSpPr>
        <p:spPr>
          <a:xfrm>
            <a:off x="7613393" y="4791894"/>
            <a:ext cx="158700" cy="3900"/>
          </a:xfrm>
          <a:prstGeom prst="straightConnector1">
            <a:avLst/>
          </a:prstGeom>
          <a:noFill/>
          <a:ln cap="flat" cmpd="sng" w="9525">
            <a:solidFill>
              <a:schemeClr val="dk2"/>
            </a:solidFill>
            <a:prstDash val="solid"/>
            <a:round/>
            <a:headEnd len="lg" w="lg" type="none"/>
            <a:tailEnd len="lg" w="lg" type="triangle"/>
          </a:ln>
        </p:spPr>
      </p:cxnSp>
      <p:cxnSp>
        <p:nvCxnSpPr>
          <p:cNvPr id="129" name="Shape 129"/>
          <p:cNvCxnSpPr>
            <a:endCxn id="121" idx="1"/>
          </p:cNvCxnSpPr>
          <p:nvPr/>
        </p:nvCxnSpPr>
        <p:spPr>
          <a:xfrm>
            <a:off x="7621710" y="3739970"/>
            <a:ext cx="150300" cy="1055700"/>
          </a:xfrm>
          <a:prstGeom prst="straightConnector1">
            <a:avLst/>
          </a:prstGeom>
          <a:noFill/>
          <a:ln cap="flat" cmpd="sng" w="9525">
            <a:solidFill>
              <a:schemeClr val="dk2"/>
            </a:solidFill>
            <a:prstDash val="solid"/>
            <a:round/>
            <a:headEnd len="lg" w="lg" type="none"/>
            <a:tailEnd len="lg" w="lg" type="triangle"/>
          </a:ln>
        </p:spPr>
      </p:cxnSp>
      <p:cxnSp>
        <p:nvCxnSpPr>
          <p:cNvPr id="130" name="Shape 130"/>
          <p:cNvCxnSpPr>
            <a:endCxn id="120" idx="1"/>
          </p:cNvCxnSpPr>
          <p:nvPr/>
        </p:nvCxnSpPr>
        <p:spPr>
          <a:xfrm>
            <a:off x="7626159" y="3703616"/>
            <a:ext cx="137400" cy="3600"/>
          </a:xfrm>
          <a:prstGeom prst="straightConnector1">
            <a:avLst/>
          </a:prstGeom>
          <a:noFill/>
          <a:ln cap="flat" cmpd="sng" w="9525">
            <a:solidFill>
              <a:schemeClr val="dk2"/>
            </a:solidFill>
            <a:prstDash val="solid"/>
            <a:round/>
            <a:headEnd len="lg" w="lg" type="none"/>
            <a:tailEnd len="lg" w="lg" type="triangle"/>
          </a:ln>
        </p:spPr>
      </p:cxnSp>
      <p:cxnSp>
        <p:nvCxnSpPr>
          <p:cNvPr id="131" name="Shape 131"/>
          <p:cNvCxnSpPr>
            <a:endCxn id="122" idx="1"/>
          </p:cNvCxnSpPr>
          <p:nvPr/>
        </p:nvCxnSpPr>
        <p:spPr>
          <a:xfrm>
            <a:off x="8420803" y="3744094"/>
            <a:ext cx="100800" cy="519000"/>
          </a:xfrm>
          <a:prstGeom prst="straightConnector1">
            <a:avLst/>
          </a:prstGeom>
          <a:noFill/>
          <a:ln cap="flat" cmpd="sng" w="9525">
            <a:solidFill>
              <a:schemeClr val="dk2"/>
            </a:solidFill>
            <a:prstDash val="solid"/>
            <a:round/>
            <a:headEnd len="lg" w="lg" type="none"/>
            <a:tailEnd len="lg" w="lg" type="triangle"/>
          </a:ln>
        </p:spPr>
      </p:cxnSp>
      <p:cxnSp>
        <p:nvCxnSpPr>
          <p:cNvPr id="132" name="Shape 132"/>
          <p:cNvCxnSpPr>
            <a:endCxn id="122" idx="1"/>
          </p:cNvCxnSpPr>
          <p:nvPr/>
        </p:nvCxnSpPr>
        <p:spPr>
          <a:xfrm flipH="1" rot="10800000">
            <a:off x="8416303" y="4263094"/>
            <a:ext cx="105300" cy="5337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311700" y="234000"/>
            <a:ext cx="8520600" cy="572700"/>
          </a:xfrm>
          <a:prstGeom prst="rect">
            <a:avLst/>
          </a:prstGeom>
        </p:spPr>
        <p:txBody>
          <a:bodyPr anchorCtr="0" anchor="t" bIns="91425" lIns="91425" rIns="91425" tIns="91425">
            <a:noAutofit/>
          </a:bodyPr>
          <a:lstStyle/>
          <a:p>
            <a:pPr lvl="0">
              <a:spcBef>
                <a:spcPts val="0"/>
              </a:spcBef>
              <a:buNone/>
            </a:pPr>
            <a:r>
              <a:rPr lang="en"/>
              <a:t>Feature Extraction</a:t>
            </a:r>
          </a:p>
        </p:txBody>
      </p:sp>
      <p:sp>
        <p:nvSpPr>
          <p:cNvPr id="138" name="Shape 138"/>
          <p:cNvSpPr txBox="1"/>
          <p:nvPr>
            <p:ph idx="1" type="body"/>
          </p:nvPr>
        </p:nvSpPr>
        <p:spPr>
          <a:xfrm>
            <a:off x="311700" y="806700"/>
            <a:ext cx="3091200" cy="3912000"/>
          </a:xfrm>
          <a:prstGeom prst="rect">
            <a:avLst/>
          </a:prstGeom>
        </p:spPr>
        <p:txBody>
          <a:bodyPr anchorCtr="0" anchor="t" bIns="91425" lIns="91425" rIns="91425" tIns="91425">
            <a:noAutofit/>
          </a:bodyPr>
          <a:lstStyle/>
          <a:p>
            <a:pPr indent="-304800" lvl="0" marL="457200" rtl="0">
              <a:spcBef>
                <a:spcPts val="0"/>
              </a:spcBef>
              <a:buSzPct val="100000"/>
              <a:buChar char="●"/>
            </a:pPr>
            <a:r>
              <a:rPr lang="en" sz="1200"/>
              <a:t>Frequency of conjunctions</a:t>
            </a:r>
          </a:p>
          <a:p>
            <a:pPr indent="-304800" lvl="0" marL="457200" rtl="0">
              <a:spcBef>
                <a:spcPts val="0"/>
              </a:spcBef>
              <a:buSzPct val="100000"/>
              <a:buChar char="●"/>
            </a:pPr>
            <a:r>
              <a:rPr lang="en" sz="1200"/>
              <a:t>Frequency of modals</a:t>
            </a:r>
          </a:p>
          <a:p>
            <a:pPr indent="-304800" lvl="0" marL="457200" rtl="0">
              <a:spcBef>
                <a:spcPts val="0"/>
              </a:spcBef>
              <a:buSzPct val="100000"/>
              <a:buChar char="●"/>
            </a:pPr>
            <a:r>
              <a:rPr lang="en" sz="1200"/>
              <a:t>Frequency of determiners</a:t>
            </a:r>
          </a:p>
          <a:p>
            <a:pPr indent="-304800" lvl="0" marL="457200" rtl="0">
              <a:spcBef>
                <a:spcPts val="0"/>
              </a:spcBef>
              <a:buSzPct val="100000"/>
              <a:buChar char="●"/>
            </a:pPr>
            <a:r>
              <a:rPr lang="en" sz="1200"/>
              <a:t>Frequency of quantifiers</a:t>
            </a:r>
          </a:p>
          <a:p>
            <a:pPr indent="-304800" lvl="0" marL="457200" rtl="0">
              <a:spcBef>
                <a:spcPts val="0"/>
              </a:spcBef>
              <a:buSzPct val="100000"/>
              <a:buChar char="●"/>
            </a:pPr>
            <a:r>
              <a:rPr lang="en" sz="1200"/>
              <a:t>Frequency of pronouns</a:t>
            </a:r>
          </a:p>
          <a:p>
            <a:pPr indent="-304800" lvl="0" marL="457200" rtl="0">
              <a:spcBef>
                <a:spcPts val="0"/>
              </a:spcBef>
              <a:buSzPct val="100000"/>
              <a:buChar char="●"/>
            </a:pPr>
            <a:r>
              <a:rPr lang="en" sz="1200"/>
              <a:t>Number of sentences per article</a:t>
            </a:r>
          </a:p>
          <a:p>
            <a:pPr indent="-304800" lvl="0" marL="457200" rtl="0">
              <a:spcBef>
                <a:spcPts val="0"/>
              </a:spcBef>
              <a:buSzPct val="100000"/>
              <a:buChar char="●"/>
            </a:pPr>
            <a:r>
              <a:rPr lang="en" sz="1200"/>
              <a:t>Number of unique words per article</a:t>
            </a:r>
          </a:p>
          <a:p>
            <a:pPr indent="-304800" lvl="0" marL="457200" rtl="0">
              <a:spcBef>
                <a:spcPts val="0"/>
              </a:spcBef>
              <a:buSzPct val="100000"/>
              <a:buChar char="●"/>
            </a:pPr>
            <a:r>
              <a:rPr lang="en" sz="1200"/>
              <a:t>Average length of sentence</a:t>
            </a:r>
          </a:p>
          <a:p>
            <a:pPr indent="-304800" lvl="0" marL="457200" rtl="0">
              <a:spcBef>
                <a:spcPts val="0"/>
              </a:spcBef>
              <a:buSzPct val="100000"/>
              <a:buChar char="●"/>
            </a:pPr>
            <a:r>
              <a:rPr lang="en" sz="1200"/>
              <a:t>Average word length</a:t>
            </a:r>
          </a:p>
          <a:p>
            <a:pPr indent="-304800" lvl="0" marL="457200" rtl="0">
              <a:spcBef>
                <a:spcPts val="0"/>
              </a:spcBef>
              <a:buSzPct val="100000"/>
              <a:buChar char="●"/>
            </a:pPr>
            <a:r>
              <a:rPr lang="en" sz="1200"/>
              <a:t>Number of total words per article</a:t>
            </a:r>
          </a:p>
          <a:p>
            <a:pPr indent="-304800" lvl="0" marL="457200" rtl="0">
              <a:spcBef>
                <a:spcPts val="0"/>
              </a:spcBef>
              <a:buSzPct val="100000"/>
              <a:buChar char="●"/>
            </a:pPr>
            <a:r>
              <a:rPr lang="en" sz="1200"/>
              <a:t>Number of periods</a:t>
            </a:r>
          </a:p>
          <a:p>
            <a:pPr indent="-304800" lvl="0" marL="457200" rtl="0">
              <a:spcBef>
                <a:spcPts val="0"/>
              </a:spcBef>
              <a:buSzPct val="100000"/>
              <a:buChar char="●"/>
            </a:pPr>
            <a:r>
              <a:rPr lang="en" sz="1200"/>
              <a:t>Number of commas</a:t>
            </a:r>
          </a:p>
          <a:p>
            <a:pPr indent="-304800" lvl="0" marL="457200" rtl="0">
              <a:spcBef>
                <a:spcPts val="0"/>
              </a:spcBef>
              <a:buSzPct val="100000"/>
              <a:buChar char="●"/>
            </a:pPr>
            <a:r>
              <a:rPr lang="en" sz="1200"/>
              <a:t>Number of colons</a:t>
            </a:r>
          </a:p>
          <a:p>
            <a:pPr indent="-304800" lvl="0" marL="457200" rtl="0">
              <a:spcBef>
                <a:spcPts val="0"/>
              </a:spcBef>
              <a:buSzPct val="100000"/>
              <a:buChar char="●"/>
            </a:pPr>
            <a:r>
              <a:rPr lang="en" sz="1200"/>
              <a:t>Number of semicolons</a:t>
            </a:r>
          </a:p>
          <a:p>
            <a:pPr indent="-304800" lvl="0" marL="457200" rtl="0">
              <a:spcBef>
                <a:spcPts val="0"/>
              </a:spcBef>
              <a:buSzPct val="100000"/>
              <a:buChar char="●"/>
            </a:pPr>
            <a:r>
              <a:rPr lang="en" sz="1200"/>
              <a:t>Number of exclamation marks</a:t>
            </a:r>
          </a:p>
          <a:p>
            <a:pPr indent="-304800" lvl="0" marL="457200" rtl="0">
              <a:spcBef>
                <a:spcPts val="0"/>
              </a:spcBef>
              <a:buSzPct val="100000"/>
              <a:buChar char="●"/>
            </a:pPr>
            <a:r>
              <a:rPr lang="en" sz="1200"/>
              <a:t>Number of question marks</a:t>
            </a:r>
          </a:p>
          <a:p>
            <a:pPr indent="-304800" lvl="0" marL="457200" rtl="0">
              <a:spcBef>
                <a:spcPts val="0"/>
              </a:spcBef>
              <a:buSzPct val="100000"/>
              <a:buChar char="●"/>
            </a:pPr>
            <a:r>
              <a:rPr lang="en" sz="1200"/>
              <a:t>N-grams of text</a:t>
            </a:r>
          </a:p>
          <a:p>
            <a:pPr indent="-304800" lvl="1" marL="914400" rtl="0">
              <a:spcBef>
                <a:spcPts val="0"/>
              </a:spcBef>
              <a:buSzPct val="100000"/>
              <a:buChar char="○"/>
            </a:pPr>
            <a:r>
              <a:rPr lang="en" sz="1200"/>
              <a:t>1,2,3</a:t>
            </a:r>
          </a:p>
          <a:p>
            <a:pPr indent="-304800" lvl="1" marL="914400" rtl="0">
              <a:spcBef>
                <a:spcPts val="0"/>
              </a:spcBef>
              <a:buSzPct val="100000"/>
              <a:buChar char="○"/>
            </a:pPr>
            <a:r>
              <a:rPr lang="en" sz="1200"/>
              <a:t>surface,tokens,lemmas</a:t>
            </a:r>
          </a:p>
          <a:p>
            <a:pPr lvl="0" marR="0" rtl="0" algn="l">
              <a:lnSpc>
                <a:spcPct val="115000"/>
              </a:lnSpc>
              <a:spcBef>
                <a:spcPts val="0"/>
              </a:spcBef>
              <a:spcAft>
                <a:spcPts val="1600"/>
              </a:spcAft>
              <a:buNone/>
            </a:pPr>
            <a:r>
              <a:t/>
            </a:r>
            <a:endParaRPr sz="1200"/>
          </a:p>
        </p:txBody>
      </p:sp>
      <p:sp>
        <p:nvSpPr>
          <p:cNvPr id="139" name="Shape 139"/>
          <p:cNvSpPr/>
          <p:nvPr/>
        </p:nvSpPr>
        <p:spPr>
          <a:xfrm>
            <a:off x="4776978" y="3997350"/>
            <a:ext cx="574887" cy="532581"/>
          </a:xfrm>
          <a:prstGeom prst="flowChartMultidocumen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sz="800"/>
          </a:p>
        </p:txBody>
      </p:sp>
      <p:sp>
        <p:nvSpPr>
          <p:cNvPr id="140" name="Shape 140"/>
          <p:cNvSpPr/>
          <p:nvPr/>
        </p:nvSpPr>
        <p:spPr>
          <a:xfrm>
            <a:off x="5464996" y="4067077"/>
            <a:ext cx="706984" cy="393125"/>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41" name="Shape 141"/>
          <p:cNvSpPr/>
          <p:nvPr/>
        </p:nvSpPr>
        <p:spPr>
          <a:xfrm>
            <a:off x="6279758" y="4066537"/>
            <a:ext cx="574825" cy="393125"/>
          </a:xfrm>
          <a:prstGeom prst="rect">
            <a:avLst/>
          </a:prstGeom>
          <a:solidFill>
            <a:srgbClr val="EA999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42" name="Shape 142"/>
          <p:cNvSpPr/>
          <p:nvPr/>
        </p:nvSpPr>
        <p:spPr>
          <a:xfrm>
            <a:off x="7013213" y="3546644"/>
            <a:ext cx="600179" cy="393125"/>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43" name="Shape 143"/>
          <p:cNvSpPr/>
          <p:nvPr/>
        </p:nvSpPr>
        <p:spPr>
          <a:xfrm>
            <a:off x="7013213" y="4559340"/>
            <a:ext cx="600179" cy="465106"/>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44" name="Shape 144"/>
          <p:cNvSpPr/>
          <p:nvPr/>
        </p:nvSpPr>
        <p:spPr>
          <a:xfrm>
            <a:off x="7763559" y="3474663"/>
            <a:ext cx="657152" cy="465106"/>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45" name="Shape 145"/>
          <p:cNvSpPr/>
          <p:nvPr/>
        </p:nvSpPr>
        <p:spPr>
          <a:xfrm>
            <a:off x="7772010" y="4529385"/>
            <a:ext cx="640249" cy="53257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46" name="Shape 146"/>
          <p:cNvSpPr/>
          <p:nvPr/>
        </p:nvSpPr>
        <p:spPr>
          <a:xfrm>
            <a:off x="8521603" y="4066531"/>
            <a:ext cx="574825" cy="393125"/>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cxnSp>
        <p:nvCxnSpPr>
          <p:cNvPr id="147" name="Shape 147"/>
          <p:cNvCxnSpPr>
            <a:endCxn id="140" idx="1"/>
          </p:cNvCxnSpPr>
          <p:nvPr/>
        </p:nvCxnSpPr>
        <p:spPr>
          <a:xfrm flipH="1" rot="10800000">
            <a:off x="5364496" y="4263640"/>
            <a:ext cx="100500" cy="5100"/>
          </a:xfrm>
          <a:prstGeom prst="straightConnector1">
            <a:avLst/>
          </a:prstGeom>
          <a:noFill/>
          <a:ln cap="flat" cmpd="sng" w="9525">
            <a:solidFill>
              <a:schemeClr val="dk2"/>
            </a:solidFill>
            <a:prstDash val="solid"/>
            <a:round/>
            <a:headEnd len="lg" w="lg" type="none"/>
            <a:tailEnd len="lg" w="lg" type="triangle"/>
          </a:ln>
        </p:spPr>
      </p:cxnSp>
      <p:cxnSp>
        <p:nvCxnSpPr>
          <p:cNvPr id="148" name="Shape 148"/>
          <p:cNvCxnSpPr>
            <a:endCxn id="141" idx="1"/>
          </p:cNvCxnSpPr>
          <p:nvPr/>
        </p:nvCxnSpPr>
        <p:spPr>
          <a:xfrm flipH="1" rot="10800000">
            <a:off x="6171758" y="4263100"/>
            <a:ext cx="108000" cy="900"/>
          </a:xfrm>
          <a:prstGeom prst="straightConnector1">
            <a:avLst/>
          </a:prstGeom>
          <a:noFill/>
          <a:ln cap="flat" cmpd="sng" w="9525">
            <a:solidFill>
              <a:schemeClr val="dk2"/>
            </a:solidFill>
            <a:prstDash val="solid"/>
            <a:round/>
            <a:headEnd len="lg" w="lg" type="none"/>
            <a:tailEnd len="lg" w="lg" type="triangle"/>
          </a:ln>
        </p:spPr>
      </p:cxnSp>
      <p:cxnSp>
        <p:nvCxnSpPr>
          <p:cNvPr id="149" name="Shape 149"/>
          <p:cNvCxnSpPr>
            <a:endCxn id="142" idx="1"/>
          </p:cNvCxnSpPr>
          <p:nvPr/>
        </p:nvCxnSpPr>
        <p:spPr>
          <a:xfrm flipH="1" rot="10800000">
            <a:off x="6856613" y="3743207"/>
            <a:ext cx="156600" cy="525000"/>
          </a:xfrm>
          <a:prstGeom prst="straightConnector1">
            <a:avLst/>
          </a:prstGeom>
          <a:noFill/>
          <a:ln cap="flat" cmpd="sng" w="9525">
            <a:solidFill>
              <a:schemeClr val="dk2"/>
            </a:solidFill>
            <a:prstDash val="solid"/>
            <a:round/>
            <a:headEnd len="lg" w="lg" type="none"/>
            <a:tailEnd len="lg" w="lg" type="triangle"/>
          </a:ln>
        </p:spPr>
      </p:cxnSp>
      <p:cxnSp>
        <p:nvCxnSpPr>
          <p:cNvPr id="150" name="Shape 150"/>
          <p:cNvCxnSpPr>
            <a:endCxn id="143" idx="1"/>
          </p:cNvCxnSpPr>
          <p:nvPr/>
        </p:nvCxnSpPr>
        <p:spPr>
          <a:xfrm>
            <a:off x="6856613" y="4293894"/>
            <a:ext cx="156600" cy="498000"/>
          </a:xfrm>
          <a:prstGeom prst="straightConnector1">
            <a:avLst/>
          </a:prstGeom>
          <a:noFill/>
          <a:ln cap="flat" cmpd="sng" w="9525">
            <a:solidFill>
              <a:schemeClr val="dk2"/>
            </a:solidFill>
            <a:prstDash val="solid"/>
            <a:round/>
            <a:headEnd len="lg" w="lg" type="none"/>
            <a:tailEnd len="lg" w="lg" type="triangle"/>
          </a:ln>
        </p:spPr>
      </p:cxnSp>
      <p:cxnSp>
        <p:nvCxnSpPr>
          <p:cNvPr id="151" name="Shape 151"/>
          <p:cNvCxnSpPr>
            <a:stCxn id="143" idx="3"/>
            <a:endCxn id="144" idx="1"/>
          </p:cNvCxnSpPr>
          <p:nvPr/>
        </p:nvCxnSpPr>
        <p:spPr>
          <a:xfrm flipH="1" rot="10800000">
            <a:off x="7613393" y="3707094"/>
            <a:ext cx="150300" cy="1084800"/>
          </a:xfrm>
          <a:prstGeom prst="straightConnector1">
            <a:avLst/>
          </a:prstGeom>
          <a:noFill/>
          <a:ln cap="flat" cmpd="sng" w="9525">
            <a:solidFill>
              <a:schemeClr val="dk2"/>
            </a:solidFill>
            <a:prstDash val="solid"/>
            <a:round/>
            <a:headEnd len="lg" w="lg" type="none"/>
            <a:tailEnd len="lg" w="lg" type="triangle"/>
          </a:ln>
        </p:spPr>
      </p:cxnSp>
      <p:cxnSp>
        <p:nvCxnSpPr>
          <p:cNvPr id="152" name="Shape 152"/>
          <p:cNvCxnSpPr>
            <a:stCxn id="143" idx="3"/>
            <a:endCxn id="145" idx="1"/>
          </p:cNvCxnSpPr>
          <p:nvPr/>
        </p:nvCxnSpPr>
        <p:spPr>
          <a:xfrm>
            <a:off x="7613393" y="4791894"/>
            <a:ext cx="158700" cy="3900"/>
          </a:xfrm>
          <a:prstGeom prst="straightConnector1">
            <a:avLst/>
          </a:prstGeom>
          <a:noFill/>
          <a:ln cap="flat" cmpd="sng" w="9525">
            <a:solidFill>
              <a:schemeClr val="dk2"/>
            </a:solidFill>
            <a:prstDash val="solid"/>
            <a:round/>
            <a:headEnd len="lg" w="lg" type="none"/>
            <a:tailEnd len="lg" w="lg" type="triangle"/>
          </a:ln>
        </p:spPr>
      </p:cxnSp>
      <p:cxnSp>
        <p:nvCxnSpPr>
          <p:cNvPr id="153" name="Shape 153"/>
          <p:cNvCxnSpPr>
            <a:endCxn id="145" idx="1"/>
          </p:cNvCxnSpPr>
          <p:nvPr/>
        </p:nvCxnSpPr>
        <p:spPr>
          <a:xfrm>
            <a:off x="7621710" y="3739970"/>
            <a:ext cx="150300" cy="1055700"/>
          </a:xfrm>
          <a:prstGeom prst="straightConnector1">
            <a:avLst/>
          </a:prstGeom>
          <a:noFill/>
          <a:ln cap="flat" cmpd="sng" w="9525">
            <a:solidFill>
              <a:schemeClr val="dk2"/>
            </a:solidFill>
            <a:prstDash val="solid"/>
            <a:round/>
            <a:headEnd len="lg" w="lg" type="none"/>
            <a:tailEnd len="lg" w="lg" type="triangle"/>
          </a:ln>
        </p:spPr>
      </p:cxnSp>
      <p:cxnSp>
        <p:nvCxnSpPr>
          <p:cNvPr id="154" name="Shape 154"/>
          <p:cNvCxnSpPr>
            <a:endCxn id="144" idx="1"/>
          </p:cNvCxnSpPr>
          <p:nvPr/>
        </p:nvCxnSpPr>
        <p:spPr>
          <a:xfrm>
            <a:off x="7626159" y="3703616"/>
            <a:ext cx="137400" cy="3600"/>
          </a:xfrm>
          <a:prstGeom prst="straightConnector1">
            <a:avLst/>
          </a:prstGeom>
          <a:noFill/>
          <a:ln cap="flat" cmpd="sng" w="9525">
            <a:solidFill>
              <a:schemeClr val="dk2"/>
            </a:solidFill>
            <a:prstDash val="solid"/>
            <a:round/>
            <a:headEnd len="lg" w="lg" type="none"/>
            <a:tailEnd len="lg" w="lg" type="triangle"/>
          </a:ln>
        </p:spPr>
      </p:cxnSp>
      <p:cxnSp>
        <p:nvCxnSpPr>
          <p:cNvPr id="155" name="Shape 155"/>
          <p:cNvCxnSpPr>
            <a:endCxn id="146" idx="1"/>
          </p:cNvCxnSpPr>
          <p:nvPr/>
        </p:nvCxnSpPr>
        <p:spPr>
          <a:xfrm>
            <a:off x="8420803" y="3744094"/>
            <a:ext cx="100800" cy="519000"/>
          </a:xfrm>
          <a:prstGeom prst="straightConnector1">
            <a:avLst/>
          </a:prstGeom>
          <a:noFill/>
          <a:ln cap="flat" cmpd="sng" w="9525">
            <a:solidFill>
              <a:schemeClr val="dk2"/>
            </a:solidFill>
            <a:prstDash val="solid"/>
            <a:round/>
            <a:headEnd len="lg" w="lg" type="none"/>
            <a:tailEnd len="lg" w="lg" type="triangle"/>
          </a:ln>
        </p:spPr>
      </p:cxnSp>
      <p:cxnSp>
        <p:nvCxnSpPr>
          <p:cNvPr id="156" name="Shape 156"/>
          <p:cNvCxnSpPr>
            <a:endCxn id="146" idx="1"/>
          </p:cNvCxnSpPr>
          <p:nvPr/>
        </p:nvCxnSpPr>
        <p:spPr>
          <a:xfrm flipH="1" rot="10800000">
            <a:off x="8416303" y="4263094"/>
            <a:ext cx="105300" cy="533700"/>
          </a:xfrm>
          <a:prstGeom prst="straightConnector1">
            <a:avLst/>
          </a:prstGeom>
          <a:noFill/>
          <a:ln cap="flat" cmpd="sng" w="9525">
            <a:solidFill>
              <a:schemeClr val="dk2"/>
            </a:solidFill>
            <a:prstDash val="solid"/>
            <a:round/>
            <a:headEnd len="lg" w="lg" type="none"/>
            <a:tailEnd len="lg" w="lg" type="triangle"/>
          </a:ln>
        </p:spPr>
      </p:cxnSp>
      <p:sp>
        <p:nvSpPr>
          <p:cNvPr id="157" name="Shape 157"/>
          <p:cNvSpPr txBox="1"/>
          <p:nvPr/>
        </p:nvSpPr>
        <p:spPr>
          <a:xfrm>
            <a:off x="3305850" y="748450"/>
            <a:ext cx="3000000" cy="1364400"/>
          </a:xfrm>
          <a:prstGeom prst="rect">
            <a:avLst/>
          </a:prstGeom>
          <a:noFill/>
          <a:ln>
            <a:noFill/>
          </a:ln>
        </p:spPr>
        <p:txBody>
          <a:bodyPr anchorCtr="0" anchor="ctr" bIns="91425" lIns="91425" rIns="91425" tIns="91425">
            <a:noAutofit/>
          </a:bodyPr>
          <a:lstStyle/>
          <a:p>
            <a:pPr indent="-304800" lvl="0" marL="457200" rtl="0">
              <a:lnSpc>
                <a:spcPct val="115000"/>
              </a:lnSpc>
              <a:spcBef>
                <a:spcPts val="0"/>
              </a:spcBef>
              <a:spcAft>
                <a:spcPts val="1600"/>
              </a:spcAft>
              <a:buClr>
                <a:schemeClr val="dk2"/>
              </a:buClr>
              <a:buSzPct val="100000"/>
              <a:buChar char="●"/>
            </a:pPr>
            <a:r>
              <a:rPr lang="en" sz="1200">
                <a:solidFill>
                  <a:schemeClr val="dk2"/>
                </a:solidFill>
              </a:rPr>
              <a:t>Bag of words(TF-IDF)</a:t>
            </a:r>
          </a:p>
          <a:p>
            <a:pPr indent="-304800" lvl="0" marL="457200" rtl="0">
              <a:lnSpc>
                <a:spcPct val="115000"/>
              </a:lnSpc>
              <a:spcBef>
                <a:spcPts val="0"/>
              </a:spcBef>
              <a:spcAft>
                <a:spcPts val="1600"/>
              </a:spcAft>
              <a:buClr>
                <a:schemeClr val="dk2"/>
              </a:buClr>
              <a:buSzPct val="100000"/>
              <a:buChar char="●"/>
            </a:pPr>
            <a:r>
              <a:rPr lang="en" sz="1200">
                <a:solidFill>
                  <a:schemeClr val="dk2"/>
                </a:solidFill>
              </a:rPr>
              <a:t>N-grams of parts of speech</a:t>
            </a:r>
          </a:p>
          <a:p>
            <a:pPr indent="-304800" lvl="1" marL="914400" rtl="0">
              <a:lnSpc>
                <a:spcPct val="115000"/>
              </a:lnSpc>
              <a:spcBef>
                <a:spcPts val="0"/>
              </a:spcBef>
              <a:spcAft>
                <a:spcPts val="1600"/>
              </a:spcAft>
              <a:buClr>
                <a:schemeClr val="dk2"/>
              </a:buClr>
              <a:buSzPct val="100000"/>
              <a:buChar char="○"/>
            </a:pPr>
            <a:r>
              <a:rPr lang="en" sz="1200">
                <a:solidFill>
                  <a:schemeClr val="dk2"/>
                </a:solidFill>
              </a:rPr>
              <a:t>1,2,3</a:t>
            </a:r>
          </a:p>
          <a:p>
            <a:pPr indent="-304800" lvl="0" marL="457200" marR="0" rtl="0" algn="l">
              <a:lnSpc>
                <a:spcPct val="115000"/>
              </a:lnSpc>
              <a:spcBef>
                <a:spcPts val="0"/>
              </a:spcBef>
              <a:spcAft>
                <a:spcPts val="1600"/>
              </a:spcAft>
              <a:buClr>
                <a:schemeClr val="dk2"/>
              </a:buClr>
              <a:buSzPct val="100000"/>
              <a:buFont typeface="Arial"/>
              <a:buChar char="●"/>
            </a:pPr>
            <a:r>
              <a:rPr lang="en" sz="1200">
                <a:solidFill>
                  <a:schemeClr val="dk2"/>
                </a:solidFill>
              </a:rPr>
              <a:t>POS dependencies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ph type="title"/>
          </p:nvPr>
        </p:nvSpPr>
        <p:spPr>
          <a:xfrm>
            <a:off x="179825" y="115325"/>
            <a:ext cx="8520600" cy="572700"/>
          </a:xfrm>
          <a:prstGeom prst="rect">
            <a:avLst/>
          </a:prstGeom>
        </p:spPr>
        <p:txBody>
          <a:bodyPr anchorCtr="0" anchor="t" bIns="91425" lIns="91425" rIns="91425" tIns="91425">
            <a:noAutofit/>
          </a:bodyPr>
          <a:lstStyle/>
          <a:p>
            <a:pPr lvl="0">
              <a:spcBef>
                <a:spcPts val="0"/>
              </a:spcBef>
              <a:buNone/>
            </a:pPr>
            <a:r>
              <a:rPr lang="en"/>
              <a:t>Manual Feature Selection</a:t>
            </a:r>
          </a:p>
        </p:txBody>
      </p:sp>
      <p:sp>
        <p:nvSpPr>
          <p:cNvPr id="163" name="Shape 163"/>
          <p:cNvSpPr txBox="1"/>
          <p:nvPr>
            <p:ph idx="1" type="body"/>
          </p:nvPr>
        </p:nvSpPr>
        <p:spPr>
          <a:xfrm>
            <a:off x="179825" y="68802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a:t>Stylometry </a:t>
            </a:r>
          </a:p>
          <a:p>
            <a:pPr indent="-228600" lvl="1" marL="914400" rtl="0">
              <a:spcBef>
                <a:spcPts val="0"/>
              </a:spcBef>
              <a:buChar char="○"/>
            </a:pPr>
            <a:r>
              <a:rPr lang="en"/>
              <a:t>The statistical analysis of style, stylometry, is based on the assumption that every author's style has certain features being accessible to conscious manipulation. Therefore they are considered to provide a reliable basis for the identification of an author. </a:t>
            </a:r>
          </a:p>
          <a:p>
            <a:pPr indent="-228600" lvl="0" marL="457200" rtl="0">
              <a:spcBef>
                <a:spcPts val="0"/>
              </a:spcBef>
              <a:buChar char="●"/>
            </a:pPr>
            <a:r>
              <a:rPr lang="en"/>
              <a:t>Bag of Words</a:t>
            </a:r>
          </a:p>
          <a:p>
            <a:pPr indent="-228600" lvl="1" marL="914400" rtl="0">
              <a:spcBef>
                <a:spcPts val="0"/>
              </a:spcBef>
              <a:buChar char="○"/>
            </a:pPr>
            <a:r>
              <a:rPr lang="en"/>
              <a:t>The bag-of-words representation, where the document is represented with a vector of the word counts that appear in it. Depending on the classification method, the bag-of-words vector can be normalized to unity and scaled so that common words are less important than rare words</a:t>
            </a:r>
          </a:p>
          <a:p>
            <a:pPr indent="-228600" lvl="1" marL="914400" rtl="0">
              <a:spcBef>
                <a:spcPts val="0"/>
              </a:spcBef>
              <a:buChar char="○"/>
            </a:pPr>
            <a:r>
              <a:rPr lang="en"/>
              <a:t>Measuring the “richness” or “diversity” of an author’s vocabulary is also used as a discriminating feature.</a:t>
            </a:r>
          </a:p>
          <a:p>
            <a:pPr indent="-228600" lvl="1" marL="914400" rtl="0">
              <a:spcBef>
                <a:spcPts val="0"/>
              </a:spcBef>
              <a:buChar char="○"/>
            </a:pPr>
            <a:r>
              <a:rPr lang="en"/>
              <a:t>Use TF-IDF</a:t>
            </a:r>
          </a:p>
        </p:txBody>
      </p:sp>
      <p:sp>
        <p:nvSpPr>
          <p:cNvPr id="164" name="Shape 164"/>
          <p:cNvSpPr/>
          <p:nvPr/>
        </p:nvSpPr>
        <p:spPr>
          <a:xfrm>
            <a:off x="4776978" y="3997350"/>
            <a:ext cx="574887" cy="532581"/>
          </a:xfrm>
          <a:prstGeom prst="flowChartMultidocumen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sz="800"/>
          </a:p>
        </p:txBody>
      </p:sp>
      <p:sp>
        <p:nvSpPr>
          <p:cNvPr id="165" name="Shape 165"/>
          <p:cNvSpPr/>
          <p:nvPr/>
        </p:nvSpPr>
        <p:spPr>
          <a:xfrm>
            <a:off x="5464996" y="4067077"/>
            <a:ext cx="706984" cy="393125"/>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66" name="Shape 166"/>
          <p:cNvSpPr/>
          <p:nvPr/>
        </p:nvSpPr>
        <p:spPr>
          <a:xfrm>
            <a:off x="6279758" y="4066537"/>
            <a:ext cx="574825" cy="393125"/>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67" name="Shape 167"/>
          <p:cNvSpPr/>
          <p:nvPr/>
        </p:nvSpPr>
        <p:spPr>
          <a:xfrm>
            <a:off x="7013213" y="3546644"/>
            <a:ext cx="600179" cy="393125"/>
          </a:xfrm>
          <a:prstGeom prst="rect">
            <a:avLst/>
          </a:prstGeom>
          <a:solidFill>
            <a:srgbClr val="EA999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68" name="Shape 168"/>
          <p:cNvSpPr/>
          <p:nvPr/>
        </p:nvSpPr>
        <p:spPr>
          <a:xfrm>
            <a:off x="7013213" y="4559340"/>
            <a:ext cx="600179" cy="465106"/>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69" name="Shape 169"/>
          <p:cNvSpPr/>
          <p:nvPr/>
        </p:nvSpPr>
        <p:spPr>
          <a:xfrm>
            <a:off x="7763559" y="3474663"/>
            <a:ext cx="657152" cy="465106"/>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70" name="Shape 170"/>
          <p:cNvSpPr/>
          <p:nvPr/>
        </p:nvSpPr>
        <p:spPr>
          <a:xfrm>
            <a:off x="7772010" y="4529385"/>
            <a:ext cx="640249" cy="53257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71" name="Shape 171"/>
          <p:cNvSpPr/>
          <p:nvPr/>
        </p:nvSpPr>
        <p:spPr>
          <a:xfrm>
            <a:off x="8521603" y="4066531"/>
            <a:ext cx="574825" cy="393125"/>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cxnSp>
        <p:nvCxnSpPr>
          <p:cNvPr id="172" name="Shape 172"/>
          <p:cNvCxnSpPr>
            <a:endCxn id="165" idx="1"/>
          </p:cNvCxnSpPr>
          <p:nvPr/>
        </p:nvCxnSpPr>
        <p:spPr>
          <a:xfrm flipH="1" rot="10800000">
            <a:off x="5364496" y="4263640"/>
            <a:ext cx="100500" cy="5100"/>
          </a:xfrm>
          <a:prstGeom prst="straightConnector1">
            <a:avLst/>
          </a:prstGeom>
          <a:noFill/>
          <a:ln cap="flat" cmpd="sng" w="9525">
            <a:solidFill>
              <a:schemeClr val="dk2"/>
            </a:solidFill>
            <a:prstDash val="solid"/>
            <a:round/>
            <a:headEnd len="lg" w="lg" type="none"/>
            <a:tailEnd len="lg" w="lg" type="triangle"/>
          </a:ln>
        </p:spPr>
      </p:cxnSp>
      <p:cxnSp>
        <p:nvCxnSpPr>
          <p:cNvPr id="173" name="Shape 173"/>
          <p:cNvCxnSpPr>
            <a:endCxn id="166" idx="1"/>
          </p:cNvCxnSpPr>
          <p:nvPr/>
        </p:nvCxnSpPr>
        <p:spPr>
          <a:xfrm flipH="1" rot="10800000">
            <a:off x="6171758" y="4263100"/>
            <a:ext cx="108000" cy="900"/>
          </a:xfrm>
          <a:prstGeom prst="straightConnector1">
            <a:avLst/>
          </a:prstGeom>
          <a:noFill/>
          <a:ln cap="flat" cmpd="sng" w="9525">
            <a:solidFill>
              <a:schemeClr val="dk2"/>
            </a:solidFill>
            <a:prstDash val="solid"/>
            <a:round/>
            <a:headEnd len="lg" w="lg" type="none"/>
            <a:tailEnd len="lg" w="lg" type="triangle"/>
          </a:ln>
        </p:spPr>
      </p:cxnSp>
      <p:cxnSp>
        <p:nvCxnSpPr>
          <p:cNvPr id="174" name="Shape 174"/>
          <p:cNvCxnSpPr>
            <a:endCxn id="167" idx="1"/>
          </p:cNvCxnSpPr>
          <p:nvPr/>
        </p:nvCxnSpPr>
        <p:spPr>
          <a:xfrm flipH="1" rot="10800000">
            <a:off x="6856613" y="3743207"/>
            <a:ext cx="156600" cy="525000"/>
          </a:xfrm>
          <a:prstGeom prst="straightConnector1">
            <a:avLst/>
          </a:prstGeom>
          <a:noFill/>
          <a:ln cap="flat" cmpd="sng" w="9525">
            <a:solidFill>
              <a:schemeClr val="dk2"/>
            </a:solidFill>
            <a:prstDash val="solid"/>
            <a:round/>
            <a:headEnd len="lg" w="lg" type="none"/>
            <a:tailEnd len="lg" w="lg" type="triangle"/>
          </a:ln>
        </p:spPr>
      </p:cxnSp>
      <p:cxnSp>
        <p:nvCxnSpPr>
          <p:cNvPr id="175" name="Shape 175"/>
          <p:cNvCxnSpPr>
            <a:endCxn id="168" idx="1"/>
          </p:cNvCxnSpPr>
          <p:nvPr/>
        </p:nvCxnSpPr>
        <p:spPr>
          <a:xfrm>
            <a:off x="6856613" y="4293894"/>
            <a:ext cx="156600" cy="498000"/>
          </a:xfrm>
          <a:prstGeom prst="straightConnector1">
            <a:avLst/>
          </a:prstGeom>
          <a:noFill/>
          <a:ln cap="flat" cmpd="sng" w="9525">
            <a:solidFill>
              <a:schemeClr val="dk2"/>
            </a:solidFill>
            <a:prstDash val="solid"/>
            <a:round/>
            <a:headEnd len="lg" w="lg" type="none"/>
            <a:tailEnd len="lg" w="lg" type="triangle"/>
          </a:ln>
        </p:spPr>
      </p:cxnSp>
      <p:cxnSp>
        <p:nvCxnSpPr>
          <p:cNvPr id="176" name="Shape 176"/>
          <p:cNvCxnSpPr>
            <a:stCxn id="168" idx="3"/>
            <a:endCxn id="169" idx="1"/>
          </p:cNvCxnSpPr>
          <p:nvPr/>
        </p:nvCxnSpPr>
        <p:spPr>
          <a:xfrm flipH="1" rot="10800000">
            <a:off x="7613393" y="3707094"/>
            <a:ext cx="150300" cy="1084800"/>
          </a:xfrm>
          <a:prstGeom prst="straightConnector1">
            <a:avLst/>
          </a:prstGeom>
          <a:noFill/>
          <a:ln cap="flat" cmpd="sng" w="9525">
            <a:solidFill>
              <a:schemeClr val="dk2"/>
            </a:solidFill>
            <a:prstDash val="solid"/>
            <a:round/>
            <a:headEnd len="lg" w="lg" type="none"/>
            <a:tailEnd len="lg" w="lg" type="triangle"/>
          </a:ln>
        </p:spPr>
      </p:cxnSp>
      <p:cxnSp>
        <p:nvCxnSpPr>
          <p:cNvPr id="177" name="Shape 177"/>
          <p:cNvCxnSpPr>
            <a:stCxn id="168" idx="3"/>
            <a:endCxn id="170" idx="1"/>
          </p:cNvCxnSpPr>
          <p:nvPr/>
        </p:nvCxnSpPr>
        <p:spPr>
          <a:xfrm>
            <a:off x="7613393" y="4791894"/>
            <a:ext cx="158700" cy="3900"/>
          </a:xfrm>
          <a:prstGeom prst="straightConnector1">
            <a:avLst/>
          </a:prstGeom>
          <a:noFill/>
          <a:ln cap="flat" cmpd="sng" w="9525">
            <a:solidFill>
              <a:schemeClr val="dk2"/>
            </a:solidFill>
            <a:prstDash val="solid"/>
            <a:round/>
            <a:headEnd len="lg" w="lg" type="none"/>
            <a:tailEnd len="lg" w="lg" type="triangle"/>
          </a:ln>
        </p:spPr>
      </p:cxnSp>
      <p:cxnSp>
        <p:nvCxnSpPr>
          <p:cNvPr id="178" name="Shape 178"/>
          <p:cNvCxnSpPr>
            <a:endCxn id="170" idx="1"/>
          </p:cNvCxnSpPr>
          <p:nvPr/>
        </p:nvCxnSpPr>
        <p:spPr>
          <a:xfrm>
            <a:off x="7621710" y="3739970"/>
            <a:ext cx="150300" cy="1055700"/>
          </a:xfrm>
          <a:prstGeom prst="straightConnector1">
            <a:avLst/>
          </a:prstGeom>
          <a:noFill/>
          <a:ln cap="flat" cmpd="sng" w="9525">
            <a:solidFill>
              <a:schemeClr val="dk2"/>
            </a:solidFill>
            <a:prstDash val="solid"/>
            <a:round/>
            <a:headEnd len="lg" w="lg" type="none"/>
            <a:tailEnd len="lg" w="lg" type="triangle"/>
          </a:ln>
        </p:spPr>
      </p:cxnSp>
      <p:cxnSp>
        <p:nvCxnSpPr>
          <p:cNvPr id="179" name="Shape 179"/>
          <p:cNvCxnSpPr>
            <a:endCxn id="169" idx="1"/>
          </p:cNvCxnSpPr>
          <p:nvPr/>
        </p:nvCxnSpPr>
        <p:spPr>
          <a:xfrm>
            <a:off x="7626159" y="3703616"/>
            <a:ext cx="137400" cy="3600"/>
          </a:xfrm>
          <a:prstGeom prst="straightConnector1">
            <a:avLst/>
          </a:prstGeom>
          <a:noFill/>
          <a:ln cap="flat" cmpd="sng" w="9525">
            <a:solidFill>
              <a:schemeClr val="dk2"/>
            </a:solidFill>
            <a:prstDash val="solid"/>
            <a:round/>
            <a:headEnd len="lg" w="lg" type="none"/>
            <a:tailEnd len="lg" w="lg" type="triangle"/>
          </a:ln>
        </p:spPr>
      </p:cxnSp>
      <p:cxnSp>
        <p:nvCxnSpPr>
          <p:cNvPr id="180" name="Shape 180"/>
          <p:cNvCxnSpPr>
            <a:endCxn id="171" idx="1"/>
          </p:cNvCxnSpPr>
          <p:nvPr/>
        </p:nvCxnSpPr>
        <p:spPr>
          <a:xfrm>
            <a:off x="8420803" y="3744094"/>
            <a:ext cx="100800" cy="519000"/>
          </a:xfrm>
          <a:prstGeom prst="straightConnector1">
            <a:avLst/>
          </a:prstGeom>
          <a:noFill/>
          <a:ln cap="flat" cmpd="sng" w="9525">
            <a:solidFill>
              <a:schemeClr val="dk2"/>
            </a:solidFill>
            <a:prstDash val="solid"/>
            <a:round/>
            <a:headEnd len="lg" w="lg" type="none"/>
            <a:tailEnd len="lg" w="lg" type="triangle"/>
          </a:ln>
        </p:spPr>
      </p:cxnSp>
      <p:cxnSp>
        <p:nvCxnSpPr>
          <p:cNvPr id="181" name="Shape 181"/>
          <p:cNvCxnSpPr>
            <a:endCxn id="171" idx="1"/>
          </p:cNvCxnSpPr>
          <p:nvPr/>
        </p:nvCxnSpPr>
        <p:spPr>
          <a:xfrm flipH="1" rot="10800000">
            <a:off x="8416303" y="4263094"/>
            <a:ext cx="105300" cy="5337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type="title"/>
          </p:nvPr>
        </p:nvSpPr>
        <p:spPr>
          <a:xfrm>
            <a:off x="162975" y="266525"/>
            <a:ext cx="8520600" cy="572700"/>
          </a:xfrm>
          <a:prstGeom prst="rect">
            <a:avLst/>
          </a:prstGeom>
        </p:spPr>
        <p:txBody>
          <a:bodyPr anchorCtr="0" anchor="t" bIns="91425" lIns="91425" rIns="91425" tIns="91425">
            <a:noAutofit/>
          </a:bodyPr>
          <a:lstStyle/>
          <a:p>
            <a:pPr lvl="0">
              <a:spcBef>
                <a:spcPts val="0"/>
              </a:spcBef>
              <a:buNone/>
            </a:pPr>
            <a:r>
              <a:rPr lang="en"/>
              <a:t>Manual Feature Selection</a:t>
            </a:r>
          </a:p>
        </p:txBody>
      </p:sp>
      <p:sp>
        <p:nvSpPr>
          <p:cNvPr id="187" name="Shape 18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a:t>Frequency of function words </a:t>
            </a:r>
          </a:p>
          <a:p>
            <a:pPr indent="-228600" lvl="1" marL="914400" rtl="0">
              <a:spcBef>
                <a:spcPts val="0"/>
              </a:spcBef>
              <a:buChar char="○"/>
            </a:pPr>
            <a:r>
              <a:rPr lang="en"/>
              <a:t>The function words (modal, pronoun, conjunction) are used as a discriminating feature of author</a:t>
            </a:r>
          </a:p>
          <a:p>
            <a:pPr indent="0" lvl="0" marL="0" rtl="0">
              <a:spcBef>
                <a:spcPts val="0"/>
              </a:spcBef>
              <a:buNone/>
            </a:pPr>
            <a:r>
              <a:t/>
            </a:r>
            <a:endParaRPr/>
          </a:p>
          <a:p>
            <a:pPr indent="-228600" lvl="0" marL="457200" rtl="0">
              <a:spcBef>
                <a:spcPts val="0"/>
              </a:spcBef>
              <a:buChar char="●"/>
            </a:pPr>
            <a:r>
              <a:rPr lang="en"/>
              <a:t>All features</a:t>
            </a:r>
          </a:p>
          <a:p>
            <a:pPr indent="-228600" lvl="1" marL="914400" rtl="0">
              <a:spcBef>
                <a:spcPts val="0"/>
              </a:spcBef>
              <a:buChar char="○"/>
            </a:pPr>
            <a:r>
              <a:rPr lang="en"/>
              <a:t>Self explanatory</a:t>
            </a:r>
          </a:p>
          <a:p>
            <a:pPr indent="0" lvl="0" marL="0" rtl="0">
              <a:spcBef>
                <a:spcPts val="0"/>
              </a:spcBef>
              <a:buNone/>
            </a:pPr>
            <a:r>
              <a:t/>
            </a:r>
            <a:endParaRPr/>
          </a:p>
        </p:txBody>
      </p:sp>
      <p:sp>
        <p:nvSpPr>
          <p:cNvPr id="188" name="Shape 188"/>
          <p:cNvSpPr/>
          <p:nvPr/>
        </p:nvSpPr>
        <p:spPr>
          <a:xfrm>
            <a:off x="4776978" y="3997350"/>
            <a:ext cx="574887" cy="532581"/>
          </a:xfrm>
          <a:prstGeom prst="flowChartMultidocumen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sz="800"/>
          </a:p>
        </p:txBody>
      </p:sp>
      <p:sp>
        <p:nvSpPr>
          <p:cNvPr id="189" name="Shape 189"/>
          <p:cNvSpPr/>
          <p:nvPr/>
        </p:nvSpPr>
        <p:spPr>
          <a:xfrm>
            <a:off x="5464996" y="4067077"/>
            <a:ext cx="706984" cy="393125"/>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90" name="Shape 190"/>
          <p:cNvSpPr/>
          <p:nvPr/>
        </p:nvSpPr>
        <p:spPr>
          <a:xfrm>
            <a:off x="6279758" y="4066537"/>
            <a:ext cx="574825" cy="393125"/>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91" name="Shape 191"/>
          <p:cNvSpPr/>
          <p:nvPr/>
        </p:nvSpPr>
        <p:spPr>
          <a:xfrm>
            <a:off x="7013213" y="3546644"/>
            <a:ext cx="600179" cy="393125"/>
          </a:xfrm>
          <a:prstGeom prst="rect">
            <a:avLst/>
          </a:prstGeom>
          <a:solidFill>
            <a:srgbClr val="EA999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92" name="Shape 192"/>
          <p:cNvSpPr/>
          <p:nvPr/>
        </p:nvSpPr>
        <p:spPr>
          <a:xfrm>
            <a:off x="7013213" y="4559340"/>
            <a:ext cx="600179" cy="465106"/>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93" name="Shape 193"/>
          <p:cNvSpPr/>
          <p:nvPr/>
        </p:nvSpPr>
        <p:spPr>
          <a:xfrm>
            <a:off x="7763559" y="3474663"/>
            <a:ext cx="657152" cy="465106"/>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94" name="Shape 194"/>
          <p:cNvSpPr/>
          <p:nvPr/>
        </p:nvSpPr>
        <p:spPr>
          <a:xfrm>
            <a:off x="7772010" y="4529385"/>
            <a:ext cx="640249" cy="53257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95" name="Shape 195"/>
          <p:cNvSpPr/>
          <p:nvPr/>
        </p:nvSpPr>
        <p:spPr>
          <a:xfrm>
            <a:off x="8521603" y="4066531"/>
            <a:ext cx="574825" cy="393125"/>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cxnSp>
        <p:nvCxnSpPr>
          <p:cNvPr id="196" name="Shape 196"/>
          <p:cNvCxnSpPr>
            <a:endCxn id="189" idx="1"/>
          </p:cNvCxnSpPr>
          <p:nvPr/>
        </p:nvCxnSpPr>
        <p:spPr>
          <a:xfrm flipH="1" rot="10800000">
            <a:off x="5364496" y="4263640"/>
            <a:ext cx="100500" cy="5100"/>
          </a:xfrm>
          <a:prstGeom prst="straightConnector1">
            <a:avLst/>
          </a:prstGeom>
          <a:noFill/>
          <a:ln cap="flat" cmpd="sng" w="9525">
            <a:solidFill>
              <a:schemeClr val="dk2"/>
            </a:solidFill>
            <a:prstDash val="solid"/>
            <a:round/>
            <a:headEnd len="lg" w="lg" type="none"/>
            <a:tailEnd len="lg" w="lg" type="triangle"/>
          </a:ln>
        </p:spPr>
      </p:cxnSp>
      <p:cxnSp>
        <p:nvCxnSpPr>
          <p:cNvPr id="197" name="Shape 197"/>
          <p:cNvCxnSpPr>
            <a:endCxn id="190" idx="1"/>
          </p:cNvCxnSpPr>
          <p:nvPr/>
        </p:nvCxnSpPr>
        <p:spPr>
          <a:xfrm flipH="1" rot="10800000">
            <a:off x="6171758" y="4263100"/>
            <a:ext cx="108000" cy="900"/>
          </a:xfrm>
          <a:prstGeom prst="straightConnector1">
            <a:avLst/>
          </a:prstGeom>
          <a:noFill/>
          <a:ln cap="flat" cmpd="sng" w="9525">
            <a:solidFill>
              <a:schemeClr val="dk2"/>
            </a:solidFill>
            <a:prstDash val="solid"/>
            <a:round/>
            <a:headEnd len="lg" w="lg" type="none"/>
            <a:tailEnd len="lg" w="lg" type="triangle"/>
          </a:ln>
        </p:spPr>
      </p:cxnSp>
      <p:cxnSp>
        <p:nvCxnSpPr>
          <p:cNvPr id="198" name="Shape 198"/>
          <p:cNvCxnSpPr>
            <a:endCxn id="191" idx="1"/>
          </p:cNvCxnSpPr>
          <p:nvPr/>
        </p:nvCxnSpPr>
        <p:spPr>
          <a:xfrm flipH="1" rot="10800000">
            <a:off x="6856613" y="3743207"/>
            <a:ext cx="156600" cy="525000"/>
          </a:xfrm>
          <a:prstGeom prst="straightConnector1">
            <a:avLst/>
          </a:prstGeom>
          <a:noFill/>
          <a:ln cap="flat" cmpd="sng" w="9525">
            <a:solidFill>
              <a:schemeClr val="dk2"/>
            </a:solidFill>
            <a:prstDash val="solid"/>
            <a:round/>
            <a:headEnd len="lg" w="lg" type="none"/>
            <a:tailEnd len="lg" w="lg" type="triangle"/>
          </a:ln>
        </p:spPr>
      </p:cxnSp>
      <p:cxnSp>
        <p:nvCxnSpPr>
          <p:cNvPr id="199" name="Shape 199"/>
          <p:cNvCxnSpPr>
            <a:endCxn id="192" idx="1"/>
          </p:cNvCxnSpPr>
          <p:nvPr/>
        </p:nvCxnSpPr>
        <p:spPr>
          <a:xfrm>
            <a:off x="6856613" y="4293894"/>
            <a:ext cx="156600" cy="498000"/>
          </a:xfrm>
          <a:prstGeom prst="straightConnector1">
            <a:avLst/>
          </a:prstGeom>
          <a:noFill/>
          <a:ln cap="flat" cmpd="sng" w="9525">
            <a:solidFill>
              <a:schemeClr val="dk2"/>
            </a:solidFill>
            <a:prstDash val="solid"/>
            <a:round/>
            <a:headEnd len="lg" w="lg" type="none"/>
            <a:tailEnd len="lg" w="lg" type="triangle"/>
          </a:ln>
        </p:spPr>
      </p:cxnSp>
      <p:cxnSp>
        <p:nvCxnSpPr>
          <p:cNvPr id="200" name="Shape 200"/>
          <p:cNvCxnSpPr>
            <a:stCxn id="192" idx="3"/>
            <a:endCxn id="193" idx="1"/>
          </p:cNvCxnSpPr>
          <p:nvPr/>
        </p:nvCxnSpPr>
        <p:spPr>
          <a:xfrm flipH="1" rot="10800000">
            <a:off x="7613393" y="3707094"/>
            <a:ext cx="150300" cy="1084800"/>
          </a:xfrm>
          <a:prstGeom prst="straightConnector1">
            <a:avLst/>
          </a:prstGeom>
          <a:noFill/>
          <a:ln cap="flat" cmpd="sng" w="9525">
            <a:solidFill>
              <a:schemeClr val="dk2"/>
            </a:solidFill>
            <a:prstDash val="solid"/>
            <a:round/>
            <a:headEnd len="lg" w="lg" type="none"/>
            <a:tailEnd len="lg" w="lg" type="triangle"/>
          </a:ln>
        </p:spPr>
      </p:cxnSp>
      <p:cxnSp>
        <p:nvCxnSpPr>
          <p:cNvPr id="201" name="Shape 201"/>
          <p:cNvCxnSpPr>
            <a:stCxn id="192" idx="3"/>
            <a:endCxn id="194" idx="1"/>
          </p:cNvCxnSpPr>
          <p:nvPr/>
        </p:nvCxnSpPr>
        <p:spPr>
          <a:xfrm>
            <a:off x="7613393" y="4791894"/>
            <a:ext cx="158700" cy="3900"/>
          </a:xfrm>
          <a:prstGeom prst="straightConnector1">
            <a:avLst/>
          </a:prstGeom>
          <a:noFill/>
          <a:ln cap="flat" cmpd="sng" w="9525">
            <a:solidFill>
              <a:schemeClr val="dk2"/>
            </a:solidFill>
            <a:prstDash val="solid"/>
            <a:round/>
            <a:headEnd len="lg" w="lg" type="none"/>
            <a:tailEnd len="lg" w="lg" type="triangle"/>
          </a:ln>
        </p:spPr>
      </p:cxnSp>
      <p:cxnSp>
        <p:nvCxnSpPr>
          <p:cNvPr id="202" name="Shape 202"/>
          <p:cNvCxnSpPr>
            <a:endCxn id="194" idx="1"/>
          </p:cNvCxnSpPr>
          <p:nvPr/>
        </p:nvCxnSpPr>
        <p:spPr>
          <a:xfrm>
            <a:off x="7621710" y="3739970"/>
            <a:ext cx="150300" cy="1055700"/>
          </a:xfrm>
          <a:prstGeom prst="straightConnector1">
            <a:avLst/>
          </a:prstGeom>
          <a:noFill/>
          <a:ln cap="flat" cmpd="sng" w="9525">
            <a:solidFill>
              <a:schemeClr val="dk2"/>
            </a:solidFill>
            <a:prstDash val="solid"/>
            <a:round/>
            <a:headEnd len="lg" w="lg" type="none"/>
            <a:tailEnd len="lg" w="lg" type="triangle"/>
          </a:ln>
        </p:spPr>
      </p:cxnSp>
      <p:cxnSp>
        <p:nvCxnSpPr>
          <p:cNvPr id="203" name="Shape 203"/>
          <p:cNvCxnSpPr>
            <a:endCxn id="193" idx="1"/>
          </p:cNvCxnSpPr>
          <p:nvPr/>
        </p:nvCxnSpPr>
        <p:spPr>
          <a:xfrm>
            <a:off x="7626159" y="3703616"/>
            <a:ext cx="137400" cy="3600"/>
          </a:xfrm>
          <a:prstGeom prst="straightConnector1">
            <a:avLst/>
          </a:prstGeom>
          <a:noFill/>
          <a:ln cap="flat" cmpd="sng" w="9525">
            <a:solidFill>
              <a:schemeClr val="dk2"/>
            </a:solidFill>
            <a:prstDash val="solid"/>
            <a:round/>
            <a:headEnd len="lg" w="lg" type="none"/>
            <a:tailEnd len="lg" w="lg" type="triangle"/>
          </a:ln>
        </p:spPr>
      </p:cxnSp>
      <p:cxnSp>
        <p:nvCxnSpPr>
          <p:cNvPr id="204" name="Shape 204"/>
          <p:cNvCxnSpPr>
            <a:endCxn id="195" idx="1"/>
          </p:cNvCxnSpPr>
          <p:nvPr/>
        </p:nvCxnSpPr>
        <p:spPr>
          <a:xfrm>
            <a:off x="8420803" y="3744094"/>
            <a:ext cx="100800" cy="519000"/>
          </a:xfrm>
          <a:prstGeom prst="straightConnector1">
            <a:avLst/>
          </a:prstGeom>
          <a:noFill/>
          <a:ln cap="flat" cmpd="sng" w="9525">
            <a:solidFill>
              <a:schemeClr val="dk2"/>
            </a:solidFill>
            <a:prstDash val="solid"/>
            <a:round/>
            <a:headEnd len="lg" w="lg" type="none"/>
            <a:tailEnd len="lg" w="lg" type="triangle"/>
          </a:ln>
        </p:spPr>
      </p:cxnSp>
      <p:cxnSp>
        <p:nvCxnSpPr>
          <p:cNvPr id="205" name="Shape 205"/>
          <p:cNvCxnSpPr>
            <a:endCxn id="195" idx="1"/>
          </p:cNvCxnSpPr>
          <p:nvPr/>
        </p:nvCxnSpPr>
        <p:spPr>
          <a:xfrm flipH="1" rot="10800000">
            <a:off x="8416303" y="4263094"/>
            <a:ext cx="105300" cy="5337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sp>
        <p:nvSpPr>
          <p:cNvPr id="210" name="Shape 21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Stylometric Features</a:t>
            </a:r>
          </a:p>
        </p:txBody>
      </p:sp>
      <p:graphicFrame>
        <p:nvGraphicFramePr>
          <p:cNvPr id="211" name="Shape 211"/>
          <p:cNvGraphicFramePr/>
          <p:nvPr/>
        </p:nvGraphicFramePr>
        <p:xfrm>
          <a:off x="587075" y="1303637"/>
          <a:ext cx="3000000" cy="3000000"/>
        </p:xfrm>
        <a:graphic>
          <a:graphicData uri="http://schemas.openxmlformats.org/drawingml/2006/table">
            <a:tbl>
              <a:tblPr>
                <a:noFill/>
                <a:tableStyleId>{BFDAA9D3-E932-465B-AA35-0A9B185F8A97}</a:tableStyleId>
              </a:tblPr>
              <a:tblGrid>
                <a:gridCol w="1809750"/>
                <a:gridCol w="1809750"/>
                <a:gridCol w="1809750"/>
              </a:tblGrid>
              <a:tr h="381000">
                <a:tc>
                  <a:txBody>
                    <a:bodyPr>
                      <a:noAutofit/>
                    </a:bodyPr>
                    <a:lstStyle/>
                    <a:p>
                      <a:pPr lvl="0">
                        <a:spcBef>
                          <a:spcPts val="0"/>
                        </a:spcBef>
                        <a:buNone/>
                      </a:pPr>
                      <a:r>
                        <a:rPr lang="en"/>
                        <a:t>Number of Sentences </a:t>
                      </a:r>
                    </a:p>
                  </a:txBody>
                  <a:tcPr marT="91425" marB="91425" marR="91425" marL="91425"/>
                </a:tc>
                <a:tc>
                  <a:txBody>
                    <a:bodyPr>
                      <a:noAutofit/>
                    </a:bodyPr>
                    <a:lstStyle/>
                    <a:p>
                      <a:pPr lvl="0">
                        <a:spcBef>
                          <a:spcPts val="0"/>
                        </a:spcBef>
                        <a:buNone/>
                      </a:pPr>
                      <a:r>
                        <a:rPr lang="en"/>
                        <a:t>Number of words </a:t>
                      </a:r>
                    </a:p>
                  </a:txBody>
                  <a:tcPr marT="91425" marB="91425" marR="91425" marL="91425"/>
                </a:tc>
                <a:tc>
                  <a:txBody>
                    <a:bodyPr>
                      <a:noAutofit/>
                    </a:bodyPr>
                    <a:lstStyle/>
                    <a:p>
                      <a:pPr lvl="0">
                        <a:spcBef>
                          <a:spcPts val="0"/>
                        </a:spcBef>
                        <a:buNone/>
                      </a:pPr>
                      <a:r>
                        <a:rPr lang="en"/>
                        <a:t>Average Sentence Length</a:t>
                      </a:r>
                    </a:p>
                  </a:txBody>
                  <a:tcPr marT="91425" marB="91425" marR="91425" marL="91425"/>
                </a:tc>
              </a:tr>
              <a:tr h="381000">
                <a:tc>
                  <a:txBody>
                    <a:bodyPr>
                      <a:noAutofit/>
                    </a:bodyPr>
                    <a:lstStyle/>
                    <a:p>
                      <a:pPr lvl="0">
                        <a:spcBef>
                          <a:spcPts val="0"/>
                        </a:spcBef>
                        <a:buNone/>
                      </a:pPr>
                      <a:r>
                        <a:rPr lang="en"/>
                        <a:t>Average Word Length</a:t>
                      </a:r>
                    </a:p>
                  </a:txBody>
                  <a:tcPr marT="91425" marB="91425" marR="91425" marL="91425"/>
                </a:tc>
                <a:tc>
                  <a:txBody>
                    <a:bodyPr>
                      <a:noAutofit/>
                    </a:bodyPr>
                    <a:lstStyle/>
                    <a:p>
                      <a:pPr lvl="0">
                        <a:spcBef>
                          <a:spcPts val="0"/>
                        </a:spcBef>
                        <a:buNone/>
                      </a:pPr>
                      <a:r>
                        <a:rPr lang="en"/>
                        <a:t>Number of Different Words</a:t>
                      </a:r>
                    </a:p>
                  </a:txBody>
                  <a:tcPr marT="91425" marB="91425" marR="91425" marL="91425"/>
                </a:tc>
                <a:tc>
                  <a:txBody>
                    <a:bodyPr>
                      <a:noAutofit/>
                    </a:bodyPr>
                    <a:lstStyle/>
                    <a:p>
                      <a:pPr lvl="0">
                        <a:spcBef>
                          <a:spcPts val="0"/>
                        </a:spcBef>
                        <a:buNone/>
                      </a:pPr>
                      <a:r>
                        <a:rPr lang="en"/>
                        <a:t>Number of Periods</a:t>
                      </a:r>
                    </a:p>
                  </a:txBody>
                  <a:tcPr marT="91425" marB="91425" marR="91425" marL="91425"/>
                </a:tc>
              </a:tr>
              <a:tr h="381000">
                <a:tc>
                  <a:txBody>
                    <a:bodyPr>
                      <a:noAutofit/>
                    </a:bodyPr>
                    <a:lstStyle/>
                    <a:p>
                      <a:pPr lvl="0">
                        <a:spcBef>
                          <a:spcPts val="0"/>
                        </a:spcBef>
                        <a:buNone/>
                      </a:pPr>
                      <a:r>
                        <a:rPr lang="en"/>
                        <a:t>Number of Commas</a:t>
                      </a:r>
                    </a:p>
                  </a:txBody>
                  <a:tcPr marT="91425" marB="91425" marR="91425" marL="91425"/>
                </a:tc>
                <a:tc>
                  <a:txBody>
                    <a:bodyPr>
                      <a:noAutofit/>
                    </a:bodyPr>
                    <a:lstStyle/>
                    <a:p>
                      <a:pPr lvl="0">
                        <a:spcBef>
                          <a:spcPts val="0"/>
                        </a:spcBef>
                        <a:buNone/>
                      </a:pPr>
                      <a:r>
                        <a:rPr lang="en"/>
                        <a:t>Number of Colons </a:t>
                      </a:r>
                    </a:p>
                  </a:txBody>
                  <a:tcPr marT="91425" marB="91425" marR="91425" marL="91425"/>
                </a:tc>
                <a:tc>
                  <a:txBody>
                    <a:bodyPr>
                      <a:noAutofit/>
                    </a:bodyPr>
                    <a:lstStyle/>
                    <a:p>
                      <a:pPr lvl="0">
                        <a:spcBef>
                          <a:spcPts val="0"/>
                        </a:spcBef>
                        <a:buNone/>
                      </a:pPr>
                      <a:r>
                        <a:rPr lang="en"/>
                        <a:t>Number of Semi colons</a:t>
                      </a:r>
                    </a:p>
                  </a:txBody>
                  <a:tcPr marT="91425" marB="91425" marR="91425" marL="91425"/>
                </a:tc>
              </a:tr>
              <a:tr h="381000">
                <a:tc>
                  <a:txBody>
                    <a:bodyPr>
                      <a:noAutofit/>
                    </a:bodyPr>
                    <a:lstStyle/>
                    <a:p>
                      <a:pPr lvl="0">
                        <a:spcBef>
                          <a:spcPts val="0"/>
                        </a:spcBef>
                        <a:buNone/>
                      </a:pPr>
                      <a:r>
                        <a:rPr lang="en"/>
                        <a:t>Number of Exclamation Marks</a:t>
                      </a:r>
                    </a:p>
                  </a:txBody>
                  <a:tcPr marT="91425" marB="91425" marR="91425" marL="91425"/>
                </a:tc>
                <a:tc>
                  <a:txBody>
                    <a:bodyPr>
                      <a:noAutofit/>
                    </a:bodyPr>
                    <a:lstStyle/>
                    <a:p>
                      <a:pPr lvl="0">
                        <a:spcBef>
                          <a:spcPts val="0"/>
                        </a:spcBef>
                        <a:buNone/>
                      </a:pPr>
                      <a:r>
                        <a:rPr lang="en"/>
                        <a:t>Number of Question Marks </a:t>
                      </a:r>
                    </a:p>
                  </a:txBody>
                  <a:tcPr marT="91425" marB="91425" marR="91425" marL="91425"/>
                </a:tc>
                <a:tc>
                  <a:txBody>
                    <a:bodyPr>
                      <a:noAutofit/>
                    </a:bodyPr>
                    <a:lstStyle/>
                    <a:p>
                      <a:pPr lvl="0">
                        <a:spcBef>
                          <a:spcPts val="0"/>
                        </a:spcBef>
                        <a:buNone/>
                      </a:pPr>
                      <a:r>
                        <a:t/>
                      </a:r>
                      <a:endParaRPr/>
                    </a:p>
                  </a:txBody>
                  <a:tcPr marT="91425" marB="91425" marR="91425" marL="91425"/>
                </a:tc>
              </a:tr>
            </a:tbl>
          </a:graphicData>
        </a:graphic>
      </p:graphicFrame>
      <p:sp>
        <p:nvSpPr>
          <p:cNvPr id="212" name="Shape 212"/>
          <p:cNvSpPr/>
          <p:nvPr/>
        </p:nvSpPr>
        <p:spPr>
          <a:xfrm>
            <a:off x="4776978" y="3997350"/>
            <a:ext cx="574887" cy="532581"/>
          </a:xfrm>
          <a:prstGeom prst="flowChartMultidocumen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sz="800"/>
          </a:p>
        </p:txBody>
      </p:sp>
      <p:sp>
        <p:nvSpPr>
          <p:cNvPr id="213" name="Shape 213"/>
          <p:cNvSpPr/>
          <p:nvPr/>
        </p:nvSpPr>
        <p:spPr>
          <a:xfrm>
            <a:off x="5464996" y="4067077"/>
            <a:ext cx="706984" cy="393125"/>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214" name="Shape 214"/>
          <p:cNvSpPr/>
          <p:nvPr/>
        </p:nvSpPr>
        <p:spPr>
          <a:xfrm>
            <a:off x="6279758" y="4066537"/>
            <a:ext cx="574825" cy="393125"/>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215" name="Shape 215"/>
          <p:cNvSpPr/>
          <p:nvPr/>
        </p:nvSpPr>
        <p:spPr>
          <a:xfrm>
            <a:off x="7013213" y="3546644"/>
            <a:ext cx="600179" cy="393125"/>
          </a:xfrm>
          <a:prstGeom prst="rect">
            <a:avLst/>
          </a:prstGeom>
          <a:solidFill>
            <a:srgbClr val="EA999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216" name="Shape 216"/>
          <p:cNvSpPr/>
          <p:nvPr/>
        </p:nvSpPr>
        <p:spPr>
          <a:xfrm>
            <a:off x="7013213" y="4559340"/>
            <a:ext cx="600179" cy="465106"/>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217" name="Shape 217"/>
          <p:cNvSpPr/>
          <p:nvPr/>
        </p:nvSpPr>
        <p:spPr>
          <a:xfrm>
            <a:off x="7763559" y="3474663"/>
            <a:ext cx="657152" cy="465106"/>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218" name="Shape 218"/>
          <p:cNvSpPr/>
          <p:nvPr/>
        </p:nvSpPr>
        <p:spPr>
          <a:xfrm>
            <a:off x="7772010" y="4529385"/>
            <a:ext cx="640249" cy="53257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219" name="Shape 219"/>
          <p:cNvSpPr/>
          <p:nvPr/>
        </p:nvSpPr>
        <p:spPr>
          <a:xfrm>
            <a:off x="8521603" y="4066531"/>
            <a:ext cx="574825" cy="393125"/>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cxnSp>
        <p:nvCxnSpPr>
          <p:cNvPr id="220" name="Shape 220"/>
          <p:cNvCxnSpPr>
            <a:endCxn id="213" idx="1"/>
          </p:cNvCxnSpPr>
          <p:nvPr/>
        </p:nvCxnSpPr>
        <p:spPr>
          <a:xfrm flipH="1" rot="10800000">
            <a:off x="5364496" y="4263640"/>
            <a:ext cx="100500" cy="5100"/>
          </a:xfrm>
          <a:prstGeom prst="straightConnector1">
            <a:avLst/>
          </a:prstGeom>
          <a:noFill/>
          <a:ln cap="flat" cmpd="sng" w="9525">
            <a:solidFill>
              <a:schemeClr val="dk2"/>
            </a:solidFill>
            <a:prstDash val="solid"/>
            <a:round/>
            <a:headEnd len="lg" w="lg" type="none"/>
            <a:tailEnd len="lg" w="lg" type="triangle"/>
          </a:ln>
        </p:spPr>
      </p:cxnSp>
      <p:cxnSp>
        <p:nvCxnSpPr>
          <p:cNvPr id="221" name="Shape 221"/>
          <p:cNvCxnSpPr>
            <a:endCxn id="214" idx="1"/>
          </p:cNvCxnSpPr>
          <p:nvPr/>
        </p:nvCxnSpPr>
        <p:spPr>
          <a:xfrm flipH="1" rot="10800000">
            <a:off x="6171758" y="4263100"/>
            <a:ext cx="108000" cy="900"/>
          </a:xfrm>
          <a:prstGeom prst="straightConnector1">
            <a:avLst/>
          </a:prstGeom>
          <a:noFill/>
          <a:ln cap="flat" cmpd="sng" w="9525">
            <a:solidFill>
              <a:schemeClr val="dk2"/>
            </a:solidFill>
            <a:prstDash val="solid"/>
            <a:round/>
            <a:headEnd len="lg" w="lg" type="none"/>
            <a:tailEnd len="lg" w="lg" type="triangle"/>
          </a:ln>
        </p:spPr>
      </p:cxnSp>
      <p:cxnSp>
        <p:nvCxnSpPr>
          <p:cNvPr id="222" name="Shape 222"/>
          <p:cNvCxnSpPr>
            <a:endCxn id="215" idx="1"/>
          </p:cNvCxnSpPr>
          <p:nvPr/>
        </p:nvCxnSpPr>
        <p:spPr>
          <a:xfrm flipH="1" rot="10800000">
            <a:off x="6856613" y="3743207"/>
            <a:ext cx="156600" cy="525000"/>
          </a:xfrm>
          <a:prstGeom prst="straightConnector1">
            <a:avLst/>
          </a:prstGeom>
          <a:noFill/>
          <a:ln cap="flat" cmpd="sng" w="9525">
            <a:solidFill>
              <a:schemeClr val="dk2"/>
            </a:solidFill>
            <a:prstDash val="solid"/>
            <a:round/>
            <a:headEnd len="lg" w="lg" type="none"/>
            <a:tailEnd len="lg" w="lg" type="triangle"/>
          </a:ln>
        </p:spPr>
      </p:cxnSp>
      <p:cxnSp>
        <p:nvCxnSpPr>
          <p:cNvPr id="223" name="Shape 223"/>
          <p:cNvCxnSpPr>
            <a:endCxn id="216" idx="1"/>
          </p:cNvCxnSpPr>
          <p:nvPr/>
        </p:nvCxnSpPr>
        <p:spPr>
          <a:xfrm>
            <a:off x="6856613" y="4293894"/>
            <a:ext cx="156600" cy="498000"/>
          </a:xfrm>
          <a:prstGeom prst="straightConnector1">
            <a:avLst/>
          </a:prstGeom>
          <a:noFill/>
          <a:ln cap="flat" cmpd="sng" w="9525">
            <a:solidFill>
              <a:schemeClr val="dk2"/>
            </a:solidFill>
            <a:prstDash val="solid"/>
            <a:round/>
            <a:headEnd len="lg" w="lg" type="none"/>
            <a:tailEnd len="lg" w="lg" type="triangle"/>
          </a:ln>
        </p:spPr>
      </p:cxnSp>
      <p:cxnSp>
        <p:nvCxnSpPr>
          <p:cNvPr id="224" name="Shape 224"/>
          <p:cNvCxnSpPr>
            <a:stCxn id="216" idx="3"/>
            <a:endCxn id="217" idx="1"/>
          </p:cNvCxnSpPr>
          <p:nvPr/>
        </p:nvCxnSpPr>
        <p:spPr>
          <a:xfrm flipH="1" rot="10800000">
            <a:off x="7613393" y="3707094"/>
            <a:ext cx="150300" cy="1084800"/>
          </a:xfrm>
          <a:prstGeom prst="straightConnector1">
            <a:avLst/>
          </a:prstGeom>
          <a:noFill/>
          <a:ln cap="flat" cmpd="sng" w="9525">
            <a:solidFill>
              <a:schemeClr val="dk2"/>
            </a:solidFill>
            <a:prstDash val="solid"/>
            <a:round/>
            <a:headEnd len="lg" w="lg" type="none"/>
            <a:tailEnd len="lg" w="lg" type="triangle"/>
          </a:ln>
        </p:spPr>
      </p:cxnSp>
      <p:cxnSp>
        <p:nvCxnSpPr>
          <p:cNvPr id="225" name="Shape 225"/>
          <p:cNvCxnSpPr>
            <a:stCxn id="216" idx="3"/>
            <a:endCxn id="218" idx="1"/>
          </p:cNvCxnSpPr>
          <p:nvPr/>
        </p:nvCxnSpPr>
        <p:spPr>
          <a:xfrm>
            <a:off x="7613393" y="4791894"/>
            <a:ext cx="158700" cy="3900"/>
          </a:xfrm>
          <a:prstGeom prst="straightConnector1">
            <a:avLst/>
          </a:prstGeom>
          <a:noFill/>
          <a:ln cap="flat" cmpd="sng" w="9525">
            <a:solidFill>
              <a:schemeClr val="dk2"/>
            </a:solidFill>
            <a:prstDash val="solid"/>
            <a:round/>
            <a:headEnd len="lg" w="lg" type="none"/>
            <a:tailEnd len="lg" w="lg" type="triangle"/>
          </a:ln>
        </p:spPr>
      </p:cxnSp>
      <p:cxnSp>
        <p:nvCxnSpPr>
          <p:cNvPr id="226" name="Shape 226"/>
          <p:cNvCxnSpPr>
            <a:endCxn id="218" idx="1"/>
          </p:cNvCxnSpPr>
          <p:nvPr/>
        </p:nvCxnSpPr>
        <p:spPr>
          <a:xfrm>
            <a:off x="7621710" y="3739970"/>
            <a:ext cx="150300" cy="1055700"/>
          </a:xfrm>
          <a:prstGeom prst="straightConnector1">
            <a:avLst/>
          </a:prstGeom>
          <a:noFill/>
          <a:ln cap="flat" cmpd="sng" w="9525">
            <a:solidFill>
              <a:schemeClr val="dk2"/>
            </a:solidFill>
            <a:prstDash val="solid"/>
            <a:round/>
            <a:headEnd len="lg" w="lg" type="none"/>
            <a:tailEnd len="lg" w="lg" type="triangle"/>
          </a:ln>
        </p:spPr>
      </p:cxnSp>
      <p:cxnSp>
        <p:nvCxnSpPr>
          <p:cNvPr id="227" name="Shape 227"/>
          <p:cNvCxnSpPr>
            <a:endCxn id="217" idx="1"/>
          </p:cNvCxnSpPr>
          <p:nvPr/>
        </p:nvCxnSpPr>
        <p:spPr>
          <a:xfrm>
            <a:off x="7626159" y="3703616"/>
            <a:ext cx="137400" cy="3600"/>
          </a:xfrm>
          <a:prstGeom prst="straightConnector1">
            <a:avLst/>
          </a:prstGeom>
          <a:noFill/>
          <a:ln cap="flat" cmpd="sng" w="9525">
            <a:solidFill>
              <a:schemeClr val="dk2"/>
            </a:solidFill>
            <a:prstDash val="solid"/>
            <a:round/>
            <a:headEnd len="lg" w="lg" type="none"/>
            <a:tailEnd len="lg" w="lg" type="triangle"/>
          </a:ln>
        </p:spPr>
      </p:cxnSp>
      <p:cxnSp>
        <p:nvCxnSpPr>
          <p:cNvPr id="228" name="Shape 228"/>
          <p:cNvCxnSpPr>
            <a:endCxn id="219" idx="1"/>
          </p:cNvCxnSpPr>
          <p:nvPr/>
        </p:nvCxnSpPr>
        <p:spPr>
          <a:xfrm>
            <a:off x="8420803" y="3744094"/>
            <a:ext cx="100800" cy="519000"/>
          </a:xfrm>
          <a:prstGeom prst="straightConnector1">
            <a:avLst/>
          </a:prstGeom>
          <a:noFill/>
          <a:ln cap="flat" cmpd="sng" w="9525">
            <a:solidFill>
              <a:schemeClr val="dk2"/>
            </a:solidFill>
            <a:prstDash val="solid"/>
            <a:round/>
            <a:headEnd len="lg" w="lg" type="none"/>
            <a:tailEnd len="lg" w="lg" type="triangle"/>
          </a:ln>
        </p:spPr>
      </p:cxnSp>
      <p:cxnSp>
        <p:nvCxnSpPr>
          <p:cNvPr id="229" name="Shape 229"/>
          <p:cNvCxnSpPr>
            <a:endCxn id="219" idx="1"/>
          </p:cNvCxnSpPr>
          <p:nvPr/>
        </p:nvCxnSpPr>
        <p:spPr>
          <a:xfrm flipH="1" rot="10800000">
            <a:off x="8416303" y="4263094"/>
            <a:ext cx="105300" cy="5337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