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447" r:id="rId2"/>
    <p:sldId id="693" r:id="rId3"/>
    <p:sldId id="694" r:id="rId4"/>
    <p:sldId id="695" r:id="rId5"/>
    <p:sldId id="696" r:id="rId6"/>
    <p:sldId id="697" r:id="rId7"/>
    <p:sldId id="699" r:id="rId8"/>
    <p:sldId id="700" r:id="rId9"/>
    <p:sldId id="701" r:id="rId10"/>
    <p:sldId id="702" r:id="rId11"/>
    <p:sldId id="703" r:id="rId12"/>
    <p:sldId id="704" r:id="rId13"/>
    <p:sldId id="712" r:id="rId14"/>
    <p:sldId id="705" r:id="rId15"/>
    <p:sldId id="706" r:id="rId16"/>
    <p:sldId id="707" r:id="rId17"/>
    <p:sldId id="708" r:id="rId18"/>
    <p:sldId id="709" r:id="rId19"/>
    <p:sldId id="710" r:id="rId20"/>
    <p:sldId id="71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Gray"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4" autoAdjust="0"/>
    <p:restoredTop sz="80284"/>
  </p:normalViewPr>
  <p:slideViewPr>
    <p:cSldViewPr snapToGrid="0" snapToObjects="1">
      <p:cViewPr varScale="1">
        <p:scale>
          <a:sx n="76" d="100"/>
          <a:sy n="76" d="100"/>
        </p:scale>
        <p:origin x="2360"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FEBE31-A72B-8D46-AA61-7F098D8CC40F}" type="datetimeFigureOut">
              <a:rPr lang="en-US" smtClean="0"/>
              <a:t>3/12/18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DAFDF9-0B3F-794A-A0AF-3F4E42A0D56C}" type="slidenum">
              <a:rPr lang="en-US" smtClean="0"/>
              <a:t>‹#›</a:t>
            </a:fld>
            <a:endParaRPr lang="en-US" dirty="0"/>
          </a:p>
        </p:txBody>
      </p:sp>
    </p:spTree>
    <p:extLst>
      <p:ext uri="{BB962C8B-B14F-4D97-AF65-F5344CB8AC3E}">
        <p14:creationId xmlns:p14="http://schemas.microsoft.com/office/powerpoint/2010/main" val="130196482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Datasets combined to reduce the chance of base rate fallacy </a:t>
            </a:r>
          </a:p>
          <a:p>
            <a:endParaRPr lang="en-US" dirty="0"/>
          </a:p>
        </p:txBody>
      </p:sp>
      <p:sp>
        <p:nvSpPr>
          <p:cNvPr id="4" name="Slide Number Placeholder 3"/>
          <p:cNvSpPr>
            <a:spLocks noGrp="1"/>
          </p:cNvSpPr>
          <p:nvPr>
            <p:ph type="sldNum" sz="quarter" idx="10"/>
          </p:nvPr>
        </p:nvSpPr>
        <p:spPr/>
        <p:txBody>
          <a:bodyPr/>
          <a:lstStyle/>
          <a:p>
            <a:fld id="{8BDAFDF9-0B3F-794A-A0AF-3F4E42A0D56C}" type="slidenum">
              <a:rPr lang="en-US" smtClean="0"/>
              <a:t>3</a:t>
            </a:fld>
            <a:endParaRPr lang="en-US" dirty="0"/>
          </a:p>
        </p:txBody>
      </p:sp>
    </p:spTree>
    <p:extLst>
      <p:ext uri="{BB962C8B-B14F-4D97-AF65-F5344CB8AC3E}">
        <p14:creationId xmlns:p14="http://schemas.microsoft.com/office/powerpoint/2010/main" val="4134912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lnSpc>
                <a:spcPct val="80000"/>
              </a:lnSpc>
              <a:spcBef>
                <a:spcPts val="0"/>
              </a:spcBef>
              <a:spcAft>
                <a:spcPts val="0"/>
              </a:spcAft>
              <a:buNone/>
            </a:pPr>
            <a:endParaRPr lang="en-US" sz="1200" dirty="0">
              <a:solidFill>
                <a:schemeClr val="dk1"/>
              </a:solidFill>
              <a:latin typeface="Times New Roman"/>
              <a:ea typeface="Times New Roman"/>
              <a:cs typeface="Times New Roman"/>
              <a:sym typeface="Times New Roman"/>
            </a:endParaRPr>
          </a:p>
          <a:p>
            <a:pPr marL="342900" lvl="0" indent="-264160" rtl="0">
              <a:lnSpc>
                <a:spcPct val="80000"/>
              </a:lnSpc>
              <a:spcBef>
                <a:spcPts val="0"/>
              </a:spcBef>
              <a:spcAft>
                <a:spcPts val="0"/>
              </a:spcAft>
              <a:buClr>
                <a:schemeClr val="dk1"/>
              </a:buClr>
              <a:buSzPts val="1000"/>
              <a:buFont typeface="Times New Roman"/>
              <a:buChar char="•"/>
            </a:pPr>
            <a:r>
              <a:rPr lang="en-US" sz="1200" dirty="0">
                <a:solidFill>
                  <a:schemeClr val="dk1"/>
                </a:solidFill>
                <a:latin typeface="Times New Roman"/>
                <a:ea typeface="Times New Roman"/>
                <a:cs typeface="Times New Roman"/>
                <a:sym typeface="Times New Roman"/>
              </a:rPr>
              <a:t>Note: Just because a hospital event happened after the first encounter of PTSD, does not mean it preceded PTSD, because PTSD would have been present before its diagnosis for example cannot use hospital encounters, because it wouldn’t be clear which variable goes first</a:t>
            </a:r>
          </a:p>
          <a:p>
            <a:pPr marL="342900" lvl="0" indent="-203200" rtl="0">
              <a:spcBef>
                <a:spcPts val="0"/>
              </a:spcBef>
              <a:spcAft>
                <a:spcPts val="0"/>
              </a:spcAft>
              <a:buClr>
                <a:schemeClr val="dk1"/>
              </a:buClr>
              <a:buSzPts val="1000"/>
              <a:buFont typeface="Times New Roman"/>
              <a:buChar char="•"/>
            </a:pPr>
            <a:r>
              <a:rPr lang="en-US" sz="1200" dirty="0">
                <a:solidFill>
                  <a:schemeClr val="dk1"/>
                </a:solidFill>
                <a:latin typeface="Times New Roman"/>
                <a:ea typeface="Times New Roman"/>
                <a:cs typeface="Times New Roman"/>
                <a:sym typeface="Times New Roman"/>
              </a:rPr>
              <a:t>Used SAS EM to use many different modeling types to predict PTSD based on demographic factors including: lab values (such as platelets), clinical values (such as weight, BMI), location information (urban/rural and </a:t>
            </a:r>
            <a:r>
              <a:rPr lang="en-US" sz="1200" dirty="0" err="1">
                <a:solidFill>
                  <a:schemeClr val="dk1"/>
                </a:solidFill>
                <a:latin typeface="Times New Roman"/>
                <a:ea typeface="Times New Roman"/>
                <a:cs typeface="Times New Roman"/>
                <a:sym typeface="Times New Roman"/>
              </a:rPr>
              <a:t>census_division</a:t>
            </a:r>
            <a:r>
              <a:rPr lang="en-US" sz="1200" dirty="0">
                <a:solidFill>
                  <a:schemeClr val="dk1"/>
                </a:solidFill>
                <a:latin typeface="Times New Roman"/>
                <a:ea typeface="Times New Roman"/>
                <a:cs typeface="Times New Roman"/>
                <a:sym typeface="Times New Roman"/>
              </a:rPr>
              <a:t>), marital status, age and gender.</a:t>
            </a:r>
          </a:p>
          <a:p>
            <a:pPr marL="342900" lvl="0" indent="-203200" rtl="0">
              <a:spcBef>
                <a:spcPts val="0"/>
              </a:spcBef>
              <a:spcAft>
                <a:spcPts val="0"/>
              </a:spcAft>
              <a:buClr>
                <a:schemeClr val="dk1"/>
              </a:buClr>
              <a:buSzPts val="1000"/>
              <a:buFont typeface="Times New Roman"/>
              <a:buChar char="•"/>
            </a:pPr>
            <a:r>
              <a:rPr lang="en-US" sz="1200" dirty="0">
                <a:solidFill>
                  <a:schemeClr val="dk1"/>
                </a:solidFill>
                <a:latin typeface="Times New Roman"/>
                <a:ea typeface="Times New Roman"/>
                <a:cs typeface="Times New Roman"/>
                <a:sym typeface="Times New Roman"/>
              </a:rPr>
              <a:t>The challenge in using models in this case is the large amount of missing data. Regression and neural nets can only be used if there are no null values in the explanation variables. Imputation can be used, but that introduces more bias. Trees don’t have that problem, but still were not very effective. </a:t>
            </a:r>
          </a:p>
          <a:p>
            <a:pPr marL="342900" lvl="0" indent="-203200" rtl="0">
              <a:spcBef>
                <a:spcPts val="0"/>
              </a:spcBef>
              <a:spcAft>
                <a:spcPts val="0"/>
              </a:spcAft>
              <a:buClr>
                <a:schemeClr val="dk1"/>
              </a:buClr>
              <a:buSzPts val="1000"/>
              <a:buFont typeface="Times New Roman"/>
              <a:buChar char="•"/>
            </a:pPr>
            <a:r>
              <a:rPr lang="en-US" sz="1200" dirty="0">
                <a:solidFill>
                  <a:schemeClr val="dk1"/>
                </a:solidFill>
                <a:latin typeface="Times New Roman"/>
                <a:ea typeface="Times New Roman"/>
                <a:cs typeface="Times New Roman"/>
                <a:sym typeface="Times New Roman"/>
              </a:rPr>
              <a:t>For the reason above looking at the factors individually yielded more insightful results, although there is the worry of lurking variables. What this means is a third variable could account for both a patient being on </a:t>
            </a:r>
            <a:r>
              <a:rPr lang="en-US" sz="1200" dirty="0" err="1">
                <a:solidFill>
                  <a:schemeClr val="dk1"/>
                </a:solidFill>
                <a:latin typeface="Times New Roman"/>
                <a:ea typeface="Times New Roman"/>
                <a:cs typeface="Times New Roman"/>
                <a:sym typeface="Times New Roman"/>
              </a:rPr>
              <a:t>medicaid</a:t>
            </a:r>
            <a:r>
              <a:rPr lang="en-US" sz="1200" dirty="0">
                <a:solidFill>
                  <a:schemeClr val="dk1"/>
                </a:solidFill>
                <a:latin typeface="Times New Roman"/>
                <a:ea typeface="Times New Roman"/>
                <a:cs typeface="Times New Roman"/>
                <a:sym typeface="Times New Roman"/>
              </a:rPr>
              <a:t> and them having PTSD.</a:t>
            </a:r>
          </a:p>
          <a:p>
            <a:pPr marL="342900" lvl="0" indent="-203200" rtl="0">
              <a:spcBef>
                <a:spcPts val="0"/>
              </a:spcBef>
              <a:spcAft>
                <a:spcPts val="0"/>
              </a:spcAft>
              <a:buClr>
                <a:schemeClr val="dk1"/>
              </a:buClr>
              <a:buSzPts val="1000"/>
              <a:buFont typeface="Times New Roman"/>
              <a:buChar char="•"/>
            </a:pPr>
            <a:r>
              <a:rPr lang="en-US" sz="1200" dirty="0">
                <a:solidFill>
                  <a:schemeClr val="dk1"/>
                </a:solidFill>
                <a:latin typeface="Times New Roman"/>
                <a:ea typeface="Times New Roman"/>
                <a:cs typeface="Times New Roman"/>
                <a:sym typeface="Times New Roman"/>
              </a:rPr>
              <a:t>For last point: Monetary stress was related to PTSD (patients with </a:t>
            </a:r>
            <a:r>
              <a:rPr lang="en-US" sz="1200" dirty="0" err="1">
                <a:solidFill>
                  <a:schemeClr val="dk1"/>
                </a:solidFill>
                <a:latin typeface="Times New Roman"/>
                <a:ea typeface="Times New Roman"/>
                <a:cs typeface="Times New Roman"/>
                <a:sym typeface="Times New Roman"/>
              </a:rPr>
              <a:t>medicaid</a:t>
            </a:r>
            <a:r>
              <a:rPr lang="en-US" sz="1200" dirty="0">
                <a:solidFill>
                  <a:schemeClr val="dk1"/>
                </a:solidFill>
                <a:latin typeface="Times New Roman"/>
                <a:ea typeface="Times New Roman"/>
                <a:cs typeface="Times New Roman"/>
                <a:sym typeface="Times New Roman"/>
              </a:rPr>
              <a:t>), as was relationship related stress (legal separation and divorce). </a:t>
            </a:r>
          </a:p>
          <a:p>
            <a:pPr marL="0" lvl="0" indent="0" rtl="0">
              <a:spcBef>
                <a:spcPts val="0"/>
              </a:spcBef>
              <a:spcAft>
                <a:spcPts val="0"/>
              </a:spcAft>
              <a:buNone/>
            </a:pPr>
            <a:endParaRPr lang="en-US" sz="1200" dirty="0">
              <a:latin typeface="Times New Roman"/>
              <a:ea typeface="Times New Roman"/>
              <a:cs typeface="Times New Roman"/>
              <a:sym typeface="Times New Roman"/>
            </a:endParaRPr>
          </a:p>
          <a:p>
            <a:endParaRPr lang="en-US" dirty="0"/>
          </a:p>
        </p:txBody>
      </p:sp>
      <p:sp>
        <p:nvSpPr>
          <p:cNvPr id="4" name="Slide Number Placeholder 3"/>
          <p:cNvSpPr>
            <a:spLocks noGrp="1"/>
          </p:cNvSpPr>
          <p:nvPr>
            <p:ph type="sldNum" sz="quarter" idx="10"/>
          </p:nvPr>
        </p:nvSpPr>
        <p:spPr/>
        <p:txBody>
          <a:bodyPr/>
          <a:lstStyle/>
          <a:p>
            <a:fld id="{8BDAFDF9-0B3F-794A-A0AF-3F4E42A0D56C}" type="slidenum">
              <a:rPr lang="en-US" smtClean="0"/>
              <a:t>8</a:t>
            </a:fld>
            <a:endParaRPr lang="en-US" dirty="0"/>
          </a:p>
        </p:txBody>
      </p:sp>
    </p:spTree>
    <p:extLst>
      <p:ext uri="{BB962C8B-B14F-4D97-AF65-F5344CB8AC3E}">
        <p14:creationId xmlns:p14="http://schemas.microsoft.com/office/powerpoint/2010/main" val="411229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241300" rtl="0">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Each target variable was then filtered for values above 0. Thus isolating the effect of antidepressants on people with specific symptoms</a:t>
            </a:r>
          </a:p>
          <a:p>
            <a:pPr marL="342900" lvl="0" indent="-241300" rtl="0">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The selection bias being that the antidepressants are given to the patients with the most severe symptoms </a:t>
            </a:r>
          </a:p>
          <a:p>
            <a:pPr marL="342900" lvl="0" indent="-241300" rtl="0">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Also the analysis isn’t temporal meaning that we aren’t specifically looking at the impact after being given antidepressants. This is the best we can do with this data, but in the future a double blind controlled trial could be conducted.  </a:t>
            </a:r>
          </a:p>
        </p:txBody>
      </p:sp>
      <p:sp>
        <p:nvSpPr>
          <p:cNvPr id="4" name="Slide Number Placeholder 3"/>
          <p:cNvSpPr>
            <a:spLocks noGrp="1"/>
          </p:cNvSpPr>
          <p:nvPr>
            <p:ph type="sldNum" sz="quarter" idx="10"/>
          </p:nvPr>
        </p:nvSpPr>
        <p:spPr/>
        <p:txBody>
          <a:bodyPr/>
          <a:lstStyle/>
          <a:p>
            <a:fld id="{8BDAFDF9-0B3F-794A-A0AF-3F4E42A0D56C}" type="slidenum">
              <a:rPr lang="en-US" smtClean="0"/>
              <a:t>10</a:t>
            </a:fld>
            <a:endParaRPr lang="en-US" dirty="0"/>
          </a:p>
        </p:txBody>
      </p:sp>
    </p:spTree>
    <p:extLst>
      <p:ext uri="{BB962C8B-B14F-4D97-AF65-F5344CB8AC3E}">
        <p14:creationId xmlns:p14="http://schemas.microsoft.com/office/powerpoint/2010/main" val="384586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includes removing the stigma that PTSD is associated with the extreme stressors relating to war.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PTSD is related to common life stressors including monetary as demonstrated by its overrepresentation of those on </a:t>
            </a:r>
            <a:r>
              <a:rPr lang="en-US" dirty="0" err="1"/>
              <a:t>medicaid</a:t>
            </a:r>
            <a:r>
              <a:rPr lang="en-US" dirty="0"/>
              <a:t> and relationship as demonstrated by the overrepresentation by those divorced and legally separated.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Someone might believe that PTSD only affects those that undergo extreme stressors like witnessing mass death during wars or experience a horrible life event such as a near death experiences.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may make them underemphasize their symptoms to not seem mentally weak. The truth is PTSD will effect 7% of people and is could be related to a combination of stressors as opposed to one very strong stressor. </a:t>
            </a:r>
          </a:p>
          <a:p>
            <a:endParaRPr lang="en-US" dirty="0"/>
          </a:p>
        </p:txBody>
      </p:sp>
      <p:sp>
        <p:nvSpPr>
          <p:cNvPr id="4" name="Slide Number Placeholder 3"/>
          <p:cNvSpPr>
            <a:spLocks noGrp="1"/>
          </p:cNvSpPr>
          <p:nvPr>
            <p:ph type="sldNum" sz="quarter" idx="10"/>
          </p:nvPr>
        </p:nvSpPr>
        <p:spPr/>
        <p:txBody>
          <a:bodyPr/>
          <a:lstStyle/>
          <a:p>
            <a:fld id="{8BDAFDF9-0B3F-794A-A0AF-3F4E42A0D56C}" type="slidenum">
              <a:rPr lang="en-US" smtClean="0"/>
              <a:t>11</a:t>
            </a:fld>
            <a:endParaRPr lang="en-US" dirty="0"/>
          </a:p>
        </p:txBody>
      </p:sp>
    </p:spTree>
    <p:extLst>
      <p:ext uri="{BB962C8B-B14F-4D97-AF65-F5344CB8AC3E}">
        <p14:creationId xmlns:p14="http://schemas.microsoft.com/office/powerpoint/2010/main" val="3099264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8BD4864-9352-6542-B84C-F325767DCE91}" type="datetimeFigureOut">
              <a:rPr lang="en-US" smtClean="0"/>
              <a:t>3/12/18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180371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BD4864-9352-6542-B84C-F325767DCE91}" type="datetimeFigureOut">
              <a:rPr lang="en-US" smtClean="0"/>
              <a:t>3/12/18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219971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BD4864-9352-6542-B84C-F325767DCE91}" type="datetimeFigureOut">
              <a:rPr lang="en-US" smtClean="0"/>
              <a:t>3/12/18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359122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01712"/>
          </a:xfrm>
        </p:spPr>
        <p:txBody>
          <a:bodyPr/>
          <a:lstStyle/>
          <a:p>
            <a:r>
              <a:rPr lang="en-US" dirty="0"/>
              <a:t>Click to edit Master title style</a:t>
            </a:r>
          </a:p>
        </p:txBody>
      </p:sp>
      <p:sp>
        <p:nvSpPr>
          <p:cNvPr id="3" name="Content Placeholder 2"/>
          <p:cNvSpPr>
            <a:spLocks noGrp="1"/>
          </p:cNvSpPr>
          <p:nvPr>
            <p:ph idx="1"/>
          </p:nvPr>
        </p:nvSpPr>
        <p:spPr>
          <a:xfrm>
            <a:off x="457200" y="1276350"/>
            <a:ext cx="8229600" cy="47778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8BD4864-9352-6542-B84C-F325767DCE91}" type="datetimeFigureOut">
              <a:rPr lang="en-US" smtClean="0"/>
              <a:t>3/12/18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24850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BD4864-9352-6542-B84C-F325767DCE91}" type="datetimeFigureOut">
              <a:rPr lang="en-US" smtClean="0"/>
              <a:t>3/12/18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280891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BD4864-9352-6542-B84C-F325767DCE91}" type="datetimeFigureOut">
              <a:rPr lang="en-US" smtClean="0"/>
              <a:t>3/12/18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95022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BD4864-9352-6542-B84C-F325767DCE91}" type="datetimeFigureOut">
              <a:rPr lang="en-US" smtClean="0"/>
              <a:t>3/12/18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42141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BD4864-9352-6542-B84C-F325767DCE91}" type="datetimeFigureOut">
              <a:rPr lang="en-US" smtClean="0"/>
              <a:t>3/12/18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23132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D4864-9352-6542-B84C-F325767DCE91}" type="datetimeFigureOut">
              <a:rPr lang="en-US" smtClean="0"/>
              <a:t>3/12/18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243737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BD4864-9352-6542-B84C-F325767DCE91}" type="datetimeFigureOut">
              <a:rPr lang="en-US" smtClean="0"/>
              <a:t>3/12/18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194896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BD4864-9352-6542-B84C-F325767DCE91}" type="datetimeFigureOut">
              <a:rPr lang="en-US" smtClean="0"/>
              <a:t>3/12/18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994AD4-CBF7-0A4E-A9D3-7A3E1FB47ADD}" type="slidenum">
              <a:rPr lang="en-US" smtClean="0"/>
              <a:t>‹#›</a:t>
            </a:fld>
            <a:endParaRPr lang="en-US" dirty="0"/>
          </a:p>
        </p:txBody>
      </p:sp>
    </p:spTree>
    <p:extLst>
      <p:ext uri="{BB962C8B-B14F-4D97-AF65-F5344CB8AC3E}">
        <p14:creationId xmlns:p14="http://schemas.microsoft.com/office/powerpoint/2010/main" val="3016469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emf"/><Relationship Id="rId2" Type="http://schemas.openxmlformats.org/officeDocument/2006/relationships/slideLayout" Target="../slideLayouts/slideLayout2.xml"/><Relationship Id="rId16"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4540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199" y="6304026"/>
            <a:ext cx="2758563" cy="417450"/>
          </a:xfrm>
          <a:prstGeom prst="rect">
            <a:avLst/>
          </a:prstGeom>
        </p:spPr>
        <p:txBody>
          <a:bodyPr vert="horz" lIns="91440" tIns="45720" rIns="91440" bIns="45720" rtlCol="0" anchor="ctr"/>
          <a:lstStyle>
            <a:lvl1pPr algn="l">
              <a:defRPr sz="1200">
                <a:solidFill>
                  <a:schemeClr val="tx1">
                    <a:tint val="75000"/>
                  </a:schemeClr>
                </a:solidFill>
              </a:defRPr>
            </a:lvl1pPr>
          </a:lstStyle>
          <a:p>
            <a:fld id="{28BD4864-9352-6542-B84C-F325767DCE91}" type="datetimeFigureOut">
              <a:rPr lang="en-US" smtClean="0"/>
              <a:t>3/12/18</a:t>
            </a:fld>
            <a:endParaRPr lang="en-US" dirty="0"/>
          </a:p>
        </p:txBody>
      </p:sp>
      <p:sp>
        <p:nvSpPr>
          <p:cNvPr id="5" name="Footer Placeholder 4"/>
          <p:cNvSpPr>
            <a:spLocks noGrp="1"/>
          </p:cNvSpPr>
          <p:nvPr>
            <p:ph type="ftr" sz="quarter" idx="3"/>
          </p:nvPr>
        </p:nvSpPr>
        <p:spPr>
          <a:xfrm>
            <a:off x="3124200" y="6304026"/>
            <a:ext cx="3743764" cy="4174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199" y="6304026"/>
            <a:ext cx="2758563" cy="417450"/>
          </a:xfrm>
          <a:prstGeom prst="rect">
            <a:avLst/>
          </a:prstGeom>
        </p:spPr>
        <p:txBody>
          <a:bodyPr vert="horz" lIns="91440" tIns="45720" rIns="91440" bIns="45720" rtlCol="0" anchor="ctr"/>
          <a:lstStyle>
            <a:lvl1pPr algn="r">
              <a:defRPr sz="1200">
                <a:solidFill>
                  <a:schemeClr val="tx1">
                    <a:tint val="75000"/>
                  </a:schemeClr>
                </a:solidFill>
              </a:defRPr>
            </a:lvl1pPr>
          </a:lstStyle>
          <a:p>
            <a:fld id="{6D994AD4-CBF7-0A4E-A9D3-7A3E1FB47ADD}" type="slidenum">
              <a:rPr lang="en-US" smtClean="0"/>
              <a:t>‹#›</a:t>
            </a:fld>
            <a:endParaRPr lang="en-US" dirty="0"/>
          </a:p>
        </p:txBody>
      </p:sp>
      <p:pic>
        <p:nvPicPr>
          <p:cNvPr id="7" name="Picture 6" descr="PPT_BG_footer.jpg"/>
          <p:cNvPicPr>
            <a:picLocks noChangeAspect="1"/>
          </p:cNvPicPr>
          <p:nvPr userDrawn="1"/>
        </p:nvPicPr>
        <p:blipFill>
          <a:blip r:embed="rId13"/>
          <a:stretch>
            <a:fillRect/>
          </a:stretch>
        </p:blipFill>
        <p:spPr>
          <a:xfrm>
            <a:off x="0" y="6607600"/>
            <a:ext cx="9144001" cy="263525"/>
          </a:xfrm>
          <a:prstGeom prst="rect">
            <a:avLst/>
          </a:prstGeom>
        </p:spPr>
      </p:pic>
      <p:pic>
        <p:nvPicPr>
          <p:cNvPr id="9" name="Picture 8"/>
          <p:cNvPicPr>
            <a:picLocks noChangeAspect="1"/>
          </p:cNvPicPr>
          <p:nvPr userDrawn="1"/>
        </p:nvPicPr>
        <p:blipFill>
          <a:blip r:embed="rId14"/>
          <a:stretch>
            <a:fillRect/>
          </a:stretch>
        </p:blipFill>
        <p:spPr>
          <a:xfrm>
            <a:off x="3803153" y="6160610"/>
            <a:ext cx="1537694" cy="409520"/>
          </a:xfrm>
          <a:prstGeom prst="rect">
            <a:avLst/>
          </a:prstGeom>
        </p:spPr>
      </p:pic>
      <p:pic>
        <p:nvPicPr>
          <p:cNvPr id="10" name="Picture 9"/>
          <p:cNvPicPr>
            <a:picLocks noChangeAspect="1"/>
          </p:cNvPicPr>
          <p:nvPr userDrawn="1"/>
        </p:nvPicPr>
        <p:blipFill>
          <a:blip r:embed="rId15"/>
          <a:stretch>
            <a:fillRect/>
          </a:stretch>
        </p:blipFill>
        <p:spPr>
          <a:xfrm>
            <a:off x="1662892" y="6171734"/>
            <a:ext cx="1536524" cy="360925"/>
          </a:xfrm>
          <a:prstGeom prst="rect">
            <a:avLst/>
          </a:prstGeom>
        </p:spPr>
      </p:pic>
      <p:pic>
        <p:nvPicPr>
          <p:cNvPr id="11" name="Picture 10"/>
          <p:cNvPicPr>
            <a:picLocks noChangeAspect="1"/>
          </p:cNvPicPr>
          <p:nvPr userDrawn="1"/>
        </p:nvPicPr>
        <p:blipFill>
          <a:blip r:embed="rId16"/>
          <a:stretch>
            <a:fillRect/>
          </a:stretch>
        </p:blipFill>
        <p:spPr>
          <a:xfrm>
            <a:off x="6117026" y="6058128"/>
            <a:ext cx="602996" cy="529842"/>
          </a:xfrm>
          <a:prstGeom prst="rect">
            <a:avLst/>
          </a:prstGeom>
        </p:spPr>
      </p:pic>
      <p:pic>
        <p:nvPicPr>
          <p:cNvPr id="12" name="Picture 11"/>
          <p:cNvPicPr>
            <a:picLocks noChangeAspect="1"/>
          </p:cNvPicPr>
          <p:nvPr userDrawn="1"/>
        </p:nvPicPr>
        <p:blipFill>
          <a:blip r:embed="rId17"/>
          <a:stretch>
            <a:fillRect/>
          </a:stretch>
        </p:blipFill>
        <p:spPr>
          <a:xfrm>
            <a:off x="7287624" y="6181687"/>
            <a:ext cx="1361076" cy="341017"/>
          </a:xfrm>
          <a:prstGeom prst="rect">
            <a:avLst/>
          </a:prstGeom>
        </p:spPr>
      </p:pic>
      <p:pic>
        <p:nvPicPr>
          <p:cNvPr id="13" name="Picture 12"/>
          <p:cNvPicPr>
            <a:picLocks noChangeAspect="1"/>
          </p:cNvPicPr>
          <p:nvPr userDrawn="1"/>
        </p:nvPicPr>
        <p:blipFill rotWithShape="1">
          <a:blip r:embed="rId18" cstate="print">
            <a:extLst>
              <a:ext uri="{28A0092B-C50C-407E-A947-70E740481C1C}">
                <a14:useLocalDpi xmlns:a14="http://schemas.microsoft.com/office/drawing/2010/main" val="0"/>
              </a:ext>
            </a:extLst>
          </a:blip>
          <a:srcRect t="21199" b="28130"/>
          <a:stretch/>
        </p:blipFill>
        <p:spPr bwMode="auto">
          <a:xfrm>
            <a:off x="312735" y="6109473"/>
            <a:ext cx="1196915" cy="478413"/>
          </a:xfrm>
          <a:prstGeom prst="rect">
            <a:avLst/>
          </a:prstGeom>
          <a:noFill/>
          <a:ln>
            <a:noFill/>
          </a:ln>
        </p:spPr>
      </p:pic>
    </p:spTree>
    <p:extLst>
      <p:ext uri="{BB962C8B-B14F-4D97-AF65-F5344CB8AC3E}">
        <p14:creationId xmlns:p14="http://schemas.microsoft.com/office/powerpoint/2010/main" val="1367105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16168"/>
            <a:ext cx="7772400" cy="3048000"/>
          </a:xfrm>
        </p:spPr>
        <p:txBody>
          <a:bodyPr>
            <a:normAutofit/>
          </a:bodyPr>
          <a:lstStyle/>
          <a:p>
            <a:r>
              <a:rPr lang="en" dirty="0">
                <a:solidFill>
                  <a:schemeClr val="dk1"/>
                </a:solidFill>
              </a:rPr>
              <a:t>PTSD: A Data Driven Approach</a:t>
            </a:r>
            <a:br>
              <a:rPr lang="en-US" dirty="0"/>
            </a:br>
            <a:r>
              <a:rPr lang="en-US" sz="3200" dirty="0"/>
              <a:t>Team HIMAT</a:t>
            </a:r>
          </a:p>
        </p:txBody>
      </p:sp>
      <p:sp>
        <p:nvSpPr>
          <p:cNvPr id="3" name="Subtitle 2"/>
          <p:cNvSpPr>
            <a:spLocks noGrp="1"/>
          </p:cNvSpPr>
          <p:nvPr>
            <p:ph type="subTitle" idx="1"/>
          </p:nvPr>
        </p:nvSpPr>
        <p:spPr>
          <a:xfrm>
            <a:off x="1371600" y="4705350"/>
            <a:ext cx="6400800" cy="914400"/>
          </a:xfrm>
        </p:spPr>
        <p:txBody>
          <a:bodyPr/>
          <a:lstStyle/>
          <a:p>
            <a:r>
              <a:rPr lang="en-US" dirty="0"/>
              <a:t>06 March 2018</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99" y="612906"/>
            <a:ext cx="7696201" cy="1988905"/>
          </a:xfrm>
          <a:prstGeom prst="rect">
            <a:avLst/>
          </a:prstGeom>
        </p:spPr>
      </p:pic>
      <p:sp>
        <p:nvSpPr>
          <p:cNvPr id="4" name="Rectangle 3"/>
          <p:cNvSpPr/>
          <p:nvPr/>
        </p:nvSpPr>
        <p:spPr>
          <a:xfrm>
            <a:off x="2285999" y="5707648"/>
            <a:ext cx="4572000" cy="338554"/>
          </a:xfrm>
          <a:prstGeom prst="rect">
            <a:avLst/>
          </a:prstGeom>
        </p:spPr>
        <p:txBody>
          <a:bodyPr>
            <a:spAutoFit/>
          </a:bodyPr>
          <a:lstStyle/>
          <a:p>
            <a:pPr algn="ctr">
              <a:tabLst>
                <a:tab pos="2971800" algn="ctr"/>
                <a:tab pos="5943600" algn="r"/>
              </a:tabLst>
            </a:pPr>
            <a:r>
              <a:rPr lang="en-US" sz="800" dirty="0">
                <a:latin typeface="Times New Roman" panose="02020603050405020304" pitchFamily="18" charset="0"/>
                <a:ea typeface="Calibri" panose="020F0502020204030204" pitchFamily="34" charset="0"/>
                <a:cs typeface="Times New Roman" panose="02020603050405020304" pitchFamily="18" charset="0"/>
              </a:rPr>
              <a:t>COPYRIGHT © CENTER FOR HEALTH SYSTEMS INNOVATION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ctr">
              <a:tabLst>
                <a:tab pos="2971800" algn="ctr"/>
                <a:tab pos="5943600" algn="r"/>
              </a:tabLst>
            </a:pPr>
            <a:r>
              <a:rPr lang="en-US" sz="800" dirty="0">
                <a:latin typeface="Times New Roman" panose="02020603050405020304" pitchFamily="18" charset="0"/>
                <a:ea typeface="Calibri" panose="020F0502020204030204" pitchFamily="34" charset="0"/>
                <a:cs typeface="Times New Roman" panose="02020603050405020304" pitchFamily="18" charset="0"/>
              </a:rPr>
              <a:t>ALL RIGHTS RESERVED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2989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1712"/>
          </a:xfrm>
        </p:spPr>
        <p:txBody>
          <a:bodyPr/>
          <a:lstStyle/>
          <a:p>
            <a:r>
              <a:rPr lang="en-US" dirty="0"/>
              <a:t>Discussion</a:t>
            </a:r>
          </a:p>
        </p:txBody>
      </p:sp>
      <p:sp>
        <p:nvSpPr>
          <p:cNvPr id="3" name="Content Placeholder 2"/>
          <p:cNvSpPr>
            <a:spLocks noGrp="1"/>
          </p:cNvSpPr>
          <p:nvPr>
            <p:ph idx="1"/>
          </p:nvPr>
        </p:nvSpPr>
        <p:spPr>
          <a:xfrm>
            <a:off x="0" y="1462088"/>
            <a:ext cx="9144000" cy="4524376"/>
          </a:xfrm>
        </p:spPr>
        <p:txBody>
          <a:bodyPr>
            <a:normAutofit/>
          </a:bodyPr>
          <a:lstStyle/>
          <a:p>
            <a:pPr marL="857250" lvl="1" indent="-457200">
              <a:buFont typeface="Arial" panose="020B0604020202020204" pitchFamily="34" charset="0"/>
              <a:buChar char="•"/>
            </a:pPr>
            <a:r>
              <a:rPr lang="en-US" sz="2200" dirty="0"/>
              <a:t>Regression Structure: </a:t>
            </a:r>
          </a:p>
          <a:p>
            <a:pPr marL="1257300" lvl="2" indent="-457200">
              <a:buFont typeface="Arial" panose="020B0604020202020204" pitchFamily="34" charset="0"/>
              <a:buChar char="•"/>
            </a:pPr>
            <a:r>
              <a:rPr lang="en-US" sz="2200" dirty="0"/>
              <a:t>Symptom Target Encounters = Intercept + Antidepressant flag(1) + … Antidepressant flag(9) + # Psychological treatments </a:t>
            </a:r>
          </a:p>
          <a:p>
            <a:pPr marL="857250" lvl="1" indent="-457200">
              <a:buFont typeface="Arial" panose="020B0604020202020204" pitchFamily="34" charset="0"/>
              <a:buChar char="•"/>
            </a:pPr>
            <a:r>
              <a:rPr lang="en-US" sz="2200" dirty="0"/>
              <a:t>Statistically significant anti-depressants and the number of psychological treatments lead to:</a:t>
            </a:r>
          </a:p>
          <a:p>
            <a:pPr marL="1257300" lvl="2" indent="-457200">
              <a:buFont typeface="Arial" panose="020B0604020202020204" pitchFamily="34" charset="0"/>
              <a:buChar char="•"/>
            </a:pPr>
            <a:r>
              <a:rPr lang="en-US" sz="2200" dirty="0"/>
              <a:t>An increase in the number encounters relating to each symptom</a:t>
            </a:r>
          </a:p>
          <a:p>
            <a:pPr marL="857250" lvl="1" indent="-457200">
              <a:buFont typeface="Arial" panose="020B0604020202020204" pitchFamily="34" charset="0"/>
              <a:buChar char="•"/>
            </a:pPr>
            <a:r>
              <a:rPr lang="en-US" sz="2200" dirty="0"/>
              <a:t>There could be selection bias and no way to conduct temporal analysis</a:t>
            </a:r>
          </a:p>
          <a:p>
            <a:pPr marL="857250" lvl="1" indent="-457200">
              <a:buFont typeface="Arial" panose="020B0604020202020204" pitchFamily="34" charset="0"/>
              <a:buChar char="•"/>
            </a:pPr>
            <a:r>
              <a:rPr lang="en-US" sz="2200" dirty="0"/>
              <a:t>Other drugs may need to be investigated as the efficacy of these drugs is questionable</a:t>
            </a:r>
          </a:p>
          <a:p>
            <a:pPr marL="857250" lvl="1" indent="-457200">
              <a:buFont typeface="Arial" panose="020B0604020202020204" pitchFamily="34" charset="0"/>
              <a:buChar char="•"/>
            </a:pPr>
            <a:r>
              <a:rPr lang="en-US" sz="2200" dirty="0"/>
              <a:t>Existing research has questioned the efficacy of anti-depressants.</a:t>
            </a:r>
          </a:p>
        </p:txBody>
      </p:sp>
    </p:spTree>
    <p:extLst>
      <p:ext uri="{BB962C8B-B14F-4D97-AF65-F5344CB8AC3E}">
        <p14:creationId xmlns:p14="http://schemas.microsoft.com/office/powerpoint/2010/main" val="177184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1712"/>
          </a:xfrm>
        </p:spPr>
        <p:txBody>
          <a:bodyPr/>
          <a:lstStyle/>
          <a:p>
            <a:r>
              <a:rPr lang="en-US" dirty="0"/>
              <a:t>Recommendations</a:t>
            </a:r>
          </a:p>
        </p:txBody>
      </p:sp>
      <p:sp>
        <p:nvSpPr>
          <p:cNvPr id="3" name="Content Placeholder 2"/>
          <p:cNvSpPr>
            <a:spLocks noGrp="1"/>
          </p:cNvSpPr>
          <p:nvPr>
            <p:ph idx="1"/>
          </p:nvPr>
        </p:nvSpPr>
        <p:spPr/>
        <p:txBody>
          <a:bodyPr>
            <a:normAutofit/>
          </a:bodyPr>
          <a:lstStyle/>
          <a:p>
            <a:r>
              <a:rPr lang="en-US" sz="1800" dirty="0">
                <a:solidFill>
                  <a:srgbClr val="000000"/>
                </a:solidFill>
              </a:rPr>
              <a:t>PTSD should be rebranded to represent those who suffer from it in a better way</a:t>
            </a:r>
          </a:p>
          <a:p>
            <a:r>
              <a:rPr lang="en-US" sz="1800" dirty="0">
                <a:solidFill>
                  <a:srgbClr val="000000"/>
                </a:solidFill>
              </a:rPr>
              <a:t>Doctors should track patients PTSD symptoms severity overtime</a:t>
            </a:r>
          </a:p>
          <a:p>
            <a:r>
              <a:rPr lang="en-US" sz="1800" dirty="0">
                <a:solidFill>
                  <a:srgbClr val="000000"/>
                </a:solidFill>
              </a:rPr>
              <a:t>Symptoms decrease naturally over time </a:t>
            </a:r>
          </a:p>
          <a:p>
            <a:r>
              <a:rPr lang="en-US" sz="1800" dirty="0">
                <a:solidFill>
                  <a:srgbClr val="000000"/>
                </a:solidFill>
              </a:rPr>
              <a:t>Doctors should console the patients by giving a hope of improvement</a:t>
            </a:r>
          </a:p>
          <a:p>
            <a:r>
              <a:rPr lang="en-US" sz="1800" dirty="0">
                <a:solidFill>
                  <a:srgbClr val="000000"/>
                </a:solidFill>
              </a:rPr>
              <a:t>Consoling could in turn lead to a lessening of symptoms</a:t>
            </a:r>
          </a:p>
          <a:p>
            <a:r>
              <a:rPr lang="en-US" sz="1800" dirty="0">
                <a:solidFill>
                  <a:srgbClr val="000000"/>
                </a:solidFill>
              </a:rPr>
              <a:t>Focus more on depression that doesn’t improve naturally overtime</a:t>
            </a:r>
          </a:p>
          <a:p>
            <a:r>
              <a:rPr lang="en-US" sz="1800" dirty="0">
                <a:solidFill>
                  <a:srgbClr val="000000"/>
                </a:solidFill>
              </a:rPr>
              <a:t>Doctors should make use of hospital resources </a:t>
            </a:r>
          </a:p>
          <a:p>
            <a:r>
              <a:rPr lang="en-US" sz="1800" dirty="0">
                <a:solidFill>
                  <a:srgbClr val="000000"/>
                </a:solidFill>
              </a:rPr>
              <a:t>Symptoms improve more with intervention than just </a:t>
            </a:r>
            <a:r>
              <a:rPr lang="en-US" sz="1800" dirty="0" err="1">
                <a:solidFill>
                  <a:srgbClr val="000000"/>
                </a:solidFill>
              </a:rPr>
              <a:t>analysing</a:t>
            </a:r>
            <a:endParaRPr lang="en-US" sz="1800" dirty="0">
              <a:solidFill>
                <a:srgbClr val="000000"/>
              </a:solidFill>
            </a:endParaRPr>
          </a:p>
          <a:p>
            <a:r>
              <a:rPr lang="en-US" sz="1800" dirty="0">
                <a:solidFill>
                  <a:srgbClr val="000000"/>
                </a:solidFill>
              </a:rPr>
              <a:t>Treatments other than antidepressants and psychological procedures should be further investigated temporally. </a:t>
            </a:r>
          </a:p>
          <a:p>
            <a:r>
              <a:rPr lang="en-US" sz="1800" dirty="0">
                <a:solidFill>
                  <a:srgbClr val="000000"/>
                </a:solidFill>
              </a:rPr>
              <a:t>Separating out psychological treatment that a patient receives would be useful as-</a:t>
            </a:r>
          </a:p>
          <a:p>
            <a:pPr lvl="1">
              <a:buFont typeface="Arial" panose="020B0604020202020204" pitchFamily="34" charset="0"/>
              <a:buChar char="•"/>
            </a:pPr>
            <a:r>
              <a:rPr lang="en-US" sz="1800" dirty="0">
                <a:solidFill>
                  <a:srgbClr val="000000"/>
                </a:solidFill>
              </a:rPr>
              <a:t>Research shows that </a:t>
            </a:r>
            <a:r>
              <a:rPr lang="en-US" sz="1800" dirty="0">
                <a:solidFill>
                  <a:srgbClr val="000000"/>
                </a:solidFill>
                <a:highlight>
                  <a:srgbClr val="FFFFFF"/>
                </a:highlight>
              </a:rPr>
              <a:t>Eye movement desensitization and reprocessing might be more useful than other methods for treating PTSD</a:t>
            </a:r>
            <a:endParaRPr lang="en-US" sz="1800" dirty="0">
              <a:solidFill>
                <a:schemeClr val="dk1"/>
              </a:solidFill>
              <a:ea typeface="Calibri"/>
              <a:cs typeface="Calibri"/>
              <a:sym typeface="Calibri"/>
            </a:endParaRPr>
          </a:p>
        </p:txBody>
      </p:sp>
    </p:spTree>
    <p:extLst>
      <p:ext uri="{BB962C8B-B14F-4D97-AF65-F5344CB8AC3E}">
        <p14:creationId xmlns:p14="http://schemas.microsoft.com/office/powerpoint/2010/main" val="359091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66E8B-80A2-B741-8813-FDB171F5EA2D}"/>
              </a:ext>
            </a:extLst>
          </p:cNvPr>
          <p:cNvSpPr>
            <a:spLocks noGrp="1"/>
          </p:cNvSpPr>
          <p:nvPr>
            <p:ph type="title"/>
          </p:nvPr>
        </p:nvSpPr>
        <p:spPr>
          <a:xfrm>
            <a:off x="457200" y="2346325"/>
            <a:ext cx="8229600" cy="1001712"/>
          </a:xfrm>
        </p:spPr>
        <p:txBody>
          <a:bodyPr>
            <a:noAutofit/>
          </a:bodyPr>
          <a:lstStyle/>
          <a:p>
            <a:r>
              <a:rPr lang="en" sz="6000" b="1" dirty="0"/>
              <a:t>APPENDIX</a:t>
            </a:r>
            <a:endParaRPr lang="en-US" sz="6000" b="1" dirty="0"/>
          </a:p>
        </p:txBody>
      </p:sp>
    </p:spTree>
    <p:extLst>
      <p:ext uri="{BB962C8B-B14F-4D97-AF65-F5344CB8AC3E}">
        <p14:creationId xmlns:p14="http://schemas.microsoft.com/office/powerpoint/2010/main" val="129471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10EC-B43D-0F44-8251-98B051183B42}"/>
              </a:ext>
            </a:extLst>
          </p:cNvPr>
          <p:cNvSpPr>
            <a:spLocks noGrp="1"/>
          </p:cNvSpPr>
          <p:nvPr>
            <p:ph type="title"/>
          </p:nvPr>
        </p:nvSpPr>
        <p:spPr>
          <a:xfrm>
            <a:off x="457200" y="0"/>
            <a:ext cx="8229600" cy="1001712"/>
          </a:xfrm>
        </p:spPr>
        <p:txBody>
          <a:bodyPr/>
          <a:lstStyle/>
          <a:p>
            <a:r>
              <a:rPr lang="en" dirty="0"/>
              <a:t>Anxiety Encounters</a:t>
            </a:r>
            <a:endParaRPr lang="en-US" dirty="0"/>
          </a:p>
        </p:txBody>
      </p:sp>
      <p:pic>
        <p:nvPicPr>
          <p:cNvPr id="4" name="Shape 174">
            <a:extLst>
              <a:ext uri="{FF2B5EF4-FFF2-40B4-BE49-F238E27FC236}">
                <a16:creationId xmlns:a16="http://schemas.microsoft.com/office/drawing/2014/main" id="{81061D10-CE90-6C4E-92D1-418A60DAF1ED}"/>
              </a:ext>
            </a:extLst>
          </p:cNvPr>
          <p:cNvPicPr preferRelativeResize="0">
            <a:picLocks/>
          </p:cNvPicPr>
          <p:nvPr/>
        </p:nvPicPr>
        <p:blipFill rotWithShape="1">
          <a:blip r:embed="rId2">
            <a:alphaModFix/>
          </a:blip>
          <a:srcRect b="6985"/>
          <a:stretch/>
        </p:blipFill>
        <p:spPr>
          <a:xfrm>
            <a:off x="457200" y="1331449"/>
            <a:ext cx="8229600" cy="4362899"/>
          </a:xfrm>
          <a:prstGeom prst="rect">
            <a:avLst/>
          </a:prstGeom>
          <a:noFill/>
          <a:ln>
            <a:noFill/>
          </a:ln>
        </p:spPr>
      </p:pic>
    </p:spTree>
    <p:extLst>
      <p:ext uri="{BB962C8B-B14F-4D97-AF65-F5344CB8AC3E}">
        <p14:creationId xmlns:p14="http://schemas.microsoft.com/office/powerpoint/2010/main" val="1936053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773B-4F92-B948-9826-465EE3A8A574}"/>
              </a:ext>
            </a:extLst>
          </p:cNvPr>
          <p:cNvSpPr>
            <a:spLocks noGrp="1"/>
          </p:cNvSpPr>
          <p:nvPr>
            <p:ph type="title"/>
          </p:nvPr>
        </p:nvSpPr>
        <p:spPr>
          <a:xfrm>
            <a:off x="457200" y="0"/>
            <a:ext cx="8229600" cy="1001712"/>
          </a:xfrm>
        </p:spPr>
        <p:txBody>
          <a:bodyPr/>
          <a:lstStyle/>
          <a:p>
            <a:r>
              <a:rPr lang="en" dirty="0"/>
              <a:t>Depression Encounters</a:t>
            </a:r>
            <a:endParaRPr lang="en-US" dirty="0"/>
          </a:p>
        </p:txBody>
      </p:sp>
      <p:pic>
        <p:nvPicPr>
          <p:cNvPr id="4" name="Shape 209">
            <a:extLst>
              <a:ext uri="{FF2B5EF4-FFF2-40B4-BE49-F238E27FC236}">
                <a16:creationId xmlns:a16="http://schemas.microsoft.com/office/drawing/2014/main" id="{5BF818D3-A67B-624B-8853-166453FEF09F}"/>
              </a:ext>
            </a:extLst>
          </p:cNvPr>
          <p:cNvPicPr preferRelativeResize="0">
            <a:picLocks noGrp="1"/>
          </p:cNvPicPr>
          <p:nvPr>
            <p:ph idx="1"/>
          </p:nvPr>
        </p:nvPicPr>
        <p:blipFill rotWithShape="1">
          <a:blip r:embed="rId2">
            <a:alphaModFix/>
          </a:blip>
          <a:srcRect b="6777"/>
          <a:stretch/>
        </p:blipFill>
        <p:spPr>
          <a:xfrm>
            <a:off x="457200" y="1259076"/>
            <a:ext cx="8229600" cy="4372656"/>
          </a:xfrm>
          <a:prstGeom prst="rect">
            <a:avLst/>
          </a:prstGeom>
          <a:noFill/>
          <a:ln>
            <a:noFill/>
          </a:ln>
        </p:spPr>
      </p:pic>
    </p:spTree>
    <p:extLst>
      <p:ext uri="{BB962C8B-B14F-4D97-AF65-F5344CB8AC3E}">
        <p14:creationId xmlns:p14="http://schemas.microsoft.com/office/powerpoint/2010/main" val="304579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FA8B-5771-C546-AD20-E3FA8E717925}"/>
              </a:ext>
            </a:extLst>
          </p:cNvPr>
          <p:cNvSpPr>
            <a:spLocks noGrp="1"/>
          </p:cNvSpPr>
          <p:nvPr>
            <p:ph type="title"/>
          </p:nvPr>
        </p:nvSpPr>
        <p:spPr>
          <a:xfrm>
            <a:off x="457200" y="0"/>
            <a:ext cx="8229600" cy="1001712"/>
          </a:xfrm>
        </p:spPr>
        <p:txBody>
          <a:bodyPr/>
          <a:lstStyle/>
          <a:p>
            <a:r>
              <a:rPr lang="en" dirty="0"/>
              <a:t>Drug and Alcohol Encounters</a:t>
            </a:r>
            <a:endParaRPr lang="en-US" dirty="0"/>
          </a:p>
        </p:txBody>
      </p:sp>
      <p:pic>
        <p:nvPicPr>
          <p:cNvPr id="4" name="Shape 215">
            <a:extLst>
              <a:ext uri="{FF2B5EF4-FFF2-40B4-BE49-F238E27FC236}">
                <a16:creationId xmlns:a16="http://schemas.microsoft.com/office/drawing/2014/main" id="{BC3C1DE2-A28E-7F4C-8D0D-42FBEDE55897}"/>
              </a:ext>
            </a:extLst>
          </p:cNvPr>
          <p:cNvPicPr preferRelativeResize="0">
            <a:picLocks noGrp="1"/>
          </p:cNvPicPr>
          <p:nvPr>
            <p:ph idx="1"/>
          </p:nvPr>
        </p:nvPicPr>
        <p:blipFill rotWithShape="1">
          <a:blip r:embed="rId2">
            <a:alphaModFix/>
          </a:blip>
          <a:srcRect b="8399"/>
          <a:stretch/>
        </p:blipFill>
        <p:spPr>
          <a:xfrm>
            <a:off x="457200" y="1381783"/>
            <a:ext cx="8229600" cy="4296575"/>
          </a:xfrm>
          <a:prstGeom prst="rect">
            <a:avLst/>
          </a:prstGeom>
          <a:noFill/>
          <a:ln>
            <a:noFill/>
          </a:ln>
        </p:spPr>
      </p:pic>
    </p:spTree>
    <p:extLst>
      <p:ext uri="{BB962C8B-B14F-4D97-AF65-F5344CB8AC3E}">
        <p14:creationId xmlns:p14="http://schemas.microsoft.com/office/powerpoint/2010/main" val="1967412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A184-30DE-1747-B80B-67E6A7DA950F}"/>
              </a:ext>
            </a:extLst>
          </p:cNvPr>
          <p:cNvSpPr>
            <a:spLocks noGrp="1"/>
          </p:cNvSpPr>
          <p:nvPr>
            <p:ph type="title"/>
          </p:nvPr>
        </p:nvSpPr>
        <p:spPr>
          <a:xfrm>
            <a:off x="457200" y="0"/>
            <a:ext cx="8229600" cy="1001712"/>
          </a:xfrm>
        </p:spPr>
        <p:txBody>
          <a:bodyPr/>
          <a:lstStyle/>
          <a:p>
            <a:r>
              <a:rPr lang="en" dirty="0"/>
              <a:t>Suicide Encounters</a:t>
            </a:r>
            <a:endParaRPr lang="en-US" dirty="0"/>
          </a:p>
        </p:txBody>
      </p:sp>
      <p:pic>
        <p:nvPicPr>
          <p:cNvPr id="4" name="Shape 221">
            <a:extLst>
              <a:ext uri="{FF2B5EF4-FFF2-40B4-BE49-F238E27FC236}">
                <a16:creationId xmlns:a16="http://schemas.microsoft.com/office/drawing/2014/main" id="{F4E19DDC-FC9F-4449-9E12-894D1B334CCF}"/>
              </a:ext>
            </a:extLst>
          </p:cNvPr>
          <p:cNvPicPr preferRelativeResize="0">
            <a:picLocks noGrp="1"/>
          </p:cNvPicPr>
          <p:nvPr>
            <p:ph idx="1"/>
          </p:nvPr>
        </p:nvPicPr>
        <p:blipFill rotWithShape="1">
          <a:blip r:embed="rId2">
            <a:alphaModFix/>
          </a:blip>
          <a:srcRect b="8130"/>
          <a:stretch/>
        </p:blipFill>
        <p:spPr>
          <a:xfrm>
            <a:off x="457200" y="1341608"/>
            <a:ext cx="8229600" cy="4309192"/>
          </a:xfrm>
          <a:prstGeom prst="rect">
            <a:avLst/>
          </a:prstGeom>
          <a:noFill/>
          <a:ln>
            <a:noFill/>
          </a:ln>
        </p:spPr>
      </p:pic>
    </p:spTree>
    <p:extLst>
      <p:ext uri="{BB962C8B-B14F-4D97-AF65-F5344CB8AC3E}">
        <p14:creationId xmlns:p14="http://schemas.microsoft.com/office/powerpoint/2010/main" val="9580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7608-B4BA-414C-94EC-CDEB911F5641}"/>
              </a:ext>
            </a:extLst>
          </p:cNvPr>
          <p:cNvSpPr>
            <a:spLocks noGrp="1"/>
          </p:cNvSpPr>
          <p:nvPr>
            <p:ph type="title"/>
          </p:nvPr>
        </p:nvSpPr>
        <p:spPr>
          <a:xfrm>
            <a:off x="457200" y="0"/>
            <a:ext cx="8229600" cy="1001712"/>
          </a:xfrm>
        </p:spPr>
        <p:txBody>
          <a:bodyPr/>
          <a:lstStyle/>
          <a:p>
            <a:r>
              <a:rPr lang="en" dirty="0"/>
              <a:t>PTSD Encounters</a:t>
            </a:r>
            <a:endParaRPr lang="en-US" dirty="0"/>
          </a:p>
        </p:txBody>
      </p:sp>
      <p:pic>
        <p:nvPicPr>
          <p:cNvPr id="4" name="Shape 227">
            <a:extLst>
              <a:ext uri="{FF2B5EF4-FFF2-40B4-BE49-F238E27FC236}">
                <a16:creationId xmlns:a16="http://schemas.microsoft.com/office/drawing/2014/main" id="{084B51E8-DE38-6B40-86A0-F3239F6ED6D0}"/>
              </a:ext>
            </a:extLst>
          </p:cNvPr>
          <p:cNvPicPr preferRelativeResize="0">
            <a:picLocks noGrp="1"/>
          </p:cNvPicPr>
          <p:nvPr>
            <p:ph idx="1"/>
          </p:nvPr>
        </p:nvPicPr>
        <p:blipFill rotWithShape="1">
          <a:blip r:embed="rId2">
            <a:alphaModFix/>
          </a:blip>
          <a:srcRect b="6777"/>
          <a:stretch/>
        </p:blipFill>
        <p:spPr>
          <a:xfrm>
            <a:off x="457200" y="1360675"/>
            <a:ext cx="8229600" cy="4372656"/>
          </a:xfrm>
          <a:prstGeom prst="rect">
            <a:avLst/>
          </a:prstGeom>
          <a:noFill/>
          <a:ln>
            <a:noFill/>
          </a:ln>
        </p:spPr>
      </p:pic>
    </p:spTree>
    <p:extLst>
      <p:ext uri="{BB962C8B-B14F-4D97-AF65-F5344CB8AC3E}">
        <p14:creationId xmlns:p14="http://schemas.microsoft.com/office/powerpoint/2010/main" val="2570662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A716-74D3-2D4A-BEF1-279C950DD10F}"/>
              </a:ext>
            </a:extLst>
          </p:cNvPr>
          <p:cNvSpPr>
            <a:spLocks noGrp="1"/>
          </p:cNvSpPr>
          <p:nvPr>
            <p:ph type="title"/>
          </p:nvPr>
        </p:nvSpPr>
        <p:spPr>
          <a:xfrm>
            <a:off x="457200" y="0"/>
            <a:ext cx="8229600" cy="1001712"/>
          </a:xfrm>
        </p:spPr>
        <p:txBody>
          <a:bodyPr/>
          <a:lstStyle/>
          <a:p>
            <a:r>
              <a:rPr lang="en" dirty="0">
                <a:solidFill>
                  <a:schemeClr val="dk1"/>
                </a:solidFill>
                <a:ea typeface="Calibri"/>
                <a:cs typeface="Calibri"/>
                <a:sym typeface="Calibri"/>
              </a:rPr>
              <a:t>Key Business Questions</a:t>
            </a:r>
            <a:endParaRPr lang="en-US" dirty="0"/>
          </a:p>
        </p:txBody>
      </p:sp>
      <p:sp>
        <p:nvSpPr>
          <p:cNvPr id="3" name="Content Placeholder 2">
            <a:extLst>
              <a:ext uri="{FF2B5EF4-FFF2-40B4-BE49-F238E27FC236}">
                <a16:creationId xmlns:a16="http://schemas.microsoft.com/office/drawing/2014/main" id="{1FB3164A-A424-8D4C-8DE3-460EC412DE27}"/>
              </a:ext>
            </a:extLst>
          </p:cNvPr>
          <p:cNvSpPr>
            <a:spLocks noGrp="1"/>
          </p:cNvSpPr>
          <p:nvPr>
            <p:ph idx="1"/>
          </p:nvPr>
        </p:nvSpPr>
        <p:spPr>
          <a:xfrm>
            <a:off x="457200" y="1286934"/>
            <a:ext cx="8229600" cy="4767314"/>
          </a:xfrm>
        </p:spPr>
        <p:txBody>
          <a:bodyPr>
            <a:normAutofit/>
          </a:bodyPr>
          <a:lstStyle/>
          <a:p>
            <a:r>
              <a:rPr lang="en-US" sz="2800" dirty="0">
                <a:solidFill>
                  <a:schemeClr val="dk1"/>
                </a:solidFill>
                <a:ea typeface="Calibri"/>
                <a:cs typeface="Calibri"/>
                <a:sym typeface="Calibri"/>
              </a:rPr>
              <a:t>Can PTSD be predicted based on demographic factors?</a:t>
            </a:r>
          </a:p>
          <a:p>
            <a:pPr marL="0" indent="0">
              <a:buNone/>
            </a:pPr>
            <a:endParaRPr lang="en-US" sz="2800" dirty="0"/>
          </a:p>
          <a:p>
            <a:r>
              <a:rPr lang="en-US" sz="2800" dirty="0">
                <a:solidFill>
                  <a:schemeClr val="dk1"/>
                </a:solidFill>
                <a:ea typeface="Calibri"/>
                <a:cs typeface="Calibri"/>
                <a:sym typeface="Calibri"/>
              </a:rPr>
              <a:t>Does PTSD symptoms have a pattern over-time?</a:t>
            </a:r>
          </a:p>
          <a:p>
            <a:pPr marL="0" indent="0">
              <a:buNone/>
            </a:pPr>
            <a:endParaRPr lang="en-US" sz="2800" dirty="0"/>
          </a:p>
          <a:p>
            <a:r>
              <a:rPr lang="en-US" sz="2800" dirty="0">
                <a:solidFill>
                  <a:schemeClr val="dk1"/>
                </a:solidFill>
                <a:ea typeface="Calibri"/>
                <a:cs typeface="Calibri"/>
                <a:sym typeface="Calibri"/>
              </a:rPr>
              <a:t>Does anti-depressants</a:t>
            </a:r>
            <a:r>
              <a:rPr lang="en-US" sz="2800" dirty="0"/>
              <a:t> </a:t>
            </a:r>
            <a:r>
              <a:rPr lang="en-US" sz="2800" dirty="0">
                <a:solidFill>
                  <a:schemeClr val="dk1"/>
                </a:solidFill>
                <a:ea typeface="Calibri"/>
                <a:cs typeface="Calibri"/>
                <a:sym typeface="Calibri"/>
              </a:rPr>
              <a:t>or </a:t>
            </a:r>
            <a:r>
              <a:rPr lang="en-US" sz="2800" dirty="0"/>
              <a:t>therapy</a:t>
            </a:r>
            <a:r>
              <a:rPr lang="en-US" sz="2800" dirty="0">
                <a:solidFill>
                  <a:schemeClr val="dk1"/>
                </a:solidFill>
                <a:ea typeface="Calibri"/>
                <a:cs typeface="Calibri"/>
                <a:sym typeface="Calibri"/>
              </a:rPr>
              <a:t> reduce the severity of the symptoms?</a:t>
            </a:r>
          </a:p>
          <a:p>
            <a:pPr marL="0" indent="0">
              <a:buNone/>
            </a:pPr>
            <a:endParaRPr lang="en-US" sz="2800" dirty="0"/>
          </a:p>
          <a:p>
            <a:r>
              <a:rPr lang="en-US" sz="2800" dirty="0">
                <a:solidFill>
                  <a:schemeClr val="dk1"/>
                </a:solidFill>
                <a:ea typeface="Calibri"/>
                <a:cs typeface="Calibri"/>
                <a:sym typeface="Calibri"/>
              </a:rPr>
              <a:t>How is PTSD linked with Charleston?</a:t>
            </a:r>
            <a:endParaRPr lang="en-US" sz="2800" dirty="0"/>
          </a:p>
        </p:txBody>
      </p:sp>
    </p:spTree>
    <p:extLst>
      <p:ext uri="{BB962C8B-B14F-4D97-AF65-F5344CB8AC3E}">
        <p14:creationId xmlns:p14="http://schemas.microsoft.com/office/powerpoint/2010/main" val="2525802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173F-57C4-C746-85CC-569D69BC57F5}"/>
              </a:ext>
            </a:extLst>
          </p:cNvPr>
          <p:cNvSpPr>
            <a:spLocks noGrp="1"/>
          </p:cNvSpPr>
          <p:nvPr>
            <p:ph type="title"/>
          </p:nvPr>
        </p:nvSpPr>
        <p:spPr>
          <a:xfrm>
            <a:off x="0" y="0"/>
            <a:ext cx="9144000" cy="1001712"/>
          </a:xfrm>
        </p:spPr>
        <p:txBody>
          <a:bodyPr>
            <a:normAutofit/>
          </a:bodyPr>
          <a:lstStyle/>
          <a:p>
            <a:r>
              <a:rPr lang="en" dirty="0"/>
              <a:t>Age with PTSD in Tableau</a:t>
            </a:r>
            <a:endParaRPr lang="en-US" dirty="0"/>
          </a:p>
        </p:txBody>
      </p:sp>
      <p:pic>
        <p:nvPicPr>
          <p:cNvPr id="4" name="Shape 239">
            <a:extLst>
              <a:ext uri="{FF2B5EF4-FFF2-40B4-BE49-F238E27FC236}">
                <a16:creationId xmlns:a16="http://schemas.microsoft.com/office/drawing/2014/main" id="{9D615087-56E9-EB42-8994-B02BEC82E0EE}"/>
              </a:ext>
            </a:extLst>
          </p:cNvPr>
          <p:cNvPicPr preferRelativeResize="0">
            <a:picLocks noGrp="1"/>
          </p:cNvPicPr>
          <p:nvPr>
            <p:ph idx="1"/>
          </p:nvPr>
        </p:nvPicPr>
        <p:blipFill rotWithShape="1">
          <a:blip r:embed="rId2">
            <a:alphaModFix/>
          </a:blip>
          <a:srcRect b="9148"/>
          <a:stretch/>
        </p:blipFill>
        <p:spPr>
          <a:xfrm>
            <a:off x="128588" y="1628776"/>
            <a:ext cx="9015412" cy="4143374"/>
          </a:xfrm>
          <a:prstGeom prst="rect">
            <a:avLst/>
          </a:prstGeom>
          <a:noFill/>
          <a:ln>
            <a:noFill/>
          </a:ln>
        </p:spPr>
      </p:pic>
    </p:spTree>
    <p:extLst>
      <p:ext uri="{BB962C8B-B14F-4D97-AF65-F5344CB8AC3E}">
        <p14:creationId xmlns:p14="http://schemas.microsoft.com/office/powerpoint/2010/main" val="239989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212"/>
            <a:ext cx="8229600" cy="858129"/>
          </a:xfrm>
        </p:spPr>
        <p:txBody>
          <a:bodyPr>
            <a:normAutofit/>
          </a:bodyPr>
          <a:lstStyle/>
          <a:p>
            <a:r>
              <a:rPr lang="en-US" dirty="0"/>
              <a:t>Introduction</a:t>
            </a:r>
          </a:p>
        </p:txBody>
      </p:sp>
      <p:sp>
        <p:nvSpPr>
          <p:cNvPr id="3" name="Content Placeholder 2"/>
          <p:cNvSpPr>
            <a:spLocks noGrp="1"/>
          </p:cNvSpPr>
          <p:nvPr>
            <p:ph idx="1"/>
          </p:nvPr>
        </p:nvSpPr>
        <p:spPr>
          <a:xfrm>
            <a:off x="457200" y="894341"/>
            <a:ext cx="8229600" cy="5041374"/>
          </a:xfrm>
        </p:spPr>
        <p:txBody>
          <a:bodyPr>
            <a:noAutofit/>
          </a:bodyPr>
          <a:lstStyle/>
          <a:p>
            <a:pPr marL="0" lvl="0" indent="0">
              <a:lnSpc>
                <a:spcPct val="80000"/>
              </a:lnSpc>
              <a:spcBef>
                <a:spcPts val="0"/>
              </a:spcBef>
              <a:buNone/>
            </a:pPr>
            <a:r>
              <a:rPr lang="en" sz="1600" b="1" dirty="0">
                <a:solidFill>
                  <a:schemeClr val="dk1"/>
                </a:solidFill>
              </a:rPr>
              <a:t>General Background</a:t>
            </a:r>
          </a:p>
          <a:p>
            <a:pPr lvl="1">
              <a:buFont typeface="Arial" panose="020B0604020202020204" pitchFamily="34" charset="0"/>
              <a:buChar char="•"/>
            </a:pPr>
            <a:r>
              <a:rPr lang="en" sz="1600" dirty="0"/>
              <a:t>PTSD is alternatively known as ‘Shell Shock’ or ‘Combat Stress’</a:t>
            </a:r>
          </a:p>
          <a:p>
            <a:pPr lvl="1">
              <a:buFont typeface="Arial" panose="020B0604020202020204" pitchFamily="34" charset="0"/>
              <a:buChar char="•"/>
            </a:pPr>
            <a:r>
              <a:rPr lang="en-US" sz="1600" dirty="0"/>
              <a:t>It occurs after an individual experiences severe trauma or a life-threatening event</a:t>
            </a:r>
          </a:p>
          <a:p>
            <a:pPr lvl="1">
              <a:buFont typeface="Arial" panose="020B0604020202020204" pitchFamily="34" charset="0"/>
              <a:buChar char="•"/>
            </a:pPr>
            <a:r>
              <a:rPr lang="en" sz="1600" dirty="0"/>
              <a:t>70% of adults in the U.S. have experienced some type of traumatic event at least once in their lives</a:t>
            </a:r>
          </a:p>
          <a:p>
            <a:pPr lvl="1">
              <a:buFont typeface="Arial" panose="020B0604020202020204" pitchFamily="34" charset="0"/>
              <a:buChar char="•"/>
            </a:pPr>
            <a:r>
              <a:rPr lang="en-US" sz="1600" dirty="0"/>
              <a:t>The figure rises to approximately 223.4 million people</a:t>
            </a:r>
          </a:p>
          <a:p>
            <a:pPr lvl="1">
              <a:buFont typeface="Arial" panose="020B0604020202020204" pitchFamily="34" charset="0"/>
              <a:buChar char="•"/>
            </a:pPr>
            <a:r>
              <a:rPr lang="en" sz="1600" dirty="0"/>
              <a:t>Common treatments for PTSD:</a:t>
            </a:r>
          </a:p>
          <a:p>
            <a:pPr lvl="2">
              <a:buFont typeface="Arial" panose="020B0604020202020204" pitchFamily="34" charset="0"/>
              <a:buChar char="•"/>
            </a:pPr>
            <a:r>
              <a:rPr lang="en-US" sz="1600" dirty="0"/>
              <a:t>Medication</a:t>
            </a:r>
          </a:p>
          <a:p>
            <a:pPr lvl="2">
              <a:buFont typeface="Arial" panose="020B0604020202020204" pitchFamily="34" charset="0"/>
              <a:buChar char="•"/>
            </a:pPr>
            <a:r>
              <a:rPr lang="en" sz="1600" dirty="0"/>
              <a:t>Different types of Psychological Interventions</a:t>
            </a:r>
            <a:endParaRPr lang="en-US" sz="1600" dirty="0"/>
          </a:p>
          <a:p>
            <a:pPr marL="0" indent="0">
              <a:buNone/>
            </a:pPr>
            <a:r>
              <a:rPr lang="en-US" sz="1600" b="1" dirty="0"/>
              <a:t>Gap</a:t>
            </a:r>
          </a:p>
          <a:p>
            <a:pPr lvl="1">
              <a:buFont typeface="Arial" panose="020B0604020202020204" pitchFamily="34" charset="0"/>
              <a:buChar char="•"/>
            </a:pPr>
            <a:r>
              <a:rPr lang="en-US" sz="1600" dirty="0"/>
              <a:t>Gap is how PTSD progresses over time (Krystala, 2009)</a:t>
            </a:r>
          </a:p>
          <a:p>
            <a:pPr marL="457200" lvl="1" indent="0">
              <a:buNone/>
            </a:pPr>
            <a:endParaRPr lang="en-US" sz="1600" dirty="0"/>
          </a:p>
          <a:p>
            <a:pPr marL="0" indent="0">
              <a:buNone/>
            </a:pPr>
            <a:r>
              <a:rPr lang="en-US" sz="1600" b="1" dirty="0"/>
              <a:t>Problem Statement</a:t>
            </a:r>
          </a:p>
          <a:p>
            <a:pPr marL="0" indent="0">
              <a:buNone/>
            </a:pPr>
            <a:r>
              <a:rPr lang="en" sz="1600" dirty="0"/>
              <a:t>How can we improve the quality of treatment for Post Traumatic Stress Disorder by using the patient data like:</a:t>
            </a:r>
            <a:endParaRPr lang="en-US" sz="1600" b="1" dirty="0"/>
          </a:p>
          <a:p>
            <a:pPr lvl="1">
              <a:buFont typeface="Arial" panose="020B0604020202020204" pitchFamily="34" charset="0"/>
              <a:buChar char="•"/>
            </a:pPr>
            <a:r>
              <a:rPr lang="en-US" sz="1600" dirty="0"/>
              <a:t>Demographic factors</a:t>
            </a:r>
          </a:p>
          <a:p>
            <a:pPr lvl="1">
              <a:buFont typeface="Arial" panose="020B0604020202020204" pitchFamily="34" charset="0"/>
              <a:buChar char="•"/>
            </a:pPr>
            <a:r>
              <a:rPr lang="en-US" sz="1600" dirty="0"/>
              <a:t>Encounter Details</a:t>
            </a:r>
          </a:p>
          <a:p>
            <a:pPr lvl="1">
              <a:buFont typeface="Arial" panose="020B0604020202020204" pitchFamily="34" charset="0"/>
              <a:buChar char="•"/>
            </a:pPr>
            <a:r>
              <a:rPr lang="en-US" sz="1600" dirty="0"/>
              <a:t>Record of Anti-depressants, etc.</a:t>
            </a:r>
          </a:p>
        </p:txBody>
      </p:sp>
    </p:spTree>
    <p:extLst>
      <p:ext uri="{BB962C8B-B14F-4D97-AF65-F5344CB8AC3E}">
        <p14:creationId xmlns:p14="http://schemas.microsoft.com/office/powerpoint/2010/main" val="2323654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61B-6E67-5244-8443-B8746E7E4F12}"/>
              </a:ext>
            </a:extLst>
          </p:cNvPr>
          <p:cNvSpPr>
            <a:spLocks noGrp="1"/>
          </p:cNvSpPr>
          <p:nvPr>
            <p:ph type="title"/>
          </p:nvPr>
        </p:nvSpPr>
        <p:spPr>
          <a:xfrm>
            <a:off x="0" y="0"/>
            <a:ext cx="9144000" cy="1001712"/>
          </a:xfrm>
        </p:spPr>
        <p:txBody>
          <a:bodyPr>
            <a:normAutofit/>
          </a:bodyPr>
          <a:lstStyle/>
          <a:p>
            <a:r>
              <a:rPr lang="en" dirty="0"/>
              <a:t>Census Region by Gender with PTSD</a:t>
            </a:r>
            <a:endParaRPr lang="en-US" dirty="0"/>
          </a:p>
        </p:txBody>
      </p:sp>
      <p:pic>
        <p:nvPicPr>
          <p:cNvPr id="4" name="Shape 245">
            <a:extLst>
              <a:ext uri="{FF2B5EF4-FFF2-40B4-BE49-F238E27FC236}">
                <a16:creationId xmlns:a16="http://schemas.microsoft.com/office/drawing/2014/main" id="{ACDF82EC-C24C-E246-B9B2-9F1BDCFD9E36}"/>
              </a:ext>
            </a:extLst>
          </p:cNvPr>
          <p:cNvPicPr preferRelativeResize="0">
            <a:picLocks noGrp="1"/>
          </p:cNvPicPr>
          <p:nvPr>
            <p:ph idx="1"/>
          </p:nvPr>
        </p:nvPicPr>
        <p:blipFill rotWithShape="1">
          <a:blip r:embed="rId2">
            <a:alphaModFix/>
          </a:blip>
          <a:srcRect b="12533"/>
          <a:stretch/>
        </p:blipFill>
        <p:spPr>
          <a:xfrm>
            <a:off x="1334115" y="1276350"/>
            <a:ext cx="6475770" cy="4778375"/>
          </a:xfrm>
          <a:prstGeom prst="rect">
            <a:avLst/>
          </a:prstGeom>
          <a:noFill/>
          <a:ln>
            <a:noFill/>
          </a:ln>
        </p:spPr>
      </p:pic>
    </p:spTree>
    <p:extLst>
      <p:ext uri="{BB962C8B-B14F-4D97-AF65-F5344CB8AC3E}">
        <p14:creationId xmlns:p14="http://schemas.microsoft.com/office/powerpoint/2010/main" val="3454368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1712"/>
          </a:xfrm>
        </p:spPr>
        <p:txBody>
          <a:bodyPr/>
          <a:lstStyle/>
          <a:p>
            <a:r>
              <a:rPr lang="en-US" dirty="0"/>
              <a:t>Methods</a:t>
            </a:r>
          </a:p>
        </p:txBody>
      </p:sp>
      <p:sp>
        <p:nvSpPr>
          <p:cNvPr id="3" name="Content Placeholder 2"/>
          <p:cNvSpPr>
            <a:spLocks noGrp="1"/>
          </p:cNvSpPr>
          <p:nvPr>
            <p:ph idx="1"/>
          </p:nvPr>
        </p:nvSpPr>
        <p:spPr>
          <a:xfrm>
            <a:off x="457200" y="762000"/>
            <a:ext cx="8229600" cy="5292248"/>
          </a:xfrm>
        </p:spPr>
        <p:txBody>
          <a:bodyPr>
            <a:noAutofit/>
          </a:bodyPr>
          <a:lstStyle/>
          <a:p>
            <a:pPr marL="0" indent="0">
              <a:buNone/>
            </a:pPr>
            <a:r>
              <a:rPr lang="en-US" sz="1600" b="1" dirty="0"/>
              <a:t>Data Cleaning</a:t>
            </a:r>
          </a:p>
          <a:p>
            <a:r>
              <a:rPr lang="en-US" sz="1600" dirty="0"/>
              <a:t>Both datasets are combined (General &amp; PTSD)</a:t>
            </a:r>
          </a:p>
          <a:p>
            <a:r>
              <a:rPr lang="en-US" sz="1600" dirty="0"/>
              <a:t>PTSD_FLAG variable is created</a:t>
            </a:r>
          </a:p>
          <a:p>
            <a:pPr lvl="1">
              <a:buFont typeface="Arial" panose="020B0604020202020204" pitchFamily="34" charset="0"/>
              <a:buChar char="•"/>
            </a:pPr>
            <a:r>
              <a:rPr lang="en-US" sz="1600" dirty="0"/>
              <a:t>1 – PTSD Dataset</a:t>
            </a:r>
          </a:p>
          <a:p>
            <a:pPr lvl="1">
              <a:buFont typeface="Arial" panose="020B0604020202020204" pitchFamily="34" charset="0"/>
              <a:buChar char="•"/>
            </a:pPr>
            <a:r>
              <a:rPr lang="en-US" sz="1600" dirty="0"/>
              <a:t>0 – General Dataset</a:t>
            </a:r>
          </a:p>
          <a:p>
            <a:r>
              <a:rPr lang="en-US" sz="1600" dirty="0"/>
              <a:t>BMI column is created using height and weight variables.</a:t>
            </a:r>
          </a:p>
          <a:p>
            <a:r>
              <a:rPr lang="en-US" sz="1600" dirty="0"/>
              <a:t>Outlier rows were removed having impossible heart rate such as:</a:t>
            </a:r>
          </a:p>
          <a:p>
            <a:pPr lvl="1">
              <a:buFont typeface="Arial" panose="020B0604020202020204" pitchFamily="34" charset="0"/>
              <a:buChar char="•"/>
            </a:pPr>
            <a:r>
              <a:rPr lang="en-US" sz="1600" dirty="0"/>
              <a:t>Less than 40 </a:t>
            </a:r>
          </a:p>
          <a:p>
            <a:pPr lvl="1">
              <a:buFont typeface="Arial" panose="020B0604020202020204" pitchFamily="34" charset="0"/>
              <a:buChar char="•"/>
            </a:pPr>
            <a:r>
              <a:rPr lang="en-US" sz="1600" dirty="0"/>
              <a:t>Greater than 250. </a:t>
            </a:r>
          </a:p>
          <a:p>
            <a:r>
              <a:rPr lang="en-US" sz="1600" dirty="0"/>
              <a:t>NULL values in binary columns were changed to 0.</a:t>
            </a:r>
          </a:p>
          <a:p>
            <a:r>
              <a:rPr lang="en-US" sz="1600" dirty="0"/>
              <a:t>New dataset created with ID, PTSD_AGE and ‘number of encounters’ for symptoms like</a:t>
            </a:r>
          </a:p>
          <a:p>
            <a:pPr lvl="1">
              <a:buFont typeface="Arial" panose="020B0604020202020204" pitchFamily="34" charset="0"/>
              <a:buChar char="•"/>
            </a:pPr>
            <a:r>
              <a:rPr lang="en-US" sz="1600" dirty="0"/>
              <a:t>Anxiety</a:t>
            </a:r>
          </a:p>
          <a:p>
            <a:pPr lvl="1">
              <a:buFont typeface="Arial" panose="020B0604020202020204" pitchFamily="34" charset="0"/>
              <a:buChar char="•"/>
            </a:pPr>
            <a:r>
              <a:rPr lang="en-US" sz="1600" dirty="0"/>
              <a:t>Depression</a:t>
            </a:r>
          </a:p>
          <a:p>
            <a:pPr lvl="1">
              <a:buFont typeface="Arial" panose="020B0604020202020204" pitchFamily="34" charset="0"/>
              <a:buChar char="•"/>
            </a:pPr>
            <a:r>
              <a:rPr lang="en-US" sz="1600" dirty="0"/>
              <a:t>Suicide</a:t>
            </a:r>
          </a:p>
          <a:p>
            <a:pPr lvl="1">
              <a:buFont typeface="Arial" panose="020B0604020202020204" pitchFamily="34" charset="0"/>
              <a:buChar char="•"/>
            </a:pPr>
            <a:r>
              <a:rPr lang="en-US" sz="1600" dirty="0"/>
              <a:t>Drug abuse</a:t>
            </a:r>
          </a:p>
          <a:p>
            <a:pPr lvl="1">
              <a:buFont typeface="Arial" panose="020B0604020202020204" pitchFamily="34" charset="0"/>
              <a:buChar char="•"/>
            </a:pPr>
            <a:r>
              <a:rPr lang="en-US" sz="1600" dirty="0"/>
              <a:t>PTSD</a:t>
            </a:r>
          </a:p>
          <a:p>
            <a:r>
              <a:rPr lang="en-US" sz="1600" dirty="0"/>
              <a:t>Finally a flag is added for each symptom type to represent whether a patient never experienced any of a symptom type</a:t>
            </a:r>
          </a:p>
          <a:p>
            <a:endParaRPr lang="en-US" sz="1600" dirty="0"/>
          </a:p>
        </p:txBody>
      </p:sp>
    </p:spTree>
    <p:extLst>
      <p:ext uri="{BB962C8B-B14F-4D97-AF65-F5344CB8AC3E}">
        <p14:creationId xmlns:p14="http://schemas.microsoft.com/office/powerpoint/2010/main" val="260835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1712"/>
          </a:xfrm>
        </p:spPr>
        <p:txBody>
          <a:bodyPr/>
          <a:lstStyle/>
          <a:p>
            <a:r>
              <a:rPr lang="en-US" dirty="0"/>
              <a:t>Methods</a:t>
            </a:r>
          </a:p>
        </p:txBody>
      </p:sp>
      <p:sp>
        <p:nvSpPr>
          <p:cNvPr id="3" name="Content Placeholder 2"/>
          <p:cNvSpPr>
            <a:spLocks noGrp="1"/>
          </p:cNvSpPr>
          <p:nvPr>
            <p:ph idx="1"/>
          </p:nvPr>
        </p:nvSpPr>
        <p:spPr>
          <a:xfrm>
            <a:off x="457200" y="863600"/>
            <a:ext cx="8229600" cy="5190648"/>
          </a:xfrm>
        </p:spPr>
        <p:txBody>
          <a:bodyPr>
            <a:normAutofit/>
          </a:bodyPr>
          <a:lstStyle/>
          <a:p>
            <a:pPr marL="0" indent="0">
              <a:buNone/>
            </a:pPr>
            <a:r>
              <a:rPr lang="en-US" sz="1600" b="1" dirty="0"/>
              <a:t>Data Analysis</a:t>
            </a:r>
          </a:p>
          <a:p>
            <a:pPr>
              <a:buFont typeface="Arial" panose="020B0604020202020204" pitchFamily="34" charset="0"/>
              <a:buChar char="•"/>
            </a:pPr>
            <a:r>
              <a:rPr lang="en-US" sz="1600" dirty="0"/>
              <a:t>In SAS EM, </a:t>
            </a:r>
          </a:p>
          <a:p>
            <a:pPr lvl="1">
              <a:buFont typeface="Arial" panose="020B0604020202020204" pitchFamily="34" charset="0"/>
              <a:buChar char="•"/>
            </a:pPr>
            <a:r>
              <a:rPr lang="en-US" sz="1600" dirty="0"/>
              <a:t>Models – trees, neural nets &amp; regression </a:t>
            </a:r>
          </a:p>
          <a:p>
            <a:pPr lvl="1">
              <a:buFont typeface="Arial" panose="020B0604020202020204" pitchFamily="34" charset="0"/>
              <a:buChar char="•"/>
            </a:pPr>
            <a:r>
              <a:rPr lang="en-US" sz="1600" dirty="0"/>
              <a:t>Target variable - PTSD_FLAG</a:t>
            </a:r>
          </a:p>
          <a:p>
            <a:pPr lvl="1">
              <a:buFont typeface="Arial" panose="020B0604020202020204" pitchFamily="34" charset="0"/>
              <a:buChar char="•"/>
            </a:pPr>
            <a:r>
              <a:rPr lang="en-US" sz="1600" dirty="0"/>
              <a:t>Method - Imputation and Variable selection</a:t>
            </a:r>
          </a:p>
          <a:p>
            <a:pPr lvl="1">
              <a:buFont typeface="Arial" panose="020B0604020202020204" pitchFamily="34" charset="0"/>
              <a:buChar char="•"/>
            </a:pPr>
            <a:r>
              <a:rPr lang="en-US" sz="1600" dirty="0"/>
              <a:t>Predictors – Demographic, Clinical &amp; Lab Values</a:t>
            </a:r>
          </a:p>
          <a:p>
            <a:pPr>
              <a:buFont typeface="Arial" panose="020B0604020202020204" pitchFamily="34" charset="0"/>
              <a:buChar char="•"/>
            </a:pPr>
            <a:r>
              <a:rPr lang="en-US" sz="1600" dirty="0"/>
              <a:t>In Tableau,</a:t>
            </a:r>
          </a:p>
          <a:p>
            <a:pPr lvl="1">
              <a:buFont typeface="Arial" panose="020B0604020202020204" pitchFamily="34" charset="0"/>
              <a:buChar char="•"/>
            </a:pPr>
            <a:r>
              <a:rPr lang="en-US" sz="1600" dirty="0"/>
              <a:t>Demographic variables were plotted as a ‘percentage of the total’ using PTSD_FLAG to see patterns in PTSD patients</a:t>
            </a:r>
          </a:p>
          <a:p>
            <a:pPr>
              <a:buFont typeface="Arial" panose="020B0604020202020204" pitchFamily="34" charset="0"/>
              <a:buChar char="•"/>
            </a:pPr>
            <a:r>
              <a:rPr lang="en-US" sz="1600" dirty="0"/>
              <a:t>In Tableau,</a:t>
            </a:r>
          </a:p>
          <a:p>
            <a:pPr lvl="1">
              <a:buFont typeface="Arial" panose="020B0604020202020204" pitchFamily="34" charset="0"/>
              <a:buChar char="•"/>
            </a:pPr>
            <a:r>
              <a:rPr lang="en-US" sz="1600" dirty="0"/>
              <a:t>PTSD_AGE was graphed overtime in comparison to each type of symptom encounters in order to see the trend of PTSD symptoms overtime</a:t>
            </a:r>
          </a:p>
          <a:p>
            <a:pPr>
              <a:buFont typeface="Arial" panose="020B0604020202020204" pitchFamily="34" charset="0"/>
              <a:buChar char="•"/>
            </a:pPr>
            <a:r>
              <a:rPr lang="en-US" sz="1600" dirty="0"/>
              <a:t>In SAS EM,</a:t>
            </a:r>
          </a:p>
          <a:p>
            <a:pPr lvl="1">
              <a:buFont typeface="Arial" panose="020B0604020202020204" pitchFamily="34" charset="0"/>
              <a:buChar char="•"/>
            </a:pPr>
            <a:r>
              <a:rPr lang="en-US" sz="1600" dirty="0"/>
              <a:t>Target - Symptoms encounters from 2011-2015 </a:t>
            </a:r>
          </a:p>
          <a:p>
            <a:pPr lvl="1">
              <a:buFont typeface="Arial" panose="020B0604020202020204" pitchFamily="34" charset="0"/>
              <a:buChar char="•"/>
            </a:pPr>
            <a:r>
              <a:rPr lang="en-US" sz="1600" dirty="0"/>
              <a:t>Predictors - Antidepressant Flags &amp; Psychology Procedures </a:t>
            </a:r>
          </a:p>
          <a:p>
            <a:pPr lvl="1">
              <a:buFont typeface="Arial" panose="020B0604020202020204" pitchFamily="34" charset="0"/>
              <a:buChar char="•"/>
            </a:pPr>
            <a:r>
              <a:rPr lang="en-US" sz="1600" dirty="0"/>
              <a:t>Method - Regression</a:t>
            </a:r>
          </a:p>
          <a:p>
            <a:pPr>
              <a:buFont typeface="Arial" panose="020B0604020202020204" pitchFamily="34" charset="0"/>
              <a:buChar char="•"/>
            </a:pPr>
            <a:r>
              <a:rPr lang="en-US" sz="1600" dirty="0"/>
              <a:t>Since the data is oversampled, a decision node in SAS EM is used to adjust for the estimated of PTSD in the population (3.6%)</a:t>
            </a:r>
            <a:endParaRPr lang="en-US" sz="1600" b="1" dirty="0"/>
          </a:p>
          <a:p>
            <a:pPr marL="0" indent="0">
              <a:buNone/>
            </a:pPr>
            <a:endParaRPr lang="en-US" sz="1600" dirty="0"/>
          </a:p>
        </p:txBody>
      </p:sp>
    </p:spTree>
    <p:extLst>
      <p:ext uri="{BB962C8B-B14F-4D97-AF65-F5344CB8AC3E}">
        <p14:creationId xmlns:p14="http://schemas.microsoft.com/office/powerpoint/2010/main" val="999151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1712"/>
          </a:xfrm>
        </p:spPr>
        <p:txBody>
          <a:bodyPr>
            <a:noAutofit/>
          </a:bodyPr>
          <a:lstStyle/>
          <a:p>
            <a:r>
              <a:rPr lang="en" dirty="0"/>
              <a:t>Marital Status with PTSD in Tableau</a:t>
            </a:r>
            <a:endParaRPr lang="en-US" dirty="0"/>
          </a:p>
        </p:txBody>
      </p:sp>
      <p:pic>
        <p:nvPicPr>
          <p:cNvPr id="4" name="Shape 162">
            <a:extLst>
              <a:ext uri="{FF2B5EF4-FFF2-40B4-BE49-F238E27FC236}">
                <a16:creationId xmlns:a16="http://schemas.microsoft.com/office/drawing/2014/main" id="{68871CFE-654C-B847-AC72-7F8BBBF2AC74}"/>
              </a:ext>
            </a:extLst>
          </p:cNvPr>
          <p:cNvPicPr preferRelativeResize="0">
            <a:picLocks noGrp="1"/>
          </p:cNvPicPr>
          <p:nvPr>
            <p:ph idx="1"/>
          </p:nvPr>
        </p:nvPicPr>
        <p:blipFill rotWithShape="1">
          <a:blip r:embed="rId2">
            <a:alphaModFix/>
          </a:blip>
          <a:srcRect b="17074"/>
          <a:stretch/>
        </p:blipFill>
        <p:spPr>
          <a:xfrm>
            <a:off x="2186517" y="1202267"/>
            <a:ext cx="5213350" cy="4677834"/>
          </a:xfrm>
          <a:prstGeom prst="rect">
            <a:avLst/>
          </a:prstGeom>
          <a:noFill/>
          <a:ln>
            <a:noFill/>
          </a:ln>
        </p:spPr>
      </p:pic>
    </p:spTree>
    <p:extLst>
      <p:ext uri="{BB962C8B-B14F-4D97-AF65-F5344CB8AC3E}">
        <p14:creationId xmlns:p14="http://schemas.microsoft.com/office/powerpoint/2010/main" val="173045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1712"/>
          </a:xfrm>
        </p:spPr>
        <p:txBody>
          <a:bodyPr>
            <a:normAutofit/>
          </a:bodyPr>
          <a:lstStyle/>
          <a:p>
            <a:r>
              <a:rPr lang="en" dirty="0"/>
              <a:t>Payer Type with PTSD in Tableau</a:t>
            </a:r>
            <a:endParaRPr lang="en-US" dirty="0"/>
          </a:p>
        </p:txBody>
      </p:sp>
      <p:pic>
        <p:nvPicPr>
          <p:cNvPr id="4" name="Shape 168">
            <a:extLst>
              <a:ext uri="{FF2B5EF4-FFF2-40B4-BE49-F238E27FC236}">
                <a16:creationId xmlns:a16="http://schemas.microsoft.com/office/drawing/2014/main" id="{6519125B-04AB-084A-921F-CC1B52A1FC44}"/>
              </a:ext>
            </a:extLst>
          </p:cNvPr>
          <p:cNvPicPr preferRelativeResize="0">
            <a:picLocks noGrp="1"/>
          </p:cNvPicPr>
          <p:nvPr>
            <p:ph idx="1"/>
          </p:nvPr>
        </p:nvPicPr>
        <p:blipFill rotWithShape="1">
          <a:blip r:embed="rId2">
            <a:alphaModFix/>
          </a:blip>
          <a:srcRect b="6358"/>
          <a:stretch/>
        </p:blipFill>
        <p:spPr>
          <a:xfrm>
            <a:off x="1094904" y="1073150"/>
            <a:ext cx="6954192" cy="4778375"/>
          </a:xfrm>
          <a:prstGeom prst="rect">
            <a:avLst/>
          </a:prstGeom>
          <a:noFill/>
          <a:ln>
            <a:noFill/>
          </a:ln>
        </p:spPr>
      </p:pic>
    </p:spTree>
    <p:extLst>
      <p:ext uri="{BB962C8B-B14F-4D97-AF65-F5344CB8AC3E}">
        <p14:creationId xmlns:p14="http://schemas.microsoft.com/office/powerpoint/2010/main" val="222516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1712"/>
          </a:xfrm>
        </p:spPr>
        <p:txBody>
          <a:bodyPr>
            <a:normAutofit/>
          </a:bodyPr>
          <a:lstStyle/>
          <a:p>
            <a:r>
              <a:rPr lang="en" dirty="0"/>
              <a:t>Encounters over the years in Tableau</a:t>
            </a:r>
            <a:endParaRPr lang="en-US" dirty="0"/>
          </a:p>
        </p:txBody>
      </p:sp>
      <p:pic>
        <p:nvPicPr>
          <p:cNvPr id="10" name="Picture 9">
            <a:extLst>
              <a:ext uri="{FF2B5EF4-FFF2-40B4-BE49-F238E27FC236}">
                <a16:creationId xmlns:a16="http://schemas.microsoft.com/office/drawing/2014/main" id="{633EC9D3-018D-E94D-A619-2918BF27F642}"/>
              </a:ext>
            </a:extLst>
          </p:cNvPr>
          <p:cNvPicPr>
            <a:picLocks noChangeAspect="1"/>
          </p:cNvPicPr>
          <p:nvPr/>
        </p:nvPicPr>
        <p:blipFill>
          <a:blip r:embed="rId2"/>
          <a:stretch>
            <a:fillRect/>
          </a:stretch>
        </p:blipFill>
        <p:spPr>
          <a:xfrm>
            <a:off x="304800" y="1143000"/>
            <a:ext cx="8534400" cy="4572000"/>
          </a:xfrm>
          <a:prstGeom prst="rect">
            <a:avLst/>
          </a:prstGeom>
        </p:spPr>
      </p:pic>
    </p:spTree>
    <p:extLst>
      <p:ext uri="{BB962C8B-B14F-4D97-AF65-F5344CB8AC3E}">
        <p14:creationId xmlns:p14="http://schemas.microsoft.com/office/powerpoint/2010/main" val="284372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1712"/>
          </a:xfrm>
        </p:spPr>
        <p:txBody>
          <a:bodyPr/>
          <a:lstStyle/>
          <a:p>
            <a:r>
              <a:rPr lang="en-US" dirty="0"/>
              <a:t>Discussion</a:t>
            </a:r>
          </a:p>
        </p:txBody>
      </p:sp>
      <p:sp>
        <p:nvSpPr>
          <p:cNvPr id="3" name="Content Placeholder 2"/>
          <p:cNvSpPr>
            <a:spLocks noGrp="1"/>
          </p:cNvSpPr>
          <p:nvPr>
            <p:ph idx="1"/>
          </p:nvPr>
        </p:nvSpPr>
        <p:spPr>
          <a:xfrm>
            <a:off x="0" y="1276350"/>
            <a:ext cx="9144000" cy="4777898"/>
          </a:xfrm>
        </p:spPr>
        <p:txBody>
          <a:bodyPr>
            <a:noAutofit/>
          </a:bodyPr>
          <a:lstStyle/>
          <a:p>
            <a:pPr marL="857250" lvl="1" indent="-457200">
              <a:buFont typeface="Arial" panose="020B0604020202020204" pitchFamily="34" charset="0"/>
              <a:buChar char="•"/>
            </a:pPr>
            <a:r>
              <a:rPr lang="en-US" sz="2200" dirty="0"/>
              <a:t>Only demographic variables can be used to predict PTSD</a:t>
            </a:r>
          </a:p>
          <a:p>
            <a:pPr marL="857250" lvl="1" indent="-457200">
              <a:buFont typeface="Arial" panose="020B0604020202020204" pitchFamily="34" charset="0"/>
              <a:buChar char="•"/>
            </a:pPr>
            <a:r>
              <a:rPr lang="en-US" sz="2200" dirty="0"/>
              <a:t>Best model was Decision Tree</a:t>
            </a:r>
          </a:p>
          <a:p>
            <a:pPr marL="857250" lvl="1" indent="-457200">
              <a:buFont typeface="Arial" panose="020B0604020202020204" pitchFamily="34" charset="0"/>
              <a:buChar char="•"/>
            </a:pPr>
            <a:r>
              <a:rPr lang="en-US" sz="2200" dirty="0"/>
              <a:t>Hit-ratio was 52% after running a model as opposed to 50% (best guess)</a:t>
            </a:r>
          </a:p>
          <a:p>
            <a:pPr marL="1257300" lvl="2" indent="-457200">
              <a:buFont typeface="Arial" panose="020B0604020202020204" pitchFamily="34" charset="0"/>
              <a:buChar char="•"/>
            </a:pPr>
            <a:r>
              <a:rPr lang="en-US" sz="2200" dirty="0"/>
              <a:t>The model doesn’t do any better than chance </a:t>
            </a:r>
          </a:p>
          <a:p>
            <a:pPr marL="857250" lvl="1" indent="-457200">
              <a:buFont typeface="Arial" panose="020B0604020202020204" pitchFamily="34" charset="0"/>
              <a:buChar char="•"/>
            </a:pPr>
            <a:r>
              <a:rPr lang="en-US" sz="2200" dirty="0"/>
              <a:t>Sensitivity is 4.8%, better than chance</a:t>
            </a:r>
          </a:p>
          <a:p>
            <a:pPr marL="857250" lvl="1" indent="-457200">
              <a:buFont typeface="Arial" panose="020B0604020202020204" pitchFamily="34" charset="0"/>
              <a:buChar char="•"/>
            </a:pPr>
            <a:r>
              <a:rPr lang="en-US" sz="2200" dirty="0"/>
              <a:t>Problem - Too many missing values</a:t>
            </a:r>
          </a:p>
          <a:p>
            <a:pPr marL="857250" lvl="1" indent="-457200">
              <a:buFont typeface="Arial" panose="020B0604020202020204" pitchFamily="34" charset="0"/>
              <a:buChar char="•"/>
            </a:pPr>
            <a:r>
              <a:rPr lang="en-US" sz="2200" dirty="0"/>
              <a:t>Imputation improves the neural net, but leads to bias</a:t>
            </a:r>
          </a:p>
          <a:p>
            <a:pPr marL="857250" lvl="1" indent="-457200">
              <a:buFont typeface="Arial" panose="020B0604020202020204" pitchFamily="34" charset="0"/>
              <a:buChar char="•"/>
            </a:pPr>
            <a:r>
              <a:rPr lang="en-US" sz="2200" dirty="0"/>
              <a:t>By looking at the individual factors in Tableau, we can state:</a:t>
            </a:r>
          </a:p>
          <a:p>
            <a:pPr marL="1257300" lvl="2" indent="-457200">
              <a:buFont typeface="Arial" panose="020B0604020202020204" pitchFamily="34" charset="0"/>
              <a:buChar char="•"/>
            </a:pPr>
            <a:r>
              <a:rPr lang="en-US" sz="2200" dirty="0"/>
              <a:t>Demographic factors related to stress are associated with PTSD</a:t>
            </a:r>
          </a:p>
          <a:p>
            <a:pPr marL="400050" lvl="1" indent="0">
              <a:buNone/>
            </a:pPr>
            <a:endParaRPr lang="en-US" sz="2200" dirty="0"/>
          </a:p>
        </p:txBody>
      </p:sp>
    </p:spTree>
    <p:extLst>
      <p:ext uri="{BB962C8B-B14F-4D97-AF65-F5344CB8AC3E}">
        <p14:creationId xmlns:p14="http://schemas.microsoft.com/office/powerpoint/2010/main" val="345328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2133"/>
          </a:xfrm>
        </p:spPr>
        <p:txBody>
          <a:bodyPr/>
          <a:lstStyle/>
          <a:p>
            <a:r>
              <a:rPr lang="en-US" dirty="0"/>
              <a:t>Discussion</a:t>
            </a:r>
          </a:p>
        </p:txBody>
      </p:sp>
      <p:sp>
        <p:nvSpPr>
          <p:cNvPr id="3" name="Content Placeholder 2"/>
          <p:cNvSpPr>
            <a:spLocks noGrp="1"/>
          </p:cNvSpPr>
          <p:nvPr>
            <p:ph idx="1"/>
          </p:nvPr>
        </p:nvSpPr>
        <p:spPr>
          <a:xfrm>
            <a:off x="0" y="1117600"/>
            <a:ext cx="9144000" cy="4936648"/>
          </a:xfrm>
        </p:spPr>
        <p:txBody>
          <a:bodyPr>
            <a:noAutofit/>
          </a:bodyPr>
          <a:lstStyle/>
          <a:p>
            <a:pPr marL="857250" lvl="1" indent="-457200">
              <a:buFont typeface="Arial" panose="020B0604020202020204" pitchFamily="34" charset="0"/>
              <a:buChar char="•"/>
            </a:pPr>
            <a:r>
              <a:rPr lang="en-US" sz="1900" dirty="0"/>
              <a:t>By assuming the number of encounters is an operationalization of severity of symptoms, we can see that the following decrease over time:</a:t>
            </a:r>
          </a:p>
          <a:p>
            <a:pPr marL="1257300" lvl="2" indent="-457200">
              <a:buFont typeface="Arial" panose="020B0604020202020204" pitchFamily="34" charset="0"/>
              <a:buChar char="•"/>
            </a:pPr>
            <a:r>
              <a:rPr lang="en-US" sz="1900" dirty="0"/>
              <a:t>Anxiety</a:t>
            </a:r>
          </a:p>
          <a:p>
            <a:pPr marL="1257300" lvl="2" indent="-457200">
              <a:buFont typeface="Arial" panose="020B0604020202020204" pitchFamily="34" charset="0"/>
              <a:buChar char="•"/>
            </a:pPr>
            <a:r>
              <a:rPr lang="en-US" sz="1900" dirty="0"/>
              <a:t>Suicidal Thoughts</a:t>
            </a:r>
          </a:p>
          <a:p>
            <a:pPr marL="1257300" lvl="2" indent="-457200">
              <a:buFont typeface="Arial" panose="020B0604020202020204" pitchFamily="34" charset="0"/>
              <a:buChar char="•"/>
            </a:pPr>
            <a:r>
              <a:rPr lang="en-US" sz="1900" dirty="0"/>
              <a:t>Drug &amp; Alcohol abuse</a:t>
            </a:r>
          </a:p>
          <a:p>
            <a:pPr marL="857250" lvl="1" indent="-457200">
              <a:buFont typeface="Arial" panose="020B0604020202020204" pitchFamily="34" charset="0"/>
              <a:buChar char="•"/>
            </a:pPr>
            <a:r>
              <a:rPr lang="en-US" sz="1900" dirty="0"/>
              <a:t>The doctors can console their patients by saying –</a:t>
            </a:r>
          </a:p>
          <a:p>
            <a:pPr marL="1257300" lvl="2" indent="-457200">
              <a:buFont typeface="Arial" panose="020B0604020202020204" pitchFamily="34" charset="0"/>
              <a:buChar char="•"/>
            </a:pPr>
            <a:r>
              <a:rPr lang="en-US" sz="1900" dirty="0"/>
              <a:t>Symptoms will naturally get better overtime even they’re feeling bad currently</a:t>
            </a:r>
          </a:p>
          <a:p>
            <a:pPr marL="857250" lvl="1" indent="-457200">
              <a:buFont typeface="Arial" panose="020B0604020202020204" pitchFamily="34" charset="0"/>
              <a:buChar char="•"/>
            </a:pPr>
            <a:r>
              <a:rPr lang="en-US" sz="1900" dirty="0"/>
              <a:t>They don’t improve over time:</a:t>
            </a:r>
          </a:p>
          <a:p>
            <a:pPr marL="1257300" lvl="2" indent="-457200">
              <a:buFont typeface="Arial" panose="020B0604020202020204" pitchFamily="34" charset="0"/>
              <a:buChar char="•"/>
            </a:pPr>
            <a:r>
              <a:rPr lang="en-US" sz="1900" dirty="0"/>
              <a:t>Depression</a:t>
            </a:r>
          </a:p>
          <a:p>
            <a:pPr marL="1257300" lvl="2" indent="-457200">
              <a:buFont typeface="Arial" panose="020B0604020202020204" pitchFamily="34" charset="0"/>
              <a:buChar char="•"/>
            </a:pPr>
            <a:r>
              <a:rPr lang="en-US" sz="1900" dirty="0"/>
              <a:t>PTSD related encounters</a:t>
            </a:r>
          </a:p>
          <a:p>
            <a:pPr marL="857250" lvl="1" indent="-457200">
              <a:buFont typeface="Arial" panose="020B0604020202020204" pitchFamily="34" charset="0"/>
              <a:buChar char="•"/>
            </a:pPr>
            <a:r>
              <a:rPr lang="en-US" sz="1900" dirty="0"/>
              <a:t>Limitations:</a:t>
            </a:r>
          </a:p>
          <a:p>
            <a:pPr marL="1257300" lvl="2" indent="-457200">
              <a:buFont typeface="Arial" panose="020B0604020202020204" pitchFamily="34" charset="0"/>
              <a:buChar char="•"/>
            </a:pPr>
            <a:r>
              <a:rPr lang="en-US" sz="1900" dirty="0"/>
              <a:t>The time PTSD was diagnosed may long after its onset</a:t>
            </a:r>
          </a:p>
          <a:p>
            <a:pPr marL="1257300" lvl="2" indent="-457200">
              <a:buFont typeface="Arial" panose="020B0604020202020204" pitchFamily="34" charset="0"/>
              <a:buChar char="•"/>
            </a:pPr>
            <a:r>
              <a:rPr lang="en-US" sz="1900" dirty="0"/>
              <a:t>Specific patients are not tracked overtime, a max of five years is possible</a:t>
            </a:r>
          </a:p>
        </p:txBody>
      </p:sp>
    </p:spTree>
    <p:extLst>
      <p:ext uri="{BB962C8B-B14F-4D97-AF65-F5344CB8AC3E}">
        <p14:creationId xmlns:p14="http://schemas.microsoft.com/office/powerpoint/2010/main" val="4032072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8934</TotalTime>
  <Words>1277</Words>
  <Application>Microsoft Macintosh PowerPoint</Application>
  <PresentationFormat>On-screen Show (4:3)</PresentationFormat>
  <Paragraphs>138</Paragraphs>
  <Slides>20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PTSD: A Data Driven Approach Team HIMAT</vt:lpstr>
      <vt:lpstr>Introduction</vt:lpstr>
      <vt:lpstr>Methods</vt:lpstr>
      <vt:lpstr>Methods</vt:lpstr>
      <vt:lpstr>Marital Status with PTSD in Tableau</vt:lpstr>
      <vt:lpstr>Payer Type with PTSD in Tableau</vt:lpstr>
      <vt:lpstr>Encounters over the years in Tableau</vt:lpstr>
      <vt:lpstr>Discussion</vt:lpstr>
      <vt:lpstr>Discussion</vt:lpstr>
      <vt:lpstr>Discussion</vt:lpstr>
      <vt:lpstr>Recommendations</vt:lpstr>
      <vt:lpstr>APPENDIX</vt:lpstr>
      <vt:lpstr>Anxiety Encounters</vt:lpstr>
      <vt:lpstr>Depression Encounters</vt:lpstr>
      <vt:lpstr>Drug and Alcohol Encounters</vt:lpstr>
      <vt:lpstr>Suicide Encounters</vt:lpstr>
      <vt:lpstr>PTSD Encounters</vt:lpstr>
      <vt:lpstr>Key Business Questions</vt:lpstr>
      <vt:lpstr>Age with PTSD in Tableau</vt:lpstr>
      <vt:lpstr>Census Region by Gender with PTSD</vt:lpstr>
    </vt:vector>
  </TitlesOfParts>
  <Company>Home</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Gray</dc:creator>
  <cp:lastModifiedBy>Microsoft Office User</cp:lastModifiedBy>
  <cp:revision>435</cp:revision>
  <cp:lastPrinted>2015-05-04T14:04:25Z</cp:lastPrinted>
  <dcterms:created xsi:type="dcterms:W3CDTF">2014-08-20T12:50:51Z</dcterms:created>
  <dcterms:modified xsi:type="dcterms:W3CDTF">2018-03-13T04:47:14Z</dcterms:modified>
</cp:coreProperties>
</file>