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78" r:id="rId2"/>
    <p:sldMasterId id="2147483679"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21" d="100"/>
          <a:sy n="121" d="100"/>
        </p:scale>
        <p:origin x="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76" name="Shape 2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 sz="1000">
                <a:solidFill>
                  <a:schemeClr val="dk1"/>
                </a:solidFill>
                <a:latin typeface="Times New Roman"/>
                <a:ea typeface="Times New Roman"/>
                <a:cs typeface="Times New Roman"/>
                <a:sym typeface="Times New Roman"/>
              </a:rPr>
              <a:t>Definitions for the categories of last_Evaluation:</a:t>
            </a:r>
          </a:p>
          <a:p>
            <a:pPr marL="0" lvl="0" indent="-69850">
              <a:spcBef>
                <a:spcPts val="0"/>
              </a:spcBef>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457200" lvl="0" indent="-292100"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1 has very low Last_Evaluation, </a:t>
            </a:r>
          </a:p>
          <a:p>
            <a:pPr marL="457200" lvl="0" indent="-292100"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2 has low Last_Evaluation,</a:t>
            </a:r>
          </a:p>
          <a:p>
            <a:pPr marL="457200" lvl="0" indent="-292100"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3 has high Last_Evaluation and </a:t>
            </a:r>
          </a:p>
          <a:p>
            <a:pPr marL="457200" lvl="0" indent="-292100"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4 has very high Last_Evaluation.</a:t>
            </a:r>
          </a:p>
          <a:p>
            <a:pPr marL="0" lvl="0" indent="0" rtl="0">
              <a:spcBef>
                <a:spcPts val="0"/>
              </a:spcBef>
              <a:buNone/>
            </a:pPr>
            <a:endParaRPr/>
          </a:p>
        </p:txBody>
      </p:sp>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97" name="Shape 2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None/>
            </a:pPr>
            <a:r>
              <a:rPr lang="en" sz="1000">
                <a:solidFill>
                  <a:schemeClr val="dk1"/>
                </a:solidFill>
                <a:latin typeface="Times New Roman"/>
                <a:ea typeface="Times New Roman"/>
                <a:cs typeface="Times New Roman"/>
                <a:sym typeface="Times New Roman"/>
              </a:rPr>
              <a:t>Definitions for the categories of satisfaction_level:</a:t>
            </a:r>
          </a:p>
          <a:p>
            <a:pPr marL="0" marR="0" lvl="0" indent="0" algn="l" rtl="0">
              <a:spcBef>
                <a:spcPts val="0"/>
              </a:spcBef>
              <a:buNone/>
            </a:pPr>
            <a:endParaRPr sz="1000">
              <a:solidFill>
                <a:schemeClr val="dk1"/>
              </a:solidFill>
              <a:latin typeface="Times New Roman"/>
              <a:ea typeface="Times New Roman"/>
              <a:cs typeface="Times New Roman"/>
              <a:sym typeface="Times New Roman"/>
            </a:endParaRPr>
          </a:p>
          <a:p>
            <a:pPr marL="457200" marR="0" lvl="0" indent="-292100" algn="l" rtl="0">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1 has very low satisfaction_level, </a:t>
            </a:r>
          </a:p>
          <a:p>
            <a:pPr marL="457200" marR="0" lvl="0" indent="-292100" algn="l" rtl="0">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2 has low satisfaction_level,</a:t>
            </a:r>
          </a:p>
          <a:p>
            <a:pPr marL="457200" marR="0" lvl="0" indent="-292100" algn="l" rtl="0">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3 has high satisfaction_level and </a:t>
            </a:r>
          </a:p>
          <a:p>
            <a:pPr marL="457200" marR="0" lvl="0" indent="-292100" algn="l"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4 has very high satisfaction_level.</a:t>
            </a:r>
          </a:p>
          <a:p>
            <a:pPr marL="0" marR="0" lvl="0" indent="-69850" algn="l" rtl="0">
              <a:spcBef>
                <a:spcPts val="0"/>
              </a:spcBef>
              <a:buClr>
                <a:schemeClr val="dk1"/>
              </a:buClr>
              <a:buSzPts val="1100"/>
              <a:buFont typeface="Arial"/>
              <a:buNone/>
            </a:pPr>
            <a:endParaRPr sz="11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sz="1000">
                <a:solidFill>
                  <a:schemeClr val="dk1"/>
                </a:solidFill>
                <a:latin typeface="Times New Roman"/>
                <a:ea typeface="Times New Roman"/>
                <a:cs typeface="Times New Roman"/>
                <a:sym typeface="Times New Roman"/>
              </a:rPr>
              <a:t>Definitions for the categories of last_Evaluation:</a:t>
            </a:r>
          </a:p>
          <a:p>
            <a:pPr marL="0" lvl="0" indent="-69850" rtl="0">
              <a:spcBef>
                <a:spcPts val="0"/>
              </a:spcBef>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457200" lvl="0" indent="-292100"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1 has very low Last_Evaluation, </a:t>
            </a:r>
          </a:p>
          <a:p>
            <a:pPr marL="457200" lvl="0" indent="-292100"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2 has low Last_Evaluation,</a:t>
            </a:r>
          </a:p>
          <a:p>
            <a:pPr marL="457200" lvl="0" indent="-292100"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3 has medium Last_Evaluation and </a:t>
            </a:r>
          </a:p>
          <a:p>
            <a:pPr marL="457200" lvl="0" indent="-292100" rtl="0">
              <a:spcBef>
                <a:spcPts val="0"/>
              </a:spcBef>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Category 4 has high Last_Evaluation.</a:t>
            </a:r>
          </a:p>
          <a:p>
            <a:pPr marL="0" lvl="0" indent="-69850" rtl="0">
              <a:spcBef>
                <a:spcPts val="0"/>
              </a:spcBef>
              <a:buClr>
                <a:schemeClr val="dk1"/>
              </a:buClr>
              <a:buSzPts val="1100"/>
              <a:buFont typeface="Arial"/>
              <a:buNone/>
            </a:pPr>
            <a:endParaRPr sz="1100">
              <a:solidFill>
                <a:schemeClr val="dk1"/>
              </a:solidFill>
            </a:endParaRPr>
          </a:p>
          <a:p>
            <a:pPr marL="0" marR="0" lvl="0" indent="-69850" algn="l" rtl="0">
              <a:spcBef>
                <a:spcPts val="0"/>
              </a:spcBef>
              <a:buClr>
                <a:schemeClr val="dk1"/>
              </a:buClr>
              <a:buSzPts val="1100"/>
              <a:buFont typeface="Arial"/>
              <a:buNone/>
            </a:pPr>
            <a:endParaRPr sz="11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311708" y="744575"/>
            <a:ext cx="8520600" cy="20526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SzPts val="5200"/>
              <a:buFont typeface="Arial"/>
              <a:buNone/>
              <a:defRPr sz="5200">
                <a:solidFill>
                  <a:schemeClr val="dk1"/>
                </a:solidFill>
              </a:defRPr>
            </a:lvl2pPr>
            <a:lvl3pPr lvl="2" indent="0" algn="ctr">
              <a:spcBef>
                <a:spcPts val="0"/>
              </a:spcBef>
              <a:buClr>
                <a:schemeClr val="dk1"/>
              </a:buClr>
              <a:buSzPts val="5200"/>
              <a:buFont typeface="Arial"/>
              <a:buNone/>
              <a:defRPr sz="5200">
                <a:solidFill>
                  <a:schemeClr val="dk1"/>
                </a:solidFill>
              </a:defRPr>
            </a:lvl3pPr>
            <a:lvl4pPr lvl="3" indent="0" algn="ctr">
              <a:spcBef>
                <a:spcPts val="0"/>
              </a:spcBef>
              <a:buClr>
                <a:schemeClr val="dk1"/>
              </a:buClr>
              <a:buSzPts val="5200"/>
              <a:buFont typeface="Arial"/>
              <a:buNone/>
              <a:defRPr sz="5200">
                <a:solidFill>
                  <a:schemeClr val="dk1"/>
                </a:solidFill>
              </a:defRPr>
            </a:lvl4pPr>
            <a:lvl5pPr lvl="4" indent="0" algn="ctr">
              <a:spcBef>
                <a:spcPts val="0"/>
              </a:spcBef>
              <a:buClr>
                <a:schemeClr val="dk1"/>
              </a:buClr>
              <a:buSzPts val="5200"/>
              <a:buFont typeface="Arial"/>
              <a:buNone/>
              <a:defRPr sz="5200">
                <a:solidFill>
                  <a:schemeClr val="dk1"/>
                </a:solidFill>
              </a:defRPr>
            </a:lvl5pPr>
            <a:lvl6pPr lvl="5" indent="0" algn="ctr">
              <a:spcBef>
                <a:spcPts val="0"/>
              </a:spcBef>
              <a:buClr>
                <a:schemeClr val="dk1"/>
              </a:buClr>
              <a:buSzPts val="5200"/>
              <a:buFont typeface="Arial"/>
              <a:buNone/>
              <a:defRPr sz="5200">
                <a:solidFill>
                  <a:schemeClr val="dk1"/>
                </a:solidFill>
              </a:defRPr>
            </a:lvl6pPr>
            <a:lvl7pPr lvl="6" indent="0" algn="ctr">
              <a:spcBef>
                <a:spcPts val="0"/>
              </a:spcBef>
              <a:buClr>
                <a:schemeClr val="dk1"/>
              </a:buClr>
              <a:buSzPts val="5200"/>
              <a:buFont typeface="Arial"/>
              <a:buNone/>
              <a:defRPr sz="5200">
                <a:solidFill>
                  <a:schemeClr val="dk1"/>
                </a:solidFill>
              </a:defRPr>
            </a:lvl7pPr>
            <a:lvl8pPr lvl="7" indent="0" algn="ctr">
              <a:spcBef>
                <a:spcPts val="0"/>
              </a:spcBef>
              <a:buClr>
                <a:schemeClr val="dk1"/>
              </a:buClr>
              <a:buSzPts val="5200"/>
              <a:buFont typeface="Arial"/>
              <a:buNone/>
              <a:defRPr sz="5200">
                <a:solidFill>
                  <a:schemeClr val="dk1"/>
                </a:solidFill>
              </a:defRPr>
            </a:lvl8pPr>
            <a:lvl9pPr lvl="8" indent="0" algn="ctr">
              <a:spcBef>
                <a:spcPts val="0"/>
              </a:spcBef>
              <a:buClr>
                <a:schemeClr val="dk1"/>
              </a:buClr>
              <a:buSzPts val="5200"/>
              <a:buFont typeface="Arial"/>
              <a:buNone/>
              <a:defRPr sz="5200">
                <a:solidFill>
                  <a:schemeClr val="dk1"/>
                </a:solidFill>
              </a:defRPr>
            </a:lvl9pPr>
          </a:lstStyle>
          <a:p>
            <a:endParaRPr/>
          </a:p>
        </p:txBody>
      </p:sp>
      <p:sp>
        <p:nvSpPr>
          <p:cNvPr id="56" name="Shape 56"/>
          <p:cNvSpPr txBox="1">
            <a:spLocks noGrp="1"/>
          </p:cNvSpPr>
          <p:nvPr>
            <p:ph type="subTitle" idx="1"/>
          </p:nvPr>
        </p:nvSpPr>
        <p:spPr>
          <a:xfrm>
            <a:off x="311700" y="2834125"/>
            <a:ext cx="8520600" cy="7926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SzPts val="2800"/>
              <a:buFont typeface="Arial"/>
              <a:buNone/>
              <a:defRPr sz="2800">
                <a:solidFill>
                  <a:schemeClr val="dk1"/>
                </a:solidFill>
              </a:defRPr>
            </a:lvl2pPr>
            <a:lvl3pPr lvl="2" indent="0">
              <a:spcBef>
                <a:spcPts val="0"/>
              </a:spcBef>
              <a:buClr>
                <a:schemeClr val="dk1"/>
              </a:buClr>
              <a:buSzPts val="2800"/>
              <a:buFont typeface="Arial"/>
              <a:buNone/>
              <a:defRPr sz="2800">
                <a:solidFill>
                  <a:schemeClr val="dk1"/>
                </a:solidFill>
              </a:defRPr>
            </a:lvl3pPr>
            <a:lvl4pPr lvl="3" indent="0">
              <a:spcBef>
                <a:spcPts val="0"/>
              </a:spcBef>
              <a:buClr>
                <a:schemeClr val="dk1"/>
              </a:buClr>
              <a:buSzPts val="2800"/>
              <a:buFont typeface="Arial"/>
              <a:buNone/>
              <a:defRPr sz="2800">
                <a:solidFill>
                  <a:schemeClr val="dk1"/>
                </a:solidFill>
              </a:defRPr>
            </a:lvl4pPr>
            <a:lvl5pPr lvl="4" indent="0">
              <a:spcBef>
                <a:spcPts val="0"/>
              </a:spcBef>
              <a:buClr>
                <a:schemeClr val="dk1"/>
              </a:buClr>
              <a:buSzPts val="2800"/>
              <a:buFont typeface="Arial"/>
              <a:buNone/>
              <a:defRPr sz="2800">
                <a:solidFill>
                  <a:schemeClr val="dk1"/>
                </a:solidFill>
              </a:defRPr>
            </a:lvl5pPr>
            <a:lvl6pPr lvl="5" indent="0">
              <a:spcBef>
                <a:spcPts val="0"/>
              </a:spcBef>
              <a:buClr>
                <a:schemeClr val="dk1"/>
              </a:buClr>
              <a:buSzPts val="2800"/>
              <a:buFont typeface="Arial"/>
              <a:buNone/>
              <a:defRPr sz="2800">
                <a:solidFill>
                  <a:schemeClr val="dk1"/>
                </a:solidFill>
              </a:defRPr>
            </a:lvl6pPr>
            <a:lvl7pPr lvl="6" indent="0">
              <a:spcBef>
                <a:spcPts val="0"/>
              </a:spcBef>
              <a:buClr>
                <a:schemeClr val="dk1"/>
              </a:buClr>
              <a:buSzPts val="2800"/>
              <a:buFont typeface="Arial"/>
              <a:buNone/>
              <a:defRPr sz="2800">
                <a:solidFill>
                  <a:schemeClr val="dk1"/>
                </a:solidFill>
              </a:defRPr>
            </a:lvl7pPr>
            <a:lvl8pPr lvl="7" indent="0">
              <a:spcBef>
                <a:spcPts val="0"/>
              </a:spcBef>
              <a:buClr>
                <a:schemeClr val="dk1"/>
              </a:buClr>
              <a:buSzPts val="2800"/>
              <a:buFont typeface="Arial"/>
              <a:buNone/>
              <a:defRPr sz="2800">
                <a:solidFill>
                  <a:schemeClr val="dk1"/>
                </a:solidFill>
              </a:defRPr>
            </a:lvl8pPr>
            <a:lvl9pPr lvl="8" indent="0">
              <a:spcBef>
                <a:spcPts val="0"/>
              </a:spcBef>
              <a:buClr>
                <a:schemeClr val="dk1"/>
              </a:buClr>
              <a:buSzPts val="2800"/>
              <a:buFont typeface="Arial"/>
              <a:buNone/>
              <a:defRPr sz="2800">
                <a:solidFill>
                  <a:schemeClr val="dk1"/>
                </a:solidFill>
              </a:defRPr>
            </a:lvl9pPr>
          </a:lstStyle>
          <a:p>
            <a:endParaRPr/>
          </a:p>
        </p:txBody>
      </p:sp>
      <p:sp>
        <p:nvSpPr>
          <p:cNvPr id="60" name="Shape 60"/>
          <p:cNvSpPr txBox="1">
            <a:spLocks noGrp="1"/>
          </p:cNvSpPr>
          <p:nvPr>
            <p:ph type="body" idx="1"/>
          </p:nvPr>
        </p:nvSpPr>
        <p:spPr>
          <a:xfrm>
            <a:off x="311700" y="1152475"/>
            <a:ext cx="3999900" cy="3416400"/>
          </a:xfrm>
          <a:prstGeom prst="rect">
            <a:avLst/>
          </a:prstGeom>
          <a:noFill/>
          <a:ln>
            <a:noFill/>
          </a:ln>
        </p:spPr>
        <p:txBody>
          <a:bodyPr wrap="square" lIns="91425" tIns="91425" rIns="91425" bIns="91425" anchor="t" anchorCtr="0"/>
          <a:lstStyle>
            <a:lvl1pPr marL="0" marR="0" lvl="0"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0" marR="0" lvl="1"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0" marR="0" lvl="2"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0" marR="0" lvl="3"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0" marR="0" lvl="4"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0" marR="0" lvl="5"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0" marR="0" lvl="6"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0" marR="0" lvl="7"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0" marR="0" lvl="8"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2"/>
          </p:nvPr>
        </p:nvSpPr>
        <p:spPr>
          <a:xfrm>
            <a:off x="4832400" y="1152475"/>
            <a:ext cx="3999900" cy="3416400"/>
          </a:xfrm>
          <a:prstGeom prst="rect">
            <a:avLst/>
          </a:prstGeom>
          <a:noFill/>
          <a:ln>
            <a:noFill/>
          </a:ln>
        </p:spPr>
        <p:txBody>
          <a:bodyPr wrap="square" lIns="91425" tIns="91425" rIns="91425" bIns="91425" anchor="t" anchorCtr="0"/>
          <a:lstStyle>
            <a:lvl1pPr marL="0" marR="0" lvl="0"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0" marR="0" lvl="1"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0" marR="0" lvl="2"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0" marR="0" lvl="3"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0" marR="0" lvl="4"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0" marR="0" lvl="5"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0" marR="0" lvl="6"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0" marR="0" lvl="7"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0" marR="0" lvl="8"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SzPts val="2800"/>
              <a:buFont typeface="Arial"/>
              <a:buNone/>
              <a:defRPr sz="2800">
                <a:solidFill>
                  <a:schemeClr val="dk1"/>
                </a:solidFill>
              </a:defRPr>
            </a:lvl2pPr>
            <a:lvl3pPr lvl="2" indent="0">
              <a:spcBef>
                <a:spcPts val="0"/>
              </a:spcBef>
              <a:buClr>
                <a:schemeClr val="dk1"/>
              </a:buClr>
              <a:buSzPts val="2800"/>
              <a:buFont typeface="Arial"/>
              <a:buNone/>
              <a:defRPr sz="2800">
                <a:solidFill>
                  <a:schemeClr val="dk1"/>
                </a:solidFill>
              </a:defRPr>
            </a:lvl3pPr>
            <a:lvl4pPr lvl="3" indent="0">
              <a:spcBef>
                <a:spcPts val="0"/>
              </a:spcBef>
              <a:buClr>
                <a:schemeClr val="dk1"/>
              </a:buClr>
              <a:buSzPts val="2800"/>
              <a:buFont typeface="Arial"/>
              <a:buNone/>
              <a:defRPr sz="2800">
                <a:solidFill>
                  <a:schemeClr val="dk1"/>
                </a:solidFill>
              </a:defRPr>
            </a:lvl4pPr>
            <a:lvl5pPr lvl="4" indent="0">
              <a:spcBef>
                <a:spcPts val="0"/>
              </a:spcBef>
              <a:buClr>
                <a:schemeClr val="dk1"/>
              </a:buClr>
              <a:buSzPts val="2800"/>
              <a:buFont typeface="Arial"/>
              <a:buNone/>
              <a:defRPr sz="2800">
                <a:solidFill>
                  <a:schemeClr val="dk1"/>
                </a:solidFill>
              </a:defRPr>
            </a:lvl5pPr>
            <a:lvl6pPr lvl="5" indent="0">
              <a:spcBef>
                <a:spcPts val="0"/>
              </a:spcBef>
              <a:buClr>
                <a:schemeClr val="dk1"/>
              </a:buClr>
              <a:buSzPts val="2800"/>
              <a:buFont typeface="Arial"/>
              <a:buNone/>
              <a:defRPr sz="2800">
                <a:solidFill>
                  <a:schemeClr val="dk1"/>
                </a:solidFill>
              </a:defRPr>
            </a:lvl6pPr>
            <a:lvl7pPr lvl="6" indent="0">
              <a:spcBef>
                <a:spcPts val="0"/>
              </a:spcBef>
              <a:buClr>
                <a:schemeClr val="dk1"/>
              </a:buClr>
              <a:buSzPts val="2800"/>
              <a:buFont typeface="Arial"/>
              <a:buNone/>
              <a:defRPr sz="2800">
                <a:solidFill>
                  <a:schemeClr val="dk1"/>
                </a:solidFill>
              </a:defRPr>
            </a:lvl7pPr>
            <a:lvl8pPr lvl="7" indent="0">
              <a:spcBef>
                <a:spcPts val="0"/>
              </a:spcBef>
              <a:buClr>
                <a:schemeClr val="dk1"/>
              </a:buClr>
              <a:buSzPts val="2800"/>
              <a:buFont typeface="Arial"/>
              <a:buNone/>
              <a:defRPr sz="2800">
                <a:solidFill>
                  <a:schemeClr val="dk1"/>
                </a:solidFill>
              </a:defRPr>
            </a:lvl8pPr>
            <a:lvl9pPr lvl="8" indent="0">
              <a:spcBef>
                <a:spcPts val="0"/>
              </a:spcBef>
              <a:buClr>
                <a:schemeClr val="dk1"/>
              </a:buClr>
              <a:buSzPts val="2800"/>
              <a:buFont typeface="Arial"/>
              <a:buNone/>
              <a:defRPr sz="2800">
                <a:solidFill>
                  <a:schemeClr val="dk1"/>
                </a:solidFill>
              </a:defRPr>
            </a:lvl9pPr>
          </a:lstStyle>
          <a:p>
            <a:endParaRPr/>
          </a:p>
        </p:txBody>
      </p:sp>
      <p:sp>
        <p:nvSpPr>
          <p:cNvPr id="65" name="Shape 6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555600"/>
            <a:ext cx="2808000" cy="755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SzPts val="2400"/>
              <a:buFont typeface="Arial"/>
              <a:buNone/>
              <a:defRPr sz="2400">
                <a:solidFill>
                  <a:schemeClr val="dk1"/>
                </a:solidFill>
              </a:defRPr>
            </a:lvl2pPr>
            <a:lvl3pPr lvl="2" indent="0">
              <a:spcBef>
                <a:spcPts val="0"/>
              </a:spcBef>
              <a:buClr>
                <a:schemeClr val="dk1"/>
              </a:buClr>
              <a:buSzPts val="2400"/>
              <a:buFont typeface="Arial"/>
              <a:buNone/>
              <a:defRPr sz="2400">
                <a:solidFill>
                  <a:schemeClr val="dk1"/>
                </a:solidFill>
              </a:defRPr>
            </a:lvl3pPr>
            <a:lvl4pPr lvl="3" indent="0">
              <a:spcBef>
                <a:spcPts val="0"/>
              </a:spcBef>
              <a:buClr>
                <a:schemeClr val="dk1"/>
              </a:buClr>
              <a:buSzPts val="2400"/>
              <a:buFont typeface="Arial"/>
              <a:buNone/>
              <a:defRPr sz="2400">
                <a:solidFill>
                  <a:schemeClr val="dk1"/>
                </a:solidFill>
              </a:defRPr>
            </a:lvl4pPr>
            <a:lvl5pPr lvl="4" indent="0">
              <a:spcBef>
                <a:spcPts val="0"/>
              </a:spcBef>
              <a:buClr>
                <a:schemeClr val="dk1"/>
              </a:buClr>
              <a:buSzPts val="2400"/>
              <a:buFont typeface="Arial"/>
              <a:buNone/>
              <a:defRPr sz="2400">
                <a:solidFill>
                  <a:schemeClr val="dk1"/>
                </a:solidFill>
              </a:defRPr>
            </a:lvl5pPr>
            <a:lvl6pPr lvl="5" indent="0">
              <a:spcBef>
                <a:spcPts val="0"/>
              </a:spcBef>
              <a:buClr>
                <a:schemeClr val="dk1"/>
              </a:buClr>
              <a:buSzPts val="2400"/>
              <a:buFont typeface="Arial"/>
              <a:buNone/>
              <a:defRPr sz="2400">
                <a:solidFill>
                  <a:schemeClr val="dk1"/>
                </a:solidFill>
              </a:defRPr>
            </a:lvl6pPr>
            <a:lvl7pPr lvl="6" indent="0">
              <a:spcBef>
                <a:spcPts val="0"/>
              </a:spcBef>
              <a:buClr>
                <a:schemeClr val="dk1"/>
              </a:buClr>
              <a:buSzPts val="2400"/>
              <a:buFont typeface="Arial"/>
              <a:buNone/>
              <a:defRPr sz="2400">
                <a:solidFill>
                  <a:schemeClr val="dk1"/>
                </a:solidFill>
              </a:defRPr>
            </a:lvl7pPr>
            <a:lvl8pPr lvl="7" indent="0">
              <a:spcBef>
                <a:spcPts val="0"/>
              </a:spcBef>
              <a:buClr>
                <a:schemeClr val="dk1"/>
              </a:buClr>
              <a:buSzPts val="2400"/>
              <a:buFont typeface="Arial"/>
              <a:buNone/>
              <a:defRPr sz="2400">
                <a:solidFill>
                  <a:schemeClr val="dk1"/>
                </a:solidFill>
              </a:defRPr>
            </a:lvl8pPr>
            <a:lvl9pPr lvl="8" indent="0">
              <a:spcBef>
                <a:spcPts val="0"/>
              </a:spcBef>
              <a:buClr>
                <a:schemeClr val="dk1"/>
              </a:buClr>
              <a:buSzPts val="2400"/>
              <a:buFont typeface="Arial"/>
              <a:buNone/>
              <a:defRPr sz="2400">
                <a:solidFill>
                  <a:schemeClr val="dk1"/>
                </a:solidFill>
              </a:defRPr>
            </a:lvl9pPr>
          </a:lstStyle>
          <a:p>
            <a:endParaRPr/>
          </a:p>
        </p:txBody>
      </p:sp>
      <p:sp>
        <p:nvSpPr>
          <p:cNvPr id="68" name="Shape 68"/>
          <p:cNvSpPr txBox="1">
            <a:spLocks noGrp="1"/>
          </p:cNvSpPr>
          <p:nvPr>
            <p:ph type="body" idx="1"/>
          </p:nvPr>
        </p:nvSpPr>
        <p:spPr>
          <a:xfrm>
            <a:off x="311700" y="1389600"/>
            <a:ext cx="2808000" cy="3179400"/>
          </a:xfrm>
          <a:prstGeom prst="rect">
            <a:avLst/>
          </a:prstGeom>
          <a:noFill/>
          <a:ln>
            <a:noFill/>
          </a:ln>
        </p:spPr>
        <p:txBody>
          <a:bodyPr wrap="square" lIns="91425" tIns="91425" rIns="91425" bIns="91425" anchor="t" anchorCtr="0"/>
          <a:lstStyle>
            <a:lvl1pPr marL="0" marR="0" lvl="0"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0" marR="0" lvl="1"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0" marR="0" lvl="2"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0" marR="0" lvl="3"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0" marR="0" lvl="4"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0" marR="0" lvl="5"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0" marR="0" lvl="6"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0" marR="0" lvl="7"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0" marR="0" lvl="8" indent="7620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ain poi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90250" y="450150"/>
            <a:ext cx="63678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SzPts val="4800"/>
              <a:buFont typeface="Arial"/>
              <a:buNone/>
              <a:defRPr sz="4800">
                <a:solidFill>
                  <a:schemeClr val="dk1"/>
                </a:solidFill>
              </a:defRPr>
            </a:lvl2pPr>
            <a:lvl3pPr lvl="2" indent="0">
              <a:spcBef>
                <a:spcPts val="0"/>
              </a:spcBef>
              <a:buClr>
                <a:schemeClr val="dk1"/>
              </a:buClr>
              <a:buSzPts val="4800"/>
              <a:buFont typeface="Arial"/>
              <a:buNone/>
              <a:defRPr sz="4800">
                <a:solidFill>
                  <a:schemeClr val="dk1"/>
                </a:solidFill>
              </a:defRPr>
            </a:lvl3pPr>
            <a:lvl4pPr lvl="3" indent="0">
              <a:spcBef>
                <a:spcPts val="0"/>
              </a:spcBef>
              <a:buClr>
                <a:schemeClr val="dk1"/>
              </a:buClr>
              <a:buSzPts val="4800"/>
              <a:buFont typeface="Arial"/>
              <a:buNone/>
              <a:defRPr sz="4800">
                <a:solidFill>
                  <a:schemeClr val="dk1"/>
                </a:solidFill>
              </a:defRPr>
            </a:lvl4pPr>
            <a:lvl5pPr lvl="4" indent="0">
              <a:spcBef>
                <a:spcPts val="0"/>
              </a:spcBef>
              <a:buClr>
                <a:schemeClr val="dk1"/>
              </a:buClr>
              <a:buSzPts val="4800"/>
              <a:buFont typeface="Arial"/>
              <a:buNone/>
              <a:defRPr sz="4800">
                <a:solidFill>
                  <a:schemeClr val="dk1"/>
                </a:solidFill>
              </a:defRPr>
            </a:lvl5pPr>
            <a:lvl6pPr lvl="5" indent="0">
              <a:spcBef>
                <a:spcPts val="0"/>
              </a:spcBef>
              <a:buClr>
                <a:schemeClr val="dk1"/>
              </a:buClr>
              <a:buSzPts val="4800"/>
              <a:buFont typeface="Arial"/>
              <a:buNone/>
              <a:defRPr sz="4800">
                <a:solidFill>
                  <a:schemeClr val="dk1"/>
                </a:solidFill>
              </a:defRPr>
            </a:lvl6pPr>
            <a:lvl7pPr lvl="6" indent="0">
              <a:spcBef>
                <a:spcPts val="0"/>
              </a:spcBef>
              <a:buClr>
                <a:schemeClr val="dk1"/>
              </a:buClr>
              <a:buSzPts val="4800"/>
              <a:buFont typeface="Arial"/>
              <a:buNone/>
              <a:defRPr sz="4800">
                <a:solidFill>
                  <a:schemeClr val="dk1"/>
                </a:solidFill>
              </a:defRPr>
            </a:lvl7pPr>
            <a:lvl8pPr lvl="7" indent="0">
              <a:spcBef>
                <a:spcPts val="0"/>
              </a:spcBef>
              <a:buClr>
                <a:schemeClr val="dk1"/>
              </a:buClr>
              <a:buSzPts val="4800"/>
              <a:buFont typeface="Arial"/>
              <a:buNone/>
              <a:defRPr sz="4800">
                <a:solidFill>
                  <a:schemeClr val="dk1"/>
                </a:solidFill>
              </a:defRPr>
            </a:lvl8pPr>
            <a:lvl9pPr lvl="8" indent="0">
              <a:spcBef>
                <a:spcPts val="0"/>
              </a:spcBef>
              <a:buClr>
                <a:schemeClr val="dk1"/>
              </a:buClr>
              <a:buSzPts val="4800"/>
              <a:buFont typeface="Arial"/>
              <a:buNone/>
              <a:defRPr sz="4800">
                <a:solidFill>
                  <a:schemeClr val="dk1"/>
                </a:solidFill>
              </a:defRPr>
            </a:lvl9pPr>
          </a:lstStyle>
          <a:p>
            <a:endParaRPr/>
          </a:p>
        </p:txBody>
      </p:sp>
      <p:sp>
        <p:nvSpPr>
          <p:cNvPr id="72" name="Shape 72"/>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73"/>
        <p:cNvGrpSpPr/>
        <p:nvPr/>
      </p:nvGrpSpPr>
      <p:grpSpPr>
        <a:xfrm>
          <a:off x="0" y="0"/>
          <a:ext cx="0" cy="0"/>
          <a:chOff x="0" y="0"/>
          <a:chExt cx="0" cy="0"/>
        </a:xfrm>
      </p:grpSpPr>
      <p:sp>
        <p:nvSpPr>
          <p:cNvPr id="74" name="Shape 74"/>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265500" y="1233175"/>
            <a:ext cx="4045200" cy="1482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SzPts val="4200"/>
              <a:buFont typeface="Arial"/>
              <a:buNone/>
              <a:defRPr sz="4200">
                <a:solidFill>
                  <a:schemeClr val="dk1"/>
                </a:solidFill>
              </a:defRPr>
            </a:lvl2pPr>
            <a:lvl3pPr lvl="2" indent="0" algn="ctr">
              <a:spcBef>
                <a:spcPts val="0"/>
              </a:spcBef>
              <a:buClr>
                <a:schemeClr val="dk1"/>
              </a:buClr>
              <a:buSzPts val="4200"/>
              <a:buFont typeface="Arial"/>
              <a:buNone/>
              <a:defRPr sz="4200">
                <a:solidFill>
                  <a:schemeClr val="dk1"/>
                </a:solidFill>
              </a:defRPr>
            </a:lvl3pPr>
            <a:lvl4pPr lvl="3" indent="0" algn="ctr">
              <a:spcBef>
                <a:spcPts val="0"/>
              </a:spcBef>
              <a:buClr>
                <a:schemeClr val="dk1"/>
              </a:buClr>
              <a:buSzPts val="4200"/>
              <a:buFont typeface="Arial"/>
              <a:buNone/>
              <a:defRPr sz="4200">
                <a:solidFill>
                  <a:schemeClr val="dk1"/>
                </a:solidFill>
              </a:defRPr>
            </a:lvl4pPr>
            <a:lvl5pPr lvl="4" indent="0" algn="ctr">
              <a:spcBef>
                <a:spcPts val="0"/>
              </a:spcBef>
              <a:buClr>
                <a:schemeClr val="dk1"/>
              </a:buClr>
              <a:buSzPts val="4200"/>
              <a:buFont typeface="Arial"/>
              <a:buNone/>
              <a:defRPr sz="4200">
                <a:solidFill>
                  <a:schemeClr val="dk1"/>
                </a:solidFill>
              </a:defRPr>
            </a:lvl5pPr>
            <a:lvl6pPr lvl="5" indent="0" algn="ctr">
              <a:spcBef>
                <a:spcPts val="0"/>
              </a:spcBef>
              <a:buClr>
                <a:schemeClr val="dk1"/>
              </a:buClr>
              <a:buSzPts val="4200"/>
              <a:buFont typeface="Arial"/>
              <a:buNone/>
              <a:defRPr sz="4200">
                <a:solidFill>
                  <a:schemeClr val="dk1"/>
                </a:solidFill>
              </a:defRPr>
            </a:lvl6pPr>
            <a:lvl7pPr lvl="6" indent="0" algn="ctr">
              <a:spcBef>
                <a:spcPts val="0"/>
              </a:spcBef>
              <a:buClr>
                <a:schemeClr val="dk1"/>
              </a:buClr>
              <a:buSzPts val="4200"/>
              <a:buFont typeface="Arial"/>
              <a:buNone/>
              <a:defRPr sz="4200">
                <a:solidFill>
                  <a:schemeClr val="dk1"/>
                </a:solidFill>
              </a:defRPr>
            </a:lvl7pPr>
            <a:lvl8pPr lvl="7" indent="0" algn="ctr">
              <a:spcBef>
                <a:spcPts val="0"/>
              </a:spcBef>
              <a:buClr>
                <a:schemeClr val="dk1"/>
              </a:buClr>
              <a:buSzPts val="4200"/>
              <a:buFont typeface="Arial"/>
              <a:buNone/>
              <a:defRPr sz="4200">
                <a:solidFill>
                  <a:schemeClr val="dk1"/>
                </a:solidFill>
              </a:defRPr>
            </a:lvl8pPr>
            <a:lvl9pPr lvl="8" indent="0" algn="ctr">
              <a:spcBef>
                <a:spcPts val="0"/>
              </a:spcBef>
              <a:buClr>
                <a:schemeClr val="dk1"/>
              </a:buClr>
              <a:buSzPts val="4200"/>
              <a:buFont typeface="Arial"/>
              <a:buNone/>
              <a:defRPr sz="4200">
                <a:solidFill>
                  <a:schemeClr val="dk1"/>
                </a:solidFill>
              </a:defRPr>
            </a:lvl9pPr>
          </a:lstStyle>
          <a:p>
            <a:endParaRPr/>
          </a:p>
        </p:txBody>
      </p:sp>
      <p:sp>
        <p:nvSpPr>
          <p:cNvPr id="76" name="Shape 76"/>
          <p:cNvSpPr txBox="1">
            <a:spLocks noGrp="1"/>
          </p:cNvSpPr>
          <p:nvPr>
            <p:ph type="subTitle" idx="1"/>
          </p:nvPr>
        </p:nvSpPr>
        <p:spPr>
          <a:xfrm>
            <a:off x="265500" y="2803075"/>
            <a:ext cx="4045200" cy="12351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77" name="Shape 77"/>
          <p:cNvSpPr txBox="1">
            <a:spLocks noGrp="1"/>
          </p:cNvSpPr>
          <p:nvPr>
            <p:ph type="body" idx="2"/>
          </p:nvPr>
        </p:nvSpPr>
        <p:spPr>
          <a:xfrm>
            <a:off x="4939500" y="724075"/>
            <a:ext cx="3837000" cy="3695100"/>
          </a:xfrm>
          <a:prstGeom prst="rect">
            <a:avLst/>
          </a:prstGeom>
          <a:noFill/>
          <a:ln>
            <a:noFill/>
          </a:ln>
        </p:spPr>
        <p:txBody>
          <a:bodyPr wrap="square" lIns="91425" tIns="91425" rIns="91425" bIns="91425" anchor="ctr" anchorCtr="0"/>
          <a:lstStyle>
            <a:lvl1pPr marL="0" marR="0" lvl="0" indent="114300" algn="l" rtl="0">
              <a:lnSpc>
                <a:spcPct val="115000"/>
              </a:lnSpc>
              <a:spcBef>
                <a:spcPts val="0"/>
              </a:spcBef>
              <a:spcAft>
                <a:spcPts val="160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0" marR="0" lvl="1"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0" marR="0" lvl="2"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0" marR="0" lvl="3"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0" marR="0" lvl="4"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0" marR="0" lvl="5"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0" marR="0" lvl="6"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0" marR="0" lvl="7"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0" marR="0" lvl="8"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ption">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311700" y="4230575"/>
            <a:ext cx="5998800" cy="6051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0" marR="0" lvl="1"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0" marR="0" lvl="2"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0" marR="0" lvl="3"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0" marR="0" lvl="4"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0" marR="0" lvl="5"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0" marR="0" lvl="6"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0" marR="0" lvl="7"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0" marR="0" lvl="8"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1" name="Shape 81"/>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ig number">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1106125"/>
            <a:ext cx="8520600" cy="19635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SzPts val="12000"/>
              <a:buFont typeface="Arial"/>
              <a:buNone/>
              <a:defRPr sz="12000">
                <a:solidFill>
                  <a:schemeClr val="dk1"/>
                </a:solidFill>
              </a:defRPr>
            </a:lvl2pPr>
            <a:lvl3pPr lvl="2" indent="0" algn="ctr">
              <a:spcBef>
                <a:spcPts val="0"/>
              </a:spcBef>
              <a:buClr>
                <a:schemeClr val="dk1"/>
              </a:buClr>
              <a:buSzPts val="12000"/>
              <a:buFont typeface="Arial"/>
              <a:buNone/>
              <a:defRPr sz="12000">
                <a:solidFill>
                  <a:schemeClr val="dk1"/>
                </a:solidFill>
              </a:defRPr>
            </a:lvl3pPr>
            <a:lvl4pPr lvl="3" indent="0" algn="ctr">
              <a:spcBef>
                <a:spcPts val="0"/>
              </a:spcBef>
              <a:buClr>
                <a:schemeClr val="dk1"/>
              </a:buClr>
              <a:buSzPts val="12000"/>
              <a:buFont typeface="Arial"/>
              <a:buNone/>
              <a:defRPr sz="12000">
                <a:solidFill>
                  <a:schemeClr val="dk1"/>
                </a:solidFill>
              </a:defRPr>
            </a:lvl4pPr>
            <a:lvl5pPr lvl="4" indent="0" algn="ctr">
              <a:spcBef>
                <a:spcPts val="0"/>
              </a:spcBef>
              <a:buClr>
                <a:schemeClr val="dk1"/>
              </a:buClr>
              <a:buSzPts val="12000"/>
              <a:buFont typeface="Arial"/>
              <a:buNone/>
              <a:defRPr sz="12000">
                <a:solidFill>
                  <a:schemeClr val="dk1"/>
                </a:solidFill>
              </a:defRPr>
            </a:lvl5pPr>
            <a:lvl6pPr lvl="5" indent="0" algn="ctr">
              <a:spcBef>
                <a:spcPts val="0"/>
              </a:spcBef>
              <a:buClr>
                <a:schemeClr val="dk1"/>
              </a:buClr>
              <a:buSzPts val="12000"/>
              <a:buFont typeface="Arial"/>
              <a:buNone/>
              <a:defRPr sz="12000">
                <a:solidFill>
                  <a:schemeClr val="dk1"/>
                </a:solidFill>
              </a:defRPr>
            </a:lvl6pPr>
            <a:lvl7pPr lvl="6" indent="0" algn="ctr">
              <a:spcBef>
                <a:spcPts val="0"/>
              </a:spcBef>
              <a:buClr>
                <a:schemeClr val="dk1"/>
              </a:buClr>
              <a:buSzPts val="12000"/>
              <a:buFont typeface="Arial"/>
              <a:buNone/>
              <a:defRPr sz="12000">
                <a:solidFill>
                  <a:schemeClr val="dk1"/>
                </a:solidFill>
              </a:defRPr>
            </a:lvl7pPr>
            <a:lvl8pPr lvl="7" indent="0" algn="ctr">
              <a:spcBef>
                <a:spcPts val="0"/>
              </a:spcBef>
              <a:buClr>
                <a:schemeClr val="dk1"/>
              </a:buClr>
              <a:buSzPts val="12000"/>
              <a:buFont typeface="Arial"/>
              <a:buNone/>
              <a:defRPr sz="12000">
                <a:solidFill>
                  <a:schemeClr val="dk1"/>
                </a:solidFill>
              </a:defRPr>
            </a:lvl8pPr>
            <a:lvl9pPr lvl="8" indent="0" algn="ctr">
              <a:spcBef>
                <a:spcPts val="0"/>
              </a:spcBef>
              <a:buClr>
                <a:schemeClr val="dk1"/>
              </a:buClr>
              <a:buSzPts val="12000"/>
              <a:buFont typeface="Arial"/>
              <a:buNone/>
              <a:defRPr sz="12000">
                <a:solidFill>
                  <a:schemeClr val="dk1"/>
                </a:solidFill>
              </a:defRPr>
            </a:lvl9pPr>
          </a:lstStyle>
          <a:p>
            <a:endParaRPr/>
          </a:p>
        </p:txBody>
      </p:sp>
      <p:sp>
        <p:nvSpPr>
          <p:cNvPr id="84" name="Shape 84"/>
          <p:cNvSpPr txBox="1">
            <a:spLocks noGrp="1"/>
          </p:cNvSpPr>
          <p:nvPr>
            <p:ph type="body" idx="1"/>
          </p:nvPr>
        </p:nvSpPr>
        <p:spPr>
          <a:xfrm>
            <a:off x="311700" y="3152225"/>
            <a:ext cx="8520600" cy="1300800"/>
          </a:xfrm>
          <a:prstGeom prst="rect">
            <a:avLst/>
          </a:prstGeom>
          <a:noFill/>
          <a:ln>
            <a:noFill/>
          </a:ln>
        </p:spPr>
        <p:txBody>
          <a:bodyPr wrap="square" lIns="91425" tIns="91425" rIns="91425" bIns="91425" anchor="t" anchorCtr="0"/>
          <a:lstStyle>
            <a:lvl1pPr marL="0" marR="0" lvl="0" indent="114300" algn="ctr" rtl="0">
              <a:lnSpc>
                <a:spcPct val="115000"/>
              </a:lnSpc>
              <a:spcBef>
                <a:spcPts val="0"/>
              </a:spcBef>
              <a:spcAft>
                <a:spcPts val="160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0" marR="0" lvl="1" indent="8890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0" marR="0" lvl="2" indent="8890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0" marR="0" lvl="3" indent="8890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0" marR="0" lvl="4" indent="8890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0" marR="0" lvl="5" indent="8890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0" marR="0" lvl="6" indent="8890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0" marR="0" lvl="7" indent="8890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0" marR="0" lvl="8" indent="8890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6"/>
        <p:cNvGrpSpPr/>
        <p:nvPr/>
      </p:nvGrpSpPr>
      <p:grpSpPr>
        <a:xfrm>
          <a:off x="0" y="0"/>
          <a:ext cx="0" cy="0"/>
          <a:chOff x="0" y="0"/>
          <a:chExt cx="0" cy="0"/>
        </a:xfrm>
      </p:grpSpPr>
      <p:sp>
        <p:nvSpPr>
          <p:cNvPr id="87" name="Shape 87"/>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311708" y="744575"/>
            <a:ext cx="8520600" cy="20526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lvl="1" indent="0" algn="ctr" rtl="0">
              <a:spcBef>
                <a:spcPts val="0"/>
              </a:spcBef>
              <a:buClr>
                <a:schemeClr val="dk1"/>
              </a:buClr>
              <a:buSzPts val="5200"/>
              <a:buFont typeface="Arial"/>
              <a:buNone/>
              <a:defRPr sz="5200">
                <a:solidFill>
                  <a:schemeClr val="dk1"/>
                </a:solidFill>
              </a:defRPr>
            </a:lvl2pPr>
            <a:lvl3pPr lvl="2" indent="0" algn="ctr" rtl="0">
              <a:spcBef>
                <a:spcPts val="0"/>
              </a:spcBef>
              <a:buClr>
                <a:schemeClr val="dk1"/>
              </a:buClr>
              <a:buSzPts val="5200"/>
              <a:buFont typeface="Arial"/>
              <a:buNone/>
              <a:defRPr sz="5200">
                <a:solidFill>
                  <a:schemeClr val="dk1"/>
                </a:solidFill>
              </a:defRPr>
            </a:lvl3pPr>
            <a:lvl4pPr lvl="3" indent="0" algn="ctr" rtl="0">
              <a:spcBef>
                <a:spcPts val="0"/>
              </a:spcBef>
              <a:buClr>
                <a:schemeClr val="dk1"/>
              </a:buClr>
              <a:buSzPts val="5200"/>
              <a:buFont typeface="Arial"/>
              <a:buNone/>
              <a:defRPr sz="5200">
                <a:solidFill>
                  <a:schemeClr val="dk1"/>
                </a:solidFill>
              </a:defRPr>
            </a:lvl4pPr>
            <a:lvl5pPr lvl="4" indent="0" algn="ctr" rtl="0">
              <a:spcBef>
                <a:spcPts val="0"/>
              </a:spcBef>
              <a:buClr>
                <a:schemeClr val="dk1"/>
              </a:buClr>
              <a:buSzPts val="5200"/>
              <a:buFont typeface="Arial"/>
              <a:buNone/>
              <a:defRPr sz="5200">
                <a:solidFill>
                  <a:schemeClr val="dk1"/>
                </a:solidFill>
              </a:defRPr>
            </a:lvl5pPr>
            <a:lvl6pPr lvl="5" indent="0" algn="ctr" rtl="0">
              <a:spcBef>
                <a:spcPts val="0"/>
              </a:spcBef>
              <a:buClr>
                <a:schemeClr val="dk1"/>
              </a:buClr>
              <a:buSzPts val="5200"/>
              <a:buFont typeface="Arial"/>
              <a:buNone/>
              <a:defRPr sz="5200">
                <a:solidFill>
                  <a:schemeClr val="dk1"/>
                </a:solidFill>
              </a:defRPr>
            </a:lvl6pPr>
            <a:lvl7pPr lvl="6" indent="0" algn="ctr" rtl="0">
              <a:spcBef>
                <a:spcPts val="0"/>
              </a:spcBef>
              <a:buClr>
                <a:schemeClr val="dk1"/>
              </a:buClr>
              <a:buSzPts val="5200"/>
              <a:buFont typeface="Arial"/>
              <a:buNone/>
              <a:defRPr sz="5200">
                <a:solidFill>
                  <a:schemeClr val="dk1"/>
                </a:solidFill>
              </a:defRPr>
            </a:lvl7pPr>
            <a:lvl8pPr lvl="7" indent="0" algn="ctr" rtl="0">
              <a:spcBef>
                <a:spcPts val="0"/>
              </a:spcBef>
              <a:buClr>
                <a:schemeClr val="dk1"/>
              </a:buClr>
              <a:buSzPts val="5200"/>
              <a:buFont typeface="Arial"/>
              <a:buNone/>
              <a:defRPr sz="5200">
                <a:solidFill>
                  <a:schemeClr val="dk1"/>
                </a:solidFill>
              </a:defRPr>
            </a:lvl8pPr>
            <a:lvl9pPr lvl="8" indent="0" algn="ctr" rtl="0">
              <a:spcBef>
                <a:spcPts val="0"/>
              </a:spcBef>
              <a:buClr>
                <a:schemeClr val="dk1"/>
              </a:buClr>
              <a:buSzPts val="5200"/>
              <a:buFont typeface="Arial"/>
              <a:buNone/>
              <a:defRPr sz="5200">
                <a:solidFill>
                  <a:schemeClr val="dk1"/>
                </a:solidFill>
              </a:defRPr>
            </a:lvl9pPr>
          </a:lstStyle>
          <a:p>
            <a:endParaRPr/>
          </a:p>
        </p:txBody>
      </p:sp>
      <p:sp>
        <p:nvSpPr>
          <p:cNvPr id="94" name="Shape 94"/>
          <p:cNvSpPr txBox="1">
            <a:spLocks noGrp="1"/>
          </p:cNvSpPr>
          <p:nvPr>
            <p:ph type="subTitle" idx="1"/>
          </p:nvPr>
        </p:nvSpPr>
        <p:spPr>
          <a:xfrm>
            <a:off x="311700" y="2834125"/>
            <a:ext cx="8520600" cy="7926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95" name="Shape 9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buClr>
                <a:schemeClr val="dk1"/>
              </a:buClr>
              <a:buSzPts val="2800"/>
              <a:buFont typeface="Arial"/>
              <a:buNone/>
              <a:defRPr sz="2800">
                <a:solidFill>
                  <a:schemeClr val="dk1"/>
                </a:solidFill>
              </a:defRPr>
            </a:lvl2pPr>
            <a:lvl3pPr lvl="2" indent="0" rtl="0">
              <a:spcBef>
                <a:spcPts val="0"/>
              </a:spcBef>
              <a:buClr>
                <a:schemeClr val="dk1"/>
              </a:buClr>
              <a:buSzPts val="2800"/>
              <a:buFont typeface="Arial"/>
              <a:buNone/>
              <a:defRPr sz="2800">
                <a:solidFill>
                  <a:schemeClr val="dk1"/>
                </a:solidFill>
              </a:defRPr>
            </a:lvl3pPr>
            <a:lvl4pPr lvl="3" indent="0" rtl="0">
              <a:spcBef>
                <a:spcPts val="0"/>
              </a:spcBef>
              <a:buClr>
                <a:schemeClr val="dk1"/>
              </a:buClr>
              <a:buSzPts val="2800"/>
              <a:buFont typeface="Arial"/>
              <a:buNone/>
              <a:defRPr sz="2800">
                <a:solidFill>
                  <a:schemeClr val="dk1"/>
                </a:solidFill>
              </a:defRPr>
            </a:lvl4pPr>
            <a:lvl5pPr lvl="4" indent="0" rtl="0">
              <a:spcBef>
                <a:spcPts val="0"/>
              </a:spcBef>
              <a:buClr>
                <a:schemeClr val="dk1"/>
              </a:buClr>
              <a:buSzPts val="2800"/>
              <a:buFont typeface="Arial"/>
              <a:buNone/>
              <a:defRPr sz="2800">
                <a:solidFill>
                  <a:schemeClr val="dk1"/>
                </a:solidFill>
              </a:defRPr>
            </a:lvl5pPr>
            <a:lvl6pPr lvl="5" indent="0" rtl="0">
              <a:spcBef>
                <a:spcPts val="0"/>
              </a:spcBef>
              <a:buClr>
                <a:schemeClr val="dk1"/>
              </a:buClr>
              <a:buSzPts val="2800"/>
              <a:buFont typeface="Arial"/>
              <a:buNone/>
              <a:defRPr sz="2800">
                <a:solidFill>
                  <a:schemeClr val="dk1"/>
                </a:solidFill>
              </a:defRPr>
            </a:lvl6pPr>
            <a:lvl7pPr lvl="6" indent="0" rtl="0">
              <a:spcBef>
                <a:spcPts val="0"/>
              </a:spcBef>
              <a:buClr>
                <a:schemeClr val="dk1"/>
              </a:buClr>
              <a:buSzPts val="2800"/>
              <a:buFont typeface="Arial"/>
              <a:buNone/>
              <a:defRPr sz="2800">
                <a:solidFill>
                  <a:schemeClr val="dk1"/>
                </a:solidFill>
              </a:defRPr>
            </a:lvl7pPr>
            <a:lvl8pPr lvl="7" indent="0" rtl="0">
              <a:spcBef>
                <a:spcPts val="0"/>
              </a:spcBef>
              <a:buClr>
                <a:schemeClr val="dk1"/>
              </a:buClr>
              <a:buSzPts val="2800"/>
              <a:buFont typeface="Arial"/>
              <a:buNone/>
              <a:defRPr sz="2800">
                <a:solidFill>
                  <a:schemeClr val="dk1"/>
                </a:solidFill>
              </a:defRPr>
            </a:lvl8pPr>
            <a:lvl9pPr lvl="8" indent="0" rtl="0">
              <a:spcBef>
                <a:spcPts val="0"/>
              </a:spcBef>
              <a:buClr>
                <a:schemeClr val="dk1"/>
              </a:buClr>
              <a:buSzPts val="2800"/>
              <a:buFont typeface="Arial"/>
              <a:buNone/>
              <a:defRPr sz="2800">
                <a:solidFill>
                  <a:schemeClr val="dk1"/>
                </a:solidFill>
              </a:defRPr>
            </a:lvl9pPr>
          </a:lstStyle>
          <a:p>
            <a:endParaRPr/>
          </a:p>
        </p:txBody>
      </p:sp>
      <p:sp>
        <p:nvSpPr>
          <p:cNvPr id="98" name="Shape 98"/>
          <p:cNvSpPr txBox="1">
            <a:spLocks noGrp="1"/>
          </p:cNvSpPr>
          <p:nvPr>
            <p:ph type="body" idx="1"/>
          </p:nvPr>
        </p:nvSpPr>
        <p:spPr>
          <a:xfrm>
            <a:off x="311700" y="1152475"/>
            <a:ext cx="3999900" cy="3416400"/>
          </a:xfrm>
          <a:prstGeom prst="rect">
            <a:avLst/>
          </a:prstGeom>
          <a:noFill/>
          <a:ln>
            <a:noFill/>
          </a:ln>
        </p:spPr>
        <p:txBody>
          <a:bodyPr wrap="square" lIns="91425" tIns="91425" rIns="91425" bIns="91425" anchor="t" anchorCtr="0"/>
          <a:lstStyle>
            <a:lvl1pPr marL="88900" marR="0" lvl="0"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76200" marR="0" lvl="1"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76200" marR="0" lvl="2"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76200" marR="0" lvl="3"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76200" marR="0" lvl="4"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76200" marR="0" lvl="5"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76200" marR="0" lvl="6"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76200" marR="0" lvl="7"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76200" marR="0" lvl="8"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99" name="Shape 99"/>
          <p:cNvSpPr txBox="1">
            <a:spLocks noGrp="1"/>
          </p:cNvSpPr>
          <p:nvPr>
            <p:ph type="body" idx="2"/>
          </p:nvPr>
        </p:nvSpPr>
        <p:spPr>
          <a:xfrm>
            <a:off x="4832400" y="1152475"/>
            <a:ext cx="3999900" cy="3416400"/>
          </a:xfrm>
          <a:prstGeom prst="rect">
            <a:avLst/>
          </a:prstGeom>
          <a:noFill/>
          <a:ln>
            <a:noFill/>
          </a:ln>
        </p:spPr>
        <p:txBody>
          <a:bodyPr wrap="square" lIns="91425" tIns="91425" rIns="91425" bIns="91425" anchor="t" anchorCtr="0"/>
          <a:lstStyle>
            <a:lvl1pPr marL="88900" marR="0" lvl="0"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76200" marR="0" lvl="1"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76200" marR="0" lvl="2"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76200" marR="0" lvl="3"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76200" marR="0" lvl="4"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76200" marR="0" lvl="5"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76200" marR="0" lvl="6"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76200" marR="0" lvl="7"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76200" marR="0" lvl="8"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buClr>
                <a:schemeClr val="dk1"/>
              </a:buClr>
              <a:buSzPts val="2800"/>
              <a:buFont typeface="Arial"/>
              <a:buNone/>
              <a:defRPr sz="2800">
                <a:solidFill>
                  <a:schemeClr val="dk1"/>
                </a:solidFill>
              </a:defRPr>
            </a:lvl2pPr>
            <a:lvl3pPr lvl="2" indent="0" rtl="0">
              <a:spcBef>
                <a:spcPts val="0"/>
              </a:spcBef>
              <a:buClr>
                <a:schemeClr val="dk1"/>
              </a:buClr>
              <a:buSzPts val="2800"/>
              <a:buFont typeface="Arial"/>
              <a:buNone/>
              <a:defRPr sz="2800">
                <a:solidFill>
                  <a:schemeClr val="dk1"/>
                </a:solidFill>
              </a:defRPr>
            </a:lvl3pPr>
            <a:lvl4pPr lvl="3" indent="0" rtl="0">
              <a:spcBef>
                <a:spcPts val="0"/>
              </a:spcBef>
              <a:buClr>
                <a:schemeClr val="dk1"/>
              </a:buClr>
              <a:buSzPts val="2800"/>
              <a:buFont typeface="Arial"/>
              <a:buNone/>
              <a:defRPr sz="2800">
                <a:solidFill>
                  <a:schemeClr val="dk1"/>
                </a:solidFill>
              </a:defRPr>
            </a:lvl4pPr>
            <a:lvl5pPr lvl="4" indent="0" rtl="0">
              <a:spcBef>
                <a:spcPts val="0"/>
              </a:spcBef>
              <a:buClr>
                <a:schemeClr val="dk1"/>
              </a:buClr>
              <a:buSzPts val="2800"/>
              <a:buFont typeface="Arial"/>
              <a:buNone/>
              <a:defRPr sz="2800">
                <a:solidFill>
                  <a:schemeClr val="dk1"/>
                </a:solidFill>
              </a:defRPr>
            </a:lvl5pPr>
            <a:lvl6pPr lvl="5" indent="0" rtl="0">
              <a:spcBef>
                <a:spcPts val="0"/>
              </a:spcBef>
              <a:buClr>
                <a:schemeClr val="dk1"/>
              </a:buClr>
              <a:buSzPts val="2800"/>
              <a:buFont typeface="Arial"/>
              <a:buNone/>
              <a:defRPr sz="2800">
                <a:solidFill>
                  <a:schemeClr val="dk1"/>
                </a:solidFill>
              </a:defRPr>
            </a:lvl6pPr>
            <a:lvl7pPr lvl="6" indent="0" rtl="0">
              <a:spcBef>
                <a:spcPts val="0"/>
              </a:spcBef>
              <a:buClr>
                <a:schemeClr val="dk1"/>
              </a:buClr>
              <a:buSzPts val="2800"/>
              <a:buFont typeface="Arial"/>
              <a:buNone/>
              <a:defRPr sz="2800">
                <a:solidFill>
                  <a:schemeClr val="dk1"/>
                </a:solidFill>
              </a:defRPr>
            </a:lvl7pPr>
            <a:lvl8pPr lvl="7" indent="0" rtl="0">
              <a:spcBef>
                <a:spcPts val="0"/>
              </a:spcBef>
              <a:buClr>
                <a:schemeClr val="dk1"/>
              </a:buClr>
              <a:buSzPts val="2800"/>
              <a:buFont typeface="Arial"/>
              <a:buNone/>
              <a:defRPr sz="2800">
                <a:solidFill>
                  <a:schemeClr val="dk1"/>
                </a:solidFill>
              </a:defRPr>
            </a:lvl8pPr>
            <a:lvl9pPr lvl="8" indent="0" rtl="0">
              <a:spcBef>
                <a:spcPts val="0"/>
              </a:spcBef>
              <a:buClr>
                <a:schemeClr val="dk1"/>
              </a:buClr>
              <a:buSzPts val="2800"/>
              <a:buFont typeface="Arial"/>
              <a:buNone/>
              <a:defRPr sz="2800">
                <a:solidFill>
                  <a:schemeClr val="dk1"/>
                </a:solidFill>
              </a:defRPr>
            </a:lvl9pPr>
          </a:lstStyle>
          <a:p>
            <a:endParaRPr/>
          </a:p>
        </p:txBody>
      </p:sp>
      <p:sp>
        <p:nvSpPr>
          <p:cNvPr id="103" name="Shape 103"/>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555600"/>
            <a:ext cx="2808000" cy="755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buClr>
                <a:schemeClr val="dk1"/>
              </a:buClr>
              <a:buSzPts val="2400"/>
              <a:buFont typeface="Arial"/>
              <a:buNone/>
              <a:defRPr sz="2400">
                <a:solidFill>
                  <a:schemeClr val="dk1"/>
                </a:solidFill>
              </a:defRPr>
            </a:lvl2pPr>
            <a:lvl3pPr lvl="2" indent="0" rtl="0">
              <a:spcBef>
                <a:spcPts val="0"/>
              </a:spcBef>
              <a:buClr>
                <a:schemeClr val="dk1"/>
              </a:buClr>
              <a:buSzPts val="2400"/>
              <a:buFont typeface="Arial"/>
              <a:buNone/>
              <a:defRPr sz="2400">
                <a:solidFill>
                  <a:schemeClr val="dk1"/>
                </a:solidFill>
              </a:defRPr>
            </a:lvl3pPr>
            <a:lvl4pPr lvl="3" indent="0" rtl="0">
              <a:spcBef>
                <a:spcPts val="0"/>
              </a:spcBef>
              <a:buClr>
                <a:schemeClr val="dk1"/>
              </a:buClr>
              <a:buSzPts val="2400"/>
              <a:buFont typeface="Arial"/>
              <a:buNone/>
              <a:defRPr sz="2400">
                <a:solidFill>
                  <a:schemeClr val="dk1"/>
                </a:solidFill>
              </a:defRPr>
            </a:lvl4pPr>
            <a:lvl5pPr lvl="4" indent="0" rtl="0">
              <a:spcBef>
                <a:spcPts val="0"/>
              </a:spcBef>
              <a:buClr>
                <a:schemeClr val="dk1"/>
              </a:buClr>
              <a:buSzPts val="2400"/>
              <a:buFont typeface="Arial"/>
              <a:buNone/>
              <a:defRPr sz="2400">
                <a:solidFill>
                  <a:schemeClr val="dk1"/>
                </a:solidFill>
              </a:defRPr>
            </a:lvl5pPr>
            <a:lvl6pPr lvl="5" indent="0" rtl="0">
              <a:spcBef>
                <a:spcPts val="0"/>
              </a:spcBef>
              <a:buClr>
                <a:schemeClr val="dk1"/>
              </a:buClr>
              <a:buSzPts val="2400"/>
              <a:buFont typeface="Arial"/>
              <a:buNone/>
              <a:defRPr sz="2400">
                <a:solidFill>
                  <a:schemeClr val="dk1"/>
                </a:solidFill>
              </a:defRPr>
            </a:lvl6pPr>
            <a:lvl7pPr lvl="6" indent="0" rtl="0">
              <a:spcBef>
                <a:spcPts val="0"/>
              </a:spcBef>
              <a:buClr>
                <a:schemeClr val="dk1"/>
              </a:buClr>
              <a:buSzPts val="2400"/>
              <a:buFont typeface="Arial"/>
              <a:buNone/>
              <a:defRPr sz="2400">
                <a:solidFill>
                  <a:schemeClr val="dk1"/>
                </a:solidFill>
              </a:defRPr>
            </a:lvl7pPr>
            <a:lvl8pPr lvl="7" indent="0" rtl="0">
              <a:spcBef>
                <a:spcPts val="0"/>
              </a:spcBef>
              <a:buClr>
                <a:schemeClr val="dk1"/>
              </a:buClr>
              <a:buSzPts val="2400"/>
              <a:buFont typeface="Arial"/>
              <a:buNone/>
              <a:defRPr sz="2400">
                <a:solidFill>
                  <a:schemeClr val="dk1"/>
                </a:solidFill>
              </a:defRPr>
            </a:lvl8pPr>
            <a:lvl9pPr lvl="8" indent="0" rtl="0">
              <a:spcBef>
                <a:spcPts val="0"/>
              </a:spcBef>
              <a:buClr>
                <a:schemeClr val="dk1"/>
              </a:buClr>
              <a:buSzPts val="2400"/>
              <a:buFont typeface="Arial"/>
              <a:buNone/>
              <a:defRPr sz="2400">
                <a:solidFill>
                  <a:schemeClr val="dk1"/>
                </a:solidFill>
              </a:defRPr>
            </a:lvl9pPr>
          </a:lstStyle>
          <a:p>
            <a:endParaRPr/>
          </a:p>
        </p:txBody>
      </p:sp>
      <p:sp>
        <p:nvSpPr>
          <p:cNvPr id="106" name="Shape 106"/>
          <p:cNvSpPr txBox="1">
            <a:spLocks noGrp="1"/>
          </p:cNvSpPr>
          <p:nvPr>
            <p:ph type="body" idx="1"/>
          </p:nvPr>
        </p:nvSpPr>
        <p:spPr>
          <a:xfrm>
            <a:off x="311700" y="1389600"/>
            <a:ext cx="2808000" cy="3179400"/>
          </a:xfrm>
          <a:prstGeom prst="rect">
            <a:avLst/>
          </a:prstGeom>
          <a:noFill/>
          <a:ln>
            <a:noFill/>
          </a:ln>
        </p:spPr>
        <p:txBody>
          <a:bodyPr wrap="square" lIns="91425" tIns="91425" rIns="91425" bIns="91425" anchor="t" anchorCtr="0"/>
          <a:lstStyle>
            <a:lvl1pPr marL="76200" marR="0" lvl="0"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76200" marR="0" lvl="1"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76200" marR="0" lvl="2"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76200" marR="0" lvl="3"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76200" marR="0" lvl="4"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76200" marR="0" lvl="5"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76200" marR="0" lvl="6"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76200" marR="0" lvl="7"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76200" marR="0" lvl="8" indent="0" algn="l" rtl="0">
              <a:lnSpc>
                <a:spcPct val="115000"/>
              </a:lnSpc>
              <a:spcBef>
                <a:spcPts val="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107" name="Shape 107"/>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Main poi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90250" y="450150"/>
            <a:ext cx="63678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indent="0" rtl="0">
              <a:spcBef>
                <a:spcPts val="0"/>
              </a:spcBef>
              <a:buClr>
                <a:schemeClr val="dk1"/>
              </a:buClr>
              <a:buSzPts val="4800"/>
              <a:buFont typeface="Arial"/>
              <a:buNone/>
              <a:defRPr sz="4800">
                <a:solidFill>
                  <a:schemeClr val="dk1"/>
                </a:solidFill>
              </a:defRPr>
            </a:lvl2pPr>
            <a:lvl3pPr lvl="2" indent="0" rtl="0">
              <a:spcBef>
                <a:spcPts val="0"/>
              </a:spcBef>
              <a:buClr>
                <a:schemeClr val="dk1"/>
              </a:buClr>
              <a:buSzPts val="4800"/>
              <a:buFont typeface="Arial"/>
              <a:buNone/>
              <a:defRPr sz="4800">
                <a:solidFill>
                  <a:schemeClr val="dk1"/>
                </a:solidFill>
              </a:defRPr>
            </a:lvl3pPr>
            <a:lvl4pPr lvl="3" indent="0" rtl="0">
              <a:spcBef>
                <a:spcPts val="0"/>
              </a:spcBef>
              <a:buClr>
                <a:schemeClr val="dk1"/>
              </a:buClr>
              <a:buSzPts val="4800"/>
              <a:buFont typeface="Arial"/>
              <a:buNone/>
              <a:defRPr sz="4800">
                <a:solidFill>
                  <a:schemeClr val="dk1"/>
                </a:solidFill>
              </a:defRPr>
            </a:lvl4pPr>
            <a:lvl5pPr lvl="4" indent="0" rtl="0">
              <a:spcBef>
                <a:spcPts val="0"/>
              </a:spcBef>
              <a:buClr>
                <a:schemeClr val="dk1"/>
              </a:buClr>
              <a:buSzPts val="4800"/>
              <a:buFont typeface="Arial"/>
              <a:buNone/>
              <a:defRPr sz="4800">
                <a:solidFill>
                  <a:schemeClr val="dk1"/>
                </a:solidFill>
              </a:defRPr>
            </a:lvl5pPr>
            <a:lvl6pPr lvl="5" indent="0" rtl="0">
              <a:spcBef>
                <a:spcPts val="0"/>
              </a:spcBef>
              <a:buClr>
                <a:schemeClr val="dk1"/>
              </a:buClr>
              <a:buSzPts val="4800"/>
              <a:buFont typeface="Arial"/>
              <a:buNone/>
              <a:defRPr sz="4800">
                <a:solidFill>
                  <a:schemeClr val="dk1"/>
                </a:solidFill>
              </a:defRPr>
            </a:lvl6pPr>
            <a:lvl7pPr lvl="6" indent="0" rtl="0">
              <a:spcBef>
                <a:spcPts val="0"/>
              </a:spcBef>
              <a:buClr>
                <a:schemeClr val="dk1"/>
              </a:buClr>
              <a:buSzPts val="4800"/>
              <a:buFont typeface="Arial"/>
              <a:buNone/>
              <a:defRPr sz="4800">
                <a:solidFill>
                  <a:schemeClr val="dk1"/>
                </a:solidFill>
              </a:defRPr>
            </a:lvl7pPr>
            <a:lvl8pPr lvl="7" indent="0" rtl="0">
              <a:spcBef>
                <a:spcPts val="0"/>
              </a:spcBef>
              <a:buClr>
                <a:schemeClr val="dk1"/>
              </a:buClr>
              <a:buSzPts val="4800"/>
              <a:buFont typeface="Arial"/>
              <a:buNone/>
              <a:defRPr sz="4800">
                <a:solidFill>
                  <a:schemeClr val="dk1"/>
                </a:solidFill>
              </a:defRPr>
            </a:lvl8pPr>
            <a:lvl9pPr lvl="8" indent="0" rtl="0">
              <a:spcBef>
                <a:spcPts val="0"/>
              </a:spcBef>
              <a:buClr>
                <a:schemeClr val="dk1"/>
              </a:buClr>
              <a:buSzPts val="4800"/>
              <a:buFont typeface="Arial"/>
              <a:buNone/>
              <a:defRPr sz="4800">
                <a:solidFill>
                  <a:schemeClr val="dk1"/>
                </a:solidFill>
              </a:defRPr>
            </a:lvl9pPr>
          </a:lstStyle>
          <a:p>
            <a:endParaRPr/>
          </a:p>
        </p:txBody>
      </p:sp>
      <p:sp>
        <p:nvSpPr>
          <p:cNvPr id="110" name="Shape 110"/>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11"/>
        <p:cNvGrpSpPr/>
        <p:nvPr/>
      </p:nvGrpSpPr>
      <p:grpSpPr>
        <a:xfrm>
          <a:off x="0" y="0"/>
          <a:ext cx="0" cy="0"/>
          <a:chOff x="0" y="0"/>
          <a:chExt cx="0" cy="0"/>
        </a:xfrm>
      </p:grpSpPr>
      <p:sp>
        <p:nvSpPr>
          <p:cNvPr id="112" name="Shape 112"/>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txBox="1">
            <a:spLocks noGrp="1"/>
          </p:cNvSpPr>
          <p:nvPr>
            <p:ph type="title"/>
          </p:nvPr>
        </p:nvSpPr>
        <p:spPr>
          <a:xfrm>
            <a:off x="265500" y="1233175"/>
            <a:ext cx="4045200" cy="1482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lvl="1" indent="0" algn="ctr" rtl="0">
              <a:spcBef>
                <a:spcPts val="0"/>
              </a:spcBef>
              <a:buClr>
                <a:schemeClr val="dk1"/>
              </a:buClr>
              <a:buSzPts val="4200"/>
              <a:buFont typeface="Arial"/>
              <a:buNone/>
              <a:defRPr sz="4200">
                <a:solidFill>
                  <a:schemeClr val="dk1"/>
                </a:solidFill>
              </a:defRPr>
            </a:lvl2pPr>
            <a:lvl3pPr lvl="2" indent="0" algn="ctr" rtl="0">
              <a:spcBef>
                <a:spcPts val="0"/>
              </a:spcBef>
              <a:buClr>
                <a:schemeClr val="dk1"/>
              </a:buClr>
              <a:buSzPts val="4200"/>
              <a:buFont typeface="Arial"/>
              <a:buNone/>
              <a:defRPr sz="4200">
                <a:solidFill>
                  <a:schemeClr val="dk1"/>
                </a:solidFill>
              </a:defRPr>
            </a:lvl3pPr>
            <a:lvl4pPr lvl="3" indent="0" algn="ctr" rtl="0">
              <a:spcBef>
                <a:spcPts val="0"/>
              </a:spcBef>
              <a:buClr>
                <a:schemeClr val="dk1"/>
              </a:buClr>
              <a:buSzPts val="4200"/>
              <a:buFont typeface="Arial"/>
              <a:buNone/>
              <a:defRPr sz="4200">
                <a:solidFill>
                  <a:schemeClr val="dk1"/>
                </a:solidFill>
              </a:defRPr>
            </a:lvl4pPr>
            <a:lvl5pPr lvl="4" indent="0" algn="ctr" rtl="0">
              <a:spcBef>
                <a:spcPts val="0"/>
              </a:spcBef>
              <a:buClr>
                <a:schemeClr val="dk1"/>
              </a:buClr>
              <a:buSzPts val="4200"/>
              <a:buFont typeface="Arial"/>
              <a:buNone/>
              <a:defRPr sz="4200">
                <a:solidFill>
                  <a:schemeClr val="dk1"/>
                </a:solidFill>
              </a:defRPr>
            </a:lvl5pPr>
            <a:lvl6pPr lvl="5" indent="0" algn="ctr" rtl="0">
              <a:spcBef>
                <a:spcPts val="0"/>
              </a:spcBef>
              <a:buClr>
                <a:schemeClr val="dk1"/>
              </a:buClr>
              <a:buSzPts val="4200"/>
              <a:buFont typeface="Arial"/>
              <a:buNone/>
              <a:defRPr sz="4200">
                <a:solidFill>
                  <a:schemeClr val="dk1"/>
                </a:solidFill>
              </a:defRPr>
            </a:lvl6pPr>
            <a:lvl7pPr lvl="6" indent="0" algn="ctr" rtl="0">
              <a:spcBef>
                <a:spcPts val="0"/>
              </a:spcBef>
              <a:buClr>
                <a:schemeClr val="dk1"/>
              </a:buClr>
              <a:buSzPts val="4200"/>
              <a:buFont typeface="Arial"/>
              <a:buNone/>
              <a:defRPr sz="4200">
                <a:solidFill>
                  <a:schemeClr val="dk1"/>
                </a:solidFill>
              </a:defRPr>
            </a:lvl7pPr>
            <a:lvl8pPr lvl="7" indent="0" algn="ctr" rtl="0">
              <a:spcBef>
                <a:spcPts val="0"/>
              </a:spcBef>
              <a:buClr>
                <a:schemeClr val="dk1"/>
              </a:buClr>
              <a:buSzPts val="4200"/>
              <a:buFont typeface="Arial"/>
              <a:buNone/>
              <a:defRPr sz="4200">
                <a:solidFill>
                  <a:schemeClr val="dk1"/>
                </a:solidFill>
              </a:defRPr>
            </a:lvl8pPr>
            <a:lvl9pPr lvl="8" indent="0" algn="ctr" rtl="0">
              <a:spcBef>
                <a:spcPts val="0"/>
              </a:spcBef>
              <a:buClr>
                <a:schemeClr val="dk1"/>
              </a:buClr>
              <a:buSzPts val="4200"/>
              <a:buFont typeface="Arial"/>
              <a:buNone/>
              <a:defRPr sz="4200">
                <a:solidFill>
                  <a:schemeClr val="dk1"/>
                </a:solidFill>
              </a:defRPr>
            </a:lvl9pPr>
          </a:lstStyle>
          <a:p>
            <a:endParaRPr/>
          </a:p>
        </p:txBody>
      </p:sp>
      <p:sp>
        <p:nvSpPr>
          <p:cNvPr id="114" name="Shape 114"/>
          <p:cNvSpPr txBox="1">
            <a:spLocks noGrp="1"/>
          </p:cNvSpPr>
          <p:nvPr>
            <p:ph type="subTitle" idx="1"/>
          </p:nvPr>
        </p:nvSpPr>
        <p:spPr>
          <a:xfrm>
            <a:off x="265500" y="2803075"/>
            <a:ext cx="4045200" cy="12351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115" name="Shape 115"/>
          <p:cNvSpPr txBox="1">
            <a:spLocks noGrp="1"/>
          </p:cNvSpPr>
          <p:nvPr>
            <p:ph type="body" idx="2"/>
          </p:nvPr>
        </p:nvSpPr>
        <p:spPr>
          <a:xfrm>
            <a:off x="4939500" y="724075"/>
            <a:ext cx="3837000" cy="3695100"/>
          </a:xfrm>
          <a:prstGeom prst="rect">
            <a:avLst/>
          </a:prstGeom>
          <a:noFill/>
          <a:ln>
            <a:noFill/>
          </a:ln>
        </p:spPr>
        <p:txBody>
          <a:bodyPr wrap="square" lIns="91425" tIns="91425" rIns="91425" bIns="91425" anchor="ctr" anchorCtr="0"/>
          <a:lstStyle>
            <a:lvl1pPr marL="114300" marR="0" lvl="0" indent="0" algn="l" rtl="0">
              <a:lnSpc>
                <a:spcPct val="115000"/>
              </a:lnSpc>
              <a:spcBef>
                <a:spcPts val="0"/>
              </a:spcBef>
              <a:spcAft>
                <a:spcPts val="160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88900" marR="0" lvl="1"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88900" marR="0" lvl="2"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88900" marR="0" lvl="3"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88900" marR="0" lvl="4"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88900" marR="0" lvl="5"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88900" marR="0" lvl="6"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88900" marR="0" lvl="7"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88900" marR="0" lvl="8"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311700" y="4230575"/>
            <a:ext cx="5998800" cy="6051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88900" marR="0" lvl="1"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88900" marR="0" lvl="2"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88900" marR="0" lvl="3"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88900" marR="0" lvl="4"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88900" marR="0" lvl="5"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88900" marR="0" lvl="6"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88900" marR="0" lvl="7"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88900" marR="0" lvl="8"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19" name="Shape 119"/>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1106125"/>
            <a:ext cx="8520600" cy="19635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lvl="1" indent="0" algn="ctr" rtl="0">
              <a:spcBef>
                <a:spcPts val="0"/>
              </a:spcBef>
              <a:buClr>
                <a:schemeClr val="dk1"/>
              </a:buClr>
              <a:buSzPts val="12000"/>
              <a:buFont typeface="Arial"/>
              <a:buNone/>
              <a:defRPr sz="12000">
                <a:solidFill>
                  <a:schemeClr val="dk1"/>
                </a:solidFill>
              </a:defRPr>
            </a:lvl2pPr>
            <a:lvl3pPr lvl="2" indent="0" algn="ctr" rtl="0">
              <a:spcBef>
                <a:spcPts val="0"/>
              </a:spcBef>
              <a:buClr>
                <a:schemeClr val="dk1"/>
              </a:buClr>
              <a:buSzPts val="12000"/>
              <a:buFont typeface="Arial"/>
              <a:buNone/>
              <a:defRPr sz="12000">
                <a:solidFill>
                  <a:schemeClr val="dk1"/>
                </a:solidFill>
              </a:defRPr>
            </a:lvl3pPr>
            <a:lvl4pPr lvl="3" indent="0" algn="ctr" rtl="0">
              <a:spcBef>
                <a:spcPts val="0"/>
              </a:spcBef>
              <a:buClr>
                <a:schemeClr val="dk1"/>
              </a:buClr>
              <a:buSzPts val="12000"/>
              <a:buFont typeface="Arial"/>
              <a:buNone/>
              <a:defRPr sz="12000">
                <a:solidFill>
                  <a:schemeClr val="dk1"/>
                </a:solidFill>
              </a:defRPr>
            </a:lvl4pPr>
            <a:lvl5pPr lvl="4" indent="0" algn="ctr" rtl="0">
              <a:spcBef>
                <a:spcPts val="0"/>
              </a:spcBef>
              <a:buClr>
                <a:schemeClr val="dk1"/>
              </a:buClr>
              <a:buSzPts val="12000"/>
              <a:buFont typeface="Arial"/>
              <a:buNone/>
              <a:defRPr sz="12000">
                <a:solidFill>
                  <a:schemeClr val="dk1"/>
                </a:solidFill>
              </a:defRPr>
            </a:lvl5pPr>
            <a:lvl6pPr lvl="5" indent="0" algn="ctr" rtl="0">
              <a:spcBef>
                <a:spcPts val="0"/>
              </a:spcBef>
              <a:buClr>
                <a:schemeClr val="dk1"/>
              </a:buClr>
              <a:buSzPts val="12000"/>
              <a:buFont typeface="Arial"/>
              <a:buNone/>
              <a:defRPr sz="12000">
                <a:solidFill>
                  <a:schemeClr val="dk1"/>
                </a:solidFill>
              </a:defRPr>
            </a:lvl6pPr>
            <a:lvl7pPr lvl="6" indent="0" algn="ctr" rtl="0">
              <a:spcBef>
                <a:spcPts val="0"/>
              </a:spcBef>
              <a:buClr>
                <a:schemeClr val="dk1"/>
              </a:buClr>
              <a:buSzPts val="12000"/>
              <a:buFont typeface="Arial"/>
              <a:buNone/>
              <a:defRPr sz="12000">
                <a:solidFill>
                  <a:schemeClr val="dk1"/>
                </a:solidFill>
              </a:defRPr>
            </a:lvl7pPr>
            <a:lvl8pPr lvl="7" indent="0" algn="ctr" rtl="0">
              <a:spcBef>
                <a:spcPts val="0"/>
              </a:spcBef>
              <a:buClr>
                <a:schemeClr val="dk1"/>
              </a:buClr>
              <a:buSzPts val="12000"/>
              <a:buFont typeface="Arial"/>
              <a:buNone/>
              <a:defRPr sz="12000">
                <a:solidFill>
                  <a:schemeClr val="dk1"/>
                </a:solidFill>
              </a:defRPr>
            </a:lvl8pPr>
            <a:lvl9pPr lvl="8" indent="0" algn="ctr" rtl="0">
              <a:spcBef>
                <a:spcPts val="0"/>
              </a:spcBef>
              <a:buClr>
                <a:schemeClr val="dk1"/>
              </a:buClr>
              <a:buSzPts val="12000"/>
              <a:buFont typeface="Arial"/>
              <a:buNone/>
              <a:defRPr sz="12000">
                <a:solidFill>
                  <a:schemeClr val="dk1"/>
                </a:solidFill>
              </a:defRPr>
            </a:lvl9pPr>
          </a:lstStyle>
          <a:p>
            <a:endParaRPr/>
          </a:p>
        </p:txBody>
      </p:sp>
      <p:sp>
        <p:nvSpPr>
          <p:cNvPr id="122" name="Shape 122"/>
          <p:cNvSpPr txBox="1">
            <a:spLocks noGrp="1"/>
          </p:cNvSpPr>
          <p:nvPr>
            <p:ph type="body" idx="1"/>
          </p:nvPr>
        </p:nvSpPr>
        <p:spPr>
          <a:xfrm>
            <a:off x="311700" y="3152225"/>
            <a:ext cx="8520600" cy="1300800"/>
          </a:xfrm>
          <a:prstGeom prst="rect">
            <a:avLst/>
          </a:prstGeom>
          <a:noFill/>
          <a:ln>
            <a:noFill/>
          </a:ln>
        </p:spPr>
        <p:txBody>
          <a:bodyPr wrap="square" lIns="91425" tIns="91425" rIns="91425" bIns="91425" anchor="t" anchorCtr="0"/>
          <a:lstStyle>
            <a:lvl1pPr marL="114300" marR="0" lvl="0" indent="0" algn="ctr" rtl="0">
              <a:lnSpc>
                <a:spcPct val="115000"/>
              </a:lnSpc>
              <a:spcBef>
                <a:spcPts val="0"/>
              </a:spcBef>
              <a:spcAft>
                <a:spcPts val="160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88900" marR="0" lvl="1" indent="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88900" marR="0" lvl="2" indent="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88900" marR="0" lvl="3" indent="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88900" marR="0" lvl="4" indent="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88900" marR="0" lvl="5" indent="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88900" marR="0" lvl="6" indent="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88900" marR="0" lvl="7" indent="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88900" marR="0" lvl="8" indent="0" algn="ctr"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3" name="Shape 123"/>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4"/>
        <p:cNvGrpSpPr/>
        <p:nvPr/>
      </p:nvGrpSpPr>
      <p:grpSpPr>
        <a:xfrm>
          <a:off x="0" y="0"/>
          <a:ext cx="0" cy="0"/>
          <a:chOff x="0" y="0"/>
          <a:chExt cx="0" cy="0"/>
        </a:xfrm>
      </p:grpSpPr>
      <p:sp>
        <p:nvSpPr>
          <p:cNvPr id="125" name="Shape 12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SzPts val="2800"/>
              <a:buFont typeface="Arial"/>
              <a:buNone/>
              <a:defRPr sz="2800">
                <a:solidFill>
                  <a:schemeClr val="dk1"/>
                </a:solidFill>
              </a:defRPr>
            </a:lvl2pPr>
            <a:lvl3pPr lvl="2" indent="0">
              <a:spcBef>
                <a:spcPts val="0"/>
              </a:spcBef>
              <a:buClr>
                <a:schemeClr val="dk1"/>
              </a:buClr>
              <a:buSzPts val="2800"/>
              <a:buFont typeface="Arial"/>
              <a:buNone/>
              <a:defRPr sz="2800">
                <a:solidFill>
                  <a:schemeClr val="dk1"/>
                </a:solidFill>
              </a:defRPr>
            </a:lvl3pPr>
            <a:lvl4pPr lvl="3" indent="0">
              <a:spcBef>
                <a:spcPts val="0"/>
              </a:spcBef>
              <a:buClr>
                <a:schemeClr val="dk1"/>
              </a:buClr>
              <a:buSzPts val="2800"/>
              <a:buFont typeface="Arial"/>
              <a:buNone/>
              <a:defRPr sz="2800">
                <a:solidFill>
                  <a:schemeClr val="dk1"/>
                </a:solidFill>
              </a:defRPr>
            </a:lvl4pPr>
            <a:lvl5pPr lvl="4" indent="0">
              <a:spcBef>
                <a:spcPts val="0"/>
              </a:spcBef>
              <a:buClr>
                <a:schemeClr val="dk1"/>
              </a:buClr>
              <a:buSzPts val="2800"/>
              <a:buFont typeface="Arial"/>
              <a:buNone/>
              <a:defRPr sz="2800">
                <a:solidFill>
                  <a:schemeClr val="dk1"/>
                </a:solidFill>
              </a:defRPr>
            </a:lvl5pPr>
            <a:lvl6pPr lvl="5" indent="0">
              <a:spcBef>
                <a:spcPts val="0"/>
              </a:spcBef>
              <a:buClr>
                <a:schemeClr val="dk1"/>
              </a:buClr>
              <a:buSzPts val="2800"/>
              <a:buFont typeface="Arial"/>
              <a:buNone/>
              <a:defRPr sz="2800">
                <a:solidFill>
                  <a:schemeClr val="dk1"/>
                </a:solidFill>
              </a:defRPr>
            </a:lvl6pPr>
            <a:lvl7pPr lvl="6" indent="0">
              <a:spcBef>
                <a:spcPts val="0"/>
              </a:spcBef>
              <a:buClr>
                <a:schemeClr val="dk1"/>
              </a:buClr>
              <a:buSzPts val="2800"/>
              <a:buFont typeface="Arial"/>
              <a:buNone/>
              <a:defRPr sz="2800">
                <a:solidFill>
                  <a:schemeClr val="dk1"/>
                </a:solidFill>
              </a:defRPr>
            </a:lvl7pPr>
            <a:lvl8pPr lvl="7" indent="0">
              <a:spcBef>
                <a:spcPts val="0"/>
              </a:spcBef>
              <a:buClr>
                <a:schemeClr val="dk1"/>
              </a:buClr>
              <a:buSzPts val="2800"/>
              <a:buFont typeface="Arial"/>
              <a:buNone/>
              <a:defRPr sz="2800">
                <a:solidFill>
                  <a:schemeClr val="dk1"/>
                </a:solidFill>
              </a:defRPr>
            </a:lvl8pPr>
            <a:lvl9pPr lvl="8" indent="0">
              <a:spcBef>
                <a:spcPts val="0"/>
              </a:spcBef>
              <a:buClr>
                <a:schemeClr val="dk1"/>
              </a:buClr>
              <a:buSzPts val="2800"/>
              <a:buFont typeface="Arial"/>
              <a:buNone/>
              <a:defRPr sz="2800">
                <a:solidFill>
                  <a:schemeClr val="dk1"/>
                </a:solidFill>
              </a:defRPr>
            </a:lvl9pPr>
          </a:lstStyle>
          <a:p>
            <a:endParaRPr/>
          </a:p>
        </p:txBody>
      </p:sp>
      <p:sp>
        <p:nvSpPr>
          <p:cNvPr id="52" name="Shape 52"/>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0" marR="0" lvl="0" indent="114300" algn="l" rtl="0">
              <a:lnSpc>
                <a:spcPct val="115000"/>
              </a:lnSpc>
              <a:spcBef>
                <a:spcPts val="0"/>
              </a:spcBef>
              <a:spcAft>
                <a:spcPts val="160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0" marR="0" lvl="1"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0" marR="0" lvl="2"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0" marR="0" lvl="3"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0" marR="0" lvl="4"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0" marR="0" lvl="5"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0" marR="0" lvl="6"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0" marR="0" lvl="7"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0" marR="0" lvl="8" indent="8890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63500" algn="r" rtl="0">
              <a:lnSpc>
                <a:spcPct val="100000"/>
              </a:lnSpc>
              <a:spcBef>
                <a:spcPts val="0"/>
              </a:spcBef>
              <a:spcAft>
                <a:spcPts val="0"/>
              </a:spcAft>
              <a:buClr>
                <a:schemeClr val="dk2"/>
              </a:buClr>
              <a:buSzPts val="1000"/>
              <a:buFont typeface="Arial"/>
              <a:buNone/>
            </a:pPr>
            <a:fld id="{00000000-1234-1234-1234-123412341234}" type="slidenum">
              <a:rPr lang="en" sz="1000" b="0" i="0" u="none" strike="noStrike" cap="none">
                <a:solidFill>
                  <a:schemeClr val="dk2"/>
                </a:solidFill>
                <a:latin typeface="Arial"/>
                <a:ea typeface="Arial"/>
                <a:cs typeface="Arial"/>
                <a:sym typeface="Arial"/>
              </a:rPr>
              <a:t>‹#›</a:t>
            </a:fld>
            <a:endParaRPr lang="en"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buClr>
                <a:schemeClr val="dk1"/>
              </a:buClr>
              <a:buSzPts val="2800"/>
              <a:buFont typeface="Arial"/>
              <a:buNone/>
              <a:defRPr sz="2800">
                <a:solidFill>
                  <a:schemeClr val="dk1"/>
                </a:solidFill>
              </a:defRPr>
            </a:lvl2pPr>
            <a:lvl3pPr lvl="2" indent="0" rtl="0">
              <a:spcBef>
                <a:spcPts val="0"/>
              </a:spcBef>
              <a:buClr>
                <a:schemeClr val="dk1"/>
              </a:buClr>
              <a:buSzPts val="2800"/>
              <a:buFont typeface="Arial"/>
              <a:buNone/>
              <a:defRPr sz="2800">
                <a:solidFill>
                  <a:schemeClr val="dk1"/>
                </a:solidFill>
              </a:defRPr>
            </a:lvl3pPr>
            <a:lvl4pPr lvl="3" indent="0" rtl="0">
              <a:spcBef>
                <a:spcPts val="0"/>
              </a:spcBef>
              <a:buClr>
                <a:schemeClr val="dk1"/>
              </a:buClr>
              <a:buSzPts val="2800"/>
              <a:buFont typeface="Arial"/>
              <a:buNone/>
              <a:defRPr sz="2800">
                <a:solidFill>
                  <a:schemeClr val="dk1"/>
                </a:solidFill>
              </a:defRPr>
            </a:lvl4pPr>
            <a:lvl5pPr lvl="4" indent="0" rtl="0">
              <a:spcBef>
                <a:spcPts val="0"/>
              </a:spcBef>
              <a:buClr>
                <a:schemeClr val="dk1"/>
              </a:buClr>
              <a:buSzPts val="2800"/>
              <a:buFont typeface="Arial"/>
              <a:buNone/>
              <a:defRPr sz="2800">
                <a:solidFill>
                  <a:schemeClr val="dk1"/>
                </a:solidFill>
              </a:defRPr>
            </a:lvl5pPr>
            <a:lvl6pPr lvl="5" indent="0" rtl="0">
              <a:spcBef>
                <a:spcPts val="0"/>
              </a:spcBef>
              <a:buClr>
                <a:schemeClr val="dk1"/>
              </a:buClr>
              <a:buSzPts val="2800"/>
              <a:buFont typeface="Arial"/>
              <a:buNone/>
              <a:defRPr sz="2800">
                <a:solidFill>
                  <a:schemeClr val="dk1"/>
                </a:solidFill>
              </a:defRPr>
            </a:lvl6pPr>
            <a:lvl7pPr lvl="6" indent="0" rtl="0">
              <a:spcBef>
                <a:spcPts val="0"/>
              </a:spcBef>
              <a:buClr>
                <a:schemeClr val="dk1"/>
              </a:buClr>
              <a:buSzPts val="2800"/>
              <a:buFont typeface="Arial"/>
              <a:buNone/>
              <a:defRPr sz="2800">
                <a:solidFill>
                  <a:schemeClr val="dk1"/>
                </a:solidFill>
              </a:defRPr>
            </a:lvl7pPr>
            <a:lvl8pPr lvl="7" indent="0" rtl="0">
              <a:spcBef>
                <a:spcPts val="0"/>
              </a:spcBef>
              <a:buClr>
                <a:schemeClr val="dk1"/>
              </a:buClr>
              <a:buSzPts val="2800"/>
              <a:buFont typeface="Arial"/>
              <a:buNone/>
              <a:defRPr sz="2800">
                <a:solidFill>
                  <a:schemeClr val="dk1"/>
                </a:solidFill>
              </a:defRPr>
            </a:lvl8pPr>
            <a:lvl9pPr lvl="8" indent="0" rtl="0">
              <a:spcBef>
                <a:spcPts val="0"/>
              </a:spcBef>
              <a:buClr>
                <a:schemeClr val="dk1"/>
              </a:buClr>
              <a:buSzPts val="2800"/>
              <a:buFont typeface="Arial"/>
              <a:buNone/>
              <a:defRPr sz="2800">
                <a:solidFill>
                  <a:schemeClr val="dk1"/>
                </a:solidFill>
              </a:defRPr>
            </a:lvl9pPr>
          </a:lstStyle>
          <a:p>
            <a:endParaRPr/>
          </a:p>
        </p:txBody>
      </p:sp>
      <p:sp>
        <p:nvSpPr>
          <p:cNvPr id="90" name="Shape 90"/>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114300" marR="0" lvl="0" indent="0" algn="l" rtl="0">
              <a:lnSpc>
                <a:spcPct val="115000"/>
              </a:lnSpc>
              <a:spcBef>
                <a:spcPts val="0"/>
              </a:spcBef>
              <a:spcAft>
                <a:spcPts val="160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88900" marR="0" lvl="1"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88900" marR="0" lvl="2"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88900" marR="0" lvl="3"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88900" marR="0" lvl="4"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88900" marR="0" lvl="5"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88900" marR="0" lvl="6"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88900" marR="0" lvl="7"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88900" marR="0" lvl="8" indent="0" algn="l" rtl="0">
              <a:lnSpc>
                <a:spcPct val="115000"/>
              </a:lnSpc>
              <a:spcBef>
                <a:spcPts val="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1" name="Shape 91"/>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63500" algn="r" rtl="0">
              <a:lnSpc>
                <a:spcPct val="100000"/>
              </a:lnSpc>
              <a:spcBef>
                <a:spcPts val="0"/>
              </a:spcBef>
              <a:spcAft>
                <a:spcPts val="0"/>
              </a:spcAft>
              <a:buClr>
                <a:schemeClr val="dk2"/>
              </a:buClr>
              <a:buSzPts val="1000"/>
              <a:buFont typeface="Arial"/>
              <a:buNone/>
            </a:pPr>
            <a:fld id="{00000000-1234-1234-1234-123412341234}" type="slidenum">
              <a:rPr lang="en" sz="1000" b="0" i="0" u="none" strike="noStrike" cap="none">
                <a:solidFill>
                  <a:schemeClr val="dk2"/>
                </a:solidFill>
                <a:latin typeface="Arial"/>
                <a:ea typeface="Arial"/>
                <a:cs typeface="Arial"/>
                <a:sym typeface="Arial"/>
              </a:rPr>
              <a:t>‹#›</a:t>
            </a:fld>
            <a:endParaRPr lang="en"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311700" y="645813"/>
            <a:ext cx="8520600" cy="39378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endParaRPr sz="2800" dirty="0">
              <a:latin typeface="Times New Roman"/>
              <a:ea typeface="Times New Roman"/>
              <a:cs typeface="Times New Roman"/>
              <a:sym typeface="Times New Roman"/>
            </a:endParaRPr>
          </a:p>
          <a:p>
            <a:pPr marL="0" marR="0" lvl="0" indent="-330200" algn="ctr" rtl="0">
              <a:lnSpc>
                <a:spcPct val="100000"/>
              </a:lnSpc>
              <a:spcBef>
                <a:spcPts val="0"/>
              </a:spcBef>
              <a:spcAft>
                <a:spcPts val="0"/>
              </a:spcAft>
              <a:buClr>
                <a:schemeClr val="dk1"/>
              </a:buClr>
              <a:buSzPts val="5200"/>
              <a:buFont typeface="TimesNewRoman"/>
              <a:buNone/>
            </a:pPr>
            <a:r>
              <a:rPr lang="en" sz="2800" dirty="0">
                <a:latin typeface="Times New Roman"/>
                <a:ea typeface="Times New Roman"/>
                <a:cs typeface="Times New Roman"/>
                <a:sym typeface="Times New Roman"/>
              </a:rPr>
              <a:t>MKTG 5983 - </a:t>
            </a:r>
            <a:r>
              <a:rPr lang="en" sz="2800" i="0" u="none" strike="noStrike" cap="none" dirty="0">
                <a:solidFill>
                  <a:schemeClr val="dk1"/>
                </a:solidFill>
                <a:latin typeface="Times New Roman"/>
                <a:ea typeface="Times New Roman"/>
                <a:cs typeface="Times New Roman"/>
                <a:sym typeface="Times New Roman"/>
              </a:rPr>
              <a:t>Database Marketing - Final Project </a:t>
            </a:r>
          </a:p>
          <a:p>
            <a:pPr marL="0" marR="0" lvl="0" indent="-330200" algn="ctr" rtl="0">
              <a:lnSpc>
                <a:spcPct val="100000"/>
              </a:lnSpc>
              <a:spcBef>
                <a:spcPts val="0"/>
              </a:spcBef>
              <a:spcAft>
                <a:spcPts val="0"/>
              </a:spcAft>
              <a:buClr>
                <a:schemeClr val="dk1"/>
              </a:buClr>
              <a:buSzPts val="5200"/>
              <a:buFont typeface="TimesNewRoman"/>
              <a:buNone/>
            </a:pPr>
            <a:br>
              <a:rPr lang="en" sz="2800" i="0" u="none" strike="noStrike" cap="none" dirty="0">
                <a:solidFill>
                  <a:schemeClr val="dk1"/>
                </a:solidFill>
                <a:latin typeface="Times New Roman"/>
                <a:ea typeface="Times New Roman"/>
                <a:cs typeface="Times New Roman"/>
                <a:sym typeface="Times New Roman"/>
              </a:rPr>
            </a:br>
            <a:br>
              <a:rPr lang="en" sz="2800" b="1" i="0" u="none" strike="noStrike" cap="none" dirty="0">
                <a:solidFill>
                  <a:schemeClr val="dk1"/>
                </a:solidFill>
                <a:latin typeface="Times New Roman"/>
                <a:ea typeface="Times New Roman"/>
                <a:cs typeface="Times New Roman"/>
                <a:sym typeface="Times New Roman"/>
              </a:rPr>
            </a:br>
            <a:r>
              <a:rPr lang="en" sz="1800" i="0" u="none" strike="noStrike" cap="none" dirty="0">
                <a:solidFill>
                  <a:schemeClr val="dk1"/>
                </a:solidFill>
                <a:latin typeface="Times New Roman"/>
                <a:ea typeface="Times New Roman"/>
                <a:cs typeface="Times New Roman"/>
                <a:sym typeface="Times New Roman"/>
              </a:rPr>
              <a:t>Dataset- Human Resources Analytics</a:t>
            </a:r>
            <a:br>
              <a:rPr lang="en" sz="1800" i="0" u="none" strike="noStrike" cap="none" dirty="0">
                <a:solidFill>
                  <a:schemeClr val="dk1"/>
                </a:solidFill>
                <a:latin typeface="Times New Roman"/>
                <a:ea typeface="Times New Roman"/>
                <a:cs typeface="Times New Roman"/>
                <a:sym typeface="Times New Roman"/>
              </a:rPr>
            </a:br>
            <a:r>
              <a:rPr lang="en" sz="1800" i="0" u="none" strike="noStrike" cap="none" dirty="0">
                <a:solidFill>
                  <a:schemeClr val="dk1"/>
                </a:solidFill>
                <a:latin typeface="Times New Roman"/>
                <a:ea typeface="Times New Roman"/>
                <a:cs typeface="Times New Roman"/>
                <a:sym typeface="Times New Roman"/>
              </a:rPr>
              <a:t>Why are our best and most experienced employees leaving prematurely?</a:t>
            </a:r>
          </a:p>
          <a:p>
            <a:pPr marL="0" marR="0" lvl="0" indent="-330200" algn="r" rtl="0">
              <a:lnSpc>
                <a:spcPct val="100000"/>
              </a:lnSpc>
              <a:spcBef>
                <a:spcPts val="0"/>
              </a:spcBef>
              <a:spcAft>
                <a:spcPts val="0"/>
              </a:spcAft>
              <a:buClr>
                <a:schemeClr val="dk1"/>
              </a:buClr>
              <a:buSzPts val="5200"/>
              <a:buFont typeface="TimesNewRoman"/>
              <a:buNone/>
            </a:pPr>
            <a:br>
              <a:rPr lang="en" sz="1800" i="0" u="none" strike="noStrike" cap="none" dirty="0">
                <a:solidFill>
                  <a:schemeClr val="dk1"/>
                </a:solidFill>
                <a:latin typeface="Times New Roman"/>
                <a:ea typeface="Times New Roman"/>
                <a:cs typeface="Times New Roman"/>
                <a:sym typeface="Times New Roman"/>
              </a:rPr>
            </a:br>
            <a:endParaRPr lang="en" sz="1800" i="0" u="none" strike="noStrike" cap="none" dirty="0">
              <a:solidFill>
                <a:schemeClr val="dk1"/>
              </a:solidFill>
              <a:latin typeface="Times New Roman"/>
              <a:ea typeface="Times New Roman"/>
              <a:cs typeface="Times New Roman"/>
              <a:sym typeface="Times New Roman"/>
            </a:endParaRPr>
          </a:p>
          <a:p>
            <a:pPr marL="0" marR="0" lvl="0" indent="-330200" algn="r" rtl="0">
              <a:lnSpc>
                <a:spcPct val="100000"/>
              </a:lnSpc>
              <a:spcBef>
                <a:spcPts val="0"/>
              </a:spcBef>
              <a:spcAft>
                <a:spcPts val="0"/>
              </a:spcAft>
              <a:buClr>
                <a:schemeClr val="dk1"/>
              </a:buClr>
              <a:buSzPts val="5200"/>
              <a:buFont typeface="TimesNewRoman"/>
              <a:buNone/>
            </a:pPr>
            <a:endParaRPr sz="1400" b="1" i="1" u="sng" dirty="0">
              <a:latin typeface="Times New Roman"/>
              <a:ea typeface="Times New Roman"/>
              <a:cs typeface="Times New Roman"/>
              <a:sym typeface="Times New Roman"/>
            </a:endParaRPr>
          </a:p>
          <a:p>
            <a:pPr marL="0" marR="0" lvl="0" indent="-330200" algn="r" rtl="0">
              <a:lnSpc>
                <a:spcPct val="100000"/>
              </a:lnSpc>
              <a:spcBef>
                <a:spcPts val="0"/>
              </a:spcBef>
              <a:spcAft>
                <a:spcPts val="0"/>
              </a:spcAft>
              <a:buClr>
                <a:schemeClr val="dk1"/>
              </a:buClr>
              <a:buSzPts val="5200"/>
              <a:buFont typeface="TimesNewRoman"/>
              <a:buNone/>
            </a:pPr>
            <a:r>
              <a:rPr lang="en" sz="1400" strike="noStrike" cap="none" dirty="0">
                <a:solidFill>
                  <a:schemeClr val="dk1"/>
                </a:solidFill>
                <a:latin typeface="Times New Roman"/>
                <a:ea typeface="Times New Roman"/>
                <a:cs typeface="Times New Roman"/>
                <a:sym typeface="Times New Roman"/>
              </a:rPr>
              <a:t>Submitted By:</a:t>
            </a:r>
          </a:p>
          <a:p>
            <a:pPr marL="0" marR="0" lvl="0" indent="-330200" algn="r" rtl="0">
              <a:lnSpc>
                <a:spcPct val="100000"/>
              </a:lnSpc>
              <a:spcBef>
                <a:spcPts val="0"/>
              </a:spcBef>
              <a:spcAft>
                <a:spcPts val="0"/>
              </a:spcAft>
              <a:buClr>
                <a:schemeClr val="dk1"/>
              </a:buClr>
              <a:buSzPts val="5200"/>
              <a:buFont typeface="TimesNewRoman"/>
              <a:buNone/>
            </a:pPr>
            <a:r>
              <a:rPr lang="en" sz="1200" dirty="0">
                <a:latin typeface="Times New Roman"/>
                <a:ea typeface="Times New Roman"/>
                <a:cs typeface="Times New Roman"/>
                <a:sym typeface="Times New Roman"/>
              </a:rPr>
              <a:t>Ishan Malpotra (A20104861)</a:t>
            </a:r>
          </a:p>
        </p:txBody>
      </p:sp>
      <p:pic>
        <p:nvPicPr>
          <p:cNvPr id="131" name="Shape 131"/>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132" name="Shape 132"/>
          <p:cNvPicPr preferRelativeResize="0"/>
          <p:nvPr/>
        </p:nvPicPr>
        <p:blipFill>
          <a:blip r:embed="rId4">
            <a:alphaModFix/>
          </a:blip>
          <a:stretch>
            <a:fillRect/>
          </a:stretch>
        </p:blipFill>
        <p:spPr>
          <a:xfrm>
            <a:off x="0" y="57575"/>
            <a:ext cx="9144000" cy="546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ctrTitle"/>
          </p:nvPr>
        </p:nvSpPr>
        <p:spPr>
          <a:xfrm>
            <a:off x="-25" y="-61450"/>
            <a:ext cx="9144000" cy="4965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 </a:t>
            </a:r>
            <a:r>
              <a:rPr lang="en" sz="1400">
                <a:latin typeface="Times New Roman"/>
                <a:ea typeface="Times New Roman"/>
                <a:cs typeface="Times New Roman"/>
                <a:sym typeface="Times New Roman"/>
              </a:rPr>
              <a:t>W</a:t>
            </a:r>
            <a:r>
              <a:rPr lang="en" sz="1400" i="0" u="none" strike="noStrike" cap="none">
                <a:solidFill>
                  <a:schemeClr val="dk1"/>
                </a:solidFill>
                <a:latin typeface="Times New Roman"/>
                <a:ea typeface="Times New Roman"/>
                <a:cs typeface="Times New Roman"/>
                <a:sym typeface="Times New Roman"/>
              </a:rPr>
              <a:t>ork_accident Vs </a:t>
            </a:r>
            <a:r>
              <a:rPr lang="en" sz="1400">
                <a:latin typeface="Times New Roman"/>
                <a:ea typeface="Times New Roman"/>
                <a:cs typeface="Times New Roman"/>
                <a:sym typeface="Times New Roman"/>
              </a:rPr>
              <a:t>Left</a:t>
            </a:r>
            <a:r>
              <a:rPr lang="en" sz="1400" i="0" u="none" strike="noStrike" cap="none">
                <a:solidFill>
                  <a:schemeClr val="dk1"/>
                </a:solidFill>
                <a:latin typeface="Times New Roman"/>
                <a:ea typeface="Times New Roman"/>
                <a:cs typeface="Times New Roman"/>
                <a:sym typeface="Times New Roman"/>
              </a:rPr>
              <a:t> gives the following output</a:t>
            </a:r>
            <a:r>
              <a:rPr lang="en" sz="1400">
                <a:latin typeface="Times New Roman"/>
                <a:ea typeface="Times New Roman"/>
                <a:cs typeface="Times New Roman"/>
                <a:sym typeface="Times New Roman"/>
              </a:rPr>
              <a:t>:</a:t>
            </a:r>
          </a:p>
        </p:txBody>
      </p:sp>
      <p:pic>
        <p:nvPicPr>
          <p:cNvPr id="212" name="Shape 212"/>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213" name="Shape 213"/>
          <p:cNvSpPr txBox="1"/>
          <p:nvPr/>
        </p:nvSpPr>
        <p:spPr>
          <a:xfrm>
            <a:off x="271425" y="3713550"/>
            <a:ext cx="3896700" cy="12312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NewRoman"/>
              <a:ea typeface="TimesNewRoman"/>
              <a:cs typeface="TimesNewRoman"/>
              <a:sym typeface="TimesNewRoman"/>
            </a:endParaRPr>
          </a:p>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We can see from the above table that the </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Work</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accident</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 is a significant predictor of left.</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We also </a:t>
            </a:r>
            <a:r>
              <a:rPr lang="en" sz="1200" i="0" u="none" strike="noStrike" cap="none">
                <a:solidFill>
                  <a:srgbClr val="000000"/>
                </a:solidFill>
                <a:latin typeface="Times New Roman"/>
                <a:ea typeface="Times New Roman"/>
                <a:cs typeface="Times New Roman"/>
                <a:sym typeface="Times New Roman"/>
              </a:rPr>
              <a:t>see that the correlation between Work accident and left is 1.4517.</a:t>
            </a:r>
          </a:p>
        </p:txBody>
      </p:sp>
      <p:sp>
        <p:nvSpPr>
          <p:cNvPr id="214" name="Shape 214"/>
          <p:cNvSpPr txBox="1"/>
          <p:nvPr/>
        </p:nvSpPr>
        <p:spPr>
          <a:xfrm>
            <a:off x="4274301" y="3713100"/>
            <a:ext cx="4560600" cy="12312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The above graph </a:t>
            </a:r>
            <a:r>
              <a:rPr lang="en" sz="1200">
                <a:latin typeface="Times New Roman"/>
                <a:ea typeface="Times New Roman"/>
                <a:cs typeface="Times New Roman"/>
                <a:sym typeface="Times New Roman"/>
              </a:rPr>
              <a:t>says</a:t>
            </a:r>
            <a:r>
              <a:rPr lang="en" sz="1200" i="0" u="none" strike="noStrike" cap="none">
                <a:solidFill>
                  <a:srgbClr val="000000"/>
                </a:solidFill>
                <a:latin typeface="Times New Roman"/>
                <a:ea typeface="Times New Roman"/>
                <a:cs typeface="Times New Roman"/>
                <a:sym typeface="Times New Roman"/>
              </a:rPr>
              <a:t> that the employees who did not leave the company are the employees who encountered the work</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accident. </a:t>
            </a:r>
          </a:p>
          <a:p>
            <a:pPr marL="0" marR="0" lvl="0" indent="-76200" algn="just"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However, t</a:t>
            </a:r>
            <a:r>
              <a:rPr lang="en" sz="1200" i="0" u="none" strike="noStrike" cap="none">
                <a:solidFill>
                  <a:srgbClr val="000000"/>
                </a:solidFill>
                <a:latin typeface="Times New Roman"/>
                <a:ea typeface="Times New Roman"/>
                <a:cs typeface="Times New Roman"/>
                <a:sym typeface="Times New Roman"/>
              </a:rPr>
              <a:t>his is in contrast to the real scenario. </a:t>
            </a:r>
          </a:p>
        </p:txBody>
      </p:sp>
      <p:pic>
        <p:nvPicPr>
          <p:cNvPr id="215" name="Shape 215"/>
          <p:cNvPicPr preferRelativeResize="0"/>
          <p:nvPr/>
        </p:nvPicPr>
        <p:blipFill rotWithShape="1">
          <a:blip r:embed="rId4">
            <a:alphaModFix/>
          </a:blip>
          <a:srcRect l="6925" r="5873"/>
          <a:stretch/>
        </p:blipFill>
        <p:spPr>
          <a:xfrm>
            <a:off x="372137" y="602556"/>
            <a:ext cx="3476849" cy="3171864"/>
          </a:xfrm>
          <a:prstGeom prst="rect">
            <a:avLst/>
          </a:prstGeom>
          <a:noFill/>
          <a:ln>
            <a:noFill/>
          </a:ln>
        </p:spPr>
      </p:pic>
      <p:pic>
        <p:nvPicPr>
          <p:cNvPr id="216" name="Shape 216"/>
          <p:cNvPicPr preferRelativeResize="0"/>
          <p:nvPr/>
        </p:nvPicPr>
        <p:blipFill rotWithShape="1">
          <a:blip r:embed="rId5">
            <a:alphaModFix/>
          </a:blip>
          <a:srcRect l="3256" t="2088" r="4417"/>
          <a:stretch/>
        </p:blipFill>
        <p:spPr>
          <a:xfrm>
            <a:off x="4274300" y="541675"/>
            <a:ext cx="4325600" cy="31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111560" y="-151625"/>
            <a:ext cx="8708100" cy="4965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a:t>
            </a:r>
            <a:r>
              <a:rPr lang="en" sz="1400">
                <a:latin typeface="Times New Roman"/>
                <a:ea typeface="Times New Roman"/>
                <a:cs typeface="Times New Roman"/>
                <a:sym typeface="Times New Roman"/>
              </a:rPr>
              <a:t> S</a:t>
            </a:r>
            <a:r>
              <a:rPr lang="en" sz="1400" i="0" u="none" strike="noStrike" cap="none">
                <a:solidFill>
                  <a:schemeClr val="dk1"/>
                </a:solidFill>
                <a:latin typeface="Times New Roman"/>
                <a:ea typeface="Times New Roman"/>
                <a:cs typeface="Times New Roman"/>
                <a:sym typeface="Times New Roman"/>
              </a:rPr>
              <a:t>alary</a:t>
            </a:r>
            <a:r>
              <a:rPr lang="en" sz="1400">
                <a:latin typeface="Times New Roman"/>
                <a:ea typeface="Times New Roman"/>
                <a:cs typeface="Times New Roman"/>
                <a:sym typeface="Times New Roman"/>
              </a:rPr>
              <a:t> V</a:t>
            </a:r>
            <a:r>
              <a:rPr lang="en" sz="1400" i="0" u="none" strike="noStrike" cap="none">
                <a:solidFill>
                  <a:schemeClr val="dk1"/>
                </a:solidFill>
                <a:latin typeface="Times New Roman"/>
                <a:ea typeface="Times New Roman"/>
                <a:cs typeface="Times New Roman"/>
                <a:sym typeface="Times New Roman"/>
              </a:rPr>
              <a:t>s </a:t>
            </a:r>
            <a:r>
              <a:rPr lang="en" sz="1400">
                <a:latin typeface="Times New Roman"/>
                <a:ea typeface="Times New Roman"/>
                <a:cs typeface="Times New Roman"/>
                <a:sym typeface="Times New Roman"/>
              </a:rPr>
              <a:t>Left </a:t>
            </a:r>
            <a:r>
              <a:rPr lang="en" sz="1400" i="0" u="none" strike="noStrike" cap="none">
                <a:solidFill>
                  <a:schemeClr val="dk1"/>
                </a:solidFill>
                <a:latin typeface="Times New Roman"/>
                <a:ea typeface="Times New Roman"/>
                <a:cs typeface="Times New Roman"/>
                <a:sym typeface="Times New Roman"/>
              </a:rPr>
              <a:t>gives the following output:</a:t>
            </a:r>
          </a:p>
        </p:txBody>
      </p:sp>
      <p:pic>
        <p:nvPicPr>
          <p:cNvPr id="222" name="Shape 222"/>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223" name="Shape 223"/>
          <p:cNvSpPr txBox="1"/>
          <p:nvPr/>
        </p:nvSpPr>
        <p:spPr>
          <a:xfrm>
            <a:off x="170175" y="3799450"/>
            <a:ext cx="3955200" cy="11631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NewRoman"/>
              <a:ea typeface="TimesNewRoman"/>
              <a:cs typeface="TimesNewRoman"/>
              <a:sym typeface="TimesNewRoman"/>
            </a:endParaRPr>
          </a:p>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F</a:t>
            </a:r>
            <a:r>
              <a:rPr lang="en" sz="1200" i="0" u="none" strike="noStrike" cap="none">
                <a:latin typeface="Times New Roman"/>
                <a:ea typeface="Times New Roman"/>
                <a:cs typeface="Times New Roman"/>
                <a:sym typeface="Times New Roman"/>
              </a:rPr>
              <a:t>rom the above table,</a:t>
            </a:r>
            <a:r>
              <a:rPr lang="en" sz="1200">
                <a:latin typeface="Times New Roman"/>
                <a:ea typeface="Times New Roman"/>
                <a:cs typeface="Times New Roman"/>
                <a:sym typeface="Times New Roman"/>
              </a:rPr>
              <a:t> we see</a:t>
            </a:r>
            <a:r>
              <a:rPr lang="en" sz="1200" i="0" u="none" strike="noStrike" cap="none">
                <a:latin typeface="Times New Roman"/>
                <a:ea typeface="Times New Roman"/>
                <a:cs typeface="Times New Roman"/>
                <a:sym typeface="Times New Roman"/>
              </a:rPr>
              <a:t> that the </a:t>
            </a:r>
            <a:r>
              <a:rPr lang="en" sz="1200">
                <a:latin typeface="Times New Roman"/>
                <a:ea typeface="Times New Roman"/>
                <a:cs typeface="Times New Roman"/>
                <a:sym typeface="Times New Roman"/>
              </a:rPr>
              <a:t>Salary</a:t>
            </a:r>
            <a:r>
              <a:rPr lang="en" sz="1200" i="0" u="none" strike="noStrike" cap="none">
                <a:latin typeface="Times New Roman"/>
                <a:ea typeface="Times New Roman"/>
                <a:cs typeface="Times New Roman"/>
                <a:sym typeface="Times New Roman"/>
              </a:rPr>
              <a:t> is a significant predictor of left. </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latin typeface="Times New Roman"/>
                <a:ea typeface="Times New Roman"/>
                <a:cs typeface="Times New Roman"/>
                <a:sym typeface="Times New Roman"/>
              </a:rPr>
              <a:t>Also we can see the correlation between </a:t>
            </a:r>
            <a:r>
              <a:rPr lang="en" sz="1200">
                <a:latin typeface="Times New Roman"/>
                <a:ea typeface="Times New Roman"/>
                <a:cs typeface="Times New Roman"/>
                <a:sym typeface="Times New Roman"/>
              </a:rPr>
              <a:t>Salary(high)</a:t>
            </a:r>
            <a:r>
              <a:rPr lang="en" sz="1200" i="0" u="none" strike="noStrike" cap="none">
                <a:latin typeface="Times New Roman"/>
                <a:ea typeface="Times New Roman"/>
                <a:cs typeface="Times New Roman"/>
                <a:sym typeface="Times New Roman"/>
              </a:rPr>
              <a:t> and left is </a:t>
            </a:r>
            <a:r>
              <a:rPr lang="en" sz="1200">
                <a:latin typeface="Times New Roman"/>
                <a:ea typeface="Times New Roman"/>
                <a:cs typeface="Times New Roman"/>
                <a:sym typeface="Times New Roman"/>
              </a:rPr>
              <a:t>-1.2856 when you are controlling for Salary(low).</a:t>
            </a:r>
          </a:p>
        </p:txBody>
      </p:sp>
      <p:sp>
        <p:nvSpPr>
          <p:cNvPr id="224" name="Shape 224"/>
          <p:cNvSpPr txBox="1"/>
          <p:nvPr/>
        </p:nvSpPr>
        <p:spPr>
          <a:xfrm>
            <a:off x="4274300" y="3951450"/>
            <a:ext cx="4669200" cy="10110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latin typeface="Times New Roman"/>
                <a:ea typeface="Times New Roman"/>
                <a:cs typeface="Times New Roman"/>
                <a:sym typeface="Times New Roman"/>
              </a:rPr>
              <a:t>From the above graph, we can interpret that employees </a:t>
            </a:r>
            <a:r>
              <a:rPr lang="en" sz="1200">
                <a:latin typeface="Times New Roman"/>
                <a:ea typeface="Times New Roman"/>
                <a:cs typeface="Times New Roman"/>
                <a:sym typeface="Times New Roman"/>
              </a:rPr>
              <a:t>with</a:t>
            </a:r>
            <a:r>
              <a:rPr lang="en" sz="1200" i="0" u="none" strike="noStrike" cap="none">
                <a:latin typeface="Times New Roman"/>
                <a:ea typeface="Times New Roman"/>
                <a:cs typeface="Times New Roman"/>
                <a:sym typeface="Times New Roman"/>
              </a:rPr>
              <a:t> low and </a:t>
            </a:r>
            <a:r>
              <a:rPr lang="en" sz="1200">
                <a:latin typeface="Times New Roman"/>
                <a:ea typeface="Times New Roman"/>
                <a:cs typeface="Times New Roman"/>
                <a:sym typeface="Times New Roman"/>
              </a:rPr>
              <a:t>medium </a:t>
            </a:r>
            <a:r>
              <a:rPr lang="en" sz="1200" i="0" u="none" strike="noStrike" cap="none">
                <a:latin typeface="Times New Roman"/>
                <a:ea typeface="Times New Roman"/>
                <a:cs typeface="Times New Roman"/>
                <a:sym typeface="Times New Roman"/>
              </a:rPr>
              <a:t>salaries likely left the company</a:t>
            </a:r>
            <a:r>
              <a:rPr lang="en" sz="1200">
                <a:latin typeface="Times New Roman"/>
                <a:ea typeface="Times New Roman"/>
                <a:cs typeface="Times New Roman"/>
                <a:sym typeface="Times New Roman"/>
              </a:rPr>
              <a:t>.</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A</a:t>
            </a:r>
            <a:r>
              <a:rPr lang="en" sz="1200" i="0" u="none" strike="noStrike" cap="none">
                <a:latin typeface="Times New Roman"/>
                <a:ea typeface="Times New Roman"/>
                <a:cs typeface="Times New Roman"/>
                <a:sym typeface="Times New Roman"/>
              </a:rPr>
              <a:t>nd the employees with </a:t>
            </a:r>
            <a:r>
              <a:rPr lang="en" sz="1200">
                <a:latin typeface="Times New Roman"/>
                <a:ea typeface="Times New Roman"/>
                <a:cs typeface="Times New Roman"/>
                <a:sym typeface="Times New Roman"/>
              </a:rPr>
              <a:t>high</a:t>
            </a:r>
            <a:r>
              <a:rPr lang="en" sz="1200" i="0" u="none" strike="noStrike" cap="none">
                <a:latin typeface="Times New Roman"/>
                <a:ea typeface="Times New Roman"/>
                <a:cs typeface="Times New Roman"/>
                <a:sym typeface="Times New Roman"/>
              </a:rPr>
              <a:t> salaries rarely left the company.</a:t>
            </a: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5" name="Shape 225"/>
          <p:cNvPicPr preferRelativeResize="0"/>
          <p:nvPr/>
        </p:nvPicPr>
        <p:blipFill rotWithShape="1">
          <a:blip r:embed="rId4">
            <a:alphaModFix/>
          </a:blip>
          <a:srcRect r="6530"/>
          <a:stretch/>
        </p:blipFill>
        <p:spPr>
          <a:xfrm>
            <a:off x="510363" y="415445"/>
            <a:ext cx="3274828" cy="3465439"/>
          </a:xfrm>
          <a:prstGeom prst="rect">
            <a:avLst/>
          </a:prstGeom>
          <a:noFill/>
          <a:ln>
            <a:noFill/>
          </a:ln>
        </p:spPr>
      </p:pic>
      <p:pic>
        <p:nvPicPr>
          <p:cNvPr id="226" name="Shape 226"/>
          <p:cNvPicPr preferRelativeResize="0"/>
          <p:nvPr/>
        </p:nvPicPr>
        <p:blipFill rotWithShape="1">
          <a:blip r:embed="rId5">
            <a:alphaModFix/>
          </a:blip>
          <a:srcRect l="1627" r="4882"/>
          <a:stretch/>
        </p:blipFill>
        <p:spPr>
          <a:xfrm>
            <a:off x="4274301" y="344875"/>
            <a:ext cx="4356273" cy="346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85060" y="-106075"/>
            <a:ext cx="8708100" cy="4965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 </a:t>
            </a:r>
            <a:r>
              <a:rPr lang="en" sz="1400">
                <a:latin typeface="Times New Roman"/>
                <a:ea typeface="Times New Roman"/>
                <a:cs typeface="Times New Roman"/>
                <a:sym typeface="Times New Roman"/>
              </a:rPr>
              <a:t>Department</a:t>
            </a:r>
            <a:r>
              <a:rPr lang="en" sz="1400" i="0" u="none" strike="noStrike" cap="none">
                <a:solidFill>
                  <a:schemeClr val="dk1"/>
                </a:solidFill>
                <a:latin typeface="Times New Roman"/>
                <a:ea typeface="Times New Roman"/>
                <a:cs typeface="Times New Roman"/>
                <a:sym typeface="Times New Roman"/>
              </a:rPr>
              <a:t> Vs Left gives the following output:</a:t>
            </a:r>
          </a:p>
        </p:txBody>
      </p:sp>
      <p:pic>
        <p:nvPicPr>
          <p:cNvPr id="232" name="Shape 232"/>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233" name="Shape 233"/>
          <p:cNvSpPr txBox="1"/>
          <p:nvPr/>
        </p:nvSpPr>
        <p:spPr>
          <a:xfrm>
            <a:off x="329600" y="3880875"/>
            <a:ext cx="8463600" cy="10158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From the above table, we </a:t>
            </a:r>
            <a:r>
              <a:rPr lang="en" sz="1200">
                <a:latin typeface="Times New Roman"/>
                <a:ea typeface="Times New Roman"/>
                <a:cs typeface="Times New Roman"/>
                <a:sym typeface="Times New Roman"/>
              </a:rPr>
              <a:t>observe</a:t>
            </a:r>
            <a:r>
              <a:rPr lang="en" sz="1200" i="0" u="none" strike="noStrike" cap="none">
                <a:solidFill>
                  <a:srgbClr val="000000"/>
                </a:solidFill>
                <a:latin typeface="Times New Roman"/>
                <a:ea typeface="Times New Roman"/>
                <a:cs typeface="Times New Roman"/>
                <a:sym typeface="Times New Roman"/>
              </a:rPr>
              <a:t> that overall model is significant for </a:t>
            </a:r>
            <a:r>
              <a:rPr lang="en" sz="1200">
                <a:latin typeface="Times New Roman"/>
                <a:ea typeface="Times New Roman"/>
                <a:cs typeface="Times New Roman"/>
                <a:sym typeface="Times New Roman"/>
              </a:rPr>
              <a:t>department</a:t>
            </a:r>
            <a:r>
              <a:rPr lang="en" sz="1200" i="0" u="none" strike="noStrike" cap="none">
                <a:solidFill>
                  <a:srgbClr val="000000"/>
                </a:solidFill>
                <a:latin typeface="Times New Roman"/>
                <a:ea typeface="Times New Roman"/>
                <a:cs typeface="Times New Roman"/>
                <a:sym typeface="Times New Roman"/>
              </a:rPr>
              <a:t>.</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We can </a:t>
            </a:r>
            <a:r>
              <a:rPr lang="en" sz="1200" i="0" u="none" strike="noStrike" cap="none">
                <a:solidFill>
                  <a:srgbClr val="000000"/>
                </a:solidFill>
                <a:latin typeface="Times New Roman"/>
                <a:ea typeface="Times New Roman"/>
                <a:cs typeface="Times New Roman"/>
                <a:sym typeface="Times New Roman"/>
              </a:rPr>
              <a:t>clearly </a:t>
            </a:r>
            <a:r>
              <a:rPr lang="en" sz="1200">
                <a:latin typeface="Times New Roman"/>
                <a:ea typeface="Times New Roman"/>
                <a:cs typeface="Times New Roman"/>
                <a:sym typeface="Times New Roman"/>
              </a:rPr>
              <a:t>see from the graph</a:t>
            </a:r>
            <a:r>
              <a:rPr lang="en" sz="1200" i="0" u="none" strike="noStrike" cap="none">
                <a:solidFill>
                  <a:srgbClr val="000000"/>
                </a:solidFill>
                <a:latin typeface="Times New Roman"/>
                <a:ea typeface="Times New Roman"/>
                <a:cs typeface="Times New Roman"/>
                <a:sym typeface="Times New Roman"/>
              </a:rPr>
              <a:t> that the sales, support and technical departments ha</a:t>
            </a:r>
            <a:r>
              <a:rPr lang="en" sz="1200">
                <a:latin typeface="Times New Roman"/>
                <a:ea typeface="Times New Roman"/>
                <a:cs typeface="Times New Roman"/>
                <a:sym typeface="Times New Roman"/>
              </a:rPr>
              <a:t>ve</a:t>
            </a:r>
            <a:r>
              <a:rPr lang="en" sz="1200" i="0" u="none" strike="noStrike" cap="none">
                <a:solidFill>
                  <a:srgbClr val="000000"/>
                </a:solidFill>
                <a:latin typeface="Times New Roman"/>
                <a:ea typeface="Times New Roman"/>
                <a:cs typeface="Times New Roman"/>
                <a:sym typeface="Times New Roman"/>
              </a:rPr>
              <a:t> the highest attrition rate. The management department has the lowest attrition rate.  </a:t>
            </a:r>
          </a:p>
          <a:p>
            <a:pPr marL="0" marR="0" lvl="0" indent="-76200" algn="l" rtl="0">
              <a:lnSpc>
                <a:spcPct val="100000"/>
              </a:lnSpc>
              <a:spcBef>
                <a:spcPts val="0"/>
              </a:spcBef>
              <a:spcAft>
                <a:spcPts val="0"/>
              </a:spcAft>
              <a:buClr>
                <a:srgbClr val="000000"/>
              </a:buClr>
              <a:buSzPts val="1200"/>
              <a:buFont typeface="TimesNewRoman"/>
              <a:buNone/>
            </a:pPr>
            <a:r>
              <a:rPr lang="en" sz="1200" b="0" i="0" u="none" strike="noStrike" cap="none">
                <a:solidFill>
                  <a:srgbClr val="000000"/>
                </a:solidFill>
                <a:latin typeface="TimesNewRoman"/>
                <a:ea typeface="TimesNewRoman"/>
                <a:cs typeface="TimesNewRoman"/>
                <a:sym typeface="TimesNewRoman"/>
              </a:rPr>
              <a:t> </a:t>
            </a:r>
          </a:p>
        </p:txBody>
      </p:sp>
      <p:pic>
        <p:nvPicPr>
          <p:cNvPr id="234" name="Shape 234" title="Inserting image..."/>
          <p:cNvPicPr preferRelativeResize="0"/>
          <p:nvPr/>
        </p:nvPicPr>
        <p:blipFill rotWithShape="1">
          <a:blip r:embed="rId4">
            <a:alphaModFix/>
          </a:blip>
          <a:srcRect l="15398" r="5680"/>
          <a:stretch/>
        </p:blipFill>
        <p:spPr>
          <a:xfrm>
            <a:off x="435516" y="496370"/>
            <a:ext cx="3242929" cy="3384514"/>
          </a:xfrm>
          <a:prstGeom prst="rect">
            <a:avLst/>
          </a:prstGeom>
          <a:noFill/>
          <a:ln>
            <a:noFill/>
          </a:ln>
        </p:spPr>
      </p:pic>
      <p:pic>
        <p:nvPicPr>
          <p:cNvPr id="235" name="Shape 235"/>
          <p:cNvPicPr preferRelativeResize="0"/>
          <p:nvPr/>
        </p:nvPicPr>
        <p:blipFill rotWithShape="1">
          <a:blip r:embed="rId5">
            <a:alphaModFix/>
          </a:blip>
          <a:srcRect l="1163" r="5581" b="2391"/>
          <a:stretch/>
        </p:blipFill>
        <p:spPr>
          <a:xfrm>
            <a:off x="4423158" y="476383"/>
            <a:ext cx="4369982" cy="33185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ctrTitle"/>
          </p:nvPr>
        </p:nvSpPr>
        <p:spPr>
          <a:xfrm>
            <a:off x="40885" y="-88400"/>
            <a:ext cx="8708100" cy="4965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i="0" u="none" strike="noStrike" cap="none">
                <a:solidFill>
                  <a:schemeClr val="dk1"/>
                </a:solidFill>
                <a:latin typeface="Times New Roman"/>
                <a:ea typeface="Times New Roman"/>
                <a:cs typeface="Times New Roman"/>
                <a:sym typeface="Times New Roman"/>
              </a:rPr>
              <a:t>Stepwise logistic regression is </a:t>
            </a:r>
            <a:r>
              <a:rPr lang="en" sz="1400">
                <a:latin typeface="Times New Roman"/>
                <a:ea typeface="Times New Roman"/>
                <a:cs typeface="Times New Roman"/>
                <a:sym typeface="Times New Roman"/>
              </a:rPr>
              <a:t>used </a:t>
            </a:r>
            <a:r>
              <a:rPr lang="en" sz="1400" i="0" u="none" strike="noStrike" cap="none">
                <a:solidFill>
                  <a:schemeClr val="dk1"/>
                </a:solidFill>
                <a:latin typeface="Times New Roman"/>
                <a:ea typeface="Times New Roman"/>
                <a:cs typeface="Times New Roman"/>
                <a:sym typeface="Times New Roman"/>
              </a:rPr>
              <a:t>to check the significant predictors of the model</a:t>
            </a:r>
          </a:p>
        </p:txBody>
      </p:sp>
      <p:pic>
        <p:nvPicPr>
          <p:cNvPr id="241" name="Shape 241"/>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242" name="Shape 242"/>
          <p:cNvSpPr txBox="1"/>
          <p:nvPr/>
        </p:nvSpPr>
        <p:spPr>
          <a:xfrm>
            <a:off x="4784651" y="3763927"/>
            <a:ext cx="3838354" cy="276999"/>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b="0" i="0" u="none" strike="noStrike" cap="none">
                <a:solidFill>
                  <a:srgbClr val="000000"/>
                </a:solidFill>
                <a:latin typeface="TimesNewRoman"/>
                <a:ea typeface="TimesNewRoman"/>
                <a:cs typeface="TimesNewRoman"/>
                <a:sym typeface="TimesNewRoman"/>
              </a:rPr>
              <a:t> </a:t>
            </a:r>
          </a:p>
        </p:txBody>
      </p:sp>
      <p:sp>
        <p:nvSpPr>
          <p:cNvPr id="243" name="Shape 243"/>
          <p:cNvSpPr txBox="1"/>
          <p:nvPr/>
        </p:nvSpPr>
        <p:spPr>
          <a:xfrm>
            <a:off x="4627800" y="2795675"/>
            <a:ext cx="4349700" cy="18936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T</a:t>
            </a:r>
            <a:r>
              <a:rPr lang="en" sz="1200" i="0" u="none" strike="noStrike" cap="none">
                <a:solidFill>
                  <a:srgbClr val="000000"/>
                </a:solidFill>
                <a:latin typeface="Times New Roman"/>
                <a:ea typeface="Times New Roman"/>
                <a:cs typeface="Times New Roman"/>
                <a:sym typeface="Times New Roman"/>
              </a:rPr>
              <a:t>he above Summary table and likel</a:t>
            </a:r>
            <a:r>
              <a:rPr lang="en" sz="1200">
                <a:latin typeface="Times New Roman"/>
                <a:ea typeface="Times New Roman"/>
                <a:cs typeface="Times New Roman"/>
                <a:sym typeface="Times New Roman"/>
              </a:rPr>
              <a:t>i</a:t>
            </a:r>
            <a:r>
              <a:rPr lang="en" sz="1200" i="0" u="none" strike="noStrike" cap="none">
                <a:solidFill>
                  <a:srgbClr val="000000"/>
                </a:solidFill>
                <a:latin typeface="Times New Roman"/>
                <a:ea typeface="Times New Roman"/>
                <a:cs typeface="Times New Roman"/>
                <a:sym typeface="Times New Roman"/>
              </a:rPr>
              <a:t>hood estimates</a:t>
            </a:r>
            <a:r>
              <a:rPr lang="en" sz="1200">
                <a:latin typeface="Times New Roman"/>
                <a:ea typeface="Times New Roman"/>
                <a:cs typeface="Times New Roman"/>
                <a:sym typeface="Times New Roman"/>
              </a:rPr>
              <a:t> mentions </a:t>
            </a:r>
            <a:r>
              <a:rPr lang="en" sz="1200" dirty="0">
                <a:latin typeface="Times New Roman"/>
                <a:ea typeface="Times New Roman"/>
                <a:cs typeface="Times New Roman"/>
                <a:sym typeface="Times New Roman"/>
              </a:rPr>
              <a:t>all the</a:t>
            </a:r>
            <a:r>
              <a:rPr lang="en" sz="1200" i="0" u="none" strike="noStrike" cap="none" dirty="0">
                <a:solidFill>
                  <a:srgbClr val="000000"/>
                </a:solidFill>
                <a:latin typeface="Times New Roman"/>
                <a:ea typeface="Times New Roman"/>
                <a:cs typeface="Times New Roman"/>
                <a:sym typeface="Times New Roman"/>
              </a:rPr>
              <a:t> significant predictors which fit the model.</a:t>
            </a:r>
          </a:p>
          <a:p>
            <a:pPr marL="0" marR="0" lvl="0" indent="-76200" algn="l" rtl="0">
              <a:lnSpc>
                <a:spcPct val="100000"/>
              </a:lnSpc>
              <a:spcBef>
                <a:spcPts val="0"/>
              </a:spcBef>
              <a:spcAft>
                <a:spcPts val="0"/>
              </a:spcAft>
              <a:buClr>
                <a:srgbClr val="000000"/>
              </a:buClr>
              <a:buSzPts val="1200"/>
              <a:buFont typeface="TimesNewRoman"/>
              <a:buNone/>
            </a:pPr>
            <a:endParaRPr sz="1200" dirty="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endParaRPr sz="1200" dirty="0">
              <a:latin typeface="Times New Roman"/>
              <a:ea typeface="Times New Roman"/>
              <a:cs typeface="Times New Roman"/>
              <a:sym typeface="Times New Roman"/>
            </a:endParaRPr>
          </a:p>
        </p:txBody>
      </p:sp>
      <p:pic>
        <p:nvPicPr>
          <p:cNvPr id="244" name="Shape 244"/>
          <p:cNvPicPr preferRelativeResize="0"/>
          <p:nvPr/>
        </p:nvPicPr>
        <p:blipFill rotWithShape="1">
          <a:blip r:embed="rId4">
            <a:alphaModFix/>
          </a:blip>
          <a:srcRect l="3605" t="4431" r="4137" b="4338"/>
          <a:stretch/>
        </p:blipFill>
        <p:spPr>
          <a:xfrm>
            <a:off x="4688950" y="496375"/>
            <a:ext cx="4288525" cy="2068600"/>
          </a:xfrm>
          <a:prstGeom prst="rect">
            <a:avLst/>
          </a:prstGeom>
          <a:noFill/>
          <a:ln>
            <a:noFill/>
          </a:ln>
        </p:spPr>
      </p:pic>
      <p:pic>
        <p:nvPicPr>
          <p:cNvPr id="245" name="Shape 245"/>
          <p:cNvPicPr preferRelativeResize="0"/>
          <p:nvPr/>
        </p:nvPicPr>
        <p:blipFill rotWithShape="1">
          <a:blip r:embed="rId5">
            <a:alphaModFix/>
          </a:blip>
          <a:srcRect l="5862" t="1871" r="4541" b="1871"/>
          <a:stretch/>
        </p:blipFill>
        <p:spPr>
          <a:xfrm>
            <a:off x="180753" y="454183"/>
            <a:ext cx="4178597" cy="42351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ctrTitle"/>
          </p:nvPr>
        </p:nvSpPr>
        <p:spPr>
          <a:xfrm>
            <a:off x="85050" y="0"/>
            <a:ext cx="8967000" cy="3744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b="1" i="0" u="none" strike="noStrike" cap="none">
                <a:solidFill>
                  <a:schemeClr val="dk1"/>
                </a:solidFill>
                <a:latin typeface="Times New Roman"/>
                <a:ea typeface="Times New Roman"/>
                <a:cs typeface="Times New Roman"/>
                <a:sym typeface="Times New Roman"/>
              </a:rPr>
              <a:t>Summary</a:t>
            </a:r>
          </a:p>
        </p:txBody>
      </p:sp>
      <p:pic>
        <p:nvPicPr>
          <p:cNvPr id="251" name="Shape 251"/>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252" name="Shape 252"/>
          <p:cNvSpPr txBox="1"/>
          <p:nvPr/>
        </p:nvSpPr>
        <p:spPr>
          <a:xfrm>
            <a:off x="4784651" y="3763927"/>
            <a:ext cx="3838354" cy="276999"/>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b="0" i="0" u="none" strike="noStrike" cap="none">
                <a:solidFill>
                  <a:srgbClr val="000000"/>
                </a:solidFill>
                <a:latin typeface="TimesNewRoman"/>
                <a:ea typeface="TimesNewRoman"/>
                <a:cs typeface="TimesNewRoman"/>
                <a:sym typeface="TimesNewRoman"/>
              </a:rPr>
              <a:t> </a:t>
            </a:r>
          </a:p>
        </p:txBody>
      </p:sp>
      <p:sp>
        <p:nvSpPr>
          <p:cNvPr id="253" name="Shape 253"/>
          <p:cNvSpPr/>
          <p:nvPr/>
        </p:nvSpPr>
        <p:spPr>
          <a:xfrm>
            <a:off x="85050" y="496375"/>
            <a:ext cx="5146800" cy="4647300"/>
          </a:xfrm>
          <a:prstGeom prst="rect">
            <a:avLst/>
          </a:prstGeom>
          <a:noFill/>
          <a:ln>
            <a:noFill/>
          </a:ln>
          <a:effectLst>
            <a:reflection endPos="30000" dist="38100" dir="5400000" fadeDir="5400012" sy="-100000" algn="bl" rotWithShape="0"/>
          </a:effectLst>
        </p:spPr>
        <p:txBody>
          <a:bodyPr wrap="square" lIns="91425" tIns="45700" rIns="91425" bIns="45700" anchor="t" anchorCtr="0">
            <a:noAutofit/>
          </a:bodyPr>
          <a:lstStyle/>
          <a:p>
            <a:pPr marL="0" marR="0" lvl="0" indent="-63500" algn="l" rtl="0">
              <a:lnSpc>
                <a:spcPct val="107000"/>
              </a:lnSpc>
              <a:spcBef>
                <a:spcPts val="0"/>
              </a:spcBef>
              <a:spcAft>
                <a:spcPts val="0"/>
              </a:spcAft>
              <a:buClr>
                <a:srgbClr val="000000"/>
              </a:buClr>
              <a:buSzPts val="1000"/>
              <a:buFont typeface="Arial"/>
              <a:buNone/>
            </a:pPr>
            <a:endParaRPr sz="1000" b="0" i="0" u="none" strike="noStrike" cap="none" dirty="0">
              <a:solidFill>
                <a:srgbClr val="000000"/>
              </a:solidFill>
              <a:latin typeface="TimesNewRoman"/>
              <a:ea typeface="TimesNewRoman"/>
              <a:cs typeface="TimesNewRoman"/>
              <a:sym typeface="TimesNewRoman"/>
            </a:endParaRP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Barely any employees left with </a:t>
            </a:r>
            <a:r>
              <a:rPr lang="en" sz="1100" b="1" i="0" u="none" strike="noStrike" cap="none" dirty="0">
                <a:solidFill>
                  <a:srgbClr val="000000"/>
                </a:solidFill>
                <a:latin typeface="Times New Roman"/>
                <a:ea typeface="Times New Roman"/>
                <a:cs typeface="Times New Roman"/>
                <a:sym typeface="Times New Roman"/>
              </a:rPr>
              <a:t>high</a:t>
            </a:r>
            <a:r>
              <a:rPr lang="en" sz="1100" i="0" u="none" strike="noStrike" cap="none" dirty="0">
                <a:solidFill>
                  <a:srgbClr val="000000"/>
                </a:solidFill>
                <a:latin typeface="Times New Roman"/>
                <a:ea typeface="Times New Roman"/>
                <a:cs typeface="Times New Roman"/>
                <a:sym typeface="Times New Roman"/>
              </a:rPr>
              <a:t> salary</a:t>
            </a:r>
          </a:p>
          <a:p>
            <a:pPr marL="342900" marR="0" lvl="0" indent="-349250" algn="l" rtl="0">
              <a:lnSpc>
                <a:spcPct val="107000"/>
              </a:lnSpc>
              <a:spcBef>
                <a:spcPts val="800"/>
              </a:spcBef>
              <a:spcAft>
                <a:spcPts val="0"/>
              </a:spcAft>
              <a:buClr>
                <a:srgbClr val="000000"/>
              </a:buClr>
              <a:buSzPts val="1100"/>
              <a:buFont typeface="Times New Roman"/>
              <a:buChar char="●"/>
            </a:pPr>
            <a:r>
              <a:rPr lang="en" sz="1100" i="0" u="none" strike="noStrike" cap="none" dirty="0">
                <a:solidFill>
                  <a:srgbClr val="000000"/>
                </a:solidFill>
                <a:latin typeface="Times New Roman"/>
                <a:ea typeface="Times New Roman"/>
                <a:cs typeface="Times New Roman"/>
                <a:sym typeface="Times New Roman"/>
              </a:rPr>
              <a:t>Employees with low to average salaries tend to leave the company.</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More than half of the employees with </a:t>
            </a:r>
            <a:r>
              <a:rPr lang="en" sz="1100" b="1" i="0" u="none" strike="noStrike" cap="none" dirty="0">
                <a:solidFill>
                  <a:srgbClr val="000000"/>
                </a:solidFill>
                <a:latin typeface="Times New Roman"/>
                <a:ea typeface="Times New Roman"/>
                <a:cs typeface="Times New Roman"/>
                <a:sym typeface="Times New Roman"/>
              </a:rPr>
              <a:t>2,6, and 7</a:t>
            </a:r>
            <a:r>
              <a:rPr lang="en" sz="1100" i="0" u="none" strike="noStrike" cap="none" dirty="0">
                <a:solidFill>
                  <a:srgbClr val="000000"/>
                </a:solidFill>
                <a:latin typeface="Times New Roman"/>
                <a:ea typeface="Times New Roman"/>
                <a:cs typeface="Times New Roman"/>
                <a:sym typeface="Times New Roman"/>
              </a:rPr>
              <a:t> projects left the company</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All of the employees with </a:t>
            </a:r>
            <a:r>
              <a:rPr lang="en" sz="1100" b="1" i="0" u="none" strike="noStrike" cap="none" dirty="0">
                <a:solidFill>
                  <a:srgbClr val="000000"/>
                </a:solidFill>
                <a:latin typeface="Times New Roman"/>
                <a:ea typeface="Times New Roman"/>
                <a:cs typeface="Times New Roman"/>
                <a:sym typeface="Times New Roman"/>
              </a:rPr>
              <a:t>7</a:t>
            </a:r>
            <a:r>
              <a:rPr lang="en" sz="1100" i="0" u="none" strike="noStrike" cap="none" dirty="0">
                <a:solidFill>
                  <a:srgbClr val="000000"/>
                </a:solidFill>
                <a:latin typeface="Times New Roman"/>
                <a:ea typeface="Times New Roman"/>
                <a:cs typeface="Times New Roman"/>
                <a:sym typeface="Times New Roman"/>
              </a:rPr>
              <a:t> projects left the company</a:t>
            </a:r>
          </a:p>
          <a:p>
            <a:pPr marL="342900" marR="0" lvl="0" indent="-349250" algn="l" rtl="0">
              <a:lnSpc>
                <a:spcPct val="107000"/>
              </a:lnSpc>
              <a:spcBef>
                <a:spcPts val="800"/>
              </a:spcBef>
              <a:spcAft>
                <a:spcPts val="0"/>
              </a:spcAft>
              <a:buClr>
                <a:srgbClr val="000000"/>
              </a:buClr>
              <a:buSzPts val="1100"/>
              <a:buFont typeface="Times New Roman"/>
              <a:buChar char="●"/>
            </a:pPr>
            <a:r>
              <a:rPr lang="en" sz="1100" i="0" u="none" strike="noStrike" cap="none" dirty="0">
                <a:solidFill>
                  <a:srgbClr val="000000"/>
                </a:solidFill>
                <a:latin typeface="Times New Roman"/>
                <a:ea typeface="Times New Roman"/>
                <a:cs typeface="Times New Roman"/>
                <a:sym typeface="Times New Roman"/>
              </a:rPr>
              <a:t>There is an increase in employee turnover rate as project count increases</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Employees with </a:t>
            </a:r>
            <a:r>
              <a:rPr lang="en" sz="1100" b="1" i="0" u="none" strike="noStrike" cap="none" dirty="0">
                <a:solidFill>
                  <a:srgbClr val="000000"/>
                </a:solidFill>
                <a:latin typeface="Times New Roman"/>
                <a:ea typeface="Times New Roman"/>
                <a:cs typeface="Times New Roman"/>
                <a:sym typeface="Times New Roman"/>
              </a:rPr>
              <a:t>low</a:t>
            </a:r>
            <a:r>
              <a:rPr lang="en" sz="1100" i="0" u="none" strike="noStrike" cap="none" dirty="0">
                <a:solidFill>
                  <a:srgbClr val="000000"/>
                </a:solidFill>
                <a:latin typeface="Times New Roman"/>
                <a:ea typeface="Times New Roman"/>
                <a:cs typeface="Times New Roman"/>
                <a:sym typeface="Times New Roman"/>
              </a:rPr>
              <a:t> performance tend to leave the company more</a:t>
            </a:r>
          </a:p>
          <a:p>
            <a:pPr marL="342900" marR="0" lvl="0" indent="-349250" algn="just"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Employees with </a:t>
            </a:r>
            <a:r>
              <a:rPr lang="en" sz="1100" b="1" i="0" u="none" strike="noStrike" cap="none" dirty="0">
                <a:solidFill>
                  <a:srgbClr val="000000"/>
                </a:solidFill>
                <a:latin typeface="Times New Roman"/>
                <a:ea typeface="Times New Roman"/>
                <a:cs typeface="Times New Roman"/>
                <a:sym typeface="Times New Roman"/>
              </a:rPr>
              <a:t>high</a:t>
            </a:r>
            <a:r>
              <a:rPr lang="en" sz="1100" i="0" u="none" strike="noStrike" cap="none" dirty="0">
                <a:solidFill>
                  <a:srgbClr val="000000"/>
                </a:solidFill>
                <a:latin typeface="Times New Roman"/>
                <a:ea typeface="Times New Roman"/>
                <a:cs typeface="Times New Roman"/>
                <a:sym typeface="Times New Roman"/>
              </a:rPr>
              <a:t> performance tend to leave the company more</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The employees that stayed is within </a:t>
            </a:r>
            <a:r>
              <a:rPr lang="en" sz="1100" b="1" i="0" u="none" strike="noStrike" cap="none" dirty="0">
                <a:solidFill>
                  <a:srgbClr val="000000"/>
                </a:solidFill>
                <a:latin typeface="Times New Roman"/>
                <a:ea typeface="Times New Roman"/>
                <a:cs typeface="Times New Roman"/>
                <a:sym typeface="Times New Roman"/>
              </a:rPr>
              <a:t>0.6-0.8</a:t>
            </a:r>
            <a:r>
              <a:rPr lang="en" sz="1100" i="0" u="none" strike="noStrike" cap="none" dirty="0">
                <a:solidFill>
                  <a:srgbClr val="000000"/>
                </a:solidFill>
                <a:latin typeface="Times New Roman"/>
                <a:ea typeface="Times New Roman"/>
                <a:cs typeface="Times New Roman"/>
                <a:sym typeface="Times New Roman"/>
              </a:rPr>
              <a:t> evaluation</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Employees who had less hours of work </a:t>
            </a:r>
            <a:r>
              <a:rPr lang="en" sz="1100" b="1" i="0" u="none" strike="noStrike" cap="none" dirty="0">
                <a:solidFill>
                  <a:srgbClr val="000000"/>
                </a:solidFill>
                <a:latin typeface="Times New Roman"/>
                <a:ea typeface="Times New Roman"/>
                <a:cs typeface="Times New Roman"/>
                <a:sym typeface="Times New Roman"/>
              </a:rPr>
              <a:t>(~150 hours or less)</a:t>
            </a:r>
            <a:r>
              <a:rPr lang="en" sz="1100" i="0" u="none" strike="noStrike" cap="none" dirty="0">
                <a:solidFill>
                  <a:srgbClr val="000000"/>
                </a:solidFill>
                <a:latin typeface="Times New Roman"/>
                <a:ea typeface="Times New Roman"/>
                <a:cs typeface="Times New Roman"/>
                <a:sym typeface="Times New Roman"/>
              </a:rPr>
              <a:t> left the company more</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Employees who had too many hours of work </a:t>
            </a:r>
            <a:r>
              <a:rPr lang="en" sz="1100" b="1" i="0" u="none" strike="noStrike" cap="none" dirty="0">
                <a:solidFill>
                  <a:srgbClr val="000000"/>
                </a:solidFill>
                <a:latin typeface="Times New Roman"/>
                <a:ea typeface="Times New Roman"/>
                <a:cs typeface="Times New Roman"/>
                <a:sym typeface="Times New Roman"/>
              </a:rPr>
              <a:t>(~250 or more)</a:t>
            </a:r>
            <a:r>
              <a:rPr lang="en" sz="1100" i="0" u="none" strike="noStrike" cap="none" dirty="0">
                <a:solidFill>
                  <a:srgbClr val="000000"/>
                </a:solidFill>
                <a:latin typeface="Times New Roman"/>
                <a:ea typeface="Times New Roman"/>
                <a:cs typeface="Times New Roman"/>
                <a:sym typeface="Times New Roman"/>
              </a:rPr>
              <a:t> left the company</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Employees who had really low satisfaction levels </a:t>
            </a:r>
            <a:r>
              <a:rPr lang="en" sz="1100" b="1" i="0" u="none" strike="noStrike" cap="none" dirty="0">
                <a:solidFill>
                  <a:srgbClr val="000000"/>
                </a:solidFill>
                <a:latin typeface="Times New Roman"/>
                <a:ea typeface="Times New Roman"/>
                <a:cs typeface="Times New Roman"/>
                <a:sym typeface="Times New Roman"/>
              </a:rPr>
              <a:t>(0.2 or less)</a:t>
            </a:r>
            <a:r>
              <a:rPr lang="en" sz="1100" i="0" u="none" strike="noStrike" cap="none" dirty="0">
                <a:solidFill>
                  <a:srgbClr val="000000"/>
                </a:solidFill>
                <a:latin typeface="Times New Roman"/>
                <a:ea typeface="Times New Roman"/>
                <a:cs typeface="Times New Roman"/>
                <a:sym typeface="Times New Roman"/>
              </a:rPr>
              <a:t> left the company more</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Employees who had low satisfaction levels </a:t>
            </a:r>
            <a:r>
              <a:rPr lang="en" sz="1100" b="1" i="0" u="none" strike="noStrike" cap="none" dirty="0">
                <a:solidFill>
                  <a:srgbClr val="000000"/>
                </a:solidFill>
                <a:latin typeface="Times New Roman"/>
                <a:ea typeface="Times New Roman"/>
                <a:cs typeface="Times New Roman"/>
                <a:sym typeface="Times New Roman"/>
              </a:rPr>
              <a:t>(0.3~0.5)</a:t>
            </a:r>
            <a:r>
              <a:rPr lang="en" sz="1100" i="0" u="none" strike="noStrike" cap="none" dirty="0">
                <a:solidFill>
                  <a:srgbClr val="000000"/>
                </a:solidFill>
                <a:latin typeface="Times New Roman"/>
                <a:ea typeface="Times New Roman"/>
                <a:cs typeface="Times New Roman"/>
                <a:sym typeface="Times New Roman"/>
              </a:rPr>
              <a:t> left the company more </a:t>
            </a:r>
          </a:p>
          <a:p>
            <a:pPr marL="342900" marR="0" lvl="0" indent="-349250" algn="l" rtl="0">
              <a:lnSpc>
                <a:spcPct val="107000"/>
              </a:lnSpc>
              <a:spcBef>
                <a:spcPts val="800"/>
              </a:spcBef>
              <a:spcAft>
                <a:spcPts val="0"/>
              </a:spcAft>
              <a:buClr>
                <a:srgbClr val="000000"/>
              </a:buClr>
              <a:buSzPts val="1100"/>
              <a:buFont typeface="Noto Sans Symbols"/>
              <a:buChar char="●"/>
            </a:pPr>
            <a:r>
              <a:rPr lang="en" sz="1100" i="0" u="none" strike="noStrike" cap="none" dirty="0">
                <a:solidFill>
                  <a:srgbClr val="000000"/>
                </a:solidFill>
                <a:latin typeface="Times New Roman"/>
                <a:ea typeface="Times New Roman"/>
                <a:cs typeface="Times New Roman"/>
                <a:sym typeface="Times New Roman"/>
              </a:rPr>
              <a:t>Employees who had really high satisfaction levels </a:t>
            </a:r>
            <a:r>
              <a:rPr lang="en" sz="1100" b="1" i="0" u="none" strike="noStrike" cap="none" dirty="0">
                <a:solidFill>
                  <a:srgbClr val="000000"/>
                </a:solidFill>
                <a:latin typeface="Times New Roman"/>
                <a:ea typeface="Times New Roman"/>
                <a:cs typeface="Times New Roman"/>
                <a:sym typeface="Times New Roman"/>
              </a:rPr>
              <a:t>(0.7 or more)</a:t>
            </a:r>
            <a:r>
              <a:rPr lang="en" sz="1100" i="0" u="none" strike="noStrike" cap="none" dirty="0">
                <a:solidFill>
                  <a:srgbClr val="000000"/>
                </a:solidFill>
                <a:latin typeface="Times New Roman"/>
                <a:ea typeface="Times New Roman"/>
                <a:cs typeface="Times New Roman"/>
                <a:sym typeface="Times New Roman"/>
              </a:rPr>
              <a:t> left the company more.</a:t>
            </a:r>
          </a:p>
        </p:txBody>
      </p:sp>
      <p:pic>
        <p:nvPicPr>
          <p:cNvPr id="254" name="Shape 254"/>
          <p:cNvPicPr preferRelativeResize="0"/>
          <p:nvPr/>
        </p:nvPicPr>
        <p:blipFill rotWithShape="1">
          <a:blip r:embed="rId4">
            <a:alphaModFix/>
          </a:blip>
          <a:srcRect l="2594" t="1415" r="3584"/>
          <a:stretch/>
        </p:blipFill>
        <p:spPr>
          <a:xfrm>
            <a:off x="5124893" y="496370"/>
            <a:ext cx="4019107" cy="39657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271000" y="584999"/>
            <a:ext cx="3999900" cy="4287000"/>
          </a:xfrm>
          <a:prstGeom prst="rect">
            <a:avLst/>
          </a:prstGeom>
          <a:noFill/>
          <a:ln>
            <a:noFill/>
          </a:ln>
        </p:spPr>
        <p:txBody>
          <a:bodyPr wrap="square" lIns="91425" tIns="91425" rIns="91425" bIns="91425" anchor="t" anchorCtr="0">
            <a:noAutofit/>
          </a:bodyPr>
          <a:lstStyle/>
          <a:p>
            <a:pPr marL="0" marR="0" lvl="0" indent="-76200" algn="just"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Times New Roman"/>
                <a:ea typeface="Times New Roman"/>
                <a:cs typeface="Times New Roman"/>
                <a:sym typeface="Times New Roman"/>
              </a:rPr>
              <a:t>The Multiple regression for </a:t>
            </a:r>
            <a:r>
              <a:rPr lang="en" sz="1200" b="0" i="0" u="none" strike="noStrike" cap="none" dirty="0" err="1">
                <a:solidFill>
                  <a:srgbClr val="000000"/>
                </a:solidFill>
                <a:latin typeface="Times New Roman"/>
                <a:ea typeface="Times New Roman"/>
                <a:cs typeface="Times New Roman"/>
                <a:sym typeface="Times New Roman"/>
              </a:rPr>
              <a:t>Satisfaction_level</a:t>
            </a:r>
            <a:r>
              <a:rPr lang="en" sz="1200" b="0" i="0" u="none" strike="noStrike" cap="none" dirty="0">
                <a:solidFill>
                  <a:srgbClr val="000000"/>
                </a:solidFill>
                <a:latin typeface="Times New Roman"/>
                <a:ea typeface="Times New Roman"/>
                <a:cs typeface="Times New Roman"/>
                <a:sym typeface="Times New Roman"/>
              </a:rPr>
              <a:t> as dependent variable and all the other independent variables </a:t>
            </a:r>
            <a:r>
              <a:rPr lang="en" sz="1200" dirty="0">
                <a:solidFill>
                  <a:srgbClr val="000000"/>
                </a:solidFill>
                <a:latin typeface="Times New Roman"/>
                <a:ea typeface="Times New Roman"/>
                <a:cs typeface="Times New Roman"/>
                <a:sym typeface="Times New Roman"/>
              </a:rPr>
              <a:t>is performed</a:t>
            </a:r>
            <a:r>
              <a:rPr lang="en" sz="1200" b="0" i="0" u="none" strike="noStrike" cap="none" dirty="0">
                <a:solidFill>
                  <a:srgbClr val="000000"/>
                </a:solidFill>
                <a:latin typeface="Times New Roman"/>
                <a:ea typeface="Times New Roman"/>
                <a:cs typeface="Times New Roman"/>
                <a:sym typeface="Times New Roman"/>
              </a:rPr>
              <a:t> using the stepwise method</a:t>
            </a:r>
            <a:r>
              <a:rPr lang="en" sz="1200" dirty="0">
                <a:solidFill>
                  <a:srgbClr val="000000"/>
                </a:solidFill>
                <a:latin typeface="Times New Roman"/>
                <a:ea typeface="Times New Roman"/>
                <a:cs typeface="Times New Roman"/>
                <a:sym typeface="Times New Roman"/>
              </a:rPr>
              <a:t>.</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Arial"/>
              <a:buNone/>
            </a:pPr>
            <a:r>
              <a:rPr lang="en" sz="1200" dirty="0">
                <a:solidFill>
                  <a:srgbClr val="000000"/>
                </a:solidFill>
                <a:latin typeface="Times New Roman"/>
                <a:ea typeface="Times New Roman"/>
                <a:cs typeface="Times New Roman"/>
                <a:sym typeface="Times New Roman"/>
              </a:rPr>
              <a:t>S</a:t>
            </a:r>
            <a:r>
              <a:rPr lang="en" sz="1200" b="0" i="0" u="none" strike="noStrike" cap="none" dirty="0">
                <a:solidFill>
                  <a:srgbClr val="000000"/>
                </a:solidFill>
                <a:latin typeface="Times New Roman"/>
                <a:ea typeface="Times New Roman"/>
                <a:cs typeface="Times New Roman"/>
                <a:sym typeface="Times New Roman"/>
              </a:rPr>
              <a:t>tepwise method gives all significant factors and determines the satisfaction level of the employees.</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Times New Roman"/>
                <a:ea typeface="Times New Roman"/>
                <a:cs typeface="Times New Roman"/>
                <a:sym typeface="Times New Roman"/>
              </a:rPr>
              <a:t>We clearly see the factors that determine the satisfaction level of the employee are the variables-</a:t>
            </a:r>
          </a:p>
          <a:p>
            <a:pPr marL="457200" marR="0" lvl="0" indent="-304800" algn="just" rtl="0">
              <a:lnSpc>
                <a:spcPct val="100000"/>
              </a:lnSpc>
              <a:spcBef>
                <a:spcPts val="0"/>
              </a:spcBef>
              <a:spcAft>
                <a:spcPts val="0"/>
              </a:spcAft>
              <a:buClr>
                <a:srgbClr val="000000"/>
              </a:buClr>
              <a:buSzPts val="1200"/>
              <a:buFont typeface="Times New Roman"/>
              <a:buChar char="●"/>
            </a:pPr>
            <a:r>
              <a:rPr lang="en" sz="1200" b="0" i="0" u="none" strike="noStrike" cap="none" dirty="0" err="1">
                <a:solidFill>
                  <a:srgbClr val="000000"/>
                </a:solidFill>
                <a:latin typeface="Times New Roman"/>
                <a:ea typeface="Times New Roman"/>
                <a:cs typeface="Times New Roman"/>
                <a:sym typeface="Times New Roman"/>
              </a:rPr>
              <a:t>Last_Evaluation</a:t>
            </a:r>
            <a:endParaRPr lang="en" sz="1200" b="0" i="0" u="none" strike="noStrike" cap="none" dirty="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Clr>
                <a:srgbClr val="000000"/>
              </a:buClr>
              <a:buSzPts val="1200"/>
              <a:buFont typeface="Times New Roman"/>
              <a:buChar char="●"/>
            </a:pPr>
            <a:r>
              <a:rPr lang="en" sz="1200" b="0" i="0" u="none" strike="noStrike" cap="none" dirty="0" err="1">
                <a:solidFill>
                  <a:srgbClr val="000000"/>
                </a:solidFill>
                <a:latin typeface="Times New Roman"/>
                <a:ea typeface="Times New Roman"/>
                <a:cs typeface="Times New Roman"/>
                <a:sym typeface="Times New Roman"/>
              </a:rPr>
              <a:t>Number_Project</a:t>
            </a:r>
            <a:endParaRPr lang="en" sz="1200" b="0" i="0" u="none" strike="noStrike" cap="none" dirty="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Clr>
                <a:srgbClr val="000000"/>
              </a:buClr>
              <a:buSzPts val="1200"/>
              <a:buFont typeface="Times New Roman"/>
              <a:buChar char="●"/>
            </a:pPr>
            <a:r>
              <a:rPr lang="en" sz="1200" b="0" i="0" u="none" strike="noStrike" cap="none" dirty="0" err="1">
                <a:solidFill>
                  <a:srgbClr val="000000"/>
                </a:solidFill>
                <a:latin typeface="Times New Roman"/>
                <a:ea typeface="Times New Roman"/>
                <a:cs typeface="Times New Roman"/>
                <a:sym typeface="Times New Roman"/>
              </a:rPr>
              <a:t>Average_monthly_hours</a:t>
            </a:r>
            <a:endParaRPr lang="en" sz="1200" b="0" i="0" u="none" strike="noStrike" cap="none" dirty="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Clr>
                <a:srgbClr val="000000"/>
              </a:buClr>
              <a:buSzPts val="1200"/>
              <a:buFont typeface="Times New Roman"/>
              <a:buChar char="●"/>
            </a:pPr>
            <a:r>
              <a:rPr lang="en" sz="1200" dirty="0" err="1">
                <a:solidFill>
                  <a:srgbClr val="000000"/>
                </a:solidFill>
                <a:latin typeface="Times New Roman"/>
                <a:ea typeface="Times New Roman"/>
                <a:cs typeface="Times New Roman"/>
                <a:sym typeface="Times New Roman"/>
              </a:rPr>
              <a:t>T</a:t>
            </a:r>
            <a:r>
              <a:rPr lang="en" sz="1200" b="0" i="0" u="none" strike="noStrike" cap="none" dirty="0" err="1">
                <a:solidFill>
                  <a:srgbClr val="000000"/>
                </a:solidFill>
                <a:latin typeface="Times New Roman"/>
                <a:ea typeface="Times New Roman"/>
                <a:cs typeface="Times New Roman"/>
                <a:sym typeface="Times New Roman"/>
              </a:rPr>
              <a:t>ime_spend_company</a:t>
            </a:r>
            <a:endParaRPr lang="en" sz="1200" b="0" i="0" u="none" strike="noStrike" cap="none" dirty="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Clr>
                <a:srgbClr val="000000"/>
              </a:buClr>
              <a:buSzPts val="1200"/>
              <a:buFont typeface="Times New Roman"/>
              <a:buChar char="●"/>
            </a:pPr>
            <a:r>
              <a:rPr lang="en" sz="1200" b="0" i="0" u="none" strike="noStrike" cap="none" dirty="0">
                <a:solidFill>
                  <a:srgbClr val="000000"/>
                </a:solidFill>
                <a:latin typeface="Times New Roman"/>
                <a:ea typeface="Times New Roman"/>
                <a:cs typeface="Times New Roman"/>
                <a:sym typeface="Times New Roman"/>
              </a:rPr>
              <a:t>Left.</a:t>
            </a:r>
          </a:p>
          <a:p>
            <a:pPr marL="95250" marR="0" lvl="0" indent="-9525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Times New Roman"/>
                <a:ea typeface="Times New Roman"/>
                <a:cs typeface="Times New Roman"/>
                <a:sym typeface="Times New Roman"/>
              </a:rPr>
              <a:t>The below model explains 19.79% of the variability.</a:t>
            </a:r>
          </a:p>
          <a:p>
            <a:pPr marL="95250" marR="0" lvl="0" indent="-9525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Times New Roman"/>
                <a:ea typeface="Times New Roman"/>
                <a:cs typeface="Times New Roman"/>
                <a:sym typeface="Times New Roman"/>
              </a:rPr>
              <a:t>From the ANOVA model, we can conclude the overall model is significant as p&lt;0.0001</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Arial"/>
              <a:buNone/>
            </a:pPr>
            <a:r>
              <a:rPr lang="en" sz="1200" dirty="0">
                <a:solidFill>
                  <a:srgbClr val="000000"/>
                </a:solidFill>
                <a:latin typeface="Times New Roman"/>
                <a:ea typeface="Times New Roman"/>
                <a:cs typeface="Times New Roman"/>
                <a:sym typeface="Times New Roman"/>
              </a:rPr>
              <a:t>We </a:t>
            </a:r>
            <a:r>
              <a:rPr lang="en" sz="1200" dirty="0" err="1">
                <a:solidFill>
                  <a:srgbClr val="000000"/>
                </a:solidFill>
                <a:latin typeface="Times New Roman"/>
                <a:ea typeface="Times New Roman"/>
                <a:cs typeface="Times New Roman"/>
                <a:sym typeface="Times New Roman"/>
              </a:rPr>
              <a:t>analy</a:t>
            </a:r>
            <a:r>
              <a:rPr lang="en-US" sz="1200" dirty="0">
                <a:solidFill>
                  <a:srgbClr val="000000"/>
                </a:solidFill>
                <a:latin typeface="Times New Roman"/>
                <a:ea typeface="Times New Roman"/>
                <a:cs typeface="Times New Roman"/>
                <a:sym typeface="Times New Roman"/>
              </a:rPr>
              <a:t>z</a:t>
            </a:r>
            <a:r>
              <a:rPr lang="en" sz="1200" dirty="0">
                <a:solidFill>
                  <a:srgbClr val="000000"/>
                </a:solidFill>
                <a:latin typeface="Times New Roman"/>
                <a:ea typeface="Times New Roman"/>
                <a:cs typeface="Times New Roman"/>
                <a:sym typeface="Times New Roman"/>
              </a:rPr>
              <a:t>e</a:t>
            </a:r>
            <a:r>
              <a:rPr lang="en" sz="1200" b="0" i="0" u="none" strike="noStrike" cap="none" dirty="0">
                <a:solidFill>
                  <a:srgbClr val="000000"/>
                </a:solidFill>
                <a:latin typeface="Times New Roman"/>
                <a:ea typeface="Times New Roman"/>
                <a:cs typeface="Times New Roman"/>
                <a:sym typeface="Times New Roman"/>
              </a:rPr>
              <a:t> each of the variables individually on how they determine the satisfaction level of the employee without taking into account the contro</a:t>
            </a:r>
            <a:r>
              <a:rPr lang="en" sz="1200" dirty="0">
                <a:solidFill>
                  <a:srgbClr val="000000"/>
                </a:solidFill>
                <a:latin typeface="Times New Roman"/>
                <a:ea typeface="Times New Roman"/>
                <a:cs typeface="Times New Roman"/>
                <a:sym typeface="Times New Roman"/>
              </a:rPr>
              <a:t>lling of other variables.</a:t>
            </a:r>
          </a:p>
          <a:p>
            <a:pPr marL="0" marR="0" lvl="0" indent="-88900" algn="just" rtl="0">
              <a:lnSpc>
                <a:spcPct val="115000"/>
              </a:lnSpc>
              <a:spcBef>
                <a:spcPts val="0"/>
              </a:spcBef>
              <a:spcAft>
                <a:spcPts val="0"/>
              </a:spcAft>
              <a:buClr>
                <a:schemeClr val="dk2"/>
              </a:buClr>
              <a:buSzPts val="1400"/>
              <a:buFont typeface="Arial"/>
              <a:buNone/>
            </a:pPr>
            <a:endParaRPr sz="1400" b="0" i="0" u="none" strike="noStrike" cap="none" dirty="0">
              <a:solidFill>
                <a:schemeClr val="dk2"/>
              </a:solidFill>
              <a:latin typeface="Times New Roman"/>
              <a:ea typeface="Times New Roman"/>
              <a:cs typeface="Times New Roman"/>
              <a:sym typeface="Times New Roman"/>
            </a:endParaRPr>
          </a:p>
          <a:p>
            <a:pPr marL="0" marR="0" lvl="0" indent="-88900" algn="just" rtl="0">
              <a:lnSpc>
                <a:spcPct val="115000"/>
              </a:lnSpc>
              <a:spcBef>
                <a:spcPts val="1600"/>
              </a:spcBef>
              <a:spcAft>
                <a:spcPts val="0"/>
              </a:spcAft>
              <a:buClr>
                <a:schemeClr val="dk2"/>
              </a:buClr>
              <a:buSzPts val="1400"/>
              <a:buFont typeface="Arial"/>
              <a:buNone/>
            </a:pPr>
            <a:endParaRPr sz="1400" b="0" i="0" u="none" strike="noStrike" cap="none" dirty="0">
              <a:solidFill>
                <a:schemeClr val="dk2"/>
              </a:solidFill>
              <a:latin typeface="Arial"/>
              <a:ea typeface="Arial"/>
              <a:cs typeface="Arial"/>
              <a:sym typeface="Arial"/>
            </a:endParaRPr>
          </a:p>
        </p:txBody>
      </p:sp>
      <p:sp>
        <p:nvSpPr>
          <p:cNvPr id="260" name="Shape 260"/>
          <p:cNvSpPr txBox="1">
            <a:spLocks noGrp="1"/>
          </p:cNvSpPr>
          <p:nvPr>
            <p:ph type="body" idx="2"/>
          </p:nvPr>
        </p:nvSpPr>
        <p:spPr>
          <a:xfrm>
            <a:off x="4832400" y="1152475"/>
            <a:ext cx="3999900" cy="3416400"/>
          </a:xfrm>
          <a:prstGeom prst="rect">
            <a:avLst/>
          </a:prstGeom>
          <a:noFill/>
          <a:ln>
            <a:noFill/>
          </a:ln>
        </p:spPr>
        <p:txBody>
          <a:bodyPr wrap="square" lIns="91425" tIns="91425" rIns="91425" bIns="91425" anchor="t" anchorCtr="0">
            <a:noAutofit/>
          </a:bodyPr>
          <a:lstStyle/>
          <a:p>
            <a:pPr marL="0" marR="0" lvl="0" indent="-88900" algn="l" rtl="0">
              <a:lnSpc>
                <a:spcPct val="115000"/>
              </a:lnSpc>
              <a:spcBef>
                <a:spcPts val="0"/>
              </a:spcBef>
              <a:spcAft>
                <a:spcPts val="0"/>
              </a:spcAft>
              <a:buClr>
                <a:schemeClr val="dk2"/>
              </a:buClr>
              <a:buSzPts val="1400"/>
              <a:buFont typeface="Arial"/>
              <a:buNone/>
            </a:pPr>
            <a:endParaRPr sz="1200" b="0" i="0" u="none" strike="noStrike" cap="none">
              <a:solidFill>
                <a:schemeClr val="dk2"/>
              </a:solidFill>
              <a:latin typeface="Times New Roman"/>
              <a:ea typeface="Times New Roman"/>
              <a:cs typeface="Times New Roman"/>
              <a:sym typeface="Times New Roman"/>
            </a:endParaRPr>
          </a:p>
          <a:p>
            <a:pPr marL="0" marR="0" lvl="0" indent="-88900" algn="l" rtl="0">
              <a:lnSpc>
                <a:spcPct val="115000"/>
              </a:lnSpc>
              <a:spcBef>
                <a:spcPts val="1600"/>
              </a:spcBef>
              <a:spcAft>
                <a:spcPts val="0"/>
              </a:spcAft>
              <a:buClr>
                <a:schemeClr val="dk2"/>
              </a:buClr>
              <a:buSzPts val="1400"/>
              <a:buFont typeface="Arial"/>
              <a:buNone/>
            </a:pPr>
            <a:endParaRPr sz="1200" b="0" i="0" u="none" strike="noStrike" cap="none">
              <a:solidFill>
                <a:schemeClr val="dk2"/>
              </a:solidFill>
              <a:latin typeface="Times New Roman"/>
              <a:ea typeface="Times New Roman"/>
              <a:cs typeface="Times New Roman"/>
              <a:sym typeface="Times New Roman"/>
            </a:endParaRPr>
          </a:p>
          <a:p>
            <a:pPr marL="0" marR="0" lvl="0" indent="-88900" algn="l" rtl="0">
              <a:lnSpc>
                <a:spcPct val="115000"/>
              </a:lnSpc>
              <a:spcBef>
                <a:spcPts val="1600"/>
              </a:spcBef>
              <a:spcAft>
                <a:spcPts val="0"/>
              </a:spcAft>
              <a:buClr>
                <a:schemeClr val="dk2"/>
              </a:buClr>
              <a:buSzPts val="1400"/>
              <a:buFont typeface="Arial"/>
              <a:buNone/>
            </a:pPr>
            <a:endParaRPr sz="1200" b="0" i="0" u="none" strike="noStrike" cap="none">
              <a:solidFill>
                <a:schemeClr val="dk2"/>
              </a:solidFill>
              <a:latin typeface="Times New Roman"/>
              <a:ea typeface="Times New Roman"/>
              <a:cs typeface="Times New Roman"/>
              <a:sym typeface="Times New Roman"/>
            </a:endParaRPr>
          </a:p>
        </p:txBody>
      </p:sp>
      <p:pic>
        <p:nvPicPr>
          <p:cNvPr id="261" name="Shape 261"/>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262" name="Shape 262"/>
          <p:cNvPicPr preferRelativeResize="0"/>
          <p:nvPr/>
        </p:nvPicPr>
        <p:blipFill rotWithShape="1">
          <a:blip r:embed="rId4">
            <a:alphaModFix/>
          </a:blip>
          <a:srcRect/>
          <a:stretch/>
        </p:blipFill>
        <p:spPr>
          <a:xfrm>
            <a:off x="4495750" y="781825"/>
            <a:ext cx="4445100" cy="3983876"/>
          </a:xfrm>
          <a:prstGeom prst="rect">
            <a:avLst/>
          </a:prstGeom>
          <a:noFill/>
          <a:ln>
            <a:noFill/>
          </a:ln>
        </p:spPr>
      </p:pic>
      <p:sp>
        <p:nvSpPr>
          <p:cNvPr id="263" name="Shape 263"/>
          <p:cNvSpPr/>
          <p:nvPr/>
        </p:nvSpPr>
        <p:spPr>
          <a:xfrm>
            <a:off x="670100" y="0"/>
            <a:ext cx="7983900" cy="585000"/>
          </a:xfrm>
          <a:prstGeom prst="rect">
            <a:avLst/>
          </a:prstGeom>
          <a:noFill/>
          <a:ln>
            <a:noFill/>
          </a:ln>
        </p:spPr>
        <p:txBody>
          <a:bodyPr wrap="square" lIns="91425" tIns="45700" rIns="91425" bIns="45700" anchor="t" anchorCtr="0">
            <a:noAutofit/>
          </a:bodyPr>
          <a:lstStyle/>
          <a:p>
            <a:pPr marL="0" marR="0" lvl="0" indent="-101600" algn="ctr" rtl="0">
              <a:lnSpc>
                <a:spcPct val="100000"/>
              </a:lnSpc>
              <a:spcBef>
                <a:spcPts val="0"/>
              </a:spcBef>
              <a:spcAft>
                <a:spcPts val="0"/>
              </a:spcAft>
              <a:buClr>
                <a:srgbClr val="000000"/>
              </a:buClr>
              <a:buSzPts val="1600"/>
              <a:buFont typeface="Times New Roman"/>
              <a:buNone/>
            </a:pPr>
            <a:r>
              <a:rPr lang="en" sz="1600" b="1" i="0" u="none" strike="noStrike" cap="none">
                <a:solidFill>
                  <a:srgbClr val="000000"/>
                </a:solidFill>
                <a:latin typeface="Times New Roman"/>
                <a:ea typeface="Times New Roman"/>
                <a:cs typeface="Times New Roman"/>
                <a:sym typeface="Times New Roman"/>
              </a:rPr>
              <a:t>Business Question-2 What are the factors that keep employees satisfied in the job?</a:t>
            </a:r>
          </a:p>
          <a:p>
            <a:pPr marL="0" marR="0" lvl="0" indent="-101600" algn="ctr" rtl="0">
              <a:lnSpc>
                <a:spcPct val="100000"/>
              </a:lnSpc>
              <a:spcBef>
                <a:spcPts val="0"/>
              </a:spcBef>
              <a:spcAft>
                <a:spcPts val="0"/>
              </a:spcAft>
              <a:buClr>
                <a:srgbClr val="000000"/>
              </a:buClr>
              <a:buSzPts val="1600"/>
              <a:buFont typeface="Times New Roman"/>
              <a:buNone/>
            </a:pPr>
            <a:r>
              <a:rPr lang="en" sz="1600" b="1" i="0" u="none" strike="noStrike" cap="none">
                <a:solidFill>
                  <a:srgbClr val="000000"/>
                </a:solidFill>
                <a:latin typeface="Times New Roman"/>
                <a:ea typeface="Times New Roman"/>
                <a:cs typeface="Times New Roman"/>
                <a:sym typeface="Times New Roman"/>
              </a:rPr>
              <a:t>Method - Multiple regression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419100" y="106675"/>
            <a:ext cx="8413200" cy="381900"/>
          </a:xfrm>
          <a:prstGeom prst="rect">
            <a:avLst/>
          </a:prstGeom>
          <a:noFill/>
          <a:ln>
            <a:noFill/>
          </a:ln>
        </p:spPr>
        <p:txBody>
          <a:bodyPr wrap="square" lIns="91425" tIns="91425" rIns="91425" bIns="91425" anchor="t" anchorCtr="0">
            <a:noAutofit/>
          </a:bodyPr>
          <a:lstStyle/>
          <a:p>
            <a:pPr marL="0" marR="0" lvl="0" indent="-177800" algn="ctr" rtl="0">
              <a:lnSpc>
                <a:spcPct val="100000"/>
              </a:lnSpc>
              <a:spcBef>
                <a:spcPts val="0"/>
              </a:spcBef>
              <a:spcAft>
                <a:spcPts val="0"/>
              </a:spcAft>
              <a:buClr>
                <a:schemeClr val="dk1"/>
              </a:buClr>
              <a:buSzPts val="2800"/>
              <a:buFont typeface="Arial"/>
              <a:buNone/>
            </a:pPr>
            <a:r>
              <a:rPr lang="en" sz="1400">
                <a:latin typeface="Times New Roman"/>
                <a:ea typeface="Times New Roman"/>
                <a:cs typeface="Times New Roman"/>
                <a:sym typeface="Times New Roman"/>
              </a:rPr>
              <a:t>B</a:t>
            </a:r>
            <a:r>
              <a:rPr lang="en" sz="1400" b="0" i="0" u="none" strike="noStrike" cap="none">
                <a:solidFill>
                  <a:schemeClr val="dk1"/>
                </a:solidFill>
                <a:latin typeface="Times New Roman"/>
                <a:ea typeface="Times New Roman"/>
                <a:cs typeface="Times New Roman"/>
                <a:sym typeface="Times New Roman"/>
              </a:rPr>
              <a:t>ar chart of Satisfaction_level(Mean) vs Left </a:t>
            </a:r>
            <a:r>
              <a:rPr lang="en" sz="1400">
                <a:latin typeface="Times New Roman"/>
                <a:ea typeface="Times New Roman"/>
                <a:cs typeface="Times New Roman"/>
                <a:sym typeface="Times New Roman"/>
              </a:rPr>
              <a:t>&amp;</a:t>
            </a:r>
            <a:r>
              <a:rPr lang="en" sz="1400" b="0" i="0" u="none" strike="noStrike" cap="none">
                <a:solidFill>
                  <a:schemeClr val="dk1"/>
                </a:solidFill>
                <a:latin typeface="Times New Roman"/>
                <a:ea typeface="Times New Roman"/>
                <a:cs typeface="Times New Roman"/>
                <a:sym typeface="Times New Roman"/>
              </a:rPr>
              <a:t> Satisfaction_level(Mean) vs Number_project: </a:t>
            </a:r>
            <a:br>
              <a:rPr lang="en" sz="2800" b="0" i="0" u="none" strike="noStrike" cap="none">
                <a:solidFill>
                  <a:schemeClr val="dk1"/>
                </a:solidFill>
                <a:latin typeface="Arial"/>
                <a:ea typeface="Arial"/>
                <a:cs typeface="Arial"/>
                <a:sym typeface="Arial"/>
              </a:rPr>
            </a:br>
            <a:endParaRPr lang="en" sz="2800" b="0" i="0" u="none" strike="noStrike" cap="none">
              <a:solidFill>
                <a:schemeClr val="dk1"/>
              </a:solidFill>
              <a:latin typeface="Arial"/>
              <a:ea typeface="Arial"/>
              <a:cs typeface="Arial"/>
              <a:sym typeface="Arial"/>
            </a:endParaRPr>
          </a:p>
        </p:txBody>
      </p:sp>
      <p:pic>
        <p:nvPicPr>
          <p:cNvPr id="269" name="Shape 269"/>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270" name="Shape 270"/>
          <p:cNvPicPr preferRelativeResize="0"/>
          <p:nvPr/>
        </p:nvPicPr>
        <p:blipFill rotWithShape="1">
          <a:blip r:embed="rId4">
            <a:alphaModFix/>
          </a:blip>
          <a:srcRect t="-4640" b="4639"/>
          <a:stretch/>
        </p:blipFill>
        <p:spPr>
          <a:xfrm>
            <a:off x="454738" y="749887"/>
            <a:ext cx="3392805" cy="2046653"/>
          </a:xfrm>
          <a:prstGeom prst="rect">
            <a:avLst/>
          </a:prstGeom>
          <a:noFill/>
          <a:ln>
            <a:noFill/>
          </a:ln>
        </p:spPr>
      </p:pic>
      <p:sp>
        <p:nvSpPr>
          <p:cNvPr id="271" name="Shape 271"/>
          <p:cNvSpPr/>
          <p:nvPr/>
        </p:nvSpPr>
        <p:spPr>
          <a:xfrm>
            <a:off x="419100" y="3086038"/>
            <a:ext cx="3464100" cy="1587000"/>
          </a:xfrm>
          <a:prstGeom prst="rect">
            <a:avLst/>
          </a:prstGeom>
          <a:noFill/>
          <a:ln>
            <a:noFill/>
          </a:ln>
        </p:spPr>
        <p:txBody>
          <a:bodyPr wrap="square" lIns="91425" tIns="45700" rIns="91425" bIns="45700" anchor="t" anchorCtr="0">
            <a:noAutofit/>
          </a:bodyPr>
          <a:lstStyle/>
          <a:p>
            <a:pPr marL="0" marR="0" lvl="0" indent="-76200" algn="just" rtl="0">
              <a:lnSpc>
                <a:spcPct val="100000"/>
              </a:lnSpc>
              <a:spcBef>
                <a:spcPts val="0"/>
              </a:spcBef>
              <a:spcAft>
                <a:spcPts val="0"/>
              </a:spcAft>
              <a:buClr>
                <a:srgbClr val="000000"/>
              </a:buClr>
              <a:buSzPts val="1200"/>
              <a:buFont typeface="Times New Roman"/>
              <a:buNone/>
            </a:pPr>
            <a:r>
              <a:rPr lang="en" sz="1200">
                <a:latin typeface="Times New Roman"/>
                <a:ea typeface="Times New Roman"/>
                <a:cs typeface="Times New Roman"/>
                <a:sym typeface="Times New Roman"/>
              </a:rPr>
              <a:t>From the graph, we observe that a</a:t>
            </a:r>
            <a:r>
              <a:rPr lang="en" sz="1200" b="0" i="0" u="none" strike="noStrike" cap="none">
                <a:solidFill>
                  <a:srgbClr val="000000"/>
                </a:solidFill>
                <a:latin typeface="Times New Roman"/>
                <a:ea typeface="Times New Roman"/>
                <a:cs typeface="Times New Roman"/>
                <a:sym typeface="Times New Roman"/>
              </a:rPr>
              <a:t>ll the employees who haven’t left the company have a mean satisfaction level of 0.67.</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 New Roman"/>
              <a:buNone/>
            </a:pPr>
            <a:r>
              <a:rPr lang="en" sz="1200" b="0" i="0" u="none" strike="noStrike" cap="none">
                <a:solidFill>
                  <a:srgbClr val="000000"/>
                </a:solidFill>
                <a:latin typeface="Times New Roman"/>
                <a:ea typeface="Times New Roman"/>
                <a:cs typeface="Times New Roman"/>
                <a:sym typeface="Times New Roman"/>
              </a:rPr>
              <a:t>All employees who left the company have a mean satisfaction level of 0.44 which </a:t>
            </a:r>
            <a:r>
              <a:rPr lang="en" sz="1200">
                <a:latin typeface="Times New Roman"/>
                <a:ea typeface="Times New Roman"/>
                <a:cs typeface="Times New Roman"/>
                <a:sym typeface="Times New Roman"/>
              </a:rPr>
              <a:t>makes</a:t>
            </a:r>
            <a:r>
              <a:rPr lang="en" sz="1200" b="0" i="0" u="none" strike="noStrike" cap="none">
                <a:solidFill>
                  <a:srgbClr val="000000"/>
                </a:solidFill>
                <a:latin typeface="Times New Roman"/>
                <a:ea typeface="Times New Roman"/>
                <a:cs typeface="Times New Roman"/>
                <a:sym typeface="Times New Roman"/>
              </a:rPr>
              <a:t> logical sense as only the people who are least satisfied tend to leave the company.</a:t>
            </a:r>
          </a:p>
        </p:txBody>
      </p:sp>
      <p:pic>
        <p:nvPicPr>
          <p:cNvPr id="272" name="Shape 272"/>
          <p:cNvPicPr preferRelativeResize="0"/>
          <p:nvPr/>
        </p:nvPicPr>
        <p:blipFill rotWithShape="1">
          <a:blip r:embed="rId5">
            <a:alphaModFix/>
          </a:blip>
          <a:srcRect/>
          <a:stretch/>
        </p:blipFill>
        <p:spPr>
          <a:xfrm>
            <a:off x="4775302" y="745260"/>
            <a:ext cx="3477260" cy="2104490"/>
          </a:xfrm>
          <a:prstGeom prst="rect">
            <a:avLst/>
          </a:prstGeom>
          <a:noFill/>
          <a:ln>
            <a:noFill/>
          </a:ln>
        </p:spPr>
      </p:pic>
      <p:sp>
        <p:nvSpPr>
          <p:cNvPr id="273" name="Shape 273"/>
          <p:cNvSpPr/>
          <p:nvPr/>
        </p:nvSpPr>
        <p:spPr>
          <a:xfrm>
            <a:off x="4699221" y="3106415"/>
            <a:ext cx="3629400" cy="1754400"/>
          </a:xfrm>
          <a:prstGeom prst="rect">
            <a:avLst/>
          </a:prstGeom>
          <a:noFill/>
          <a:ln>
            <a:noFill/>
          </a:ln>
        </p:spPr>
        <p:txBody>
          <a:bodyPr wrap="square" lIns="91425" tIns="45700" rIns="91425" bIns="45700" anchor="t" anchorCtr="0">
            <a:noAutofit/>
          </a:bodyPr>
          <a:lstStyle/>
          <a:p>
            <a:pPr marL="0" marR="0" lvl="0" indent="-76200" algn="just" rtl="0">
              <a:lnSpc>
                <a:spcPct val="100000"/>
              </a:lnSpc>
              <a:spcBef>
                <a:spcPts val="0"/>
              </a:spcBef>
              <a:spcAft>
                <a:spcPts val="0"/>
              </a:spcAft>
              <a:buClr>
                <a:srgbClr val="000000"/>
              </a:buClr>
              <a:buSzPts val="1200"/>
              <a:buFont typeface="Times New Roman"/>
              <a:buNone/>
            </a:pPr>
            <a:r>
              <a:rPr lang="en" sz="1200">
                <a:latin typeface="Times New Roman"/>
                <a:ea typeface="Times New Roman"/>
                <a:cs typeface="Times New Roman"/>
                <a:sym typeface="Times New Roman"/>
              </a:rPr>
              <a:t>From the above graph, </a:t>
            </a:r>
            <a:r>
              <a:rPr lang="en" sz="1200" b="0" i="0" u="none" strike="noStrike" cap="none">
                <a:solidFill>
                  <a:srgbClr val="000000"/>
                </a:solidFill>
                <a:latin typeface="Times New Roman"/>
                <a:ea typeface="Times New Roman"/>
                <a:cs typeface="Times New Roman"/>
                <a:sym typeface="Times New Roman"/>
              </a:rPr>
              <a:t>employees </a:t>
            </a:r>
            <a:r>
              <a:rPr lang="en" sz="1200">
                <a:latin typeface="Times New Roman"/>
                <a:ea typeface="Times New Roman"/>
                <a:cs typeface="Times New Roman"/>
                <a:sym typeface="Times New Roman"/>
              </a:rPr>
              <a:t>having</a:t>
            </a:r>
            <a:r>
              <a:rPr lang="en" sz="1200" b="0" i="0" u="none" strike="noStrike" cap="none">
                <a:solidFill>
                  <a:srgbClr val="000000"/>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4 </a:t>
            </a:r>
            <a:r>
              <a:rPr lang="en" sz="1200" b="0" i="0" u="none" strike="noStrike" cap="none">
                <a:solidFill>
                  <a:srgbClr val="000000"/>
                </a:solidFill>
                <a:latin typeface="Times New Roman"/>
                <a:ea typeface="Times New Roman"/>
                <a:cs typeface="Times New Roman"/>
                <a:sym typeface="Times New Roman"/>
              </a:rPr>
              <a:t>projects have the highest mean satisfaction level.</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 New Roman"/>
              <a:buNone/>
            </a:pPr>
            <a:r>
              <a:rPr lang="en" sz="1200" b="0" i="0" u="none" strike="noStrike" cap="none">
                <a:solidFill>
                  <a:srgbClr val="000000"/>
                </a:solidFill>
                <a:latin typeface="Times New Roman"/>
                <a:ea typeface="Times New Roman"/>
                <a:cs typeface="Times New Roman"/>
                <a:sym typeface="Times New Roman"/>
              </a:rPr>
              <a:t>The most satisfying employees in the organization have projects between 3 to 5.</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 New Roman"/>
              <a:buNone/>
            </a:pPr>
            <a:r>
              <a:rPr lang="en" sz="1200" b="0" i="0" u="none" strike="noStrike" cap="none">
                <a:solidFill>
                  <a:srgbClr val="000000"/>
                </a:solidFill>
                <a:latin typeface="Times New Roman"/>
                <a:ea typeface="Times New Roman"/>
                <a:cs typeface="Times New Roman"/>
                <a:sym typeface="Times New Roman"/>
              </a:rPr>
              <a:t>Those Employees who have 7 projects have the least mean satisfaction levels which makes sense.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467675" y="0"/>
            <a:ext cx="8180700" cy="564300"/>
          </a:xfrm>
          <a:prstGeom prst="rect">
            <a:avLst/>
          </a:prstGeom>
          <a:noFill/>
          <a:ln>
            <a:noFill/>
          </a:ln>
        </p:spPr>
        <p:txBody>
          <a:bodyPr wrap="square" lIns="91425" tIns="91425" rIns="91425" bIns="91425" anchor="t" anchorCtr="0">
            <a:noAutofit/>
          </a:bodyPr>
          <a:lstStyle/>
          <a:p>
            <a:pPr marL="0" marR="0" lvl="0" indent="-177800" algn="ctr" rtl="0">
              <a:lnSpc>
                <a:spcPct val="100000"/>
              </a:lnSpc>
              <a:spcBef>
                <a:spcPts val="0"/>
              </a:spcBef>
              <a:spcAft>
                <a:spcPts val="0"/>
              </a:spcAft>
              <a:buClr>
                <a:schemeClr val="dk1"/>
              </a:buClr>
              <a:buSzPts val="2800"/>
              <a:buFont typeface="Arial"/>
              <a:buNone/>
            </a:pPr>
            <a:r>
              <a:rPr lang="en" sz="1400">
                <a:latin typeface="Times New Roman"/>
                <a:ea typeface="Times New Roman"/>
                <a:cs typeface="Times New Roman"/>
                <a:sym typeface="Times New Roman"/>
              </a:rPr>
              <a:t>B</a:t>
            </a:r>
            <a:r>
              <a:rPr lang="en" sz="1400" b="0" i="0" u="none" strike="noStrike" cap="none">
                <a:solidFill>
                  <a:schemeClr val="dk1"/>
                </a:solidFill>
                <a:latin typeface="Times New Roman"/>
                <a:ea typeface="Times New Roman"/>
                <a:cs typeface="Times New Roman"/>
                <a:sym typeface="Times New Roman"/>
              </a:rPr>
              <a:t>ar chart of Satisfaction_level(Mean) Vs Time_spent_company </a:t>
            </a:r>
            <a:r>
              <a:rPr lang="en" sz="1400">
                <a:latin typeface="Times New Roman"/>
                <a:ea typeface="Times New Roman"/>
                <a:cs typeface="Times New Roman"/>
                <a:sym typeface="Times New Roman"/>
              </a:rPr>
              <a:t>&amp;</a:t>
            </a:r>
            <a:r>
              <a:rPr lang="en" sz="1400" b="0" i="0" u="none" strike="noStrike" cap="none">
                <a:solidFill>
                  <a:schemeClr val="dk1"/>
                </a:solidFill>
                <a:latin typeface="Times New Roman"/>
                <a:ea typeface="Times New Roman"/>
                <a:cs typeface="Times New Roman"/>
                <a:sym typeface="Times New Roman"/>
              </a:rPr>
              <a:t> Scatterplot of Satisfaction_level vs Average_monthly_hours:</a:t>
            </a:r>
            <a:br>
              <a:rPr lang="en" sz="2800" b="0" i="0" u="none" strike="noStrike" cap="none">
                <a:solidFill>
                  <a:schemeClr val="dk1"/>
                </a:solidFill>
                <a:latin typeface="Arial"/>
                <a:ea typeface="Arial"/>
                <a:cs typeface="Arial"/>
                <a:sym typeface="Arial"/>
              </a:rPr>
            </a:br>
            <a:endParaRPr lang="en" sz="2800" b="0" i="0" u="none" strike="noStrike" cap="none">
              <a:solidFill>
                <a:schemeClr val="dk1"/>
              </a:solidFill>
              <a:latin typeface="Arial"/>
              <a:ea typeface="Arial"/>
              <a:cs typeface="Arial"/>
              <a:sym typeface="Arial"/>
            </a:endParaRPr>
          </a:p>
        </p:txBody>
      </p:sp>
      <p:sp>
        <p:nvSpPr>
          <p:cNvPr id="279" name="Shape 279"/>
          <p:cNvSpPr txBox="1">
            <a:spLocks noGrp="1"/>
          </p:cNvSpPr>
          <p:nvPr>
            <p:ph type="body" idx="2"/>
          </p:nvPr>
        </p:nvSpPr>
        <p:spPr>
          <a:xfrm>
            <a:off x="4832400" y="985226"/>
            <a:ext cx="3999900" cy="2665800"/>
          </a:xfrm>
          <a:prstGeom prst="rect">
            <a:avLst/>
          </a:prstGeom>
          <a:noFill/>
          <a:ln>
            <a:noFill/>
          </a:ln>
        </p:spPr>
        <p:txBody>
          <a:bodyPr wrap="square" lIns="91425" tIns="91425" rIns="91425" bIns="91425" anchor="t" anchorCtr="0">
            <a:noAutofit/>
          </a:bodyPr>
          <a:lstStyle/>
          <a:p>
            <a:pPr marL="0" marR="0" lvl="0" indent="-88900" algn="l" rtl="0">
              <a:lnSpc>
                <a:spcPct val="115000"/>
              </a:lnSpc>
              <a:spcBef>
                <a:spcPts val="0"/>
              </a:spcBef>
              <a:spcAft>
                <a:spcPts val="0"/>
              </a:spcAft>
              <a:buClr>
                <a:schemeClr val="dk2"/>
              </a:buClr>
              <a:buSzPts val="1400"/>
              <a:buFont typeface="Arial"/>
              <a:buNone/>
            </a:pPr>
            <a:endParaRPr sz="1400" b="0" i="0" u="none" strike="noStrike" cap="none">
              <a:solidFill>
                <a:schemeClr val="dk2"/>
              </a:solidFill>
              <a:latin typeface="Times New Roman"/>
              <a:ea typeface="Times New Roman"/>
              <a:cs typeface="Times New Roman"/>
              <a:sym typeface="Times New Roman"/>
            </a:endParaRPr>
          </a:p>
          <a:p>
            <a:pPr marL="0" marR="0" lvl="0" indent="-88900" algn="l" rtl="0">
              <a:lnSpc>
                <a:spcPct val="115000"/>
              </a:lnSpc>
              <a:spcBef>
                <a:spcPts val="1600"/>
              </a:spcBef>
              <a:spcAft>
                <a:spcPts val="0"/>
              </a:spcAft>
              <a:buClr>
                <a:schemeClr val="dk2"/>
              </a:buClr>
              <a:buSzPts val="1400"/>
              <a:buFont typeface="Arial"/>
              <a:buNone/>
            </a:pPr>
            <a:r>
              <a:rPr lang="en" sz="1400" b="0" i="0" u="none" strike="noStrike" cap="none">
                <a:solidFill>
                  <a:schemeClr val="dk2"/>
                </a:solidFill>
                <a:latin typeface="Arial"/>
                <a:ea typeface="Arial"/>
                <a:cs typeface="Arial"/>
                <a:sym typeface="Arial"/>
              </a:rPr>
              <a:t> </a:t>
            </a:r>
          </a:p>
          <a:p>
            <a:pPr marL="0" marR="0" lvl="0" indent="-88900" algn="l" rtl="0">
              <a:lnSpc>
                <a:spcPct val="115000"/>
              </a:lnSpc>
              <a:spcBef>
                <a:spcPts val="1600"/>
              </a:spcBef>
              <a:spcAft>
                <a:spcPts val="0"/>
              </a:spcAft>
              <a:buClr>
                <a:schemeClr val="dk2"/>
              </a:buClr>
              <a:buSzPts val="1400"/>
              <a:buFont typeface="Arial"/>
              <a:buNone/>
            </a:pPr>
            <a:endParaRPr sz="1200" b="0" i="0" u="none" strike="noStrike" cap="none">
              <a:solidFill>
                <a:schemeClr val="dk2"/>
              </a:solidFill>
              <a:latin typeface="Times New Roman"/>
              <a:ea typeface="Times New Roman"/>
              <a:cs typeface="Times New Roman"/>
              <a:sym typeface="Times New Roman"/>
            </a:endParaRPr>
          </a:p>
        </p:txBody>
      </p:sp>
      <p:pic>
        <p:nvPicPr>
          <p:cNvPr id="280" name="Shape 280"/>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281" name="Shape 281"/>
          <p:cNvPicPr preferRelativeResize="0"/>
          <p:nvPr/>
        </p:nvPicPr>
        <p:blipFill rotWithShape="1">
          <a:blip r:embed="rId4">
            <a:alphaModFix/>
          </a:blip>
          <a:srcRect/>
          <a:stretch/>
        </p:blipFill>
        <p:spPr>
          <a:xfrm>
            <a:off x="467677" y="659959"/>
            <a:ext cx="3229680" cy="2178658"/>
          </a:xfrm>
          <a:prstGeom prst="rect">
            <a:avLst/>
          </a:prstGeom>
          <a:noFill/>
          <a:ln>
            <a:noFill/>
          </a:ln>
        </p:spPr>
      </p:pic>
      <p:sp>
        <p:nvSpPr>
          <p:cNvPr id="282" name="Shape 282"/>
          <p:cNvSpPr/>
          <p:nvPr/>
        </p:nvSpPr>
        <p:spPr>
          <a:xfrm>
            <a:off x="312150" y="2902225"/>
            <a:ext cx="3732000" cy="1754400"/>
          </a:xfrm>
          <a:prstGeom prst="rect">
            <a:avLst/>
          </a:prstGeom>
          <a:noFill/>
          <a:ln>
            <a:noFill/>
          </a:ln>
        </p:spPr>
        <p:txBody>
          <a:bodyPr wrap="square" lIns="91425" tIns="45700" rIns="91425" bIns="45700" anchor="t" anchorCtr="0">
            <a:noAutofit/>
          </a:bodyPr>
          <a:lstStyle/>
          <a:p>
            <a:pPr marL="0" marR="0" lvl="0" indent="-76200" algn="just" rtl="0">
              <a:lnSpc>
                <a:spcPct val="100000"/>
              </a:lnSpc>
              <a:spcBef>
                <a:spcPts val="0"/>
              </a:spcBef>
              <a:spcAft>
                <a:spcPts val="0"/>
              </a:spcAft>
              <a:buClr>
                <a:srgbClr val="000000"/>
              </a:buClr>
              <a:buSzPts val="1200"/>
              <a:buFont typeface="Times New Roman"/>
              <a:buNone/>
            </a:pPr>
            <a:r>
              <a:rPr lang="en" sz="1200">
                <a:latin typeface="Times New Roman"/>
                <a:ea typeface="Times New Roman"/>
                <a:cs typeface="Times New Roman"/>
                <a:sym typeface="Times New Roman"/>
              </a:rPr>
              <a:t>From the above graph, we see that </a:t>
            </a:r>
            <a:r>
              <a:rPr lang="en" sz="1200" b="0" i="0" u="none" strike="noStrike" cap="none">
                <a:solidFill>
                  <a:srgbClr val="000000"/>
                </a:solidFill>
                <a:latin typeface="Times New Roman"/>
                <a:ea typeface="Times New Roman"/>
                <a:cs typeface="Times New Roman"/>
                <a:sym typeface="Times New Roman"/>
              </a:rPr>
              <a:t>Satisfaction</a:t>
            </a:r>
            <a:r>
              <a:rPr lang="en" sz="1200">
                <a:latin typeface="Times New Roman"/>
                <a:ea typeface="Times New Roman"/>
                <a:cs typeface="Times New Roman"/>
                <a:sym typeface="Times New Roman"/>
              </a:rPr>
              <a:t>_</a:t>
            </a:r>
            <a:r>
              <a:rPr lang="en" sz="1200" b="0" i="0" u="none" strike="noStrike" cap="none">
                <a:solidFill>
                  <a:srgbClr val="000000"/>
                </a:solidFill>
                <a:latin typeface="Times New Roman"/>
                <a:ea typeface="Times New Roman"/>
                <a:cs typeface="Times New Roman"/>
                <a:sym typeface="Times New Roman"/>
              </a:rPr>
              <a:t>level was high for the employees who are just about 2 to 3 years old in the company.</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 New Roman"/>
              <a:buNone/>
            </a:pPr>
            <a:r>
              <a:rPr lang="en" sz="1200" b="0" i="0" u="none" strike="noStrike" cap="none">
                <a:solidFill>
                  <a:srgbClr val="000000"/>
                </a:solidFill>
                <a:latin typeface="Times New Roman"/>
                <a:ea typeface="Times New Roman"/>
                <a:cs typeface="Times New Roman"/>
                <a:sym typeface="Times New Roman"/>
              </a:rPr>
              <a:t>Mean satisfaction</a:t>
            </a:r>
            <a:r>
              <a:rPr lang="en" sz="1200">
                <a:latin typeface="Times New Roman"/>
                <a:ea typeface="Times New Roman"/>
                <a:cs typeface="Times New Roman"/>
                <a:sym typeface="Times New Roman"/>
              </a:rPr>
              <a:t>_</a:t>
            </a:r>
            <a:r>
              <a:rPr lang="en" sz="1200" b="0" i="0" u="none" strike="noStrike" cap="none">
                <a:solidFill>
                  <a:srgbClr val="000000"/>
                </a:solidFill>
                <a:latin typeface="Times New Roman"/>
                <a:ea typeface="Times New Roman"/>
                <a:cs typeface="Times New Roman"/>
                <a:sym typeface="Times New Roman"/>
              </a:rPr>
              <a:t>level was the lowest for the employees who have worked for 4 years. </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 New Roman"/>
              <a:buNone/>
            </a:pPr>
            <a:r>
              <a:rPr lang="en" sz="1200" b="0" i="0" u="none" strike="noStrike" cap="none">
                <a:solidFill>
                  <a:srgbClr val="000000"/>
                </a:solidFill>
                <a:latin typeface="Times New Roman"/>
                <a:ea typeface="Times New Roman"/>
                <a:cs typeface="Times New Roman"/>
                <a:sym typeface="Times New Roman"/>
              </a:rPr>
              <a:t>The mean satisfaction level gradually increases as the employee spends longer than 4 years with the company.</a:t>
            </a:r>
          </a:p>
        </p:txBody>
      </p:sp>
      <p:pic>
        <p:nvPicPr>
          <p:cNvPr id="283" name="Shape 283"/>
          <p:cNvPicPr preferRelativeResize="0"/>
          <p:nvPr/>
        </p:nvPicPr>
        <p:blipFill rotWithShape="1">
          <a:blip r:embed="rId5">
            <a:alphaModFix/>
          </a:blip>
          <a:srcRect/>
          <a:stretch/>
        </p:blipFill>
        <p:spPr>
          <a:xfrm>
            <a:off x="4567385" y="627888"/>
            <a:ext cx="4080937" cy="2210729"/>
          </a:xfrm>
          <a:prstGeom prst="rect">
            <a:avLst/>
          </a:prstGeom>
          <a:noFill/>
          <a:ln>
            <a:noFill/>
          </a:ln>
        </p:spPr>
      </p:pic>
      <p:sp>
        <p:nvSpPr>
          <p:cNvPr id="284" name="Shape 284"/>
          <p:cNvSpPr/>
          <p:nvPr/>
        </p:nvSpPr>
        <p:spPr>
          <a:xfrm>
            <a:off x="4383500" y="2902225"/>
            <a:ext cx="4448700" cy="1938900"/>
          </a:xfrm>
          <a:prstGeom prst="rect">
            <a:avLst/>
          </a:prstGeom>
          <a:noFill/>
          <a:ln>
            <a:noFill/>
          </a:ln>
        </p:spPr>
        <p:txBody>
          <a:bodyPr wrap="square" lIns="91425" tIns="45700" rIns="91425" bIns="45700" anchor="t" anchorCtr="0">
            <a:noAutofit/>
          </a:bodyPr>
          <a:lstStyle/>
          <a:p>
            <a:pPr marL="0" marR="0" lvl="0" indent="-76200" algn="just" rtl="0">
              <a:lnSpc>
                <a:spcPct val="100000"/>
              </a:lnSpc>
              <a:spcBef>
                <a:spcPts val="0"/>
              </a:spcBef>
              <a:spcAft>
                <a:spcPts val="0"/>
              </a:spcAft>
              <a:buClr>
                <a:srgbClr val="000000"/>
              </a:buClr>
              <a:buSzPts val="1200"/>
              <a:buFont typeface="Times New Roman"/>
              <a:buNone/>
            </a:pPr>
            <a:r>
              <a:rPr lang="en" sz="1200">
                <a:latin typeface="Times New Roman"/>
                <a:ea typeface="Times New Roman"/>
                <a:cs typeface="Times New Roman"/>
                <a:sym typeface="Times New Roman"/>
              </a:rPr>
              <a:t>The above graph points out that t</a:t>
            </a:r>
            <a:r>
              <a:rPr lang="en" sz="1200" b="0" i="0" u="none" strike="noStrike" cap="none">
                <a:solidFill>
                  <a:srgbClr val="000000"/>
                </a:solidFill>
                <a:latin typeface="Times New Roman"/>
                <a:ea typeface="Times New Roman"/>
                <a:cs typeface="Times New Roman"/>
                <a:sym typeface="Times New Roman"/>
              </a:rPr>
              <a:t>he least satisfied employees are the ones who work more than 240 monthly hours on an average.</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 New Roman"/>
              <a:buNone/>
            </a:pPr>
            <a:r>
              <a:rPr lang="en" sz="1200" b="0" i="0" u="none" strike="noStrike" cap="none">
                <a:solidFill>
                  <a:srgbClr val="000000"/>
                </a:solidFill>
                <a:latin typeface="Times New Roman"/>
                <a:ea typeface="Times New Roman"/>
                <a:cs typeface="Times New Roman"/>
                <a:sym typeface="Times New Roman"/>
              </a:rPr>
              <a:t>The employees who work on an average of 140 to 275 monthly hours have </a:t>
            </a:r>
            <a:r>
              <a:rPr lang="en" sz="1200">
                <a:latin typeface="Times New Roman"/>
                <a:ea typeface="Times New Roman"/>
                <a:cs typeface="Times New Roman"/>
                <a:sym typeface="Times New Roman"/>
              </a:rPr>
              <a:t>g</a:t>
            </a:r>
            <a:r>
              <a:rPr lang="en" sz="1200" b="0" i="0" u="none" strike="noStrike" cap="none">
                <a:solidFill>
                  <a:srgbClr val="000000"/>
                </a:solidFill>
                <a:latin typeface="Times New Roman"/>
                <a:ea typeface="Times New Roman"/>
                <a:cs typeface="Times New Roman"/>
                <a:sym typeface="Times New Roman"/>
              </a:rPr>
              <a:t>ood satisfaction levels.</a:t>
            </a:r>
          </a:p>
          <a:p>
            <a:pPr marL="0" marR="0" lvl="0" indent="-76200" algn="just"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 New Roman"/>
              <a:buNone/>
            </a:pPr>
            <a:r>
              <a:rPr lang="en" sz="1200" b="0" i="0" u="none" strike="noStrike" cap="none">
                <a:solidFill>
                  <a:srgbClr val="000000"/>
                </a:solidFill>
                <a:latin typeface="Times New Roman"/>
                <a:ea typeface="Times New Roman"/>
                <a:cs typeface="Times New Roman"/>
                <a:sym typeface="Times New Roman"/>
              </a:rPr>
              <a:t>A fair bunch of employees have an average satisfaction level of 0.4 who work on an average of 130 to 160 hours indicating that they would be more satisfied if they are assigned more work than the usual less amount of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311700" y="106675"/>
            <a:ext cx="8520600" cy="422700"/>
          </a:xfrm>
          <a:prstGeom prst="rect">
            <a:avLst/>
          </a:prstGeom>
          <a:noFill/>
          <a:ln>
            <a:noFill/>
          </a:ln>
        </p:spPr>
        <p:txBody>
          <a:bodyPr wrap="square" lIns="91425" tIns="91425" rIns="91425" bIns="91425" anchor="t" anchorCtr="0">
            <a:noAutofit/>
          </a:bodyPr>
          <a:lstStyle/>
          <a:p>
            <a:pPr marL="0" marR="0" lvl="0" indent="-177800" algn="ctr" rtl="0">
              <a:lnSpc>
                <a:spcPct val="100000"/>
              </a:lnSpc>
              <a:spcBef>
                <a:spcPts val="0"/>
              </a:spcBef>
              <a:spcAft>
                <a:spcPts val="0"/>
              </a:spcAft>
              <a:buClr>
                <a:schemeClr val="dk1"/>
              </a:buClr>
              <a:buSzPts val="2800"/>
              <a:buFont typeface="Arial"/>
              <a:buNone/>
            </a:pPr>
            <a:r>
              <a:rPr lang="en" sz="1600" b="0" i="0" u="none" strike="noStrike" cap="none">
                <a:solidFill>
                  <a:schemeClr val="dk1"/>
                </a:solidFill>
                <a:latin typeface="Times New Roman"/>
                <a:ea typeface="Times New Roman"/>
                <a:cs typeface="Times New Roman"/>
                <a:sym typeface="Times New Roman"/>
              </a:rPr>
              <a:t>   </a:t>
            </a:r>
            <a:r>
              <a:rPr lang="en" sz="1400">
                <a:latin typeface="Times New Roman"/>
                <a:ea typeface="Times New Roman"/>
                <a:cs typeface="Times New Roman"/>
                <a:sym typeface="Times New Roman"/>
              </a:rPr>
              <a:t>B</a:t>
            </a:r>
            <a:r>
              <a:rPr lang="en" sz="1400" b="0" i="0" u="none" strike="noStrike" cap="none">
                <a:solidFill>
                  <a:schemeClr val="dk1"/>
                </a:solidFill>
                <a:latin typeface="Times New Roman"/>
                <a:ea typeface="Times New Roman"/>
                <a:cs typeface="Times New Roman"/>
                <a:sym typeface="Times New Roman"/>
              </a:rPr>
              <a:t>ar chart of Satisfaction level(Mean) vs Last_Evaluation</a:t>
            </a:r>
            <a:r>
              <a:rPr lang="en" sz="1400">
                <a:latin typeface="Times New Roman"/>
                <a:ea typeface="Times New Roman"/>
                <a:cs typeface="Times New Roman"/>
                <a:sym typeface="Times New Roman"/>
              </a:rPr>
              <a:t>:</a:t>
            </a:r>
          </a:p>
        </p:txBody>
      </p:sp>
      <p:sp>
        <p:nvSpPr>
          <p:cNvPr id="290" name="Shape 290"/>
          <p:cNvSpPr txBox="1">
            <a:spLocks noGrp="1"/>
          </p:cNvSpPr>
          <p:nvPr>
            <p:ph type="body" idx="1"/>
          </p:nvPr>
        </p:nvSpPr>
        <p:spPr>
          <a:xfrm>
            <a:off x="490525" y="640075"/>
            <a:ext cx="3811500" cy="4160700"/>
          </a:xfrm>
          <a:prstGeom prst="rect">
            <a:avLst/>
          </a:prstGeom>
          <a:noFill/>
          <a:ln>
            <a:noFill/>
          </a:ln>
        </p:spPr>
        <p:txBody>
          <a:bodyPr wrap="square" lIns="91425" tIns="91425" rIns="91425" bIns="91425" anchor="t" anchorCtr="0">
            <a:noAutofit/>
          </a:bodyPr>
          <a:lstStyle/>
          <a:p>
            <a:pPr marL="0" marR="0" lvl="0" indent="-88900" algn="just" rtl="0">
              <a:lnSpc>
                <a:spcPct val="115000"/>
              </a:lnSpc>
              <a:spcBef>
                <a:spcPts val="0"/>
              </a:spcBef>
              <a:spcAft>
                <a:spcPts val="0"/>
              </a:spcAft>
              <a:buClr>
                <a:schemeClr val="dk2"/>
              </a:buClr>
              <a:buSzPts val="1400"/>
              <a:buFont typeface="Arial"/>
              <a:buNone/>
            </a:pPr>
            <a:r>
              <a:rPr lang="en" sz="1200">
                <a:solidFill>
                  <a:srgbClr val="000000"/>
                </a:solidFill>
                <a:latin typeface="Times New Roman"/>
                <a:ea typeface="Times New Roman"/>
                <a:cs typeface="Times New Roman"/>
                <a:sym typeface="Times New Roman"/>
              </a:rPr>
              <a:t>We interpret the graph as:</a:t>
            </a:r>
          </a:p>
          <a:p>
            <a:pPr marL="0" marR="0" lvl="0" indent="-88900" algn="just" rtl="0">
              <a:lnSpc>
                <a:spcPct val="115000"/>
              </a:lnSpc>
              <a:spcBef>
                <a:spcPts val="0"/>
              </a:spcBef>
              <a:spcAft>
                <a:spcPts val="0"/>
              </a:spcAft>
              <a:buClr>
                <a:schemeClr val="dk2"/>
              </a:buClr>
              <a:buSzPts val="1400"/>
              <a:buFont typeface="Arial"/>
              <a:buNone/>
            </a:pPr>
            <a:endParaRPr sz="1200">
              <a:solidFill>
                <a:srgbClr val="000000"/>
              </a:solidFill>
              <a:latin typeface="Times New Roman"/>
              <a:ea typeface="Times New Roman"/>
              <a:cs typeface="Times New Roman"/>
              <a:sym typeface="Times New Roman"/>
            </a:endParaRPr>
          </a:p>
          <a:p>
            <a:pPr marL="457200" marR="0" lvl="0" indent="-304800" algn="just" rtl="0">
              <a:lnSpc>
                <a:spcPct val="115000"/>
              </a:lnSpc>
              <a:spcBef>
                <a:spcPts val="0"/>
              </a:spcBef>
              <a:spcAft>
                <a:spcPts val="0"/>
              </a:spcAft>
              <a:buClr>
                <a:srgbClr val="000000"/>
              </a:buClr>
              <a:buSzPts val="1200"/>
              <a:buFont typeface="Times New Roman"/>
              <a:buChar char="●"/>
            </a:pPr>
            <a:r>
              <a:rPr lang="en" sz="1200" b="0" i="0" u="none" strike="noStrike" cap="none">
                <a:solidFill>
                  <a:srgbClr val="000000"/>
                </a:solidFill>
                <a:latin typeface="Times New Roman"/>
                <a:ea typeface="Times New Roman"/>
                <a:cs typeface="Times New Roman"/>
                <a:sym typeface="Times New Roman"/>
              </a:rPr>
              <a:t>The employees whose satisfaction level was low were the ones who couldn’t perform well as their  Last_Evalu</a:t>
            </a:r>
            <a:r>
              <a:rPr lang="en" sz="1200">
                <a:solidFill>
                  <a:srgbClr val="000000"/>
                </a:solidFill>
                <a:latin typeface="Times New Roman"/>
                <a:ea typeface="Times New Roman"/>
                <a:cs typeface="Times New Roman"/>
                <a:sym typeface="Times New Roman"/>
              </a:rPr>
              <a:t>ation falls in category </a:t>
            </a:r>
            <a:r>
              <a:rPr lang="en" sz="1200" b="0" i="0" u="none" strike="noStrike" cap="none">
                <a:solidFill>
                  <a:srgbClr val="000000"/>
                </a:solidFill>
                <a:latin typeface="Times New Roman"/>
                <a:ea typeface="Times New Roman"/>
                <a:cs typeface="Times New Roman"/>
                <a:sym typeface="Times New Roman"/>
              </a:rPr>
              <a:t>2.</a:t>
            </a:r>
          </a:p>
          <a:p>
            <a:pPr marL="0" marR="0" lvl="0" indent="0" algn="just" rtl="0">
              <a:lnSpc>
                <a:spcPct val="115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marR="0" lvl="0" indent="-304800" algn="just" rtl="0">
              <a:lnSpc>
                <a:spcPct val="115000"/>
              </a:lnSpc>
              <a:spcBef>
                <a:spcPts val="0"/>
              </a:spcBef>
              <a:spcAft>
                <a:spcPts val="0"/>
              </a:spcAft>
              <a:buClr>
                <a:srgbClr val="000000"/>
              </a:buClr>
              <a:buSzPts val="1200"/>
              <a:buFont typeface="Times New Roman"/>
              <a:buChar char="●"/>
            </a:pPr>
            <a:r>
              <a:rPr lang="en" sz="1200" b="0" i="0" u="none" strike="noStrike" cap="none">
                <a:solidFill>
                  <a:srgbClr val="000000"/>
                </a:solidFill>
                <a:latin typeface="Times New Roman"/>
                <a:ea typeface="Times New Roman"/>
                <a:cs typeface="Times New Roman"/>
                <a:sym typeface="Times New Roman"/>
              </a:rPr>
              <a:t>The employees whose satisfaction level was high were the ones who were appreciated well for their performance as their </a:t>
            </a:r>
            <a:r>
              <a:rPr lang="en" sz="1200">
                <a:solidFill>
                  <a:srgbClr val="000000"/>
                </a:solidFill>
                <a:latin typeface="Times New Roman"/>
                <a:ea typeface="Times New Roman"/>
                <a:cs typeface="Times New Roman"/>
                <a:sym typeface="Times New Roman"/>
              </a:rPr>
              <a:t>Last_Evaluation</a:t>
            </a:r>
            <a:r>
              <a:rPr lang="en" sz="1200" b="0" i="0" u="none" strike="noStrike" cap="none">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falls in category</a:t>
            </a:r>
            <a:r>
              <a:rPr lang="en" sz="1200" b="0" i="0" u="none" strike="noStrike" cap="none">
                <a:solidFill>
                  <a:srgbClr val="000000"/>
                </a:solidFill>
                <a:latin typeface="Times New Roman"/>
                <a:ea typeface="Times New Roman"/>
                <a:cs typeface="Times New Roman"/>
                <a:sym typeface="Times New Roman"/>
              </a:rPr>
              <a:t> 3. </a:t>
            </a:r>
          </a:p>
          <a:p>
            <a:pPr marL="0" marR="0" lvl="0" indent="0" algn="just" rtl="0">
              <a:lnSpc>
                <a:spcPct val="115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marR="0" lvl="0" indent="-304800" algn="just" rtl="0">
              <a:lnSpc>
                <a:spcPct val="115000"/>
              </a:lnSpc>
              <a:spcBef>
                <a:spcPts val="0"/>
              </a:spcBef>
              <a:spcAft>
                <a:spcPts val="0"/>
              </a:spcAft>
              <a:buClr>
                <a:srgbClr val="000000"/>
              </a:buClr>
              <a:buSzPts val="1200"/>
              <a:buFont typeface="Times New Roman"/>
              <a:buChar char="●"/>
            </a:pPr>
            <a:r>
              <a:rPr lang="en" sz="1200" b="0" i="0" u="none" strike="noStrike" cap="none">
                <a:solidFill>
                  <a:srgbClr val="000000"/>
                </a:solidFill>
                <a:latin typeface="Times New Roman"/>
                <a:ea typeface="Times New Roman"/>
                <a:cs typeface="Times New Roman"/>
                <a:sym typeface="Times New Roman"/>
              </a:rPr>
              <a:t>The employees whose satisfaction level was good were the ones wh</a:t>
            </a:r>
            <a:r>
              <a:rPr lang="en" sz="1200">
                <a:solidFill>
                  <a:srgbClr val="000000"/>
                </a:solidFill>
                <a:latin typeface="Times New Roman"/>
                <a:ea typeface="Times New Roman"/>
                <a:cs typeface="Times New Roman"/>
                <a:sym typeface="Times New Roman"/>
              </a:rPr>
              <a:t>ose last_evaluation falls in the category</a:t>
            </a:r>
            <a:r>
              <a:rPr lang="en" sz="1200" b="0" i="0" u="none" strike="noStrike" cap="none">
                <a:solidFill>
                  <a:srgbClr val="000000"/>
                </a:solidFill>
                <a:latin typeface="Times New Roman"/>
                <a:ea typeface="Times New Roman"/>
                <a:cs typeface="Times New Roman"/>
                <a:sym typeface="Times New Roman"/>
              </a:rPr>
              <a:t> 4. Probably the employees are not getting enough appreciation for their work and hence their satisfaction level was not as high as the employees whose </a:t>
            </a:r>
            <a:r>
              <a:rPr lang="en" sz="1200">
                <a:solidFill>
                  <a:srgbClr val="000000"/>
                </a:solidFill>
                <a:latin typeface="Times New Roman"/>
                <a:ea typeface="Times New Roman"/>
                <a:cs typeface="Times New Roman"/>
                <a:sym typeface="Times New Roman"/>
              </a:rPr>
              <a:t>Last_Evaluation</a:t>
            </a:r>
            <a:r>
              <a:rPr lang="en" sz="1200" b="0" i="0" u="none" strike="noStrike" cap="none">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falls in category</a:t>
            </a:r>
            <a:r>
              <a:rPr lang="en" sz="1200" b="0" i="0" u="none" strike="noStrike" cap="none">
                <a:solidFill>
                  <a:srgbClr val="000000"/>
                </a:solidFill>
                <a:latin typeface="Times New Roman"/>
                <a:ea typeface="Times New Roman"/>
                <a:cs typeface="Times New Roman"/>
                <a:sym typeface="Times New Roman"/>
              </a:rPr>
              <a:t> 3.</a:t>
            </a:r>
          </a:p>
          <a:p>
            <a:pPr marL="0" marR="0" lvl="0" indent="-88900" algn="l" rtl="0">
              <a:lnSpc>
                <a:spcPct val="115000"/>
              </a:lnSpc>
              <a:spcBef>
                <a:spcPts val="1600"/>
              </a:spcBef>
              <a:spcAft>
                <a:spcPts val="0"/>
              </a:spcAft>
              <a:buClr>
                <a:schemeClr val="dk2"/>
              </a:buClr>
              <a:buSzPts val="1400"/>
              <a:buFont typeface="Arial"/>
              <a:buNone/>
            </a:pPr>
            <a:endParaRPr sz="1400" b="0" i="0" u="none" strike="noStrike" cap="none">
              <a:solidFill>
                <a:schemeClr val="dk2"/>
              </a:solidFill>
              <a:latin typeface="Arial"/>
              <a:ea typeface="Arial"/>
              <a:cs typeface="Arial"/>
              <a:sym typeface="Arial"/>
            </a:endParaRPr>
          </a:p>
        </p:txBody>
      </p:sp>
      <p:sp>
        <p:nvSpPr>
          <p:cNvPr id="291" name="Shape 291"/>
          <p:cNvSpPr txBox="1">
            <a:spLocks noGrp="1"/>
          </p:cNvSpPr>
          <p:nvPr>
            <p:ph type="body" idx="2"/>
          </p:nvPr>
        </p:nvSpPr>
        <p:spPr>
          <a:xfrm>
            <a:off x="4832400" y="723900"/>
            <a:ext cx="3999900" cy="1908900"/>
          </a:xfrm>
          <a:prstGeom prst="rect">
            <a:avLst/>
          </a:prstGeom>
          <a:noFill/>
          <a:ln>
            <a:noFill/>
          </a:ln>
        </p:spPr>
        <p:txBody>
          <a:bodyPr wrap="square" lIns="91425" tIns="91425" rIns="91425" bIns="91425" anchor="t" anchorCtr="0">
            <a:noAutofit/>
          </a:bodyPr>
          <a:lstStyle/>
          <a:p>
            <a:pPr marL="0" marR="0" lvl="0" indent="-88900" algn="l" rtl="0">
              <a:lnSpc>
                <a:spcPct val="115000"/>
              </a:lnSpc>
              <a:spcBef>
                <a:spcPts val="0"/>
              </a:spcBef>
              <a:spcAft>
                <a:spcPts val="0"/>
              </a:spcAft>
              <a:buClr>
                <a:schemeClr val="dk2"/>
              </a:buClr>
              <a:buSzPts val="1400"/>
              <a:buFont typeface="Arial"/>
              <a:buNone/>
            </a:pPr>
            <a:r>
              <a:rPr lang="en" sz="1400" b="0" i="0" u="none" strike="noStrike" cap="none">
                <a:solidFill>
                  <a:schemeClr val="dk2"/>
                </a:solidFill>
                <a:latin typeface="Arial"/>
                <a:ea typeface="Arial"/>
                <a:cs typeface="Arial"/>
                <a:sym typeface="Arial"/>
              </a:rPr>
              <a:t> </a:t>
            </a:r>
          </a:p>
          <a:p>
            <a:pPr marL="0" marR="0" lvl="0" indent="-88900" algn="l" rtl="0">
              <a:lnSpc>
                <a:spcPct val="115000"/>
              </a:lnSpc>
              <a:spcBef>
                <a:spcPts val="1600"/>
              </a:spcBef>
              <a:spcAft>
                <a:spcPts val="0"/>
              </a:spcAft>
              <a:buClr>
                <a:schemeClr val="dk2"/>
              </a:buClr>
              <a:buSzPts val="1400"/>
              <a:buFont typeface="Arial"/>
              <a:buNone/>
            </a:pPr>
            <a:endParaRPr sz="1200" b="0" i="0" u="none" strike="noStrike" cap="none">
              <a:solidFill>
                <a:schemeClr val="dk2"/>
              </a:solidFill>
              <a:latin typeface="Times New Roman"/>
              <a:ea typeface="Times New Roman"/>
              <a:cs typeface="Times New Roman"/>
              <a:sym typeface="Times New Roman"/>
            </a:endParaRPr>
          </a:p>
        </p:txBody>
      </p:sp>
      <p:pic>
        <p:nvPicPr>
          <p:cNvPr id="292" name="Shape 292"/>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293" name="Shape 293"/>
          <p:cNvPicPr preferRelativeResize="0"/>
          <p:nvPr/>
        </p:nvPicPr>
        <p:blipFill rotWithShape="1">
          <a:blip r:embed="rId4">
            <a:alphaModFix/>
          </a:blip>
          <a:srcRect/>
          <a:stretch/>
        </p:blipFill>
        <p:spPr>
          <a:xfrm>
            <a:off x="4854977" y="723900"/>
            <a:ext cx="3888740" cy="2003398"/>
          </a:xfrm>
          <a:prstGeom prst="rect">
            <a:avLst/>
          </a:prstGeom>
          <a:noFill/>
          <a:ln>
            <a:noFill/>
          </a:ln>
        </p:spPr>
      </p:pic>
      <p:sp>
        <p:nvSpPr>
          <p:cNvPr id="294" name="Shape 294"/>
          <p:cNvSpPr/>
          <p:nvPr/>
        </p:nvSpPr>
        <p:spPr>
          <a:xfrm>
            <a:off x="4854977" y="2902225"/>
            <a:ext cx="3888600" cy="1569600"/>
          </a:xfrm>
          <a:prstGeom prst="rect">
            <a:avLst/>
          </a:prstGeom>
          <a:noFill/>
          <a:ln>
            <a:noFill/>
          </a:ln>
        </p:spPr>
        <p:txBody>
          <a:bodyPr wrap="square" lIns="91425" tIns="45700" rIns="91425" bIns="45700" anchor="t" anchorCtr="0">
            <a:noAutofit/>
          </a:bodyPr>
          <a:lstStyle/>
          <a:p>
            <a:pPr marL="0" marR="0" lvl="0" indent="-76200" algn="just" rtl="0">
              <a:lnSpc>
                <a:spcPct val="100000"/>
              </a:lnSpc>
              <a:spcBef>
                <a:spcPts val="0"/>
              </a:spcBef>
              <a:spcAft>
                <a:spcPts val="0"/>
              </a:spcAft>
              <a:buClr>
                <a:srgbClr val="000000"/>
              </a:buClr>
              <a:buSzPts val="1200"/>
              <a:buFont typeface="Times New Roman"/>
              <a:buNone/>
            </a:pPr>
            <a:r>
              <a:rPr lang="en" sz="1200" i="0" u="none" strike="noStrike" cap="none">
                <a:solidFill>
                  <a:srgbClr val="000000"/>
                </a:solidFill>
                <a:latin typeface="Times New Roman"/>
                <a:ea typeface="Times New Roman"/>
                <a:cs typeface="Times New Roman"/>
                <a:sym typeface="Times New Roman"/>
              </a:rPr>
              <a:t>Firstly, The Last_Evaluation continuous variable has been converted to a categorical variable for easy analysis.</a:t>
            </a:r>
          </a:p>
          <a:p>
            <a:pPr marL="0" marR="0" lvl="0" indent="-76200" algn="just" rtl="0">
              <a:lnSpc>
                <a:spcPct val="100000"/>
              </a:lnSpc>
              <a:spcBef>
                <a:spcPts val="0"/>
              </a:spcBef>
              <a:spcAft>
                <a:spcPts val="0"/>
              </a:spcAft>
              <a:buClr>
                <a:srgbClr val="000000"/>
              </a:buClr>
              <a:buSzPts val="1200"/>
              <a:buFont typeface="Arial"/>
              <a:buNone/>
            </a:pPr>
            <a:endParaRPr sz="1200" i="0" u="none" strike="noStrike" cap="none">
              <a:solidFill>
                <a:srgbClr val="000000"/>
              </a:solidFill>
              <a:latin typeface="Times New Roman"/>
              <a:ea typeface="Times New Roman"/>
              <a:cs typeface="Times New Roman"/>
              <a:sym typeface="Times New Roman"/>
            </a:endParaRPr>
          </a:p>
          <a:p>
            <a:pPr marL="0" lvl="0" indent="-69850" algn="just" rt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We transformed the variable as:</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 from (0 to 0.25) as category1</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 from (0.26 to 0.50) as category2</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 from (0.51 to 0.75) as category3</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 from  (0.76 to 1) as category4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0" y="445025"/>
            <a:ext cx="9144000" cy="600000"/>
          </a:xfrm>
          <a:prstGeom prst="rect">
            <a:avLst/>
          </a:prstGeom>
          <a:noFill/>
          <a:ln>
            <a:noFill/>
          </a:ln>
        </p:spPr>
        <p:txBody>
          <a:bodyPr wrap="square" lIns="91425" tIns="91425" rIns="91425" bIns="91425" anchor="t" anchorCtr="0">
            <a:noAutofit/>
          </a:bodyPr>
          <a:lstStyle/>
          <a:p>
            <a:pPr marL="0" marR="0" lvl="0" indent="-177800" algn="ctr" rtl="0">
              <a:lnSpc>
                <a:spcPct val="100000"/>
              </a:lnSpc>
              <a:spcBef>
                <a:spcPts val="0"/>
              </a:spcBef>
              <a:spcAft>
                <a:spcPts val="0"/>
              </a:spcAft>
              <a:buClr>
                <a:schemeClr val="dk1"/>
              </a:buClr>
              <a:buSzPts val="2800"/>
              <a:buFont typeface="Arial"/>
              <a:buNone/>
            </a:pPr>
            <a:r>
              <a:rPr lang="en" sz="1600" b="1" i="0" u="none" strike="noStrike" cap="none">
                <a:solidFill>
                  <a:schemeClr val="dk1"/>
                </a:solidFill>
                <a:latin typeface="Times New Roman"/>
                <a:ea typeface="Times New Roman"/>
                <a:cs typeface="Times New Roman"/>
                <a:sym typeface="Times New Roman"/>
              </a:rPr>
              <a:t>Summary</a:t>
            </a:r>
            <a:br>
              <a:rPr lang="en" sz="1600" b="1" i="0" u="none" strike="noStrike" cap="none">
                <a:solidFill>
                  <a:schemeClr val="dk1"/>
                </a:solidFill>
                <a:latin typeface="Times New Roman"/>
                <a:ea typeface="Times New Roman"/>
                <a:cs typeface="Times New Roman"/>
                <a:sym typeface="Times New Roman"/>
              </a:rPr>
            </a:br>
            <a:endParaRPr lang="en" sz="1600" b="1" i="0" u="none" strike="noStrike" cap="none">
              <a:solidFill>
                <a:schemeClr val="dk1"/>
              </a:solidFill>
              <a:latin typeface="Times New Roman"/>
              <a:ea typeface="Times New Roman"/>
              <a:cs typeface="Times New Roman"/>
              <a:sym typeface="Times New Roman"/>
            </a:endParaRPr>
          </a:p>
        </p:txBody>
      </p:sp>
      <p:sp>
        <p:nvSpPr>
          <p:cNvPr id="300" name="Shape 300"/>
          <p:cNvSpPr txBox="1">
            <a:spLocks noGrp="1"/>
          </p:cNvSpPr>
          <p:nvPr>
            <p:ph type="body" idx="1"/>
          </p:nvPr>
        </p:nvSpPr>
        <p:spPr>
          <a:xfrm>
            <a:off x="311700" y="1152475"/>
            <a:ext cx="8244000" cy="3810000"/>
          </a:xfrm>
          <a:prstGeom prst="rect">
            <a:avLst/>
          </a:prstGeom>
          <a:noFill/>
          <a:ln>
            <a:noFill/>
          </a:ln>
        </p:spPr>
        <p:txBody>
          <a:bodyPr wrap="square" lIns="91425" tIns="91425" rIns="91425" bIns="91425" anchor="t" anchorCtr="0">
            <a:noAutofit/>
          </a:bodyPr>
          <a:lstStyle/>
          <a:p>
            <a:pPr marL="457200" lvl="0" indent="-304800" algn="just"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Factors that determine the satisfaction level of the employee are the variables - Last_Evaluation, Number_Project, Average_monthly_hours, time_spend_company, Left.</a:t>
            </a:r>
          </a:p>
          <a:p>
            <a:pPr marL="0" lvl="0" indent="-69850" algn="just"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p>
          <a:p>
            <a:pPr marL="457200" lvl="0" indent="-304800" algn="just"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Employees who haven’t left the firm have a better satisfaction levels compared to the employees who have left.</a:t>
            </a:r>
          </a:p>
          <a:p>
            <a:pPr marL="0" lvl="0" indent="-69850" algn="just"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p>
          <a:p>
            <a:pPr marL="457200" lvl="0" indent="-304800" algn="just"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Employees who have the average number of projects between 3 and 5 have the most satisfaction levels.</a:t>
            </a:r>
          </a:p>
          <a:p>
            <a:pPr marL="0" lvl="0" indent="-69850" algn="just"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p>
          <a:p>
            <a:pPr marL="457200" lvl="0" indent="-304800" algn="just"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Employees who work on an average of 140 to 275 monthly hours have the best satisfaction levels.</a:t>
            </a:r>
          </a:p>
          <a:p>
            <a:pPr marL="0" lvl="0" indent="0" algn="just" rtl="0">
              <a:spcBef>
                <a:spcPts val="0"/>
              </a:spcBef>
              <a:spcAft>
                <a:spcPts val="0"/>
              </a:spcAft>
              <a:buNone/>
            </a:pPr>
            <a:endParaRPr sz="1200">
              <a:solidFill>
                <a:schemeClr val="dk1"/>
              </a:solidFill>
              <a:latin typeface="Times New Roman"/>
              <a:ea typeface="Times New Roman"/>
              <a:cs typeface="Times New Roman"/>
              <a:sym typeface="Times New Roman"/>
            </a:endParaRPr>
          </a:p>
          <a:p>
            <a:pPr marL="457200" lvl="0" indent="-304800" algn="just" rtl="0">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Employees who have Last_Evaluation as 3 (good) or 4 (very good) are happy and have good satisfaction levels.</a:t>
            </a:r>
          </a:p>
          <a:p>
            <a:pPr marL="457200" lvl="0" indent="-69850" algn="just" rtl="0">
              <a:spcBef>
                <a:spcPts val="0"/>
              </a:spcBef>
              <a:spcAft>
                <a:spcPts val="0"/>
              </a:spcAft>
              <a:buClr>
                <a:srgbClr val="000000"/>
              </a:buClr>
              <a:buSzPts val="1100"/>
              <a:buFont typeface="Arial"/>
              <a:buNone/>
            </a:pPr>
            <a:r>
              <a:rPr lang="en" sz="1200">
                <a:solidFill>
                  <a:schemeClr val="dk1"/>
                </a:solidFill>
                <a:latin typeface="Times New Roman"/>
                <a:ea typeface="Times New Roman"/>
                <a:cs typeface="Times New Roman"/>
                <a:sym typeface="Times New Roman"/>
              </a:rPr>
              <a:t> </a:t>
            </a:r>
          </a:p>
          <a:p>
            <a:pPr marL="457200" lvl="0" indent="-304800" algn="just" rtl="0">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Employees who spent time in the company between 2 to 3 years and over 5 years are well satisfied.</a:t>
            </a:r>
          </a:p>
          <a:p>
            <a:pPr marL="0" lvl="0" indent="0" algn="just" rtl="0">
              <a:lnSpc>
                <a:spcPct val="100000"/>
              </a:lnSpc>
              <a:spcBef>
                <a:spcPts val="0"/>
              </a:spcBef>
              <a:spcAft>
                <a:spcPts val="0"/>
              </a:spcAft>
              <a:buNone/>
            </a:pPr>
            <a:endParaRPr sz="1200" b="1">
              <a:solidFill>
                <a:schemeClr val="dk1"/>
              </a:solidFill>
              <a:latin typeface="Times New Roman"/>
              <a:ea typeface="Times New Roman"/>
              <a:cs typeface="Times New Roman"/>
              <a:sym typeface="Times New Roman"/>
            </a:endParaRPr>
          </a:p>
          <a:p>
            <a:pPr marL="0" lvl="0" indent="0" rtl="0">
              <a:lnSpc>
                <a:spcPct val="107000"/>
              </a:lnSpc>
              <a:spcBef>
                <a:spcPts val="800"/>
              </a:spcBef>
              <a:spcAft>
                <a:spcPts val="0"/>
              </a:spcAft>
              <a:buNone/>
            </a:pPr>
            <a:endParaRPr/>
          </a:p>
          <a:p>
            <a:pPr marL="0" marR="0" lvl="0" indent="-88900" algn="l" rtl="0">
              <a:lnSpc>
                <a:spcPct val="115000"/>
              </a:lnSpc>
              <a:spcBef>
                <a:spcPts val="1600"/>
              </a:spcBef>
              <a:spcAft>
                <a:spcPts val="0"/>
              </a:spcAft>
              <a:buClr>
                <a:schemeClr val="dk2"/>
              </a:buClr>
              <a:buSzPts val="1400"/>
              <a:buFont typeface="Arial"/>
              <a:buNone/>
            </a:pPr>
            <a:endParaRPr sz="1400" b="0" i="0" u="none" strike="noStrike" cap="none">
              <a:solidFill>
                <a:schemeClr val="dk2"/>
              </a:solidFill>
              <a:latin typeface="Arial"/>
              <a:ea typeface="Arial"/>
              <a:cs typeface="Arial"/>
              <a:sym typeface="Arial"/>
            </a:endParaRPr>
          </a:p>
        </p:txBody>
      </p:sp>
      <p:pic>
        <p:nvPicPr>
          <p:cNvPr id="301" name="Shape 301"/>
          <p:cNvPicPr preferRelativeResize="0"/>
          <p:nvPr/>
        </p:nvPicPr>
        <p:blipFill rotWithShape="1">
          <a:blip r:embed="rId3">
            <a:alphaModFix/>
          </a:blip>
          <a:srcRect/>
          <a:stretch/>
        </p:blipFill>
        <p:spPr>
          <a:xfrm>
            <a:off x="0" y="4962525"/>
            <a:ext cx="9144001" cy="18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ctrTitle"/>
          </p:nvPr>
        </p:nvSpPr>
        <p:spPr>
          <a:xfrm>
            <a:off x="376547" y="1105785"/>
            <a:ext cx="8363415" cy="3487479"/>
          </a:xfrm>
          <a:prstGeom prst="rect">
            <a:avLst/>
          </a:prstGeom>
          <a:noFill/>
          <a:ln>
            <a:noFill/>
          </a:ln>
        </p:spPr>
        <p:txBody>
          <a:bodyPr wrap="square" lIns="91425" tIns="91425" rIns="91425" bIns="91425" anchor="b" anchorCtr="0">
            <a:noAutofit/>
          </a:bodyPr>
          <a:lstStyle/>
          <a:p>
            <a:pPr marL="0" marR="0" lvl="0" indent="-330200" algn="l" rtl="0">
              <a:lnSpc>
                <a:spcPct val="100000"/>
              </a:lnSpc>
              <a:spcBef>
                <a:spcPts val="0"/>
              </a:spcBef>
              <a:spcAft>
                <a:spcPts val="0"/>
              </a:spcAft>
              <a:buClr>
                <a:schemeClr val="dk1"/>
              </a:buClr>
              <a:buSzPts val="5200"/>
              <a:buFont typeface="TimesNewRoman"/>
              <a:buNone/>
            </a:pPr>
            <a:endParaRPr sz="1400" b="1" dirty="0">
              <a:latin typeface="Times New Roman"/>
              <a:ea typeface="Times New Roman"/>
              <a:cs typeface="Times New Roman"/>
              <a:sym typeface="Times New Roman"/>
            </a:endParaRPr>
          </a:p>
          <a:p>
            <a:pPr marL="0" marR="0" lvl="0" indent="-330200" algn="l" rtl="0">
              <a:lnSpc>
                <a:spcPct val="100000"/>
              </a:lnSpc>
              <a:spcBef>
                <a:spcPts val="0"/>
              </a:spcBef>
              <a:spcAft>
                <a:spcPts val="0"/>
              </a:spcAft>
              <a:buClr>
                <a:schemeClr val="dk1"/>
              </a:buClr>
              <a:buSzPts val="5200"/>
              <a:buFont typeface="TimesNewRoman"/>
              <a:buNone/>
            </a:pPr>
            <a:r>
              <a:rPr lang="en" sz="1400" b="1" dirty="0">
                <a:latin typeface="Times New Roman"/>
                <a:ea typeface="Times New Roman"/>
                <a:cs typeface="Times New Roman"/>
                <a:sym typeface="Times New Roman"/>
              </a:rPr>
              <a:t>Scope of the project:</a:t>
            </a:r>
          </a:p>
          <a:p>
            <a:pPr marL="0" marR="0" lvl="0" indent="-330200" algn="l" rtl="0">
              <a:lnSpc>
                <a:spcPct val="100000"/>
              </a:lnSpc>
              <a:spcBef>
                <a:spcPts val="0"/>
              </a:spcBef>
              <a:spcAft>
                <a:spcPts val="0"/>
              </a:spcAft>
              <a:buClr>
                <a:schemeClr val="dk1"/>
              </a:buClr>
              <a:buSzPts val="5200"/>
              <a:buFont typeface="TimesNewRoman"/>
              <a:buNone/>
            </a:pPr>
            <a:endParaRPr sz="1400" dirty="0">
              <a:latin typeface="Times New Roman"/>
              <a:ea typeface="Times New Roman"/>
              <a:cs typeface="Times New Roman"/>
              <a:sym typeface="Times New Roman"/>
            </a:endParaRPr>
          </a:p>
          <a:p>
            <a:pPr marL="0" marR="0" lvl="0" indent="-330200" algn="just" rtl="0">
              <a:lnSpc>
                <a:spcPct val="100000"/>
              </a:lnSpc>
              <a:spcBef>
                <a:spcPts val="0"/>
              </a:spcBef>
              <a:spcAft>
                <a:spcPts val="0"/>
              </a:spcAft>
              <a:buClr>
                <a:schemeClr val="dk1"/>
              </a:buClr>
              <a:buSzPts val="5200"/>
              <a:buFont typeface="TimesNewRoman"/>
              <a:buNone/>
            </a:pPr>
            <a:r>
              <a:rPr lang="en" sz="1200" dirty="0">
                <a:latin typeface="Times New Roman"/>
                <a:ea typeface="Times New Roman"/>
                <a:cs typeface="Times New Roman"/>
                <a:sym typeface="Times New Roman"/>
              </a:rPr>
              <a:t>Human resources data which contains the employee’s features in his stint at the organization. The behavioral aspects of an employee are analyzed against organizational features to make informed decisions. There might be several aspects that influence employee’s productivity at the company like high job satisfaction, good pay etc. Inversely there might be factors that drive him to leave the company. A good analysis is necessary to understand what factors are impacting the most. In our dataset we deal with around 15000 employees in company and 10 features.</a:t>
            </a:r>
          </a:p>
          <a:p>
            <a:pPr marL="0" marR="0" lvl="0" indent="-330200" algn="l" rtl="0">
              <a:lnSpc>
                <a:spcPct val="100000"/>
              </a:lnSpc>
              <a:spcBef>
                <a:spcPts val="0"/>
              </a:spcBef>
              <a:spcAft>
                <a:spcPts val="0"/>
              </a:spcAft>
              <a:buClr>
                <a:schemeClr val="dk1"/>
              </a:buClr>
              <a:buSzPts val="5200"/>
              <a:buFont typeface="TimesNewRoman"/>
              <a:buNone/>
            </a:pPr>
            <a:endParaRPr sz="1200" dirty="0">
              <a:latin typeface="Times New Roman"/>
              <a:ea typeface="Times New Roman"/>
              <a:cs typeface="Times New Roman"/>
              <a:sym typeface="Times New Roman"/>
            </a:endParaRPr>
          </a:p>
          <a:p>
            <a:pPr marL="0" marR="0" lvl="0" indent="-330200" algn="l" rtl="0">
              <a:lnSpc>
                <a:spcPct val="100000"/>
              </a:lnSpc>
              <a:spcBef>
                <a:spcPts val="0"/>
              </a:spcBef>
              <a:spcAft>
                <a:spcPts val="0"/>
              </a:spcAft>
              <a:buClr>
                <a:schemeClr val="dk1"/>
              </a:buClr>
              <a:buSzPts val="5200"/>
              <a:buFont typeface="TimesNewRoman"/>
              <a:buNone/>
            </a:pPr>
            <a:endParaRPr sz="1200" dirty="0">
              <a:latin typeface="Times New Roman"/>
              <a:ea typeface="Times New Roman"/>
              <a:cs typeface="Times New Roman"/>
              <a:sym typeface="Times New Roman"/>
            </a:endParaRPr>
          </a:p>
          <a:p>
            <a:pPr marL="0" marR="0" lvl="0" indent="-330200" algn="l" rtl="0">
              <a:lnSpc>
                <a:spcPct val="100000"/>
              </a:lnSpc>
              <a:spcBef>
                <a:spcPts val="0"/>
              </a:spcBef>
              <a:spcAft>
                <a:spcPts val="0"/>
              </a:spcAft>
              <a:buClr>
                <a:schemeClr val="dk1"/>
              </a:buClr>
              <a:buSzPts val="5200"/>
              <a:buFont typeface="TimesNewRoman"/>
              <a:buNone/>
            </a:pPr>
            <a:endParaRPr sz="1400" dirty="0">
              <a:latin typeface="Times New Roman"/>
              <a:ea typeface="Times New Roman"/>
              <a:cs typeface="Times New Roman"/>
              <a:sym typeface="Times New Roman"/>
            </a:endParaRPr>
          </a:p>
          <a:p>
            <a:pPr marL="0" marR="0" lvl="0" indent="-330200" algn="l" rtl="0">
              <a:lnSpc>
                <a:spcPct val="100000"/>
              </a:lnSpc>
              <a:spcBef>
                <a:spcPts val="0"/>
              </a:spcBef>
              <a:spcAft>
                <a:spcPts val="0"/>
              </a:spcAft>
              <a:buClr>
                <a:schemeClr val="dk1"/>
              </a:buClr>
              <a:buSzPts val="5200"/>
              <a:buFont typeface="TimesNewRoman"/>
              <a:buNone/>
            </a:pPr>
            <a:r>
              <a:rPr lang="en" sz="1400" b="1" dirty="0">
                <a:latin typeface="Times New Roman"/>
                <a:ea typeface="Times New Roman"/>
                <a:cs typeface="Times New Roman"/>
                <a:sym typeface="Times New Roman"/>
              </a:rPr>
              <a:t>Primary focus is on the following questions:</a:t>
            </a:r>
          </a:p>
          <a:p>
            <a:pPr marL="0" marR="0" lvl="0" indent="-330200" algn="l" rtl="0">
              <a:lnSpc>
                <a:spcPct val="100000"/>
              </a:lnSpc>
              <a:spcBef>
                <a:spcPts val="0"/>
              </a:spcBef>
              <a:spcAft>
                <a:spcPts val="0"/>
              </a:spcAft>
              <a:buClr>
                <a:schemeClr val="dk1"/>
              </a:buClr>
              <a:buSzPts val="5200"/>
              <a:buFont typeface="TimesNewRoman"/>
              <a:buNone/>
            </a:pPr>
            <a:endParaRPr sz="1400" dirty="0">
              <a:latin typeface="Times New Roman"/>
              <a:ea typeface="Times New Roman"/>
              <a:cs typeface="Times New Roman"/>
              <a:sym typeface="Times New Roman"/>
            </a:endParaRPr>
          </a:p>
          <a:p>
            <a:pPr marL="457200" marR="0" lvl="0" indent="-304800" algn="l" rtl="0">
              <a:lnSpc>
                <a:spcPct val="100000"/>
              </a:lnSpc>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Why do employees leave?</a:t>
            </a:r>
          </a:p>
          <a:p>
            <a:pPr marL="457200" marR="0" lvl="0" indent="-304800" algn="l" rtl="0">
              <a:lnSpc>
                <a:spcPct val="100000"/>
              </a:lnSpc>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What are the factors that keep employees satisfied in the job?</a:t>
            </a:r>
          </a:p>
          <a:p>
            <a:pPr marL="457200" marR="0" lvl="0" indent="-304800" algn="l" rtl="0">
              <a:lnSpc>
                <a:spcPct val="100000"/>
              </a:lnSpc>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Do employees who have good last evaluation end up with low salary or no promotion?</a:t>
            </a:r>
          </a:p>
          <a:p>
            <a:pPr marL="457200" marR="0" lvl="0" indent="-304800" algn="l" rtl="0">
              <a:lnSpc>
                <a:spcPct val="100000"/>
              </a:lnSpc>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Whom do we need to retain?</a:t>
            </a:r>
          </a:p>
          <a:p>
            <a:pPr marL="0" marR="0" lvl="0" indent="-330200" algn="l" rtl="0">
              <a:lnSpc>
                <a:spcPct val="100000"/>
              </a:lnSpc>
              <a:spcBef>
                <a:spcPts val="0"/>
              </a:spcBef>
              <a:spcAft>
                <a:spcPts val="0"/>
              </a:spcAft>
              <a:buClr>
                <a:schemeClr val="dk1"/>
              </a:buClr>
              <a:buSzPts val="5200"/>
              <a:buFont typeface="TimesNewRoman"/>
              <a:buNone/>
            </a:pPr>
            <a:endParaRPr sz="1200" dirty="0">
              <a:latin typeface="TimesNewRoman"/>
              <a:ea typeface="TimesNewRoman"/>
              <a:cs typeface="TimesNewRoman"/>
              <a:sym typeface="TimesNewRoman"/>
            </a:endParaRPr>
          </a:p>
        </p:txBody>
      </p:sp>
      <p:pic>
        <p:nvPicPr>
          <p:cNvPr id="138" name="Shape 138"/>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139" name="Shape 139"/>
          <p:cNvSpPr txBox="1"/>
          <p:nvPr/>
        </p:nvSpPr>
        <p:spPr>
          <a:xfrm>
            <a:off x="217059" y="531628"/>
            <a:ext cx="8395313" cy="444646"/>
          </a:xfrm>
          <a:prstGeom prst="rect">
            <a:avLst/>
          </a:prstGeom>
          <a:noFill/>
          <a:ln>
            <a:noFill/>
          </a:ln>
        </p:spPr>
        <p:txBody>
          <a:bodyPr wrap="square" lIns="91425" tIns="45700" rIns="91425" bIns="45700" anchor="t" anchorCtr="0">
            <a:noAutofit/>
          </a:bodyPr>
          <a:lstStyle/>
          <a:p>
            <a:pPr marL="0" lvl="0" indent="-101600" algn="ctr" rtl="0">
              <a:spcBef>
                <a:spcPts val="0"/>
              </a:spcBef>
              <a:buClr>
                <a:schemeClr val="dk1"/>
              </a:buClr>
              <a:buSzPts val="1600"/>
              <a:buFont typeface="TimesNewRoman"/>
              <a:buNone/>
            </a:pPr>
            <a:r>
              <a:rPr lang="en" sz="1600" b="1" dirty="0">
                <a:solidFill>
                  <a:schemeClr val="dk1"/>
                </a:solidFill>
                <a:latin typeface="Times New Roman"/>
                <a:ea typeface="Times New Roman"/>
                <a:cs typeface="Times New Roman"/>
                <a:sym typeface="Times New Roman"/>
              </a:rPr>
              <a:t>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11700" y="168650"/>
            <a:ext cx="8747100" cy="849000"/>
          </a:xfrm>
          <a:prstGeom prst="rect">
            <a:avLst/>
          </a:prstGeom>
        </p:spPr>
        <p:txBody>
          <a:bodyPr wrap="square" lIns="91425" tIns="91425" rIns="91425" bIns="91425" anchor="ctr" anchorCtr="0">
            <a:noAutofit/>
          </a:bodyPr>
          <a:lstStyle/>
          <a:p>
            <a:pPr marL="0" lvl="0" indent="0" algn="ctr" rtl="0">
              <a:spcBef>
                <a:spcPts val="0"/>
              </a:spcBef>
              <a:buNone/>
            </a:pPr>
            <a:r>
              <a:rPr lang="en" sz="1600" b="1">
                <a:latin typeface="Times New Roman"/>
                <a:ea typeface="Times New Roman"/>
                <a:cs typeface="Times New Roman"/>
                <a:sym typeface="Times New Roman"/>
              </a:rPr>
              <a:t>Question 3 - Do employees who have good last evaluation end up with low salary or no promotion?</a:t>
            </a:r>
          </a:p>
          <a:p>
            <a:pPr marL="2286000" lvl="0" indent="457200" algn="l" rtl="0">
              <a:spcBef>
                <a:spcPts val="0"/>
              </a:spcBef>
              <a:buNone/>
            </a:pPr>
            <a:r>
              <a:rPr lang="en" sz="1600" b="1">
                <a:latin typeface="Times New Roman"/>
                <a:ea typeface="Times New Roman"/>
                <a:cs typeface="Times New Roman"/>
                <a:sym typeface="Times New Roman"/>
              </a:rPr>
              <a:t>Method - Logistic Regression</a:t>
            </a:r>
          </a:p>
        </p:txBody>
      </p:sp>
      <p:sp>
        <p:nvSpPr>
          <p:cNvPr id="307" name="Shape 307"/>
          <p:cNvSpPr txBox="1">
            <a:spLocks noGrp="1"/>
          </p:cNvSpPr>
          <p:nvPr>
            <p:ph type="body" idx="1"/>
          </p:nvPr>
        </p:nvSpPr>
        <p:spPr>
          <a:xfrm>
            <a:off x="311700" y="1170050"/>
            <a:ext cx="3999900" cy="3416400"/>
          </a:xfrm>
          <a:prstGeom prst="rect">
            <a:avLst/>
          </a:prstGeom>
        </p:spPr>
        <p:txBody>
          <a:bodyPr wrap="square" lIns="91425" tIns="91425" rIns="91425" bIns="91425" anchor="t" anchorCtr="0">
            <a:noAutofit/>
          </a:bodyPr>
          <a:lstStyle/>
          <a:p>
            <a:pPr marL="457200" lvl="0"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narrowed analysis</a:t>
            </a:r>
          </a:p>
          <a:p>
            <a:pPr marL="457200" lvl="0"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Dependent variable - Employees with good last evaluation.</a:t>
            </a:r>
          </a:p>
          <a:p>
            <a:pPr marL="457200" lvl="0"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Dependent variable - Transformed to categorical variable with good last evaluation.</a:t>
            </a:r>
          </a:p>
          <a:p>
            <a:pPr marL="457200" lvl="0"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New dependent variable - ‘Good Evaluation’</a:t>
            </a:r>
          </a:p>
          <a:p>
            <a:pPr marL="457200" lvl="0"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Predictor ‘salary’ is transformed to ‘LowSalary’</a:t>
            </a:r>
          </a:p>
          <a:p>
            <a:pPr marL="457200" lvl="0"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Logistic regression performed-</a:t>
            </a:r>
          </a:p>
          <a:p>
            <a:pPr marL="914400" lvl="1"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‘Good Evaluation’ </a:t>
            </a:r>
            <a:r>
              <a:rPr lang="en">
                <a:solidFill>
                  <a:srgbClr val="000000"/>
                </a:solidFill>
                <a:latin typeface="Times New Roman"/>
                <a:ea typeface="Times New Roman"/>
                <a:cs typeface="Times New Roman"/>
                <a:sym typeface="Times New Roman"/>
              </a:rPr>
              <a:t> - </a:t>
            </a:r>
            <a:r>
              <a:rPr lang="en" sz="1200">
                <a:solidFill>
                  <a:srgbClr val="000000"/>
                </a:solidFill>
                <a:latin typeface="Times New Roman"/>
                <a:ea typeface="Times New Roman"/>
                <a:cs typeface="Times New Roman"/>
                <a:sym typeface="Times New Roman"/>
              </a:rPr>
              <a:t>dependent variable </a:t>
            </a:r>
          </a:p>
          <a:p>
            <a:pPr marL="914400" lvl="1"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‘LowSalary’ </a:t>
            </a:r>
            <a:r>
              <a:rPr lang="en">
                <a:solidFill>
                  <a:srgbClr val="000000"/>
                </a:solidFill>
                <a:latin typeface="Times New Roman"/>
                <a:ea typeface="Times New Roman"/>
                <a:cs typeface="Times New Roman"/>
                <a:sym typeface="Times New Roman"/>
              </a:rPr>
              <a:t>- Predictor 1</a:t>
            </a:r>
          </a:p>
          <a:p>
            <a:pPr marL="914400" lvl="1"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‘promotion_last_5years’ </a:t>
            </a:r>
            <a:r>
              <a:rPr lang="en">
                <a:solidFill>
                  <a:srgbClr val="000000"/>
                </a:solidFill>
                <a:latin typeface="Times New Roman"/>
                <a:ea typeface="Times New Roman"/>
                <a:cs typeface="Times New Roman"/>
                <a:sym typeface="Times New Roman"/>
              </a:rPr>
              <a:t>- P</a:t>
            </a:r>
            <a:r>
              <a:rPr lang="en" sz="1200">
                <a:solidFill>
                  <a:srgbClr val="000000"/>
                </a:solidFill>
                <a:latin typeface="Times New Roman"/>
                <a:ea typeface="Times New Roman"/>
                <a:cs typeface="Times New Roman"/>
                <a:sym typeface="Times New Roman"/>
              </a:rPr>
              <a:t>redictor</a:t>
            </a:r>
            <a:r>
              <a:rPr lang="en">
                <a:solidFill>
                  <a:srgbClr val="000000"/>
                </a:solidFill>
                <a:latin typeface="Times New Roman"/>
                <a:ea typeface="Times New Roman"/>
                <a:cs typeface="Times New Roman"/>
                <a:sym typeface="Times New Roman"/>
              </a:rPr>
              <a:t> 2</a:t>
            </a:r>
          </a:p>
          <a:p>
            <a:pPr marL="457200" lvl="0" indent="-304800" rtl="0">
              <a:spcBef>
                <a:spcPts val="0"/>
              </a:spcBef>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Interaction term ‘LowSalary*promotion_last_5years’ is also considered.</a:t>
            </a:r>
          </a:p>
        </p:txBody>
      </p:sp>
      <p:pic>
        <p:nvPicPr>
          <p:cNvPr id="308" name="Shape 308"/>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309" name="Shape 309"/>
          <p:cNvPicPr preferRelativeResize="0"/>
          <p:nvPr/>
        </p:nvPicPr>
        <p:blipFill>
          <a:blip r:embed="rId4">
            <a:alphaModFix/>
          </a:blip>
          <a:stretch>
            <a:fillRect/>
          </a:stretch>
        </p:blipFill>
        <p:spPr>
          <a:xfrm>
            <a:off x="4464000" y="1017650"/>
            <a:ext cx="3525108"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73650" y="216825"/>
            <a:ext cx="8366100" cy="554100"/>
          </a:xfrm>
          <a:prstGeom prst="rect">
            <a:avLst/>
          </a:prstGeom>
        </p:spPr>
        <p:txBody>
          <a:bodyPr wrap="square" lIns="91425" tIns="91425" rIns="91425" bIns="91425" anchor="t" anchorCtr="0">
            <a:noAutofit/>
          </a:bodyPr>
          <a:lstStyle/>
          <a:p>
            <a:pPr marL="0" lvl="0" indent="0" algn="ctr">
              <a:spcBef>
                <a:spcPts val="0"/>
              </a:spcBef>
              <a:buNone/>
            </a:pPr>
            <a:r>
              <a:rPr lang="en" sz="1400">
                <a:latin typeface="Times New Roman"/>
                <a:ea typeface="Times New Roman"/>
                <a:cs typeface="Times New Roman"/>
                <a:sym typeface="Times New Roman"/>
              </a:rPr>
              <a:t>Effect of predictors and their interaction on the dependent variable:</a:t>
            </a:r>
          </a:p>
        </p:txBody>
      </p:sp>
      <p:sp>
        <p:nvSpPr>
          <p:cNvPr id="315" name="Shape 315"/>
          <p:cNvSpPr txBox="1">
            <a:spLocks noGrp="1"/>
          </p:cNvSpPr>
          <p:nvPr>
            <p:ph type="body" idx="2"/>
          </p:nvPr>
        </p:nvSpPr>
        <p:spPr>
          <a:xfrm>
            <a:off x="4808325" y="923325"/>
            <a:ext cx="3999900" cy="3416400"/>
          </a:xfrm>
          <a:prstGeom prst="rect">
            <a:avLst/>
          </a:prstGeom>
        </p:spPr>
        <p:txBody>
          <a:bodyPr wrap="square" lIns="91425" tIns="91425" rIns="91425" bIns="91425" anchor="t" anchorCtr="0">
            <a:noAutofit/>
          </a:bodyPr>
          <a:lstStyle/>
          <a:p>
            <a:pPr marL="0" lvl="0" indent="0">
              <a:spcBef>
                <a:spcPts val="0"/>
              </a:spcBef>
              <a:buNone/>
            </a:pPr>
            <a:r>
              <a:rPr lang="en" sz="1200">
                <a:solidFill>
                  <a:srgbClr val="000000"/>
                </a:solidFill>
                <a:latin typeface="Times New Roman"/>
                <a:ea typeface="Times New Roman"/>
                <a:cs typeface="Times New Roman"/>
                <a:sym typeface="Times New Roman"/>
              </a:rPr>
              <a:t>From the tables, we observe:</a:t>
            </a:r>
          </a:p>
          <a:p>
            <a:pPr marL="457200" lvl="0"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Predictor ‘LowSalary’ is not significant.</a:t>
            </a:r>
          </a:p>
          <a:p>
            <a:pPr marL="457200" lvl="0" indent="-304800"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Predictor ‘promotion_last_5years’ is not significant either.</a:t>
            </a:r>
          </a:p>
          <a:p>
            <a:pPr marL="457200" lvl="0" indent="-304800" rtl="0">
              <a:spcBef>
                <a:spcPts val="0"/>
              </a:spcBef>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Interaction between the 2 predictors ‘LowSalary*promotion_last_5years’ is not significant since the p-value is greater than 0.05.</a:t>
            </a:r>
          </a:p>
          <a:p>
            <a:pPr marL="0" lvl="0" indent="0" rtl="0">
              <a:spcBef>
                <a:spcPts val="0"/>
              </a:spcBef>
              <a:buNone/>
            </a:pPr>
            <a:r>
              <a:rPr lang="en" sz="1200">
                <a:solidFill>
                  <a:srgbClr val="000000"/>
                </a:solidFill>
                <a:latin typeface="Times New Roman"/>
                <a:ea typeface="Times New Roman"/>
                <a:cs typeface="Times New Roman"/>
                <a:sym typeface="Times New Roman"/>
              </a:rPr>
              <a:t>Hence, we cannot conclude that employees having good last evaluation end up having both low salary and no promotion in the last 5 years since both the factors are not significant.</a:t>
            </a:r>
          </a:p>
          <a:p>
            <a:pPr marL="0" lvl="0" indent="0">
              <a:spcBef>
                <a:spcPts val="0"/>
              </a:spcBef>
              <a:buNone/>
            </a:pPr>
            <a:r>
              <a:rPr lang="en" sz="1200">
                <a:solidFill>
                  <a:srgbClr val="000000"/>
                </a:solidFill>
                <a:latin typeface="Times New Roman"/>
                <a:ea typeface="Times New Roman"/>
                <a:cs typeface="Times New Roman"/>
                <a:sym typeface="Times New Roman"/>
              </a:rPr>
              <a:t>For example, Employees having good last evaluation might have high salary as in the case of managers who might not have good last evaluation but might have high salary.</a:t>
            </a:r>
          </a:p>
        </p:txBody>
      </p:sp>
      <p:pic>
        <p:nvPicPr>
          <p:cNvPr id="316" name="Shape 316"/>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317" name="Shape 317"/>
          <p:cNvPicPr preferRelativeResize="0"/>
          <p:nvPr/>
        </p:nvPicPr>
        <p:blipFill>
          <a:blip r:embed="rId4">
            <a:alphaModFix/>
          </a:blip>
          <a:stretch>
            <a:fillRect/>
          </a:stretch>
        </p:blipFill>
        <p:spPr>
          <a:xfrm>
            <a:off x="152400" y="923325"/>
            <a:ext cx="4527601" cy="37068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ctrTitle"/>
          </p:nvPr>
        </p:nvSpPr>
        <p:spPr>
          <a:xfrm>
            <a:off x="311700" y="0"/>
            <a:ext cx="8520600" cy="959700"/>
          </a:xfrm>
          <a:prstGeom prst="rect">
            <a:avLst/>
          </a:prstGeom>
        </p:spPr>
        <p:txBody>
          <a:bodyPr wrap="square" lIns="91425" tIns="91425" rIns="91425" bIns="91425" anchor="b" anchorCtr="0">
            <a:noAutofit/>
          </a:bodyPr>
          <a:lstStyle/>
          <a:p>
            <a:pPr marL="0" lvl="0" indent="-101600" rtl="0">
              <a:spcBef>
                <a:spcPts val="0"/>
              </a:spcBef>
              <a:buClr>
                <a:schemeClr val="dk1"/>
              </a:buClr>
              <a:buSzPts val="1600"/>
              <a:buFont typeface="TimesNewRoman"/>
              <a:buNone/>
            </a:pPr>
            <a:r>
              <a:rPr lang="en" sz="1600" b="1">
                <a:latin typeface="Times New Roman"/>
                <a:ea typeface="Times New Roman"/>
                <a:cs typeface="Times New Roman"/>
                <a:sym typeface="Times New Roman"/>
              </a:rPr>
              <a:t>Business Question-4 Whom do we need to retain?</a:t>
            </a:r>
          </a:p>
          <a:p>
            <a:pPr marL="0" lvl="0" indent="-101600" rtl="0">
              <a:spcBef>
                <a:spcPts val="0"/>
              </a:spcBef>
              <a:buClr>
                <a:schemeClr val="dk1"/>
              </a:buClr>
              <a:buSzPts val="1600"/>
              <a:buFont typeface="TimesNewRoman"/>
              <a:buNone/>
            </a:pPr>
            <a:r>
              <a:rPr lang="en" sz="1600" b="1">
                <a:latin typeface="Times New Roman"/>
                <a:ea typeface="Times New Roman"/>
                <a:cs typeface="Times New Roman"/>
                <a:sym typeface="Times New Roman"/>
              </a:rPr>
              <a:t>Method- Correlation Matrix</a:t>
            </a:r>
          </a:p>
          <a:p>
            <a:pPr marL="0" lvl="0" indent="-88900" algn="l">
              <a:spcBef>
                <a:spcPts val="0"/>
              </a:spcBef>
              <a:buClr>
                <a:schemeClr val="dk1"/>
              </a:buClr>
              <a:buSzPts val="1400"/>
              <a:buFont typeface="Arial"/>
              <a:buNone/>
            </a:pPr>
            <a:endParaRPr sz="1400"/>
          </a:p>
        </p:txBody>
      </p:sp>
      <p:sp>
        <p:nvSpPr>
          <p:cNvPr id="323" name="Shape 323"/>
          <p:cNvSpPr txBox="1">
            <a:spLocks noGrp="1"/>
          </p:cNvSpPr>
          <p:nvPr>
            <p:ph type="subTitle" idx="1"/>
          </p:nvPr>
        </p:nvSpPr>
        <p:spPr>
          <a:xfrm>
            <a:off x="311700" y="669725"/>
            <a:ext cx="8520600" cy="1806300"/>
          </a:xfrm>
          <a:prstGeom prst="rect">
            <a:avLst/>
          </a:prstGeom>
        </p:spPr>
        <p:txBody>
          <a:bodyPr wrap="square" lIns="91425" tIns="91425" rIns="91425" bIns="91425" anchor="t" anchorCtr="0">
            <a:noAutofit/>
          </a:bodyPr>
          <a:lstStyle/>
          <a:p>
            <a:pPr marL="0" lvl="0" indent="0" algn="l" rtl="0">
              <a:spcBef>
                <a:spcPts val="0"/>
              </a:spcBef>
              <a:buNone/>
            </a:pPr>
            <a:r>
              <a:rPr lang="en" sz="1200">
                <a:solidFill>
                  <a:schemeClr val="dk1"/>
                </a:solidFill>
                <a:latin typeface="Times New Roman"/>
                <a:ea typeface="Times New Roman"/>
                <a:cs typeface="Times New Roman"/>
                <a:sym typeface="Times New Roman"/>
              </a:rPr>
              <a:t>Variables used for this question:</a:t>
            </a: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Satisfaction_level</a:t>
            </a: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a:t>
            </a: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Number_project</a:t>
            </a: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Average_montly_hours</a:t>
            </a: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Time_spend_company</a:t>
            </a: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Salary</a:t>
            </a: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Left</a:t>
            </a:r>
          </a:p>
          <a:p>
            <a:pPr marL="457200" lvl="0" indent="-304800" algn="l"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Promotion_last_5years</a:t>
            </a:r>
          </a:p>
          <a:p>
            <a:pPr marL="0" lvl="0" indent="-69850" algn="l" rtl="0">
              <a:spcBef>
                <a:spcPts val="0"/>
              </a:spcBef>
              <a:buClr>
                <a:srgbClr val="000000"/>
              </a:buClr>
              <a:buSzPts val="1100"/>
              <a:buFont typeface="Arial"/>
              <a:buNone/>
            </a:pPr>
            <a:endParaRPr sz="1200">
              <a:solidFill>
                <a:schemeClr val="dk1"/>
              </a:solidFill>
              <a:latin typeface="TimesNewRoman"/>
              <a:ea typeface="TimesNewRoman"/>
              <a:cs typeface="TimesNewRoman"/>
              <a:sym typeface="TimesNewRoman"/>
            </a:endParaRPr>
          </a:p>
          <a:p>
            <a:pPr marL="0" lvl="0" indent="-330200" algn="l">
              <a:spcBef>
                <a:spcPts val="0"/>
              </a:spcBef>
              <a:buClr>
                <a:schemeClr val="dk1"/>
              </a:buClr>
              <a:buSzPts val="5200"/>
              <a:buFont typeface="TimesNewRoman"/>
              <a:buNone/>
            </a:pPr>
            <a:endParaRPr sz="1200">
              <a:solidFill>
                <a:schemeClr val="dk1"/>
              </a:solidFill>
              <a:latin typeface="TimesNewRoman"/>
              <a:ea typeface="TimesNewRoman"/>
              <a:cs typeface="TimesNewRoman"/>
              <a:sym typeface="TimesNewRoman"/>
            </a:endParaRPr>
          </a:p>
        </p:txBody>
      </p:sp>
      <p:pic>
        <p:nvPicPr>
          <p:cNvPr id="324" name="Shape 324"/>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325" name="Shape 325"/>
          <p:cNvPicPr preferRelativeResize="0"/>
          <p:nvPr/>
        </p:nvPicPr>
        <p:blipFill>
          <a:blip r:embed="rId4">
            <a:alphaModFix/>
          </a:blip>
          <a:stretch>
            <a:fillRect/>
          </a:stretch>
        </p:blipFill>
        <p:spPr>
          <a:xfrm>
            <a:off x="367875" y="2476150"/>
            <a:ext cx="8286099" cy="241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311700" y="116650"/>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sz="1400">
                <a:latin typeface="Times New Roman"/>
                <a:ea typeface="Times New Roman"/>
                <a:cs typeface="Times New Roman"/>
                <a:sym typeface="Times New Roman"/>
              </a:rPr>
              <a:t>Correlation matrix for all the variables gives the following output:</a:t>
            </a:r>
          </a:p>
        </p:txBody>
      </p:sp>
      <p:sp>
        <p:nvSpPr>
          <p:cNvPr id="331" name="Shape 331"/>
          <p:cNvSpPr txBox="1">
            <a:spLocks noGrp="1"/>
          </p:cNvSpPr>
          <p:nvPr>
            <p:ph type="body" idx="1"/>
          </p:nvPr>
        </p:nvSpPr>
        <p:spPr>
          <a:xfrm>
            <a:off x="311700" y="1044975"/>
            <a:ext cx="3999900" cy="3185700"/>
          </a:xfrm>
          <a:prstGeom prst="rect">
            <a:avLst/>
          </a:prstGeom>
        </p:spPr>
        <p:txBody>
          <a:bodyPr wrap="square" lIns="91425" tIns="91425" rIns="91425" bIns="91425" anchor="t" anchorCtr="0">
            <a:noAutofit/>
          </a:bodyPr>
          <a:lstStyle/>
          <a:p>
            <a:pPr marL="457200" lvl="0" indent="-304800" algn="just" rtl="0">
              <a:lnSpc>
                <a:spcPct val="122000"/>
              </a:lnSpc>
              <a:spcBef>
                <a:spcPts val="8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From the correlation matrix, left is highly correlated with Satisfaction_level.</a:t>
            </a:r>
          </a:p>
          <a:p>
            <a:pPr marL="457200" lvl="0" indent="-304800" algn="just" rtl="0">
              <a:lnSpc>
                <a:spcPct val="12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Satisfaction_Level is correlated with number_project and time_spent_company.</a:t>
            </a:r>
          </a:p>
          <a:p>
            <a:pPr marL="457200" lvl="0" indent="-304800" algn="just" rtl="0">
              <a:lnSpc>
                <a:spcPct val="12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Low satisfaction level is correlated with employees who have worked for greater number of hours and more number of projects.</a:t>
            </a:r>
          </a:p>
          <a:p>
            <a:pPr marL="457200" lvl="0" indent="-304800" algn="just" rtl="0">
              <a:lnSpc>
                <a:spcPct val="12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Employees with no promotion have left job.</a:t>
            </a:r>
          </a:p>
          <a:p>
            <a:pPr marL="457200" lvl="0" indent="-304800" algn="just" rtl="0">
              <a:lnSpc>
                <a:spcPct val="12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Employees having low satisfaction left the company as these are negatively correlated.</a:t>
            </a:r>
          </a:p>
          <a:p>
            <a:pPr marL="457200" lvl="0" indent="-304800" algn="just" rtl="0">
              <a:lnSpc>
                <a:spcPct val="12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find whom do we need to retain, we must know the reasons why an employee has left.</a:t>
            </a:r>
          </a:p>
        </p:txBody>
      </p:sp>
      <p:pic>
        <p:nvPicPr>
          <p:cNvPr id="332" name="Shape 332"/>
          <p:cNvPicPr preferRelativeResize="0"/>
          <p:nvPr/>
        </p:nvPicPr>
        <p:blipFill>
          <a:blip r:embed="rId3">
            <a:alphaModFix/>
          </a:blip>
          <a:stretch>
            <a:fillRect/>
          </a:stretch>
        </p:blipFill>
        <p:spPr>
          <a:xfrm>
            <a:off x="4995250" y="1045200"/>
            <a:ext cx="3258680" cy="3185700"/>
          </a:xfrm>
          <a:prstGeom prst="rect">
            <a:avLst/>
          </a:prstGeom>
          <a:noFill/>
          <a:ln>
            <a:noFill/>
          </a:ln>
        </p:spPr>
      </p:pic>
      <p:pic>
        <p:nvPicPr>
          <p:cNvPr id="333" name="Shape 333"/>
          <p:cNvPicPr preferRelativeResize="0"/>
          <p:nvPr/>
        </p:nvPicPr>
        <p:blipFill rotWithShape="1">
          <a:blip r:embed="rId4">
            <a:alphaModFix/>
          </a:blip>
          <a:srcRect/>
          <a:stretch/>
        </p:blipFill>
        <p:spPr>
          <a:xfrm>
            <a:off x="0" y="4962525"/>
            <a:ext cx="9144001" cy="18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382775" y="154550"/>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sz="1400">
                <a:latin typeface="Times New Roman"/>
                <a:ea typeface="Times New Roman"/>
                <a:cs typeface="Times New Roman"/>
                <a:sym typeface="Times New Roman"/>
              </a:rPr>
              <a:t>Bar chart for Satisfaction_level Vs Left &amp; Number_project Vs Left:</a:t>
            </a:r>
          </a:p>
        </p:txBody>
      </p:sp>
      <p:sp>
        <p:nvSpPr>
          <p:cNvPr id="339" name="Shape 339"/>
          <p:cNvSpPr txBox="1">
            <a:spLocks noGrp="1"/>
          </p:cNvSpPr>
          <p:nvPr>
            <p:ph type="body" idx="1"/>
          </p:nvPr>
        </p:nvSpPr>
        <p:spPr>
          <a:xfrm>
            <a:off x="311700" y="3349150"/>
            <a:ext cx="3999900" cy="1613400"/>
          </a:xfrm>
          <a:prstGeom prst="rect">
            <a:avLst/>
          </a:prstGeom>
        </p:spPr>
        <p:txBody>
          <a:bodyPr wrap="square" lIns="91425" tIns="91425" rIns="91425" bIns="91425" anchor="t" anchorCtr="0">
            <a:noAutofit/>
          </a:bodyPr>
          <a:lstStyle/>
          <a:p>
            <a:pPr marL="0" lvl="0" indent="-69850" algn="just" rtl="0">
              <a:lnSpc>
                <a:spcPct val="12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the above graph, we see that employees with low satisfaction level leave the company. But we can also see that employee with higher satisfaction level too leave the company.</a:t>
            </a:r>
          </a:p>
          <a:p>
            <a:pPr marL="0" lvl="0" indent="-69850" algn="just" rtl="0">
              <a:lnSpc>
                <a:spcPct val="12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Employees with higher satisfaction level will be easy to retain.</a:t>
            </a:r>
          </a:p>
        </p:txBody>
      </p:sp>
      <p:sp>
        <p:nvSpPr>
          <p:cNvPr id="340" name="Shape 340"/>
          <p:cNvSpPr txBox="1">
            <a:spLocks noGrp="1"/>
          </p:cNvSpPr>
          <p:nvPr>
            <p:ph type="body" idx="2"/>
          </p:nvPr>
        </p:nvSpPr>
        <p:spPr>
          <a:xfrm>
            <a:off x="4573500" y="3472200"/>
            <a:ext cx="4329900" cy="1399800"/>
          </a:xfrm>
          <a:prstGeom prst="rect">
            <a:avLst/>
          </a:prstGeom>
        </p:spPr>
        <p:txBody>
          <a:bodyPr wrap="square" lIns="91425" tIns="91425" rIns="91425" bIns="91425" anchor="t" anchorCtr="0">
            <a:noAutofit/>
          </a:bodyPr>
          <a:lstStyle/>
          <a:p>
            <a:pPr marL="0" lvl="0" indent="-69850" rtl="0">
              <a:lnSpc>
                <a:spcPct val="120000"/>
              </a:lnSpc>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The above graph says that employees who have worked on minimum and maximum number of projects leave the organization.</a:t>
            </a:r>
          </a:p>
          <a:p>
            <a:pPr marL="0" lvl="0" indent="-69850" rtl="0">
              <a:lnSpc>
                <a:spcPct val="120000"/>
              </a:lnSpc>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We should retain employees who are working for greater number of projects as they are assets to the company.</a:t>
            </a:r>
          </a:p>
          <a:p>
            <a:pPr marL="0" lvl="0" indent="0">
              <a:spcBef>
                <a:spcPts val="0"/>
              </a:spcBef>
              <a:buNone/>
            </a:pPr>
            <a:endParaRPr/>
          </a:p>
        </p:txBody>
      </p:sp>
      <p:pic>
        <p:nvPicPr>
          <p:cNvPr id="341" name="Shape 341"/>
          <p:cNvPicPr preferRelativeResize="0"/>
          <p:nvPr/>
        </p:nvPicPr>
        <p:blipFill>
          <a:blip r:embed="rId3">
            <a:alphaModFix/>
          </a:blip>
          <a:stretch>
            <a:fillRect/>
          </a:stretch>
        </p:blipFill>
        <p:spPr>
          <a:xfrm>
            <a:off x="382775" y="786450"/>
            <a:ext cx="3857750" cy="2599375"/>
          </a:xfrm>
          <a:prstGeom prst="rect">
            <a:avLst/>
          </a:prstGeom>
          <a:noFill/>
          <a:ln>
            <a:noFill/>
          </a:ln>
        </p:spPr>
      </p:pic>
      <p:pic>
        <p:nvPicPr>
          <p:cNvPr id="342" name="Shape 342"/>
          <p:cNvPicPr preferRelativeResize="0"/>
          <p:nvPr/>
        </p:nvPicPr>
        <p:blipFill>
          <a:blip r:embed="rId4">
            <a:alphaModFix/>
          </a:blip>
          <a:stretch>
            <a:fillRect/>
          </a:stretch>
        </p:blipFill>
        <p:spPr>
          <a:xfrm>
            <a:off x="4723826" y="786450"/>
            <a:ext cx="4179550" cy="2467101"/>
          </a:xfrm>
          <a:prstGeom prst="rect">
            <a:avLst/>
          </a:prstGeom>
          <a:noFill/>
          <a:ln>
            <a:noFill/>
          </a:ln>
        </p:spPr>
      </p:pic>
      <p:pic>
        <p:nvPicPr>
          <p:cNvPr id="343" name="Shape 343"/>
          <p:cNvPicPr preferRelativeResize="0"/>
          <p:nvPr/>
        </p:nvPicPr>
        <p:blipFill rotWithShape="1">
          <a:blip r:embed="rId5">
            <a:alphaModFix/>
          </a:blip>
          <a:srcRect/>
          <a:stretch/>
        </p:blipFill>
        <p:spPr>
          <a:xfrm>
            <a:off x="0" y="4962525"/>
            <a:ext cx="9144001" cy="18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311700" y="154550"/>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sz="1400">
                <a:latin typeface="Times New Roman"/>
                <a:ea typeface="Times New Roman"/>
                <a:cs typeface="Times New Roman"/>
                <a:sym typeface="Times New Roman"/>
              </a:rPr>
              <a:t>Bar chart for Last_Evaluation Vs Left &amp; Average_monthly_hours Vs Left:</a:t>
            </a:r>
          </a:p>
        </p:txBody>
      </p:sp>
      <p:sp>
        <p:nvSpPr>
          <p:cNvPr id="349" name="Shape 349"/>
          <p:cNvSpPr txBox="1">
            <a:spLocks noGrp="1"/>
          </p:cNvSpPr>
          <p:nvPr>
            <p:ph type="body" idx="1"/>
          </p:nvPr>
        </p:nvSpPr>
        <p:spPr>
          <a:xfrm>
            <a:off x="311700" y="3330851"/>
            <a:ext cx="3999900" cy="1584600"/>
          </a:xfrm>
          <a:prstGeom prst="rect">
            <a:avLst/>
          </a:prstGeom>
        </p:spPr>
        <p:txBody>
          <a:bodyPr wrap="square" lIns="91425" tIns="91425" rIns="91425" bIns="91425" anchor="t" anchorCtr="0">
            <a:noAutofit/>
          </a:bodyPr>
          <a:lstStyle/>
          <a:p>
            <a:pPr marL="0" lvl="0" indent="-69850" algn="just" rtl="0">
              <a:lnSpc>
                <a:spcPct val="107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the above graph, we observe that employees with least and higher last_evaluation leave the company.</a:t>
            </a:r>
          </a:p>
          <a:p>
            <a:pPr marL="0" lvl="0" indent="-69850" algn="just" rtl="0">
              <a:lnSpc>
                <a:spcPct val="107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Employees with least last_evaluation between 0.36 and 0.44 might be those who have joined company recently.</a:t>
            </a:r>
          </a:p>
          <a:p>
            <a:pPr marL="0" lvl="0" indent="-69850" algn="just" rtl="0">
              <a:lnSpc>
                <a:spcPct val="107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Employees with higher last_evaluation should be retained as they are an asset to the company.</a:t>
            </a:r>
          </a:p>
          <a:p>
            <a:pPr marL="0" lvl="0" indent="88900">
              <a:spcBef>
                <a:spcPts val="0"/>
              </a:spcBef>
              <a:buNone/>
            </a:pPr>
            <a:endParaRPr>
              <a:latin typeface="Times New Roman"/>
              <a:ea typeface="Times New Roman"/>
              <a:cs typeface="Times New Roman"/>
              <a:sym typeface="Times New Roman"/>
            </a:endParaRPr>
          </a:p>
        </p:txBody>
      </p:sp>
      <p:sp>
        <p:nvSpPr>
          <p:cNvPr id="350" name="Shape 350"/>
          <p:cNvSpPr txBox="1">
            <a:spLocks noGrp="1"/>
          </p:cNvSpPr>
          <p:nvPr>
            <p:ph type="body" idx="2"/>
          </p:nvPr>
        </p:nvSpPr>
        <p:spPr>
          <a:xfrm>
            <a:off x="4884400" y="3330850"/>
            <a:ext cx="3948000" cy="1425300"/>
          </a:xfrm>
          <a:prstGeom prst="rect">
            <a:avLst/>
          </a:prstGeom>
        </p:spPr>
        <p:txBody>
          <a:bodyPr wrap="square" lIns="91425" tIns="91425" rIns="91425" bIns="91425" anchor="t" anchorCtr="0">
            <a:noAutofit/>
          </a:bodyPr>
          <a:lstStyle/>
          <a:p>
            <a:pPr marL="0" lvl="0" indent="-69850" algn="just" rtl="0">
              <a:lnSpc>
                <a:spcPct val="120000"/>
              </a:lnSpc>
              <a:spcBef>
                <a:spcPts val="800"/>
              </a:spcBef>
              <a:spcAft>
                <a:spcPts val="10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above graph suggests that employees with highest average_monthly_hours and lowest average_monthly_hours have left organization.</a:t>
            </a:r>
          </a:p>
          <a:p>
            <a:pPr marL="0" lvl="0" indent="0" algn="just">
              <a:lnSpc>
                <a:spcPct val="120000"/>
              </a:lnSpc>
              <a:spcBef>
                <a:spcPts val="0"/>
              </a:spcBef>
              <a:spcAft>
                <a:spcPts val="1000"/>
              </a:spcAft>
              <a:buNone/>
            </a:pPr>
            <a:r>
              <a:rPr lang="en" sz="1200">
                <a:solidFill>
                  <a:schemeClr val="dk1"/>
                </a:solidFill>
                <a:latin typeface="Times New Roman"/>
                <a:ea typeface="Times New Roman"/>
                <a:cs typeface="Times New Roman"/>
                <a:sym typeface="Times New Roman"/>
              </a:rPr>
              <a:t>Hence, number of average_monthly_hours for employee on higher end can be reduced to retain the employee</a:t>
            </a:r>
          </a:p>
        </p:txBody>
      </p:sp>
      <p:pic>
        <p:nvPicPr>
          <p:cNvPr id="351" name="Shape 351"/>
          <p:cNvPicPr preferRelativeResize="0"/>
          <p:nvPr/>
        </p:nvPicPr>
        <p:blipFill>
          <a:blip r:embed="rId3">
            <a:alphaModFix/>
          </a:blip>
          <a:stretch>
            <a:fillRect/>
          </a:stretch>
        </p:blipFill>
        <p:spPr>
          <a:xfrm>
            <a:off x="382841" y="969200"/>
            <a:ext cx="3857609" cy="2314575"/>
          </a:xfrm>
          <a:prstGeom prst="rect">
            <a:avLst/>
          </a:prstGeom>
          <a:noFill/>
          <a:ln>
            <a:noFill/>
          </a:ln>
        </p:spPr>
      </p:pic>
      <p:pic>
        <p:nvPicPr>
          <p:cNvPr id="352" name="Shape 352"/>
          <p:cNvPicPr preferRelativeResize="0"/>
          <p:nvPr/>
        </p:nvPicPr>
        <p:blipFill>
          <a:blip r:embed="rId4">
            <a:alphaModFix/>
          </a:blip>
          <a:stretch>
            <a:fillRect/>
          </a:stretch>
        </p:blipFill>
        <p:spPr>
          <a:xfrm>
            <a:off x="4929600" y="1017725"/>
            <a:ext cx="3857600" cy="2231897"/>
          </a:xfrm>
          <a:prstGeom prst="rect">
            <a:avLst/>
          </a:prstGeom>
          <a:noFill/>
          <a:ln>
            <a:noFill/>
          </a:ln>
        </p:spPr>
      </p:pic>
      <p:pic>
        <p:nvPicPr>
          <p:cNvPr id="353" name="Shape 353"/>
          <p:cNvPicPr preferRelativeResize="0"/>
          <p:nvPr/>
        </p:nvPicPr>
        <p:blipFill rotWithShape="1">
          <a:blip r:embed="rId5">
            <a:alphaModFix/>
          </a:blip>
          <a:srcRect/>
          <a:stretch/>
        </p:blipFill>
        <p:spPr>
          <a:xfrm>
            <a:off x="0" y="4962525"/>
            <a:ext cx="9144001" cy="18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311700" y="149450"/>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sz="1400">
                <a:latin typeface="Times New Roman"/>
                <a:ea typeface="Times New Roman"/>
                <a:cs typeface="Times New Roman"/>
                <a:sym typeface="Times New Roman"/>
              </a:rPr>
              <a:t>Bar chart for Salary Vs Left:</a:t>
            </a:r>
          </a:p>
        </p:txBody>
      </p:sp>
      <p:sp>
        <p:nvSpPr>
          <p:cNvPr id="359" name="Shape 359"/>
          <p:cNvSpPr txBox="1">
            <a:spLocks noGrp="1"/>
          </p:cNvSpPr>
          <p:nvPr>
            <p:ph type="body" idx="1"/>
          </p:nvPr>
        </p:nvSpPr>
        <p:spPr>
          <a:xfrm>
            <a:off x="311700" y="3074825"/>
            <a:ext cx="4073700" cy="1826700"/>
          </a:xfrm>
          <a:prstGeom prst="rect">
            <a:avLst/>
          </a:prstGeom>
        </p:spPr>
        <p:txBody>
          <a:bodyPr wrap="square" lIns="91425" tIns="91425" rIns="91425" bIns="91425" anchor="t" anchorCtr="0">
            <a:noAutofit/>
          </a:bodyPr>
          <a:lstStyle/>
          <a:p>
            <a:pPr marL="0" lvl="0" indent="-69850" algn="just" rtl="0">
              <a:lnSpc>
                <a:spcPct val="107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From the above graph, we observe that employees with low salary level(3) and medium salary level(2) have left organization</a:t>
            </a:r>
          </a:p>
          <a:p>
            <a:pPr marL="0" lvl="0" indent="-69850" algn="just" rtl="0">
              <a:lnSpc>
                <a:spcPct val="107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Very few employees with high salary do not leave organization.</a:t>
            </a:r>
          </a:p>
          <a:p>
            <a:pPr marL="0" lvl="0" indent="-69850" algn="just" rtl="0">
              <a:lnSpc>
                <a:spcPct val="107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Salary of employees should be increased if we need to retain them.</a:t>
            </a:r>
          </a:p>
        </p:txBody>
      </p:sp>
      <p:sp>
        <p:nvSpPr>
          <p:cNvPr id="360" name="Shape 360"/>
          <p:cNvSpPr txBox="1">
            <a:spLocks noGrp="1"/>
          </p:cNvSpPr>
          <p:nvPr>
            <p:ph type="body" idx="2"/>
          </p:nvPr>
        </p:nvSpPr>
        <p:spPr>
          <a:xfrm>
            <a:off x="4832400" y="819625"/>
            <a:ext cx="3999900" cy="3749100"/>
          </a:xfrm>
          <a:prstGeom prst="rect">
            <a:avLst/>
          </a:prstGeom>
        </p:spPr>
        <p:txBody>
          <a:bodyPr wrap="square" lIns="91425" tIns="91425" rIns="91425" bIns="91425" anchor="t" anchorCtr="0">
            <a:noAutofit/>
          </a:bodyPr>
          <a:lstStyle/>
          <a:p>
            <a:pPr marL="0" lvl="0" indent="-69850" algn="just" rtl="0">
              <a:lnSpc>
                <a:spcPct val="120000"/>
              </a:lnSpc>
              <a:spcBef>
                <a:spcPts val="80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Summary</a:t>
            </a:r>
          </a:p>
          <a:p>
            <a:pPr marL="0" lvl="0" indent="-69850" algn="just" rtl="0">
              <a:lnSpc>
                <a:spcPct val="12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Following are the employees organization needs to retain.</a:t>
            </a:r>
          </a:p>
          <a:p>
            <a:pPr marL="457200" lvl="0" indent="-317500" algn="just" rtl="0">
              <a:lnSpc>
                <a:spcPct val="120000"/>
              </a:lnSpc>
              <a:spcBef>
                <a:spcPts val="800"/>
              </a:spcBef>
              <a:spcAft>
                <a:spcPts val="0"/>
              </a:spcAft>
              <a:buClr>
                <a:schemeClr val="dk1"/>
              </a:buClr>
              <a:buSzPts val="1400"/>
              <a:buFont typeface="Times New Roman"/>
              <a:buChar char="●"/>
            </a:pPr>
            <a:r>
              <a:rPr lang="en" sz="1200">
                <a:solidFill>
                  <a:schemeClr val="dk1"/>
                </a:solidFill>
                <a:latin typeface="Times New Roman"/>
                <a:ea typeface="Times New Roman"/>
                <a:cs typeface="Times New Roman"/>
                <a:sym typeface="Times New Roman"/>
              </a:rPr>
              <a:t>Employees having higher last_evaluation rate are assets to an organization and should be retained.</a:t>
            </a:r>
          </a:p>
          <a:p>
            <a:pPr marL="457200" lvl="0" indent="-317500" algn="just" rtl="0">
              <a:lnSpc>
                <a:spcPct val="120000"/>
              </a:lnSpc>
              <a:spcBef>
                <a:spcPts val="0"/>
              </a:spcBef>
              <a:spcAft>
                <a:spcPts val="0"/>
              </a:spcAft>
              <a:buClr>
                <a:schemeClr val="dk1"/>
              </a:buClr>
              <a:buSzPts val="1400"/>
              <a:buFont typeface="Times New Roman"/>
              <a:buChar char="●"/>
            </a:pPr>
            <a:r>
              <a:rPr lang="en" sz="1200">
                <a:solidFill>
                  <a:schemeClr val="dk1"/>
                </a:solidFill>
                <a:latin typeface="Times New Roman"/>
                <a:ea typeface="Times New Roman"/>
                <a:cs typeface="Times New Roman"/>
                <a:sym typeface="Times New Roman"/>
              </a:rPr>
              <a:t>Employees who are working for more number of projects.</a:t>
            </a:r>
          </a:p>
          <a:p>
            <a:pPr marL="457200" lvl="0" indent="-317500" algn="just" rtl="0">
              <a:lnSpc>
                <a:spcPct val="120000"/>
              </a:lnSpc>
              <a:spcBef>
                <a:spcPts val="0"/>
              </a:spcBef>
              <a:spcAft>
                <a:spcPts val="0"/>
              </a:spcAft>
              <a:buClr>
                <a:schemeClr val="dk1"/>
              </a:buClr>
              <a:buSzPts val="1400"/>
              <a:buFont typeface="Times New Roman"/>
              <a:buChar char="●"/>
            </a:pPr>
            <a:r>
              <a:rPr lang="en" sz="1200">
                <a:solidFill>
                  <a:schemeClr val="dk1"/>
                </a:solidFill>
                <a:latin typeface="Times New Roman"/>
                <a:ea typeface="Times New Roman"/>
                <a:cs typeface="Times New Roman"/>
                <a:sym typeface="Times New Roman"/>
              </a:rPr>
              <a:t>Employees who have average_working_hours value  between 159 to 213 hours are most likely to not leave organization.</a:t>
            </a:r>
          </a:p>
          <a:p>
            <a:pPr marL="457200" lvl="0" indent="-317500" algn="just" rtl="0">
              <a:lnSpc>
                <a:spcPct val="120000"/>
              </a:lnSpc>
              <a:spcBef>
                <a:spcPts val="0"/>
              </a:spcBef>
              <a:spcAft>
                <a:spcPts val="0"/>
              </a:spcAft>
              <a:buClr>
                <a:schemeClr val="dk1"/>
              </a:buClr>
              <a:buSzPts val="1400"/>
              <a:buFont typeface="Times New Roman"/>
              <a:buChar char="●"/>
            </a:pPr>
            <a:r>
              <a:rPr lang="en" sz="1200">
                <a:solidFill>
                  <a:schemeClr val="dk1"/>
                </a:solidFill>
                <a:latin typeface="Times New Roman"/>
                <a:ea typeface="Times New Roman"/>
                <a:cs typeface="Times New Roman"/>
                <a:sym typeface="Times New Roman"/>
              </a:rPr>
              <a:t>Employees who are working for higher than average_working_hours can be retained.</a:t>
            </a:r>
          </a:p>
          <a:p>
            <a:pPr marL="457200" lvl="0" indent="-317500" algn="just" rtl="0">
              <a:lnSpc>
                <a:spcPct val="120000"/>
              </a:lnSpc>
              <a:spcBef>
                <a:spcPts val="0"/>
              </a:spcBef>
              <a:spcAft>
                <a:spcPts val="0"/>
              </a:spcAft>
              <a:buClr>
                <a:schemeClr val="dk1"/>
              </a:buClr>
              <a:buSzPts val="1400"/>
              <a:buFont typeface="Times New Roman"/>
              <a:buChar char="●"/>
            </a:pPr>
            <a:r>
              <a:rPr lang="en" sz="1200">
                <a:solidFill>
                  <a:schemeClr val="dk1"/>
                </a:solidFill>
                <a:latin typeface="Times New Roman"/>
                <a:ea typeface="Times New Roman"/>
                <a:cs typeface="Times New Roman"/>
                <a:sym typeface="Times New Roman"/>
              </a:rPr>
              <a:t>Employees having higher satisfaction_level are easy to retain as they are satisfied with the organization.</a:t>
            </a:r>
          </a:p>
        </p:txBody>
      </p:sp>
      <p:pic>
        <p:nvPicPr>
          <p:cNvPr id="361" name="Shape 361"/>
          <p:cNvPicPr preferRelativeResize="0"/>
          <p:nvPr/>
        </p:nvPicPr>
        <p:blipFill>
          <a:blip r:embed="rId3">
            <a:alphaModFix/>
          </a:blip>
          <a:stretch>
            <a:fillRect/>
          </a:stretch>
        </p:blipFill>
        <p:spPr>
          <a:xfrm>
            <a:off x="311701" y="722150"/>
            <a:ext cx="3999900" cy="2352675"/>
          </a:xfrm>
          <a:prstGeom prst="rect">
            <a:avLst/>
          </a:prstGeom>
          <a:noFill/>
          <a:ln>
            <a:noFill/>
          </a:ln>
        </p:spPr>
      </p:pic>
      <p:pic>
        <p:nvPicPr>
          <p:cNvPr id="362" name="Shape 362"/>
          <p:cNvPicPr preferRelativeResize="0"/>
          <p:nvPr/>
        </p:nvPicPr>
        <p:blipFill rotWithShape="1">
          <a:blip r:embed="rId4">
            <a:alphaModFix/>
          </a:blip>
          <a:srcRect/>
          <a:stretch/>
        </p:blipFill>
        <p:spPr>
          <a:xfrm>
            <a:off x="0" y="4962525"/>
            <a:ext cx="9144001" cy="18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p:nvPr/>
        </p:nvSpPr>
        <p:spPr>
          <a:xfrm>
            <a:off x="0" y="854050"/>
            <a:ext cx="9144000" cy="2744400"/>
          </a:xfrm>
          <a:prstGeom prst="rect">
            <a:avLst/>
          </a:prstGeom>
          <a:noFill/>
          <a:ln>
            <a:noFill/>
          </a:ln>
        </p:spPr>
        <p:txBody>
          <a:bodyPr wrap="square" lIns="91425" tIns="91425" rIns="91425" bIns="91425" anchor="ctr" anchorCtr="0">
            <a:noAutofit/>
          </a:bodyPr>
          <a:lstStyle/>
          <a:p>
            <a:pPr marL="0" lvl="0" indent="88900" algn="ctr" rtl="0">
              <a:lnSpc>
                <a:spcPct val="115000"/>
              </a:lnSpc>
              <a:spcBef>
                <a:spcPts val="0"/>
              </a:spcBef>
              <a:spcAft>
                <a:spcPts val="1600"/>
              </a:spcAft>
              <a:buNone/>
            </a:pPr>
            <a:r>
              <a:rPr lang="en" sz="6000">
                <a:latin typeface="Times New Roman"/>
                <a:ea typeface="Times New Roman"/>
                <a:cs typeface="Times New Roman"/>
                <a:sym typeface="Times New Roman"/>
              </a:rPr>
              <a:t>THANK YOU!</a:t>
            </a:r>
          </a:p>
        </p:txBody>
      </p:sp>
      <p:pic>
        <p:nvPicPr>
          <p:cNvPr id="368" name="Shape 368"/>
          <p:cNvPicPr preferRelativeResize="0"/>
          <p:nvPr/>
        </p:nvPicPr>
        <p:blipFill rotWithShape="1">
          <a:blip r:embed="rId3">
            <a:alphaModFix/>
          </a:blip>
          <a:srcRect/>
          <a:stretch/>
        </p:blipFill>
        <p:spPr>
          <a:xfrm>
            <a:off x="0" y="4962525"/>
            <a:ext cx="9144001" cy="18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35925" y="1103850"/>
            <a:ext cx="5071800" cy="29358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None/>
            </a:pPr>
            <a:r>
              <a:rPr lang="en" sz="1200" i="0" u="none" strike="noStrike" cap="none" dirty="0">
                <a:solidFill>
                  <a:schemeClr val="dk1"/>
                </a:solidFill>
                <a:latin typeface="Times New Roman"/>
                <a:ea typeface="Times New Roman"/>
                <a:cs typeface="Times New Roman"/>
                <a:sym typeface="Times New Roman"/>
              </a:rPr>
              <a:t>Variables used in dataset- </a:t>
            </a:r>
          </a:p>
          <a:p>
            <a:pPr marL="457200" marR="0" lvl="0" indent="-304800" algn="l" rtl="0">
              <a:lnSpc>
                <a:spcPct val="100000"/>
              </a:lnSpc>
              <a:spcBef>
                <a:spcPts val="0"/>
              </a:spcBef>
              <a:spcAft>
                <a:spcPts val="0"/>
              </a:spcAft>
              <a:buSzPts val="1200"/>
              <a:buChar char="●"/>
            </a:pPr>
            <a:r>
              <a:rPr lang="en" sz="1200" i="0" u="none" strike="noStrike" cap="none" dirty="0">
                <a:solidFill>
                  <a:schemeClr val="dk1"/>
                </a:solidFill>
                <a:latin typeface="Times New Roman"/>
                <a:ea typeface="Times New Roman"/>
                <a:cs typeface="Times New Roman"/>
                <a:sym typeface="Times New Roman"/>
              </a:rPr>
              <a:t>Independent Continuous Variables- </a:t>
            </a:r>
            <a:r>
              <a:rPr lang="en" sz="1200" i="0" u="none" strike="noStrike" cap="none" dirty="0" err="1">
                <a:solidFill>
                  <a:schemeClr val="dk1"/>
                </a:solidFill>
                <a:latin typeface="Times New Roman"/>
                <a:ea typeface="Times New Roman"/>
                <a:cs typeface="Times New Roman"/>
                <a:sym typeface="Times New Roman"/>
              </a:rPr>
              <a:t>Satisfaction_level</a:t>
            </a:r>
            <a:r>
              <a:rPr lang="en" sz="1200" i="0" u="none" strike="noStrike" cap="none" dirty="0">
                <a:solidFill>
                  <a:schemeClr val="dk1"/>
                </a:solidFill>
                <a:latin typeface="Times New Roman"/>
                <a:ea typeface="Times New Roman"/>
                <a:cs typeface="Times New Roman"/>
                <a:sym typeface="Times New Roman"/>
              </a:rPr>
              <a:t>, </a:t>
            </a:r>
            <a:r>
              <a:rPr lang="en" sz="1200" i="0" u="none" strike="noStrike" cap="none" dirty="0" err="1">
                <a:solidFill>
                  <a:schemeClr val="dk1"/>
                </a:solidFill>
                <a:latin typeface="Times New Roman"/>
                <a:ea typeface="Times New Roman"/>
                <a:cs typeface="Times New Roman"/>
                <a:sym typeface="Times New Roman"/>
              </a:rPr>
              <a:t>Last_evaluation</a:t>
            </a:r>
            <a:r>
              <a:rPr lang="en" sz="1200" i="0" u="none" strike="noStrike" cap="none" dirty="0">
                <a:solidFill>
                  <a:schemeClr val="dk1"/>
                </a:solidFill>
                <a:latin typeface="Times New Roman"/>
                <a:ea typeface="Times New Roman"/>
                <a:cs typeface="Times New Roman"/>
                <a:sym typeface="Times New Roman"/>
              </a:rPr>
              <a:t>, </a:t>
            </a:r>
            <a:r>
              <a:rPr lang="en" sz="1200" i="0" u="none" strike="noStrike" cap="none" dirty="0" err="1">
                <a:solidFill>
                  <a:schemeClr val="dk1"/>
                </a:solidFill>
                <a:latin typeface="Times New Roman"/>
                <a:ea typeface="Times New Roman"/>
                <a:cs typeface="Times New Roman"/>
                <a:sym typeface="Times New Roman"/>
              </a:rPr>
              <a:t>Number_project</a:t>
            </a:r>
            <a:r>
              <a:rPr lang="en" sz="1200" i="0" u="none" strike="noStrike" cap="none" dirty="0">
                <a:solidFill>
                  <a:schemeClr val="dk1"/>
                </a:solidFill>
                <a:latin typeface="Times New Roman"/>
                <a:ea typeface="Times New Roman"/>
                <a:cs typeface="Times New Roman"/>
                <a:sym typeface="Times New Roman"/>
              </a:rPr>
              <a:t>, </a:t>
            </a:r>
            <a:r>
              <a:rPr lang="en" sz="1200" i="0" u="none" strike="noStrike" cap="none" dirty="0" err="1">
                <a:solidFill>
                  <a:schemeClr val="dk1"/>
                </a:solidFill>
                <a:latin typeface="Times New Roman"/>
                <a:ea typeface="Times New Roman"/>
                <a:cs typeface="Times New Roman"/>
                <a:sym typeface="Times New Roman"/>
              </a:rPr>
              <a:t>Average_montly_hours</a:t>
            </a:r>
            <a:r>
              <a:rPr lang="en" sz="1200" i="0" u="none" strike="noStrike" cap="none" dirty="0">
                <a:solidFill>
                  <a:schemeClr val="dk1"/>
                </a:solidFill>
                <a:latin typeface="Times New Roman"/>
                <a:ea typeface="Times New Roman"/>
                <a:cs typeface="Times New Roman"/>
                <a:sym typeface="Times New Roman"/>
              </a:rPr>
              <a:t> and </a:t>
            </a:r>
            <a:r>
              <a:rPr lang="en" sz="1200" i="0" u="none" strike="noStrike" cap="none" dirty="0" err="1">
                <a:solidFill>
                  <a:schemeClr val="dk1"/>
                </a:solidFill>
                <a:latin typeface="Times New Roman"/>
                <a:ea typeface="Times New Roman"/>
                <a:cs typeface="Times New Roman"/>
                <a:sym typeface="Times New Roman"/>
              </a:rPr>
              <a:t>Time_spend_company</a:t>
            </a:r>
            <a:r>
              <a:rPr lang="en" sz="1200" i="0" u="none" strike="noStrike" cap="none" dirty="0">
                <a:solidFill>
                  <a:schemeClr val="dk1"/>
                </a:solidFill>
                <a:latin typeface="Times New Roman"/>
                <a:ea typeface="Times New Roman"/>
                <a:cs typeface="Times New Roman"/>
                <a:sym typeface="Times New Roman"/>
              </a:rPr>
              <a:t>. </a:t>
            </a:r>
          </a:p>
          <a:p>
            <a:pPr marL="457200" marR="0" lvl="0" indent="-304800" algn="l" rtl="0">
              <a:lnSpc>
                <a:spcPct val="100000"/>
              </a:lnSpc>
              <a:spcBef>
                <a:spcPts val="0"/>
              </a:spcBef>
              <a:spcAft>
                <a:spcPts val="0"/>
              </a:spcAft>
              <a:buSzPts val="1200"/>
              <a:buChar char="●"/>
            </a:pPr>
            <a:r>
              <a:rPr lang="en" sz="1200" i="0" u="none" strike="noStrike" cap="none" dirty="0">
                <a:solidFill>
                  <a:schemeClr val="dk1"/>
                </a:solidFill>
                <a:latin typeface="Times New Roman"/>
                <a:ea typeface="Times New Roman"/>
                <a:cs typeface="Times New Roman"/>
                <a:sym typeface="Times New Roman"/>
              </a:rPr>
              <a:t>Independent Categorical Variables- </a:t>
            </a:r>
            <a:r>
              <a:rPr lang="en" sz="1200" i="0" u="none" strike="noStrike" cap="none" dirty="0" err="1">
                <a:solidFill>
                  <a:schemeClr val="dk1"/>
                </a:solidFill>
                <a:latin typeface="Times New Roman"/>
                <a:ea typeface="Times New Roman"/>
                <a:cs typeface="Times New Roman"/>
                <a:sym typeface="Times New Roman"/>
              </a:rPr>
              <a:t>Work_accident</a:t>
            </a:r>
            <a:r>
              <a:rPr lang="en" sz="1200" i="0" u="none" strike="noStrike" cap="none" dirty="0">
                <a:solidFill>
                  <a:schemeClr val="dk1"/>
                </a:solidFill>
                <a:latin typeface="Times New Roman"/>
                <a:ea typeface="Times New Roman"/>
                <a:cs typeface="Times New Roman"/>
                <a:sym typeface="Times New Roman"/>
              </a:rPr>
              <a:t>, promotion_last_5_years, salary, sales. </a:t>
            </a:r>
          </a:p>
          <a:p>
            <a:pPr marL="457200" marR="0" lvl="0" indent="-304800" algn="l" rtl="0">
              <a:lnSpc>
                <a:spcPct val="100000"/>
              </a:lnSpc>
              <a:spcBef>
                <a:spcPts val="0"/>
              </a:spcBef>
              <a:spcAft>
                <a:spcPts val="0"/>
              </a:spcAft>
              <a:buSzPts val="1200"/>
              <a:buChar char="●"/>
            </a:pPr>
            <a:r>
              <a:rPr lang="en" sz="1200" i="0" u="none" strike="noStrike" cap="none" dirty="0">
                <a:solidFill>
                  <a:schemeClr val="dk1"/>
                </a:solidFill>
                <a:latin typeface="Times New Roman"/>
                <a:ea typeface="Times New Roman"/>
                <a:cs typeface="Times New Roman"/>
                <a:sym typeface="Times New Roman"/>
              </a:rPr>
              <a:t>Dependent Variables- Left.</a:t>
            </a:r>
            <a:br>
              <a:rPr lang="en" sz="1200" i="0" u="none" strike="noStrike" cap="none" dirty="0">
                <a:solidFill>
                  <a:schemeClr val="dk1"/>
                </a:solidFill>
                <a:latin typeface="Times New Roman"/>
                <a:ea typeface="Times New Roman"/>
                <a:cs typeface="Times New Roman"/>
                <a:sym typeface="Times New Roman"/>
              </a:rPr>
            </a:br>
            <a:endParaRPr lang="en" sz="120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i="0" u="none" strike="noStrike" cap="none" dirty="0">
                <a:solidFill>
                  <a:schemeClr val="dk1"/>
                </a:solidFill>
                <a:latin typeface="Times New Roman"/>
                <a:ea typeface="Times New Roman"/>
                <a:cs typeface="Times New Roman"/>
                <a:sym typeface="Times New Roman"/>
              </a:rPr>
              <a:t>The company had a turnover(left) rate of about 24%</a:t>
            </a:r>
          </a:p>
          <a:p>
            <a:pPr marL="0" marR="0" lvl="0" indent="0" algn="l" rtl="0">
              <a:lnSpc>
                <a:spcPct val="100000"/>
              </a:lnSpc>
              <a:spcBef>
                <a:spcPts val="0"/>
              </a:spcBef>
              <a:spcAft>
                <a:spcPts val="0"/>
              </a:spcAft>
              <a:buNone/>
            </a:pPr>
            <a:endParaRPr sz="1200"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i="0" u="none" strike="noStrike" cap="none" dirty="0">
                <a:solidFill>
                  <a:schemeClr val="dk1"/>
                </a:solidFill>
                <a:latin typeface="Times New Roman"/>
                <a:ea typeface="Times New Roman"/>
                <a:cs typeface="Times New Roman"/>
                <a:sym typeface="Times New Roman"/>
              </a:rPr>
              <a:t>Mean satisfaction of employees is 0.61</a:t>
            </a:r>
            <a:br>
              <a:rPr lang="en" sz="1200" i="0" u="none" strike="noStrike" cap="none" dirty="0">
                <a:solidFill>
                  <a:schemeClr val="dk1"/>
                </a:solidFill>
                <a:latin typeface="Times New Roman"/>
                <a:ea typeface="Times New Roman"/>
                <a:cs typeface="Times New Roman"/>
                <a:sym typeface="Times New Roman"/>
              </a:rPr>
            </a:br>
            <a:br>
              <a:rPr lang="en" sz="1200" i="0" u="none" strike="noStrike" cap="none" dirty="0">
                <a:solidFill>
                  <a:schemeClr val="dk1"/>
                </a:solidFill>
                <a:latin typeface="Times New Roman"/>
                <a:ea typeface="Times New Roman"/>
                <a:cs typeface="Times New Roman"/>
                <a:sym typeface="Times New Roman"/>
              </a:rPr>
            </a:br>
            <a:r>
              <a:rPr lang="en" sz="1200" i="0" u="none" strike="noStrike" cap="none" dirty="0">
                <a:solidFill>
                  <a:schemeClr val="dk1"/>
                </a:solidFill>
                <a:latin typeface="Times New Roman"/>
                <a:ea typeface="Times New Roman"/>
                <a:cs typeface="Times New Roman"/>
                <a:sym typeface="Times New Roman"/>
              </a:rPr>
              <a:t>Let us analyze each variable with the dependent variable left to determine the factors for an employee to leave the company.</a:t>
            </a:r>
            <a:br>
              <a:rPr lang="en" sz="1200" b="0" i="0" u="none" strike="noStrike" cap="none" dirty="0">
                <a:solidFill>
                  <a:schemeClr val="dk1"/>
                </a:solidFill>
                <a:latin typeface="Arial"/>
                <a:ea typeface="Arial"/>
                <a:cs typeface="Arial"/>
                <a:sym typeface="Arial"/>
              </a:rPr>
            </a:br>
            <a:br>
              <a:rPr lang="en" sz="1200" b="0" i="0" u="none" strike="noStrike" cap="none" dirty="0">
                <a:solidFill>
                  <a:schemeClr val="dk1"/>
                </a:solidFill>
                <a:latin typeface="TimesNewRoman"/>
                <a:ea typeface="TimesNewRoman"/>
                <a:cs typeface="TimesNewRoman"/>
                <a:sym typeface="TimesNewRoman"/>
              </a:rPr>
            </a:br>
            <a:endParaRPr lang="en" sz="1200" b="0" i="0" u="none" strike="noStrike" cap="none" dirty="0">
              <a:solidFill>
                <a:schemeClr val="dk1"/>
              </a:solidFill>
              <a:latin typeface="TimesNewRoman"/>
              <a:ea typeface="TimesNewRoman"/>
              <a:cs typeface="TimesNewRoman"/>
              <a:sym typeface="TimesNewRoman"/>
            </a:endParaRPr>
          </a:p>
        </p:txBody>
      </p:sp>
      <p:pic>
        <p:nvPicPr>
          <p:cNvPr id="145" name="Shape 145"/>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146" name="Shape 146"/>
          <p:cNvSpPr txBox="1"/>
          <p:nvPr/>
        </p:nvSpPr>
        <p:spPr>
          <a:xfrm>
            <a:off x="435922" y="244550"/>
            <a:ext cx="8367000" cy="800100"/>
          </a:xfrm>
          <a:prstGeom prst="rect">
            <a:avLst/>
          </a:prstGeom>
          <a:noFill/>
          <a:ln>
            <a:noFill/>
          </a:ln>
        </p:spPr>
        <p:txBody>
          <a:bodyPr wrap="square" lIns="91425" tIns="45700" rIns="91425" bIns="45700" anchor="t" anchorCtr="0">
            <a:noAutofit/>
          </a:bodyPr>
          <a:lstStyle/>
          <a:p>
            <a:pPr marL="0" marR="0" lvl="0" indent="-101600" algn="ctr" rtl="0">
              <a:lnSpc>
                <a:spcPct val="100000"/>
              </a:lnSpc>
              <a:spcBef>
                <a:spcPts val="0"/>
              </a:spcBef>
              <a:spcAft>
                <a:spcPts val="0"/>
              </a:spcAft>
              <a:buClr>
                <a:srgbClr val="000000"/>
              </a:buClr>
              <a:buSzPts val="1600"/>
              <a:buFont typeface="TimesNewRoman"/>
              <a:buNone/>
            </a:pPr>
            <a:r>
              <a:rPr lang="en" sz="1600" b="1" i="0" u="none" strike="noStrike" cap="none">
                <a:solidFill>
                  <a:srgbClr val="000000"/>
                </a:solidFill>
                <a:latin typeface="Times New Roman"/>
                <a:ea typeface="Times New Roman"/>
                <a:cs typeface="Times New Roman"/>
                <a:sym typeface="Times New Roman"/>
              </a:rPr>
              <a:t>Business Question-1 Why Do Employees Leave? </a:t>
            </a:r>
          </a:p>
          <a:p>
            <a:pPr marL="0" marR="0" lvl="0" indent="-101600" algn="ctr" rtl="0">
              <a:lnSpc>
                <a:spcPct val="100000"/>
              </a:lnSpc>
              <a:spcBef>
                <a:spcPts val="0"/>
              </a:spcBef>
              <a:spcAft>
                <a:spcPts val="0"/>
              </a:spcAft>
              <a:buClr>
                <a:srgbClr val="000000"/>
              </a:buClr>
              <a:buSzPts val="1600"/>
              <a:buFont typeface="TimesNewRoman"/>
              <a:buNone/>
            </a:pPr>
            <a:r>
              <a:rPr lang="en" sz="1600" b="1" i="0" u="none" strike="noStrike" cap="none">
                <a:solidFill>
                  <a:srgbClr val="000000"/>
                </a:solidFill>
                <a:latin typeface="Times New Roman"/>
                <a:ea typeface="Times New Roman"/>
                <a:cs typeface="Times New Roman"/>
                <a:sym typeface="Times New Roman"/>
              </a:rPr>
              <a:t>Method- Logistic regression analysis</a:t>
            </a: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 name="Shape 147"/>
          <p:cNvPicPr preferRelativeResize="0"/>
          <p:nvPr/>
        </p:nvPicPr>
        <p:blipFill rotWithShape="1">
          <a:blip r:embed="rId4">
            <a:alphaModFix/>
          </a:blip>
          <a:srcRect/>
          <a:stretch/>
        </p:blipFill>
        <p:spPr>
          <a:xfrm>
            <a:off x="5679779" y="1264488"/>
            <a:ext cx="3211032" cy="26145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ctrTitle"/>
          </p:nvPr>
        </p:nvSpPr>
        <p:spPr>
          <a:xfrm>
            <a:off x="-29400" y="35325"/>
            <a:ext cx="9202800" cy="452100"/>
          </a:xfrm>
          <a:prstGeom prst="rect">
            <a:avLst/>
          </a:prstGeom>
          <a:noFill/>
          <a:ln>
            <a:noFill/>
          </a:ln>
        </p:spPr>
        <p:txBody>
          <a:bodyPr wrap="square" lIns="91425" tIns="91425" rIns="91425" bIns="91425" anchor="b" anchorCtr="0">
            <a:noAutofit/>
          </a:bodyPr>
          <a:lstStyle/>
          <a:p>
            <a:pPr marL="0" marR="0" lvl="0" indent="-330200" rtl="0">
              <a:lnSpc>
                <a:spcPct val="100000"/>
              </a:lnSpc>
              <a:spcBef>
                <a:spcPts val="0"/>
              </a:spcBef>
              <a:spcAft>
                <a:spcPts val="0"/>
              </a:spcAft>
              <a:buClr>
                <a:schemeClr val="dk1"/>
              </a:buClr>
              <a:buSzPts val="5200"/>
              <a:buFont typeface="TimesNewRoman"/>
              <a:buNone/>
            </a:pPr>
            <a:endParaRPr sz="1400">
              <a:latin typeface="Times New Roman"/>
              <a:ea typeface="Times New Roman"/>
              <a:cs typeface="Times New Roman"/>
              <a:sym typeface="Times New Roman"/>
            </a:endParaRPr>
          </a:p>
          <a:p>
            <a:pPr marL="0" marR="0" lvl="0" indent="-330200"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a:t>
            </a:r>
            <a:r>
              <a:rPr lang="en" sz="1400">
                <a:latin typeface="Times New Roman"/>
                <a:ea typeface="Times New Roman"/>
                <a:cs typeface="Times New Roman"/>
                <a:sym typeface="Times New Roman"/>
              </a:rPr>
              <a:t> </a:t>
            </a:r>
            <a:r>
              <a:rPr lang="en" sz="1400" i="0" u="none" strike="noStrike" cap="none">
                <a:solidFill>
                  <a:schemeClr val="dk1"/>
                </a:solidFill>
                <a:latin typeface="Times New Roman"/>
                <a:ea typeface="Times New Roman"/>
                <a:cs typeface="Times New Roman"/>
                <a:sym typeface="Times New Roman"/>
              </a:rPr>
              <a:t>Satisfaction</a:t>
            </a:r>
            <a:r>
              <a:rPr lang="en" sz="1400">
                <a:latin typeface="Times New Roman"/>
                <a:ea typeface="Times New Roman"/>
                <a:cs typeface="Times New Roman"/>
                <a:sym typeface="Times New Roman"/>
              </a:rPr>
              <a:t>_</a:t>
            </a:r>
            <a:r>
              <a:rPr lang="en" sz="1400" i="0" u="none" strike="noStrike" cap="none">
                <a:solidFill>
                  <a:schemeClr val="dk1"/>
                </a:solidFill>
                <a:latin typeface="Times New Roman"/>
                <a:ea typeface="Times New Roman"/>
                <a:cs typeface="Times New Roman"/>
                <a:sym typeface="Times New Roman"/>
              </a:rPr>
              <a:t>level Vs </a:t>
            </a:r>
            <a:r>
              <a:rPr lang="en" sz="1400">
                <a:latin typeface="Times New Roman"/>
                <a:ea typeface="Times New Roman"/>
                <a:cs typeface="Times New Roman"/>
                <a:sym typeface="Times New Roman"/>
              </a:rPr>
              <a:t>Left</a:t>
            </a:r>
            <a:r>
              <a:rPr lang="en" sz="1400" i="0" u="none" strike="noStrike" cap="none">
                <a:solidFill>
                  <a:schemeClr val="dk1"/>
                </a:solidFill>
                <a:latin typeface="Times New Roman"/>
                <a:ea typeface="Times New Roman"/>
                <a:cs typeface="Times New Roman"/>
                <a:sym typeface="Times New Roman"/>
              </a:rPr>
              <a:t> </a:t>
            </a:r>
            <a:r>
              <a:rPr lang="en" sz="1400">
                <a:latin typeface="Times New Roman"/>
                <a:ea typeface="Times New Roman"/>
                <a:cs typeface="Times New Roman"/>
                <a:sym typeface="Times New Roman"/>
              </a:rPr>
              <a:t>gives the </a:t>
            </a:r>
            <a:r>
              <a:rPr lang="en" sz="1400" i="0" u="none" strike="noStrike" cap="none">
                <a:solidFill>
                  <a:schemeClr val="dk1"/>
                </a:solidFill>
                <a:latin typeface="Times New Roman"/>
                <a:ea typeface="Times New Roman"/>
                <a:cs typeface="Times New Roman"/>
                <a:sym typeface="Times New Roman"/>
              </a:rPr>
              <a:t>following output:</a:t>
            </a:r>
          </a:p>
        </p:txBody>
      </p:sp>
      <p:pic>
        <p:nvPicPr>
          <p:cNvPr id="153" name="Shape 153"/>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154" name="Shape 154"/>
          <p:cNvSpPr txBox="1"/>
          <p:nvPr/>
        </p:nvSpPr>
        <p:spPr>
          <a:xfrm>
            <a:off x="502250" y="3201600"/>
            <a:ext cx="4004700" cy="17610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We </a:t>
            </a:r>
            <a:r>
              <a:rPr lang="en" sz="1200">
                <a:latin typeface="Times New Roman"/>
                <a:ea typeface="Times New Roman"/>
                <a:cs typeface="Times New Roman"/>
                <a:sym typeface="Times New Roman"/>
              </a:rPr>
              <a:t>observe </a:t>
            </a:r>
            <a:r>
              <a:rPr lang="en" sz="1200" i="0" u="none" strike="noStrike" cap="none">
                <a:solidFill>
                  <a:srgbClr val="000000"/>
                </a:solidFill>
                <a:latin typeface="Times New Roman"/>
                <a:ea typeface="Times New Roman"/>
                <a:cs typeface="Times New Roman"/>
                <a:sym typeface="Times New Roman"/>
              </a:rPr>
              <a:t>that the satisfaction level is a significant predictor of left.</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Also, </a:t>
            </a:r>
            <a:r>
              <a:rPr lang="en" sz="1200">
                <a:latin typeface="Times New Roman"/>
                <a:ea typeface="Times New Roman"/>
                <a:cs typeface="Times New Roman"/>
                <a:sym typeface="Times New Roman"/>
              </a:rPr>
              <a:t>w</a:t>
            </a:r>
            <a:r>
              <a:rPr lang="en" sz="1200" i="0" u="none" strike="noStrike" cap="none">
                <a:solidFill>
                  <a:srgbClr val="000000"/>
                </a:solidFill>
                <a:latin typeface="Times New Roman"/>
                <a:ea typeface="Times New Roman"/>
                <a:cs typeface="Times New Roman"/>
                <a:sym typeface="Times New Roman"/>
              </a:rPr>
              <a:t>e </a:t>
            </a:r>
            <a:r>
              <a:rPr lang="en" sz="1200">
                <a:latin typeface="Times New Roman"/>
                <a:ea typeface="Times New Roman"/>
                <a:cs typeface="Times New Roman"/>
                <a:sym typeface="Times New Roman"/>
              </a:rPr>
              <a:t>observe that</a:t>
            </a:r>
            <a:r>
              <a:rPr lang="en" sz="1200" i="0" u="none" strike="noStrike" cap="none">
                <a:solidFill>
                  <a:srgbClr val="000000"/>
                </a:solidFill>
                <a:latin typeface="Times New Roman"/>
                <a:ea typeface="Times New Roman"/>
                <a:cs typeface="Times New Roman"/>
                <a:sym typeface="Times New Roman"/>
              </a:rPr>
              <a:t> the correlation between satisfaction level and left is strong </a:t>
            </a:r>
            <a:r>
              <a:rPr lang="en" sz="1200">
                <a:latin typeface="Times New Roman"/>
                <a:ea typeface="Times New Roman"/>
                <a:cs typeface="Times New Roman"/>
                <a:sym typeface="Times New Roman"/>
              </a:rPr>
              <a:t>as the</a:t>
            </a:r>
            <a:r>
              <a:rPr lang="en" sz="1200" i="0" u="none" strike="noStrike" cap="none">
                <a:solidFill>
                  <a:srgbClr val="000000"/>
                </a:solidFill>
                <a:latin typeface="Times New Roman"/>
                <a:ea typeface="Times New Roman"/>
                <a:cs typeface="Times New Roman"/>
                <a:sym typeface="Times New Roman"/>
              </a:rPr>
              <a:t> value –3.8322 </a:t>
            </a:r>
            <a:r>
              <a:rPr lang="en" sz="1200">
                <a:latin typeface="Times New Roman"/>
                <a:ea typeface="Times New Roman"/>
                <a:cs typeface="Times New Roman"/>
                <a:sym typeface="Times New Roman"/>
              </a:rPr>
              <a:t>signifies that</a:t>
            </a:r>
            <a:r>
              <a:rPr lang="en" sz="1200" i="0" u="none" strike="noStrike" cap="none">
                <a:solidFill>
                  <a:srgbClr val="000000"/>
                </a:solidFill>
                <a:latin typeface="Times New Roman"/>
                <a:ea typeface="Times New Roman"/>
                <a:cs typeface="Times New Roman"/>
                <a:sym typeface="Times New Roman"/>
              </a:rPr>
              <a:t> decrease in the satisfaction level increases the probability of employee leaving the company and vice versa.</a:t>
            </a:r>
          </a:p>
        </p:txBody>
      </p:sp>
      <p:pic>
        <p:nvPicPr>
          <p:cNvPr id="155" name="Shape 155"/>
          <p:cNvPicPr preferRelativeResize="0"/>
          <p:nvPr/>
        </p:nvPicPr>
        <p:blipFill rotWithShape="1">
          <a:blip r:embed="rId4">
            <a:alphaModFix/>
          </a:blip>
          <a:srcRect l="10101" r="20028"/>
          <a:stretch/>
        </p:blipFill>
        <p:spPr>
          <a:xfrm>
            <a:off x="606056" y="655090"/>
            <a:ext cx="3030279" cy="2514808"/>
          </a:xfrm>
          <a:prstGeom prst="rect">
            <a:avLst/>
          </a:prstGeom>
          <a:noFill/>
          <a:ln>
            <a:noFill/>
          </a:ln>
        </p:spPr>
      </p:pic>
      <p:pic>
        <p:nvPicPr>
          <p:cNvPr id="156" name="Shape 156"/>
          <p:cNvPicPr preferRelativeResize="0"/>
          <p:nvPr/>
        </p:nvPicPr>
        <p:blipFill rotWithShape="1">
          <a:blip r:embed="rId5">
            <a:alphaModFix/>
          </a:blip>
          <a:srcRect/>
          <a:stretch/>
        </p:blipFill>
        <p:spPr>
          <a:xfrm>
            <a:off x="4706175" y="680560"/>
            <a:ext cx="3859618" cy="2463875"/>
          </a:xfrm>
          <a:prstGeom prst="rect">
            <a:avLst/>
          </a:prstGeom>
          <a:noFill/>
          <a:ln>
            <a:noFill/>
          </a:ln>
        </p:spPr>
      </p:pic>
      <p:sp>
        <p:nvSpPr>
          <p:cNvPr id="157" name="Shape 157"/>
          <p:cNvSpPr txBox="1"/>
          <p:nvPr/>
        </p:nvSpPr>
        <p:spPr>
          <a:xfrm>
            <a:off x="4706168" y="3201590"/>
            <a:ext cx="4221000" cy="954000"/>
          </a:xfrm>
          <a:prstGeom prst="rect">
            <a:avLst/>
          </a:prstGeom>
          <a:noFill/>
          <a:ln>
            <a:noFill/>
          </a:ln>
        </p:spPr>
        <p:txBody>
          <a:bodyPr wrap="square" lIns="91425" tIns="45700" rIns="91425" bIns="45700" anchor="t" anchorCtr="0">
            <a:noAutofit/>
          </a:bodyPr>
          <a:lstStyle/>
          <a:p>
            <a:pPr marL="0" lvl="0" indent="-69850" algn="just" rt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We transformed the variable as:</a:t>
            </a:r>
          </a:p>
          <a:p>
            <a:pPr marL="457200" lvl="0" indent="-304800" algn="just"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Satisfaction_level from (0 to 0.25) as category1</a:t>
            </a:r>
          </a:p>
          <a:p>
            <a:pPr marL="457200" lvl="0" indent="-304800" algn="just"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Satisfaction_level from (0.26 to 0.50) as category2</a:t>
            </a:r>
          </a:p>
          <a:p>
            <a:pPr marL="457200" lvl="0" indent="-304800" algn="just"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Satisfaction_level from (0.51 to 0.75) as category3</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Satisfaction_level from  (0.76 to 1) as category4</a:t>
            </a:r>
          </a:p>
          <a:p>
            <a:pPr marL="0" marR="0" lvl="0" indent="-88900" algn="l" rtl="0">
              <a:lnSpc>
                <a:spcPct val="100000"/>
              </a:lnSpc>
              <a:spcBef>
                <a:spcPts val="0"/>
              </a:spcBef>
              <a:spcAft>
                <a:spcPts val="0"/>
              </a:spcAft>
              <a:buClr>
                <a:srgbClr val="000000"/>
              </a:buClr>
              <a:buSzPts val="1400"/>
              <a:buFont typeface="TimesNewRoman"/>
              <a:buNone/>
            </a:pPr>
            <a:endParaRPr sz="1200">
              <a:latin typeface="Times New Roman"/>
              <a:ea typeface="Times New Roman"/>
              <a:cs typeface="Times New Roman"/>
              <a:sym typeface="Times New Roman"/>
            </a:endParaRPr>
          </a:p>
          <a:p>
            <a:pPr marL="0" marR="0" lvl="0" indent="-88900" algn="l" rtl="0">
              <a:lnSpc>
                <a:spcPct val="100000"/>
              </a:lnSpc>
              <a:spcBef>
                <a:spcPts val="0"/>
              </a:spcBef>
              <a:spcAft>
                <a:spcPts val="0"/>
              </a:spcAft>
              <a:buClr>
                <a:srgbClr val="000000"/>
              </a:buClr>
              <a:buSzPts val="1400"/>
              <a:buFont typeface="TimesNewRoman"/>
              <a:buNone/>
            </a:pPr>
            <a:r>
              <a:rPr lang="en" sz="1200" i="0" u="none" strike="noStrike" cap="none">
                <a:solidFill>
                  <a:srgbClr val="000000"/>
                </a:solidFill>
                <a:latin typeface="Times New Roman"/>
                <a:ea typeface="Times New Roman"/>
                <a:cs typeface="Times New Roman"/>
                <a:sym typeface="Times New Roman"/>
              </a:rPr>
              <a:t>From the above graph, </a:t>
            </a:r>
            <a:r>
              <a:rPr lang="en" sz="1200">
                <a:latin typeface="Times New Roman"/>
                <a:ea typeface="Times New Roman"/>
                <a:cs typeface="Times New Roman"/>
                <a:sym typeface="Times New Roman"/>
              </a:rPr>
              <a:t>we see</a:t>
            </a:r>
            <a:r>
              <a:rPr lang="en" sz="1200" i="0" u="none" strike="noStrike" cap="none">
                <a:solidFill>
                  <a:srgbClr val="000000"/>
                </a:solidFill>
                <a:latin typeface="Times New Roman"/>
                <a:ea typeface="Times New Roman"/>
                <a:cs typeface="Times New Roman"/>
                <a:sym typeface="Times New Roman"/>
              </a:rPr>
              <a:t> that employees </a:t>
            </a:r>
            <a:r>
              <a:rPr lang="en" sz="1200">
                <a:latin typeface="Times New Roman"/>
                <a:ea typeface="Times New Roman"/>
                <a:cs typeface="Times New Roman"/>
                <a:sym typeface="Times New Roman"/>
              </a:rPr>
              <a:t>in category 1</a:t>
            </a:r>
            <a:r>
              <a:rPr lang="en" sz="1200" i="0" u="none" strike="noStrike" cap="none">
                <a:solidFill>
                  <a:srgbClr val="000000"/>
                </a:solidFill>
                <a:latin typeface="Times New Roman"/>
                <a:ea typeface="Times New Roman"/>
                <a:cs typeface="Times New Roman"/>
                <a:sym typeface="Times New Roman"/>
              </a:rPr>
              <a:t> </a:t>
            </a:r>
            <a:r>
              <a:rPr lang="en" sz="1200">
                <a:latin typeface="Times New Roman"/>
                <a:ea typeface="Times New Roman"/>
                <a:cs typeface="Times New Roman"/>
                <a:sym typeface="Times New Roman"/>
              </a:rPr>
              <a:t>&amp; 2</a:t>
            </a:r>
            <a:r>
              <a:rPr lang="en" sz="1200" i="0" u="none" strike="noStrike" cap="none">
                <a:solidFill>
                  <a:srgbClr val="000000"/>
                </a:solidFill>
                <a:latin typeface="Times New Roman"/>
                <a:ea typeface="Times New Roman"/>
                <a:cs typeface="Times New Roman"/>
                <a:sym typeface="Times New Roman"/>
              </a:rPr>
              <a:t> likely left the company more and the employees </a:t>
            </a:r>
            <a:r>
              <a:rPr lang="en" sz="1200">
                <a:latin typeface="Times New Roman"/>
                <a:ea typeface="Times New Roman"/>
                <a:cs typeface="Times New Roman"/>
                <a:sym typeface="Times New Roman"/>
              </a:rPr>
              <a:t>in category 3 &amp; 4</a:t>
            </a:r>
            <a:r>
              <a:rPr lang="en" sz="1200" i="0" u="none" strike="noStrike" cap="none">
                <a:solidFill>
                  <a:srgbClr val="000000"/>
                </a:solidFill>
                <a:latin typeface="Times New Roman"/>
                <a:ea typeface="Times New Roman"/>
                <a:cs typeface="Times New Roman"/>
                <a:sym typeface="Times New Roman"/>
              </a:rPr>
              <a:t> </a:t>
            </a:r>
            <a:r>
              <a:rPr lang="en" sz="1200">
                <a:latin typeface="Times New Roman"/>
                <a:ea typeface="Times New Roman"/>
                <a:cs typeface="Times New Roman"/>
                <a:sym typeface="Times New Roman"/>
              </a:rPr>
              <a:t>did not leave the </a:t>
            </a:r>
            <a:r>
              <a:rPr lang="en" sz="1200" i="0" u="none" strike="noStrike" cap="none">
                <a:solidFill>
                  <a:srgbClr val="000000"/>
                </a:solidFill>
                <a:latin typeface="Times New Roman"/>
                <a:ea typeface="Times New Roman"/>
                <a:cs typeface="Times New Roman"/>
                <a:sym typeface="Times New Roman"/>
              </a:rPr>
              <a:t>company</a:t>
            </a:r>
            <a:r>
              <a:rPr lang="en" sz="1200">
                <a:latin typeface="Times New Roman"/>
                <a:ea typeface="Times New Roman"/>
                <a:cs typeface="Times New Roman"/>
                <a:sym typeface="Times New Roman"/>
              </a:rPr>
              <a:t> in comparison.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ctrTitle"/>
          </p:nvPr>
        </p:nvSpPr>
        <p:spPr>
          <a:xfrm>
            <a:off x="39375" y="94375"/>
            <a:ext cx="9144000" cy="3615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a:t>
            </a:r>
            <a:r>
              <a:rPr lang="en" sz="1400">
                <a:latin typeface="Times New Roman"/>
                <a:ea typeface="Times New Roman"/>
                <a:cs typeface="Times New Roman"/>
                <a:sym typeface="Times New Roman"/>
              </a:rPr>
              <a:t> L</a:t>
            </a:r>
            <a:r>
              <a:rPr lang="en" sz="1400" i="0" u="none" strike="noStrike" cap="none">
                <a:solidFill>
                  <a:schemeClr val="dk1"/>
                </a:solidFill>
                <a:latin typeface="Times New Roman"/>
                <a:ea typeface="Times New Roman"/>
                <a:cs typeface="Times New Roman"/>
                <a:sym typeface="Times New Roman"/>
              </a:rPr>
              <a:t>ast_evalutation Vs </a:t>
            </a:r>
            <a:r>
              <a:rPr lang="en" sz="1400">
                <a:latin typeface="Times New Roman"/>
                <a:ea typeface="Times New Roman"/>
                <a:cs typeface="Times New Roman"/>
                <a:sym typeface="Times New Roman"/>
              </a:rPr>
              <a:t>Left </a:t>
            </a:r>
            <a:r>
              <a:rPr lang="en" sz="1400" i="0" u="none" strike="noStrike" cap="none">
                <a:solidFill>
                  <a:schemeClr val="dk1"/>
                </a:solidFill>
                <a:latin typeface="Times New Roman"/>
                <a:ea typeface="Times New Roman"/>
                <a:cs typeface="Times New Roman"/>
                <a:sym typeface="Times New Roman"/>
              </a:rPr>
              <a:t>gives the following output:</a:t>
            </a:r>
          </a:p>
        </p:txBody>
      </p:sp>
      <p:pic>
        <p:nvPicPr>
          <p:cNvPr id="163" name="Shape 163"/>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164" name="Shape 164"/>
          <p:cNvSpPr txBox="1"/>
          <p:nvPr/>
        </p:nvSpPr>
        <p:spPr>
          <a:xfrm>
            <a:off x="4600800" y="3437938"/>
            <a:ext cx="4083600" cy="1385100"/>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rgbClr val="000000"/>
              </a:buClr>
              <a:buSzPts val="1400"/>
              <a:buFont typeface="TimesNewRoman"/>
              <a:buNone/>
            </a:pPr>
            <a:r>
              <a:rPr lang="en" sz="1200" i="0" u="none" strike="noStrike" cap="none">
                <a:solidFill>
                  <a:srgbClr val="000000"/>
                </a:solidFill>
                <a:latin typeface="Times New Roman"/>
                <a:ea typeface="Times New Roman"/>
                <a:cs typeface="Times New Roman"/>
                <a:sym typeface="Times New Roman"/>
              </a:rPr>
              <a:t>From the above graph, we </a:t>
            </a:r>
            <a:r>
              <a:rPr lang="en" sz="1200">
                <a:latin typeface="Times New Roman"/>
                <a:ea typeface="Times New Roman"/>
                <a:cs typeface="Times New Roman"/>
                <a:sym typeface="Times New Roman"/>
              </a:rPr>
              <a:t>observe</a:t>
            </a:r>
            <a:r>
              <a:rPr lang="en" sz="1200" i="0" u="none" strike="noStrike" cap="none">
                <a:solidFill>
                  <a:srgbClr val="000000"/>
                </a:solidFill>
                <a:latin typeface="Times New Roman"/>
                <a:ea typeface="Times New Roman"/>
                <a:cs typeface="Times New Roman"/>
                <a:sym typeface="Times New Roman"/>
              </a:rPr>
              <a:t> that the distribution is bimodal.</a:t>
            </a:r>
          </a:p>
          <a:p>
            <a:pPr marL="0" marR="0" lvl="0" indent="-88900" algn="l" rtl="0">
              <a:lnSpc>
                <a:spcPct val="100000"/>
              </a:lnSpc>
              <a:spcBef>
                <a:spcPts val="0"/>
              </a:spcBef>
              <a:spcAft>
                <a:spcPts val="0"/>
              </a:spcAft>
              <a:buClr>
                <a:srgbClr val="000000"/>
              </a:buClr>
              <a:buSzPts val="1400"/>
              <a:buFont typeface="TimesNewRoman"/>
              <a:buNone/>
            </a:pPr>
            <a:endParaRPr sz="1200">
              <a:latin typeface="Times New Roman"/>
              <a:ea typeface="Times New Roman"/>
              <a:cs typeface="Times New Roman"/>
              <a:sym typeface="Times New Roman"/>
            </a:endParaRPr>
          </a:p>
          <a:p>
            <a:pPr marL="0" marR="0" lvl="0" indent="-88900" algn="l" rtl="0">
              <a:lnSpc>
                <a:spcPct val="100000"/>
              </a:lnSpc>
              <a:spcBef>
                <a:spcPts val="0"/>
              </a:spcBef>
              <a:spcAft>
                <a:spcPts val="0"/>
              </a:spcAft>
              <a:buClr>
                <a:srgbClr val="000000"/>
              </a:buClr>
              <a:buSzPts val="1400"/>
              <a:buFont typeface="TimesNewRoman"/>
              <a:buNone/>
            </a:pPr>
            <a:r>
              <a:rPr lang="en" sz="1200" i="0" u="none" strike="noStrike" cap="none">
                <a:latin typeface="Times New Roman"/>
                <a:ea typeface="Times New Roman"/>
                <a:cs typeface="Times New Roman"/>
                <a:sym typeface="Times New Roman"/>
              </a:rPr>
              <a:t>Employees </a:t>
            </a:r>
            <a:r>
              <a:rPr lang="en" sz="1200">
                <a:latin typeface="Times New Roman"/>
                <a:ea typeface="Times New Roman"/>
                <a:cs typeface="Times New Roman"/>
                <a:sym typeface="Times New Roman"/>
              </a:rPr>
              <a:t>with</a:t>
            </a:r>
            <a:r>
              <a:rPr lang="en" sz="1200" i="0" u="none" strike="noStrike" cap="none">
                <a:latin typeface="Times New Roman"/>
                <a:ea typeface="Times New Roman"/>
                <a:cs typeface="Times New Roman"/>
                <a:sym typeface="Times New Roman"/>
              </a:rPr>
              <a:t> </a:t>
            </a:r>
            <a:r>
              <a:rPr lang="en" sz="1200">
                <a:latin typeface="Times New Roman"/>
                <a:ea typeface="Times New Roman"/>
                <a:cs typeface="Times New Roman"/>
                <a:sym typeface="Times New Roman"/>
              </a:rPr>
              <a:t>Category 2(low) &amp; 4(high) </a:t>
            </a:r>
            <a:r>
              <a:rPr lang="en" sz="1200" i="0" u="none" strike="noStrike" cap="none">
                <a:latin typeface="Times New Roman"/>
                <a:ea typeface="Times New Roman"/>
                <a:cs typeface="Times New Roman"/>
                <a:sym typeface="Times New Roman"/>
              </a:rPr>
              <a:t>more likely left the company and employees </a:t>
            </a:r>
            <a:r>
              <a:rPr lang="en" sz="1200">
                <a:latin typeface="Times New Roman"/>
                <a:ea typeface="Times New Roman"/>
                <a:cs typeface="Times New Roman"/>
                <a:sym typeface="Times New Roman"/>
              </a:rPr>
              <a:t>with Category 3(medium)</a:t>
            </a:r>
            <a:r>
              <a:rPr lang="en" sz="1200" i="0" u="none" strike="noStrike" cap="none">
                <a:latin typeface="Times New Roman"/>
                <a:ea typeface="Times New Roman"/>
                <a:cs typeface="Times New Roman"/>
                <a:sym typeface="Times New Roman"/>
              </a:rPr>
              <a:t> rarely left the company.</a:t>
            </a:r>
          </a:p>
          <a:p>
            <a:pPr marL="0" marR="0" lvl="0" indent="-8890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165" name="Shape 165"/>
          <p:cNvPicPr preferRelativeResize="0"/>
          <p:nvPr/>
        </p:nvPicPr>
        <p:blipFill rotWithShape="1">
          <a:blip r:embed="rId4">
            <a:alphaModFix/>
          </a:blip>
          <a:srcRect l="15351" r="11857"/>
          <a:stretch/>
        </p:blipFill>
        <p:spPr>
          <a:xfrm>
            <a:off x="553024" y="561960"/>
            <a:ext cx="3157871" cy="2602155"/>
          </a:xfrm>
          <a:prstGeom prst="rect">
            <a:avLst/>
          </a:prstGeom>
          <a:noFill/>
          <a:ln>
            <a:noFill/>
          </a:ln>
        </p:spPr>
      </p:pic>
      <p:pic>
        <p:nvPicPr>
          <p:cNvPr id="166" name="Shape 166"/>
          <p:cNvPicPr preferRelativeResize="0"/>
          <p:nvPr/>
        </p:nvPicPr>
        <p:blipFill rotWithShape="1">
          <a:blip r:embed="rId5">
            <a:alphaModFix/>
          </a:blip>
          <a:srcRect/>
          <a:stretch/>
        </p:blipFill>
        <p:spPr>
          <a:xfrm>
            <a:off x="4600800" y="561950"/>
            <a:ext cx="4083599" cy="2584092"/>
          </a:xfrm>
          <a:prstGeom prst="rect">
            <a:avLst/>
          </a:prstGeom>
          <a:noFill/>
          <a:ln>
            <a:noFill/>
          </a:ln>
        </p:spPr>
      </p:pic>
      <p:sp>
        <p:nvSpPr>
          <p:cNvPr id="167" name="Shape 167"/>
          <p:cNvSpPr txBox="1"/>
          <p:nvPr/>
        </p:nvSpPr>
        <p:spPr>
          <a:xfrm>
            <a:off x="231613" y="3361750"/>
            <a:ext cx="3800700" cy="1772100"/>
          </a:xfrm>
          <a:prstGeom prst="rect">
            <a:avLst/>
          </a:prstGeom>
          <a:noFill/>
          <a:ln>
            <a:noFill/>
          </a:ln>
        </p:spPr>
        <p:txBody>
          <a:bodyPr wrap="square" lIns="91425" tIns="91425" rIns="91425" bIns="91425" anchor="t" anchorCtr="0">
            <a:noAutofit/>
          </a:bodyPr>
          <a:lstStyle/>
          <a:p>
            <a:pPr marL="0" lvl="0" indent="-69850" algn="just" rt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We transformed the variable as:</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 from (0 to 0.25) as category1</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 from (0.26 to 0.50) as category2</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 from (0.51 to 0.75) as category3</a:t>
            </a:r>
          </a:p>
          <a:p>
            <a:pPr marL="457200" lvl="0" indent="-304800" algn="just" rtl="0">
              <a:spcBef>
                <a:spcPts val="0"/>
              </a:spcBef>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Last_Evaluation from  (0.76 to 1) as category4</a:t>
            </a:r>
          </a:p>
          <a:p>
            <a:pPr marL="0" lvl="0" indent="-76200" algn="just" rtl="0">
              <a:spcBef>
                <a:spcPts val="0"/>
              </a:spcBef>
              <a:buClr>
                <a:schemeClr val="dk1"/>
              </a:buClr>
              <a:buSzPts val="1200"/>
              <a:buFont typeface="Times New Roman"/>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ctrTitle"/>
          </p:nvPr>
        </p:nvSpPr>
        <p:spPr>
          <a:xfrm>
            <a:off x="0" y="-47975"/>
            <a:ext cx="9144000" cy="6387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a:t>
            </a:r>
            <a:r>
              <a:rPr lang="en" sz="1400">
                <a:latin typeface="Times New Roman"/>
                <a:ea typeface="Times New Roman"/>
                <a:cs typeface="Times New Roman"/>
                <a:sym typeface="Times New Roman"/>
              </a:rPr>
              <a:t> N</a:t>
            </a:r>
            <a:r>
              <a:rPr lang="en" sz="1400" i="0" u="none" strike="noStrike" cap="none">
                <a:solidFill>
                  <a:schemeClr val="dk1"/>
                </a:solidFill>
                <a:latin typeface="Times New Roman"/>
                <a:ea typeface="Times New Roman"/>
                <a:cs typeface="Times New Roman"/>
                <a:sym typeface="Times New Roman"/>
              </a:rPr>
              <a:t>umber_projec</a:t>
            </a:r>
            <a:r>
              <a:rPr lang="en" sz="1400">
                <a:latin typeface="Times New Roman"/>
                <a:ea typeface="Times New Roman"/>
                <a:cs typeface="Times New Roman"/>
                <a:sym typeface="Times New Roman"/>
              </a:rPr>
              <a:t>t Left</a:t>
            </a:r>
            <a:r>
              <a:rPr lang="en" sz="1400" i="0" u="none" strike="noStrike" cap="none">
                <a:solidFill>
                  <a:schemeClr val="dk1"/>
                </a:solidFill>
                <a:latin typeface="Times New Roman"/>
                <a:ea typeface="Times New Roman"/>
                <a:cs typeface="Times New Roman"/>
                <a:sym typeface="Times New Roman"/>
              </a:rPr>
              <a:t> gives the following output:</a:t>
            </a:r>
          </a:p>
        </p:txBody>
      </p:sp>
      <p:pic>
        <p:nvPicPr>
          <p:cNvPr id="173" name="Shape 173"/>
          <p:cNvPicPr preferRelativeResize="0"/>
          <p:nvPr/>
        </p:nvPicPr>
        <p:blipFill rotWithShape="1">
          <a:blip r:embed="rId3">
            <a:alphaModFix/>
          </a:blip>
          <a:srcRect/>
          <a:stretch/>
        </p:blipFill>
        <p:spPr>
          <a:xfrm>
            <a:off x="0" y="4962525"/>
            <a:ext cx="9144001" cy="180975"/>
          </a:xfrm>
          <a:prstGeom prst="rect">
            <a:avLst/>
          </a:prstGeom>
          <a:noFill/>
          <a:ln>
            <a:noFill/>
          </a:ln>
        </p:spPr>
      </p:pic>
      <p:pic>
        <p:nvPicPr>
          <p:cNvPr id="174" name="Shape 174"/>
          <p:cNvPicPr preferRelativeResize="0"/>
          <p:nvPr/>
        </p:nvPicPr>
        <p:blipFill rotWithShape="1">
          <a:blip r:embed="rId4">
            <a:alphaModFix/>
          </a:blip>
          <a:srcRect l="3153" r="5954"/>
          <a:stretch/>
        </p:blipFill>
        <p:spPr>
          <a:xfrm>
            <a:off x="571550" y="767651"/>
            <a:ext cx="3282666" cy="2779000"/>
          </a:xfrm>
          <a:prstGeom prst="rect">
            <a:avLst/>
          </a:prstGeom>
          <a:noFill/>
          <a:ln>
            <a:noFill/>
          </a:ln>
        </p:spPr>
      </p:pic>
      <p:pic>
        <p:nvPicPr>
          <p:cNvPr id="175" name="Shape 175"/>
          <p:cNvPicPr preferRelativeResize="0"/>
          <p:nvPr/>
        </p:nvPicPr>
        <p:blipFill rotWithShape="1">
          <a:blip r:embed="rId5">
            <a:alphaModFix/>
          </a:blip>
          <a:srcRect l="1860" r="3487"/>
          <a:stretch/>
        </p:blipFill>
        <p:spPr>
          <a:xfrm>
            <a:off x="4985950" y="723475"/>
            <a:ext cx="3599925" cy="2867375"/>
          </a:xfrm>
          <a:prstGeom prst="rect">
            <a:avLst/>
          </a:prstGeom>
          <a:noFill/>
          <a:ln>
            <a:noFill/>
          </a:ln>
        </p:spPr>
      </p:pic>
      <p:sp>
        <p:nvSpPr>
          <p:cNvPr id="176" name="Shape 176"/>
          <p:cNvSpPr txBox="1"/>
          <p:nvPr/>
        </p:nvSpPr>
        <p:spPr>
          <a:xfrm>
            <a:off x="475000" y="3723575"/>
            <a:ext cx="3788700" cy="12003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We </a:t>
            </a:r>
            <a:r>
              <a:rPr lang="en" sz="1200">
                <a:latin typeface="Times New Roman"/>
                <a:ea typeface="Times New Roman"/>
                <a:cs typeface="Times New Roman"/>
                <a:sym typeface="Times New Roman"/>
              </a:rPr>
              <a:t>observe</a:t>
            </a:r>
            <a:r>
              <a:rPr lang="en" sz="1200" i="0" u="none" strike="noStrike" cap="none">
                <a:solidFill>
                  <a:srgbClr val="000000"/>
                </a:solidFill>
                <a:latin typeface="Times New Roman"/>
                <a:ea typeface="Times New Roman"/>
                <a:cs typeface="Times New Roman"/>
                <a:sym typeface="Times New Roman"/>
              </a:rPr>
              <a:t> from the above table that </a:t>
            </a:r>
            <a:r>
              <a:rPr lang="en" sz="1200">
                <a:latin typeface="Times New Roman"/>
                <a:ea typeface="Times New Roman"/>
                <a:cs typeface="Times New Roman"/>
                <a:sym typeface="Times New Roman"/>
              </a:rPr>
              <a:t>Numer_project</a:t>
            </a:r>
          </a:p>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is a significant predictor of left. </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We also observe that </a:t>
            </a:r>
            <a:r>
              <a:rPr lang="en" sz="1200" i="0" u="none" strike="noStrike" cap="none">
                <a:solidFill>
                  <a:srgbClr val="000000"/>
                </a:solidFill>
                <a:latin typeface="Times New Roman"/>
                <a:ea typeface="Times New Roman"/>
                <a:cs typeface="Times New Roman"/>
                <a:sym typeface="Times New Roman"/>
              </a:rPr>
              <a:t> the correlation between project number and left is 0.0451. Hence, there</a:t>
            </a:r>
            <a:r>
              <a:rPr lang="en" sz="1200">
                <a:latin typeface="Times New Roman"/>
                <a:ea typeface="Times New Roman"/>
                <a:cs typeface="Times New Roman"/>
                <a:sym typeface="Times New Roman"/>
              </a:rPr>
              <a:t> is not much correlation between the two variables.</a:t>
            </a:r>
          </a:p>
        </p:txBody>
      </p:sp>
      <p:sp>
        <p:nvSpPr>
          <p:cNvPr id="177" name="Shape 177"/>
          <p:cNvSpPr txBox="1"/>
          <p:nvPr/>
        </p:nvSpPr>
        <p:spPr>
          <a:xfrm>
            <a:off x="4914300" y="3655721"/>
            <a:ext cx="3914100" cy="927900"/>
          </a:xfrm>
          <a:prstGeom prst="rect">
            <a:avLst/>
          </a:prstGeom>
          <a:noFill/>
          <a:ln>
            <a:noFill/>
          </a:ln>
        </p:spPr>
        <p:txBody>
          <a:bodyPr wrap="square" lIns="91425" tIns="91425" rIns="91425" bIns="91425" anchor="t" anchorCtr="0">
            <a:noAutofit/>
          </a:bodyPr>
          <a:lstStyle/>
          <a:p>
            <a:pPr marL="0" lvl="0" indent="-76200" rtl="0">
              <a:spcBef>
                <a:spcPts val="0"/>
              </a:spcBef>
              <a:buClr>
                <a:schemeClr val="dk1"/>
              </a:buClr>
              <a:buSzPts val="1200"/>
              <a:buFont typeface="TimesNewRoman"/>
              <a:buNone/>
            </a:pPr>
            <a:r>
              <a:rPr lang="en" sz="1200">
                <a:solidFill>
                  <a:schemeClr val="dk1"/>
                </a:solidFill>
                <a:latin typeface="Times New Roman"/>
                <a:ea typeface="Times New Roman"/>
                <a:cs typeface="Times New Roman"/>
                <a:sym typeface="Times New Roman"/>
              </a:rPr>
              <a:t>Further, looking into the plot above we interpret that the employees having Number_project as  2, 6 and 7 most likely left the company.</a:t>
            </a:r>
          </a:p>
          <a:p>
            <a:pPr marL="0" lvl="0" indent="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ctrTitle"/>
          </p:nvPr>
        </p:nvSpPr>
        <p:spPr>
          <a:xfrm>
            <a:off x="0" y="0"/>
            <a:ext cx="9144000" cy="5949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 Time_Spend_Company</a:t>
            </a:r>
            <a:r>
              <a:rPr lang="en" sz="1400">
                <a:latin typeface="Times New Roman"/>
                <a:ea typeface="Times New Roman"/>
                <a:cs typeface="Times New Roman"/>
                <a:sym typeface="Times New Roman"/>
              </a:rPr>
              <a:t> Vs</a:t>
            </a:r>
            <a:r>
              <a:rPr lang="en" sz="1400" i="0" u="none" strike="noStrike" cap="none">
                <a:solidFill>
                  <a:schemeClr val="dk1"/>
                </a:solidFill>
                <a:latin typeface="Times New Roman"/>
                <a:ea typeface="Times New Roman"/>
                <a:cs typeface="Times New Roman"/>
                <a:sym typeface="Times New Roman"/>
              </a:rPr>
              <a:t> Left gives the following output:</a:t>
            </a:r>
          </a:p>
        </p:txBody>
      </p:sp>
      <p:pic>
        <p:nvPicPr>
          <p:cNvPr id="183" name="Shape 183"/>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184" name="Shape 184"/>
          <p:cNvSpPr txBox="1"/>
          <p:nvPr/>
        </p:nvSpPr>
        <p:spPr>
          <a:xfrm>
            <a:off x="203575" y="3577550"/>
            <a:ext cx="3964500" cy="1385100"/>
          </a:xfrm>
          <a:prstGeom prst="rect">
            <a:avLst/>
          </a:prstGeom>
          <a:noFill/>
          <a:ln>
            <a:noFill/>
          </a:ln>
        </p:spPr>
        <p:txBody>
          <a:bodyPr wrap="square" lIns="91425" tIns="45700" rIns="91425" bIns="45700" anchor="t" anchorCtr="0">
            <a:noAutofit/>
          </a:bodyPr>
          <a:lstStyle/>
          <a:p>
            <a:pPr marL="0" marR="0" lvl="0" indent="-76200" algn="just"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We </a:t>
            </a:r>
            <a:r>
              <a:rPr lang="en" sz="1200">
                <a:latin typeface="Times New Roman"/>
                <a:ea typeface="Times New Roman"/>
                <a:cs typeface="Times New Roman"/>
                <a:sym typeface="Times New Roman"/>
              </a:rPr>
              <a:t>observe </a:t>
            </a:r>
            <a:r>
              <a:rPr lang="en" sz="1200" i="0" u="none" strike="noStrike" cap="none">
                <a:solidFill>
                  <a:srgbClr val="000000"/>
                </a:solidFill>
                <a:latin typeface="Times New Roman"/>
                <a:ea typeface="Times New Roman"/>
                <a:cs typeface="Times New Roman"/>
                <a:sym typeface="Times New Roman"/>
              </a:rPr>
              <a:t>Time_Spend_Company  is a significant predictor of left</a:t>
            </a:r>
            <a:r>
              <a:rPr lang="en" sz="1200">
                <a:latin typeface="Times New Roman"/>
                <a:ea typeface="Times New Roman"/>
                <a:cs typeface="Times New Roman"/>
                <a:sym typeface="Times New Roman"/>
              </a:rPr>
              <a:t> since the p-value is less than 0.05.</a:t>
            </a:r>
          </a:p>
          <a:p>
            <a:pPr marL="0" marR="0" lvl="0" indent="-76200" algn="just"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just"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We also</a:t>
            </a:r>
            <a:r>
              <a:rPr lang="en" sz="1200" i="0" u="none" strike="noStrike" cap="none">
                <a:solidFill>
                  <a:srgbClr val="000000"/>
                </a:solidFill>
                <a:latin typeface="Times New Roman"/>
                <a:ea typeface="Times New Roman"/>
                <a:cs typeface="Times New Roman"/>
                <a:sym typeface="Times New Roman"/>
              </a:rPr>
              <a:t> see the correlation between Time_Spend_Company and left is 0.2107 which means for every 1 year increase in the time spend at the company, the probability of employee leaving the company increased by 0.2107. </a:t>
            </a:r>
          </a:p>
        </p:txBody>
      </p:sp>
      <p:pic>
        <p:nvPicPr>
          <p:cNvPr id="185" name="Shape 185"/>
          <p:cNvPicPr preferRelativeResize="0"/>
          <p:nvPr/>
        </p:nvPicPr>
        <p:blipFill rotWithShape="1">
          <a:blip r:embed="rId4">
            <a:alphaModFix/>
          </a:blip>
          <a:srcRect l="5100" t="2390" r="9069"/>
          <a:stretch/>
        </p:blipFill>
        <p:spPr>
          <a:xfrm>
            <a:off x="318976" y="686075"/>
            <a:ext cx="3678866" cy="2891483"/>
          </a:xfrm>
          <a:prstGeom prst="rect">
            <a:avLst/>
          </a:prstGeom>
          <a:noFill/>
          <a:ln>
            <a:noFill/>
          </a:ln>
        </p:spPr>
      </p:pic>
      <p:pic>
        <p:nvPicPr>
          <p:cNvPr id="186" name="Shape 186"/>
          <p:cNvPicPr preferRelativeResize="0"/>
          <p:nvPr/>
        </p:nvPicPr>
        <p:blipFill rotWithShape="1">
          <a:blip r:embed="rId5">
            <a:alphaModFix/>
          </a:blip>
          <a:srcRect l="1396" t="2064" r="3952" b="2612"/>
          <a:stretch/>
        </p:blipFill>
        <p:spPr>
          <a:xfrm>
            <a:off x="4299675" y="676913"/>
            <a:ext cx="4327449" cy="2857175"/>
          </a:xfrm>
          <a:prstGeom prst="rect">
            <a:avLst/>
          </a:prstGeom>
          <a:noFill/>
          <a:ln>
            <a:noFill/>
          </a:ln>
        </p:spPr>
      </p:pic>
      <p:sp>
        <p:nvSpPr>
          <p:cNvPr id="187" name="Shape 187"/>
          <p:cNvSpPr txBox="1"/>
          <p:nvPr/>
        </p:nvSpPr>
        <p:spPr>
          <a:xfrm>
            <a:off x="4254350" y="3594300"/>
            <a:ext cx="4418100" cy="13080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F</a:t>
            </a:r>
            <a:r>
              <a:rPr lang="en" sz="1200" i="0" u="none" strike="noStrike" cap="none">
                <a:solidFill>
                  <a:srgbClr val="000000"/>
                </a:solidFill>
                <a:latin typeface="Times New Roman"/>
                <a:ea typeface="Times New Roman"/>
                <a:cs typeface="Times New Roman"/>
                <a:sym typeface="Times New Roman"/>
              </a:rPr>
              <a:t>rom the </a:t>
            </a:r>
            <a:r>
              <a:rPr lang="en" sz="1200">
                <a:latin typeface="Times New Roman"/>
                <a:ea typeface="Times New Roman"/>
                <a:cs typeface="Times New Roman"/>
                <a:sym typeface="Times New Roman"/>
              </a:rPr>
              <a:t>above</a:t>
            </a:r>
            <a:r>
              <a:rPr lang="en" sz="1200" i="0" u="none" strike="noStrike" cap="none">
                <a:solidFill>
                  <a:srgbClr val="000000"/>
                </a:solidFill>
                <a:latin typeface="Times New Roman"/>
                <a:ea typeface="Times New Roman"/>
                <a:cs typeface="Times New Roman"/>
                <a:sym typeface="Times New Roman"/>
              </a:rPr>
              <a:t> graph, </a:t>
            </a:r>
            <a:r>
              <a:rPr lang="en" sz="1200">
                <a:latin typeface="Times New Roman"/>
                <a:ea typeface="Times New Roman"/>
                <a:cs typeface="Times New Roman"/>
                <a:sym typeface="Times New Roman"/>
              </a:rPr>
              <a:t>we see</a:t>
            </a:r>
            <a:r>
              <a:rPr lang="en" sz="1200" i="0" u="none" strike="noStrike" cap="none">
                <a:solidFill>
                  <a:srgbClr val="000000"/>
                </a:solidFill>
                <a:latin typeface="Times New Roman"/>
                <a:ea typeface="Times New Roman"/>
                <a:cs typeface="Times New Roman"/>
                <a:sym typeface="Times New Roman"/>
              </a:rPr>
              <a:t> that the employees who worked for 5 years left the company more likely.</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In contrast, the employees who worked for 6 years or more did not leave the company.</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The employees who spent 2 years at the company rarely left.</a:t>
            </a: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0" y="-70100"/>
            <a:ext cx="9144000" cy="4365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 </a:t>
            </a:r>
            <a:r>
              <a:rPr lang="en" sz="1400">
                <a:latin typeface="Times New Roman"/>
                <a:ea typeface="Times New Roman"/>
                <a:cs typeface="Times New Roman"/>
                <a:sym typeface="Times New Roman"/>
              </a:rPr>
              <a:t>Promotion_last_5 years Vs Left</a:t>
            </a:r>
            <a:r>
              <a:rPr lang="en" sz="1400" i="0" u="none" strike="noStrike" cap="none">
                <a:solidFill>
                  <a:schemeClr val="dk1"/>
                </a:solidFill>
                <a:latin typeface="Times New Roman"/>
                <a:ea typeface="Times New Roman"/>
                <a:cs typeface="Times New Roman"/>
                <a:sym typeface="Times New Roman"/>
              </a:rPr>
              <a:t> gives the following output:</a:t>
            </a:r>
          </a:p>
        </p:txBody>
      </p:sp>
      <p:pic>
        <p:nvPicPr>
          <p:cNvPr id="193" name="Shape 193"/>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194" name="Shape 194"/>
          <p:cNvSpPr txBox="1"/>
          <p:nvPr/>
        </p:nvSpPr>
        <p:spPr>
          <a:xfrm>
            <a:off x="134250" y="3373250"/>
            <a:ext cx="8875500" cy="13851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We can see from the above table that </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promotion</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last</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5years</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 is a significant predictor of left .</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We also observe that</a:t>
            </a:r>
            <a:r>
              <a:rPr lang="en" sz="1200" i="0" u="none" strike="noStrike" cap="none">
                <a:solidFill>
                  <a:srgbClr val="000000"/>
                </a:solidFill>
                <a:latin typeface="Times New Roman"/>
                <a:ea typeface="Times New Roman"/>
                <a:cs typeface="Times New Roman"/>
                <a:sym typeface="Times New Roman"/>
              </a:rPr>
              <a:t> the correlation between </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promotion</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last_5years</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 and left is strong with value -1.6174 which </a:t>
            </a:r>
            <a:r>
              <a:rPr lang="en" sz="1200">
                <a:latin typeface="Times New Roman"/>
                <a:ea typeface="Times New Roman"/>
                <a:cs typeface="Times New Roman"/>
                <a:sym typeface="Times New Roman"/>
              </a:rPr>
              <a:t>signifies that</a:t>
            </a:r>
            <a:r>
              <a:rPr lang="en" sz="1200" i="0" u="none" strike="noStrike" cap="none">
                <a:solidFill>
                  <a:srgbClr val="000000"/>
                </a:solidFill>
                <a:latin typeface="Times New Roman"/>
                <a:ea typeface="Times New Roman"/>
                <a:cs typeface="Times New Roman"/>
                <a:sym typeface="Times New Roman"/>
              </a:rPr>
              <a:t> for each promotion an employee gets, the probability of him leaving the company decreases by -1.6174. </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From the </a:t>
            </a:r>
            <a:r>
              <a:rPr lang="en" sz="1200">
                <a:latin typeface="Times New Roman"/>
                <a:ea typeface="Times New Roman"/>
                <a:cs typeface="Times New Roman"/>
                <a:sym typeface="Times New Roman"/>
              </a:rPr>
              <a:t>above </a:t>
            </a:r>
            <a:r>
              <a:rPr lang="en" sz="1200" i="0" u="none" strike="noStrike" cap="none">
                <a:solidFill>
                  <a:srgbClr val="000000"/>
                </a:solidFill>
                <a:latin typeface="Times New Roman"/>
                <a:ea typeface="Times New Roman"/>
                <a:cs typeface="Times New Roman"/>
                <a:sym typeface="Times New Roman"/>
              </a:rPr>
              <a:t>graph we </a:t>
            </a:r>
            <a:r>
              <a:rPr lang="en" sz="1200">
                <a:latin typeface="Times New Roman"/>
                <a:ea typeface="Times New Roman"/>
                <a:cs typeface="Times New Roman"/>
                <a:sym typeface="Times New Roman"/>
              </a:rPr>
              <a:t>observe</a:t>
            </a:r>
            <a:r>
              <a:rPr lang="en" sz="1200" i="0" u="none" strike="noStrike" cap="none">
                <a:solidFill>
                  <a:srgbClr val="000000"/>
                </a:solidFill>
                <a:latin typeface="Times New Roman"/>
                <a:ea typeface="Times New Roman"/>
                <a:cs typeface="Times New Roman"/>
                <a:sym typeface="Times New Roman"/>
              </a:rPr>
              <a:t> th</a:t>
            </a:r>
            <a:r>
              <a:rPr lang="en" sz="1200">
                <a:latin typeface="Times New Roman"/>
                <a:ea typeface="Times New Roman"/>
                <a:cs typeface="Times New Roman"/>
                <a:sym typeface="Times New Roman"/>
              </a:rPr>
              <a:t>at </a:t>
            </a:r>
            <a:r>
              <a:rPr lang="en" sz="1200">
                <a:solidFill>
                  <a:schemeClr val="dk1"/>
                </a:solidFill>
                <a:latin typeface="Times New Roman"/>
                <a:ea typeface="Times New Roman"/>
                <a:cs typeface="Times New Roman"/>
                <a:sym typeface="Times New Roman"/>
              </a:rPr>
              <a:t>the employees who are promoted in last 5 years are more likely to stay in the company than the employees who are not promoted. </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p:txBody>
      </p:sp>
      <p:pic>
        <p:nvPicPr>
          <p:cNvPr id="195" name="Shape 195"/>
          <p:cNvPicPr preferRelativeResize="0"/>
          <p:nvPr/>
        </p:nvPicPr>
        <p:blipFill rotWithShape="1">
          <a:blip r:embed="rId4">
            <a:alphaModFix/>
          </a:blip>
          <a:srcRect l="6172" t="2230" r="5445"/>
          <a:stretch/>
        </p:blipFill>
        <p:spPr>
          <a:xfrm>
            <a:off x="249876" y="548325"/>
            <a:ext cx="3678866" cy="2751563"/>
          </a:xfrm>
          <a:prstGeom prst="rect">
            <a:avLst/>
          </a:prstGeom>
          <a:noFill/>
          <a:ln>
            <a:noFill/>
          </a:ln>
        </p:spPr>
      </p:pic>
      <p:pic>
        <p:nvPicPr>
          <p:cNvPr id="196" name="Shape 196"/>
          <p:cNvPicPr preferRelativeResize="0"/>
          <p:nvPr/>
        </p:nvPicPr>
        <p:blipFill rotWithShape="1">
          <a:blip r:embed="rId5">
            <a:alphaModFix/>
          </a:blip>
          <a:srcRect r="3487"/>
          <a:stretch/>
        </p:blipFill>
        <p:spPr>
          <a:xfrm>
            <a:off x="4481563" y="548325"/>
            <a:ext cx="4412512" cy="27515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ctrTitle"/>
          </p:nvPr>
        </p:nvSpPr>
        <p:spPr>
          <a:xfrm>
            <a:off x="0" y="0"/>
            <a:ext cx="9144000" cy="392100"/>
          </a:xfrm>
          <a:prstGeom prst="rect">
            <a:avLst/>
          </a:prstGeom>
          <a:noFill/>
          <a:ln>
            <a:noFill/>
          </a:ln>
        </p:spPr>
        <p:txBody>
          <a:bodyPr wrap="square" lIns="91425" tIns="91425" rIns="91425" bIns="91425" anchor="b" anchorCtr="0">
            <a:noAutofit/>
          </a:bodyPr>
          <a:lstStyle/>
          <a:p>
            <a:pPr marL="0" marR="0" lvl="0" indent="-330200" algn="ctr" rtl="0">
              <a:lnSpc>
                <a:spcPct val="100000"/>
              </a:lnSpc>
              <a:spcBef>
                <a:spcPts val="0"/>
              </a:spcBef>
              <a:spcAft>
                <a:spcPts val="0"/>
              </a:spcAft>
              <a:buClr>
                <a:schemeClr val="dk1"/>
              </a:buClr>
              <a:buSzPts val="5200"/>
              <a:buFont typeface="TimesNewRoman"/>
              <a:buNone/>
            </a:pPr>
            <a:r>
              <a:rPr lang="en" sz="1400">
                <a:latin typeface="Times New Roman"/>
                <a:ea typeface="Times New Roman"/>
                <a:cs typeface="Times New Roman"/>
                <a:sym typeface="Times New Roman"/>
              </a:rPr>
              <a:t>L</a:t>
            </a:r>
            <a:r>
              <a:rPr lang="en" sz="1400" i="0" u="none" strike="noStrike" cap="none">
                <a:solidFill>
                  <a:schemeClr val="dk1"/>
                </a:solidFill>
                <a:latin typeface="Times New Roman"/>
                <a:ea typeface="Times New Roman"/>
                <a:cs typeface="Times New Roman"/>
                <a:sym typeface="Times New Roman"/>
              </a:rPr>
              <a:t>ogistic regression for</a:t>
            </a:r>
            <a:r>
              <a:rPr lang="en" sz="1400">
                <a:latin typeface="Times New Roman"/>
                <a:ea typeface="Times New Roman"/>
                <a:cs typeface="Times New Roman"/>
                <a:sym typeface="Times New Roman"/>
              </a:rPr>
              <a:t> </a:t>
            </a:r>
            <a:r>
              <a:rPr lang="en" sz="1400" i="0" u="none" strike="noStrike" cap="none">
                <a:solidFill>
                  <a:schemeClr val="dk1"/>
                </a:solidFill>
                <a:latin typeface="Times New Roman"/>
                <a:ea typeface="Times New Roman"/>
                <a:cs typeface="Times New Roman"/>
                <a:sym typeface="Times New Roman"/>
              </a:rPr>
              <a:t>Average_montly_hours Vs </a:t>
            </a:r>
            <a:r>
              <a:rPr lang="en" sz="1400">
                <a:latin typeface="Times New Roman"/>
                <a:ea typeface="Times New Roman"/>
                <a:cs typeface="Times New Roman"/>
                <a:sym typeface="Times New Roman"/>
              </a:rPr>
              <a:t>Left</a:t>
            </a:r>
            <a:r>
              <a:rPr lang="en" sz="1400" i="0" u="none" strike="noStrike" cap="none">
                <a:solidFill>
                  <a:schemeClr val="dk1"/>
                </a:solidFill>
                <a:latin typeface="Times New Roman"/>
                <a:ea typeface="Times New Roman"/>
                <a:cs typeface="Times New Roman"/>
                <a:sym typeface="Times New Roman"/>
              </a:rPr>
              <a:t> gives the following output:</a:t>
            </a:r>
          </a:p>
        </p:txBody>
      </p:sp>
      <p:pic>
        <p:nvPicPr>
          <p:cNvPr id="202" name="Shape 202"/>
          <p:cNvPicPr preferRelativeResize="0"/>
          <p:nvPr/>
        </p:nvPicPr>
        <p:blipFill rotWithShape="1">
          <a:blip r:embed="rId3">
            <a:alphaModFix/>
          </a:blip>
          <a:srcRect/>
          <a:stretch/>
        </p:blipFill>
        <p:spPr>
          <a:xfrm>
            <a:off x="0" y="4962525"/>
            <a:ext cx="9144001" cy="180975"/>
          </a:xfrm>
          <a:prstGeom prst="rect">
            <a:avLst/>
          </a:prstGeom>
          <a:noFill/>
          <a:ln>
            <a:noFill/>
          </a:ln>
        </p:spPr>
      </p:pic>
      <p:sp>
        <p:nvSpPr>
          <p:cNvPr id="203" name="Shape 203"/>
          <p:cNvSpPr txBox="1"/>
          <p:nvPr/>
        </p:nvSpPr>
        <p:spPr>
          <a:xfrm>
            <a:off x="230700" y="3421425"/>
            <a:ext cx="3937200" cy="15093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We </a:t>
            </a:r>
            <a:r>
              <a:rPr lang="en" sz="1200">
                <a:latin typeface="Times New Roman"/>
                <a:ea typeface="Times New Roman"/>
                <a:cs typeface="Times New Roman"/>
                <a:sym typeface="Times New Roman"/>
              </a:rPr>
              <a:t>observe</a:t>
            </a:r>
            <a:r>
              <a:rPr lang="en" sz="1200" i="0" u="none" strike="noStrike" cap="none">
                <a:solidFill>
                  <a:srgbClr val="000000"/>
                </a:solidFill>
                <a:latin typeface="Times New Roman"/>
                <a:ea typeface="Times New Roman"/>
                <a:cs typeface="Times New Roman"/>
                <a:sym typeface="Times New Roman"/>
              </a:rPr>
              <a:t> from the above table that the </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Average</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monthly</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hours</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 </a:t>
            </a:r>
            <a:r>
              <a:rPr lang="en" sz="1200">
                <a:latin typeface="Times New Roman"/>
                <a:ea typeface="Times New Roman"/>
                <a:cs typeface="Times New Roman"/>
                <a:sym typeface="Times New Roman"/>
              </a:rPr>
              <a:t>is</a:t>
            </a:r>
            <a:r>
              <a:rPr lang="en" sz="1200" i="0" u="none" strike="noStrike" cap="none">
                <a:solidFill>
                  <a:srgbClr val="000000"/>
                </a:solidFill>
                <a:latin typeface="Times New Roman"/>
                <a:ea typeface="Times New Roman"/>
                <a:cs typeface="Times New Roman"/>
                <a:sym typeface="Times New Roman"/>
              </a:rPr>
              <a:t> a significant predictor of left. </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a:latin typeface="Times New Roman"/>
                <a:ea typeface="Times New Roman"/>
                <a:cs typeface="Times New Roman"/>
                <a:sym typeface="Times New Roman"/>
              </a:rPr>
              <a:t>We also observe that </a:t>
            </a:r>
            <a:r>
              <a:rPr lang="en" sz="1200" i="0" u="none" strike="noStrike" cap="none">
                <a:solidFill>
                  <a:srgbClr val="000000"/>
                </a:solidFill>
                <a:latin typeface="Times New Roman"/>
                <a:ea typeface="Times New Roman"/>
                <a:cs typeface="Times New Roman"/>
                <a:sym typeface="Times New Roman"/>
              </a:rPr>
              <a:t>the correlation between </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Average</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monthly</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hours</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 and left is 0.00336 </a:t>
            </a:r>
            <a:r>
              <a:rPr lang="en" sz="1200">
                <a:latin typeface="Times New Roman"/>
                <a:ea typeface="Times New Roman"/>
                <a:cs typeface="Times New Roman"/>
                <a:sym typeface="Times New Roman"/>
              </a:rPr>
              <a:t>i.</a:t>
            </a:r>
            <a:r>
              <a:rPr lang="en" sz="1200" i="0" u="none" strike="noStrike" cap="none">
                <a:solidFill>
                  <a:srgbClr val="000000"/>
                </a:solidFill>
                <a:latin typeface="Times New Roman"/>
                <a:ea typeface="Times New Roman"/>
                <a:cs typeface="Times New Roman"/>
                <a:sym typeface="Times New Roman"/>
              </a:rPr>
              <a:t>e., for each unit increase </a:t>
            </a:r>
            <a:r>
              <a:rPr lang="en" sz="1200">
                <a:latin typeface="Times New Roman"/>
                <a:ea typeface="Times New Roman"/>
                <a:cs typeface="Times New Roman"/>
                <a:sym typeface="Times New Roman"/>
              </a:rPr>
              <a:t>in ‘</a:t>
            </a:r>
            <a:r>
              <a:rPr lang="en" sz="1200" i="0" u="none" strike="noStrike" cap="none">
                <a:solidFill>
                  <a:srgbClr val="000000"/>
                </a:solidFill>
                <a:latin typeface="Times New Roman"/>
                <a:ea typeface="Times New Roman"/>
                <a:cs typeface="Times New Roman"/>
                <a:sym typeface="Times New Roman"/>
              </a:rPr>
              <a:t>Average</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monthly</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hours</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 increase 0.00336 units of the probability of employee leaving the company.</a:t>
            </a:r>
          </a:p>
        </p:txBody>
      </p:sp>
      <p:sp>
        <p:nvSpPr>
          <p:cNvPr id="204" name="Shape 204"/>
          <p:cNvSpPr txBox="1"/>
          <p:nvPr/>
        </p:nvSpPr>
        <p:spPr>
          <a:xfrm>
            <a:off x="4274300" y="3421425"/>
            <a:ext cx="4628400" cy="1327500"/>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From the above graph,  it is clearly seen that the employees who spent more numbers of monthly hours more likely left the company.</a:t>
            </a:r>
          </a:p>
          <a:p>
            <a:pPr marL="0" marR="0" lvl="0" indent="-76200" algn="l" rtl="0">
              <a:lnSpc>
                <a:spcPct val="100000"/>
              </a:lnSpc>
              <a:spcBef>
                <a:spcPts val="0"/>
              </a:spcBef>
              <a:spcAft>
                <a:spcPts val="0"/>
              </a:spcAft>
              <a:buClr>
                <a:srgbClr val="000000"/>
              </a:buClr>
              <a:buSzPts val="1200"/>
              <a:buFont typeface="TimesNewRoman"/>
              <a:buNone/>
            </a:pPr>
            <a:endParaRPr sz="1200">
              <a:latin typeface="Times New Roman"/>
              <a:ea typeface="Times New Roman"/>
              <a:cs typeface="Times New Roman"/>
              <a:sym typeface="Times New Roman"/>
            </a:endParaRPr>
          </a:p>
          <a:p>
            <a:pPr marL="0" marR="0" lvl="0" indent="-76200" algn="l" rtl="0">
              <a:lnSpc>
                <a:spcPct val="100000"/>
              </a:lnSpc>
              <a:spcBef>
                <a:spcPts val="0"/>
              </a:spcBef>
              <a:spcAft>
                <a:spcPts val="0"/>
              </a:spcAft>
              <a:buClr>
                <a:srgbClr val="000000"/>
              </a:buClr>
              <a:buSzPts val="1200"/>
              <a:buFont typeface="TimesNewRoman"/>
              <a:buNone/>
            </a:pPr>
            <a:r>
              <a:rPr lang="en" sz="1200" i="0" u="none" strike="noStrike" cap="none">
                <a:solidFill>
                  <a:srgbClr val="000000"/>
                </a:solidFill>
                <a:latin typeface="Times New Roman"/>
                <a:ea typeface="Times New Roman"/>
                <a:cs typeface="Times New Roman"/>
                <a:sym typeface="Times New Roman"/>
              </a:rPr>
              <a:t>In addition, we can also see that a portion of employees with low </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average</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monthly</a:t>
            </a:r>
            <a:r>
              <a:rPr lang="en" sz="1200">
                <a:latin typeface="Times New Roman"/>
                <a:ea typeface="Times New Roman"/>
                <a:cs typeface="Times New Roman"/>
                <a:sym typeface="Times New Roman"/>
              </a:rPr>
              <a:t>_</a:t>
            </a:r>
            <a:r>
              <a:rPr lang="en" sz="1200" i="0" u="none" strike="noStrike" cap="none">
                <a:solidFill>
                  <a:srgbClr val="000000"/>
                </a:solidFill>
                <a:latin typeface="Times New Roman"/>
                <a:ea typeface="Times New Roman"/>
                <a:cs typeface="Times New Roman"/>
                <a:sym typeface="Times New Roman"/>
              </a:rPr>
              <a:t>hours</a:t>
            </a:r>
            <a:r>
              <a:rPr lang="en" sz="1200">
                <a:latin typeface="Times New Roman"/>
                <a:ea typeface="Times New Roman"/>
                <a:cs typeface="Times New Roman"/>
                <a:sym typeface="Times New Roman"/>
              </a:rPr>
              <a:t>’</a:t>
            </a:r>
            <a:r>
              <a:rPr lang="en" sz="1200" i="0" u="none" strike="noStrike" cap="none">
                <a:solidFill>
                  <a:srgbClr val="000000"/>
                </a:solidFill>
                <a:latin typeface="Times New Roman"/>
                <a:ea typeface="Times New Roman"/>
                <a:cs typeface="Times New Roman"/>
                <a:sym typeface="Times New Roman"/>
              </a:rPr>
              <a:t> also likely left the company.</a:t>
            </a: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5" name="Shape 205"/>
          <p:cNvPicPr preferRelativeResize="0"/>
          <p:nvPr/>
        </p:nvPicPr>
        <p:blipFill rotWithShape="1">
          <a:blip r:embed="rId4">
            <a:alphaModFix/>
          </a:blip>
          <a:srcRect l="11860" r="6279"/>
          <a:stretch/>
        </p:blipFill>
        <p:spPr>
          <a:xfrm>
            <a:off x="371413" y="454200"/>
            <a:ext cx="3742661" cy="2905125"/>
          </a:xfrm>
          <a:prstGeom prst="rect">
            <a:avLst/>
          </a:prstGeom>
          <a:noFill/>
          <a:ln>
            <a:noFill/>
          </a:ln>
        </p:spPr>
      </p:pic>
      <p:pic>
        <p:nvPicPr>
          <p:cNvPr id="206" name="Shape 206"/>
          <p:cNvPicPr preferRelativeResize="0"/>
          <p:nvPr/>
        </p:nvPicPr>
        <p:blipFill rotWithShape="1">
          <a:blip r:embed="rId5">
            <a:alphaModFix/>
          </a:blip>
          <a:srcRect t="1792" r="2324"/>
          <a:stretch/>
        </p:blipFill>
        <p:spPr>
          <a:xfrm>
            <a:off x="4274302" y="480263"/>
            <a:ext cx="4465673" cy="285298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3016</Words>
  <Application>Microsoft Macintosh PowerPoint</Application>
  <PresentationFormat>On-screen Show (16:9)</PresentationFormat>
  <Paragraphs>268</Paragraphs>
  <Slides>27</Slides>
  <Notes>27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27</vt:i4>
      </vt:variant>
    </vt:vector>
  </HeadingPairs>
  <TitlesOfParts>
    <vt:vector size="34" baseType="lpstr">
      <vt:lpstr>Arial</vt:lpstr>
      <vt:lpstr>Noto Sans Symbols</vt:lpstr>
      <vt:lpstr>Times New Roman</vt:lpstr>
      <vt:lpstr>TimesNewRoman</vt:lpstr>
      <vt:lpstr>Simple Light</vt:lpstr>
      <vt:lpstr>Simple Light</vt:lpstr>
      <vt:lpstr>Simple Light</vt:lpstr>
      <vt:lpstr> MKTG 5983 - Database Marketing - Final Project    Dataset- Human Resources Analytics Why are our best and most experienced employees leaving prematurely?    Submitted By: Ishan Malpotra (A20104861)</vt:lpstr>
      <vt:lpstr> Scope of the project:  Human resources data which contains the employee’s features in his stint at the organization. The behavioral aspects of an employee are analyzed against organizational features to make informed decisions. There might be several aspects that influence employee’s productivity at the company like high job satisfaction, good pay etc. Inversely there might be factors that drive him to leave the company. A good analysis is necessary to understand what factors are impacting the most. In our dataset we deal with around 15000 employees in company and 10 features.    Primary focus is on the following questions:  Why do employees leave? What are the factors that keep employees satisfied in the job? Do employees who have good last evaluation end up with low salary or no promotion? Whom do we need to retain? </vt:lpstr>
      <vt:lpstr>Variables used in dataset-  Independent Continuous Variables- Satisfaction_level, Last_evaluation, Number_project, Average_montly_hours and Time_spend_company.  Independent Categorical Variables- Work_accident, promotion_last_5_years, salary, sales.  Dependent Variables- Left.  The company had a turnover(left) rate of about 24%  Mean satisfaction of employees is 0.61  Let us analyze each variable with the dependent variable left to determine the factors for an employee to leave the company.  </vt:lpstr>
      <vt:lpstr> Logistic regression for Satisfaction_level Vs Left gives the following output:</vt:lpstr>
      <vt:lpstr>Logistic regression for Last_evalutation Vs Left gives the following output:</vt:lpstr>
      <vt:lpstr>Logistic regression for Number_project Left gives the following output:</vt:lpstr>
      <vt:lpstr>Logistic regression for Time_Spend_Company Vs Left gives the following output:</vt:lpstr>
      <vt:lpstr>Logistic regression for Promotion_last_5 years Vs Left gives the following output:</vt:lpstr>
      <vt:lpstr>Logistic regression for Average_montly_hours Vs Left gives the following output:</vt:lpstr>
      <vt:lpstr>Logistic regression for Work_accident Vs Left gives the following output:</vt:lpstr>
      <vt:lpstr>Logistic regression for Salary Vs Left gives the following output:</vt:lpstr>
      <vt:lpstr>Logistic regression for Department Vs Left gives the following output:</vt:lpstr>
      <vt:lpstr>Stepwise logistic regression is used to check the significant predictors of the model</vt:lpstr>
      <vt:lpstr>Summary</vt:lpstr>
      <vt:lpstr>PowerPoint Presentation</vt:lpstr>
      <vt:lpstr>Bar chart of Satisfaction_level(Mean) vs Left &amp; Satisfaction_level(Mean) vs Number_project:  </vt:lpstr>
      <vt:lpstr>Bar chart of Satisfaction_level(Mean) Vs Time_spent_company &amp; Scatterplot of Satisfaction_level vs Average_monthly_hours: </vt:lpstr>
      <vt:lpstr>   Bar chart of Satisfaction level(Mean) vs Last_Evaluation:</vt:lpstr>
      <vt:lpstr>Summary </vt:lpstr>
      <vt:lpstr>Question 3 - Do employees who have good last evaluation end up with low salary or no promotion? Method - Logistic Regression</vt:lpstr>
      <vt:lpstr>Effect of predictors and their interaction on the dependent variable:</vt:lpstr>
      <vt:lpstr>Business Question-4 Whom do we need to retain? Method- Correlation Matrix </vt:lpstr>
      <vt:lpstr>Correlation matrix for all the variables gives the following output:</vt:lpstr>
      <vt:lpstr>Bar chart for Satisfaction_level Vs Left &amp; Number_project Vs Left:</vt:lpstr>
      <vt:lpstr>Bar chart for Last_Evaluation Vs Left &amp; Average_monthly_hours Vs Left:</vt:lpstr>
      <vt:lpstr>Bar chart for Salary Vs Left: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MKTG 5983 - Database Marketing - Final Project   Group-14 Dataset- Human Resources Analytics Why are our best and most experienced employees leaving prematurely?    Group Members: Bhavana Baheti (A20115372) Chakradhar Pathi (A20096739) Ishan Malpotra (A20104861) Mrunali Kadam (A20114076) Ravali Musty (A20101635)</dc:title>
  <cp:lastModifiedBy>Malpotra, Ishan</cp:lastModifiedBy>
  <cp:revision>6</cp:revision>
  <dcterms:modified xsi:type="dcterms:W3CDTF">2019-03-13T10:25:34Z</dcterms:modified>
</cp:coreProperties>
</file>