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7"/>
  </p:notesMasterIdLst>
  <p:sldIdLst>
    <p:sldId id="292" r:id="rId2"/>
    <p:sldId id="305" r:id="rId3"/>
    <p:sldId id="306" r:id="rId4"/>
    <p:sldId id="301" r:id="rId5"/>
    <p:sldId id="300" r:id="rId6"/>
    <p:sldId id="277" r:id="rId7"/>
    <p:sldId id="278" r:id="rId8"/>
    <p:sldId id="256" r:id="rId9"/>
    <p:sldId id="258" r:id="rId10"/>
    <p:sldId id="259" r:id="rId11"/>
    <p:sldId id="260" r:id="rId12"/>
    <p:sldId id="302" r:id="rId13"/>
    <p:sldId id="283" r:id="rId14"/>
    <p:sldId id="285" r:id="rId15"/>
    <p:sldId id="261" r:id="rId16"/>
    <p:sldId id="262" r:id="rId17"/>
    <p:sldId id="263" r:id="rId18"/>
    <p:sldId id="272" r:id="rId19"/>
    <p:sldId id="303" r:id="rId20"/>
    <p:sldId id="279" r:id="rId21"/>
    <p:sldId id="280" r:id="rId22"/>
    <p:sldId id="281" r:id="rId23"/>
    <p:sldId id="284" r:id="rId24"/>
    <p:sldId id="264" r:id="rId25"/>
    <p:sldId id="265" r:id="rId26"/>
    <p:sldId id="266" r:id="rId27"/>
    <p:sldId id="267" r:id="rId28"/>
    <p:sldId id="273" r:id="rId29"/>
    <p:sldId id="274" r:id="rId30"/>
    <p:sldId id="304" r:id="rId31"/>
    <p:sldId id="268" r:id="rId32"/>
    <p:sldId id="269" r:id="rId33"/>
    <p:sldId id="270" r:id="rId34"/>
    <p:sldId id="271" r:id="rId35"/>
    <p:sldId id="275" r:id="rId36"/>
    <p:sldId id="276" r:id="rId37"/>
    <p:sldId id="298" r:id="rId38"/>
    <p:sldId id="289" r:id="rId39"/>
    <p:sldId id="290" r:id="rId40"/>
    <p:sldId id="291" r:id="rId41"/>
    <p:sldId id="308" r:id="rId42"/>
    <p:sldId id="307" r:id="rId43"/>
    <p:sldId id="294" r:id="rId44"/>
    <p:sldId id="295" r:id="rId45"/>
    <p:sldId id="29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1" d="100"/>
          <a:sy n="71" d="100"/>
        </p:scale>
        <p:origin x="4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A522F-CBA3-48C9-8ED4-DE227E9716D5}" type="datetimeFigureOut">
              <a:rPr lang="en-US" smtClean="0"/>
              <a:t>4/22/2021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F5C762-8622-4C86-9A2C-63F33BA9C3A1}" type="slidenum">
              <a:rPr lang="en-US" smtClean="0"/>
              <a:t>‹#›</a:t>
            </a:fld>
            <a:endParaRPr lang="en-US"/>
          </a:p>
        </p:txBody>
      </p:sp>
    </p:spTree>
    <p:extLst>
      <p:ext uri="{BB962C8B-B14F-4D97-AF65-F5344CB8AC3E}">
        <p14:creationId xmlns:p14="http://schemas.microsoft.com/office/powerpoint/2010/main" val="3230121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F5C762-8622-4C86-9A2C-63F33BA9C3A1}" type="slidenum">
              <a:rPr lang="en-US" smtClean="0"/>
              <a:t>1</a:t>
            </a:fld>
            <a:endParaRPr lang="en-US" dirty="0"/>
          </a:p>
        </p:txBody>
      </p:sp>
    </p:spTree>
    <p:extLst>
      <p:ext uri="{BB962C8B-B14F-4D97-AF65-F5344CB8AC3E}">
        <p14:creationId xmlns:p14="http://schemas.microsoft.com/office/powerpoint/2010/main" val="2831016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F5C762-8622-4C86-9A2C-63F33BA9C3A1}" type="slidenum">
              <a:rPr lang="en-US" smtClean="0"/>
              <a:t>23</a:t>
            </a:fld>
            <a:endParaRPr lang="en-US"/>
          </a:p>
        </p:txBody>
      </p:sp>
    </p:spTree>
    <p:extLst>
      <p:ext uri="{BB962C8B-B14F-4D97-AF65-F5344CB8AC3E}">
        <p14:creationId xmlns:p14="http://schemas.microsoft.com/office/powerpoint/2010/main" val="927583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E5E867-D659-4FBD-A971-E874D67B445C}" type="datetime1">
              <a:rPr lang="en-US" smtClean="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148844-65DC-4EB0-BFDD-6B8E13BD5F25}" type="datetime1">
              <a:rPr lang="en-US" smtClean="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47901A-A617-46AD-B951-3F6386795D69}" type="datetime1">
              <a:rPr lang="en-US" smtClean="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3C1F4C-1EFA-4E25-B04A-C12EF3769476}" type="datetime1">
              <a:rPr lang="en-US" smtClean="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455FE5-847B-41C9-9444-699602D684EA}" type="datetime1">
              <a:rPr lang="en-US" smtClean="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6A2B83-700D-479C-9E00-77DE716ECEDB}" type="datetime1">
              <a:rPr lang="en-US" smtClean="0"/>
              <a:t>4/22/2021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42F735-0639-493D-8312-BDD4C08CD55E}" type="datetime1">
              <a:rPr lang="en-US" smtClean="0"/>
              <a:t>4/22/2021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9D1FA9-8BF7-4D82-9CFF-F1A59D017AC8}" type="datetime1">
              <a:rPr lang="en-US" smtClean="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546B587-F8AB-4147-9CDE-5A1A4E4FEC2F}" type="datetime1">
              <a:rPr lang="en-US" smtClean="0"/>
              <a:t>4/22/2021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CA9188-BD91-4B33-B41E-DF7DF33CEC7A}" type="datetime1">
              <a:rPr lang="en-US" smtClean="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50FBC-4D7A-4999-97DC-48C664464354}" type="datetime1">
              <a:rPr lang="en-US" smtClean="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A5947C-F0FE-4F6D-8FC9-D2BEB1A4C909}" type="datetime1">
              <a:rPr lang="en-US" smtClean="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0E1B75-CDB9-4AAE-A4D9-327F4CAD6637}" type="datetime1">
              <a:rPr lang="en-US" smtClean="0"/>
              <a:t>4/22/2021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738835-784F-4EA9-A840-9F6E2E7FDEDF}" type="datetime1">
              <a:rPr lang="en-US" smtClean="0"/>
              <a:t>4/22/2021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3603C4A-6827-47DD-A7BB-AF33CD598AE7}" type="datetime1">
              <a:rPr lang="en-US" smtClean="0"/>
              <a:t>4/22/2021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95F394-AFA8-4F4A-A03E-9330B06883CD}" type="datetime1">
              <a:rPr lang="en-US" smtClean="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72D665-A28D-45DB-874A-CBA62BF3FA0C}" type="datetime1">
              <a:rPr lang="en-US" smtClean="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2152F4-BC1C-4860-97CF-512AC964896C}" type="datetime1">
              <a:rPr lang="en-US" smtClean="0"/>
              <a:t>4/22/2021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Desktop/Kaagaz_20210422_071317266918.pdf"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s://github.com/spMohanty/PlantVillage-Dataset/tree/master/raw/color"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victorzhou.com/" TargetMode="External"/><Relationship Id="rId2" Type="http://schemas.openxmlformats.org/officeDocument/2006/relationships/hyperlink" Target="https://towardsdatascience.com/" TargetMode="External"/><Relationship Id="rId1" Type="http://schemas.openxmlformats.org/officeDocument/2006/relationships/slideLayout" Target="../slideLayouts/slideLayout7.xml"/><Relationship Id="rId5" Type="http://schemas.openxmlformats.org/officeDocument/2006/relationships/hyperlink" Target="https://en.wikipedia.org/wiki/Image_moment" TargetMode="External"/><Relationship Id="rId4" Type="http://schemas.openxmlformats.org/officeDocument/2006/relationships/hyperlink" Target="https://haralick.org/journals/TexturalFeatures.pdf"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E2134D34-F6FC-4732-92CA-4C970CFD868B}"/>
              </a:ext>
            </a:extLst>
          </p:cNvPr>
          <p:cNvSpPr/>
          <p:nvPr/>
        </p:nvSpPr>
        <p:spPr>
          <a:xfrm>
            <a:off x="1925607" y="791017"/>
            <a:ext cx="6821099"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CAPSTONE PROJECT</a:t>
            </a:r>
          </a:p>
        </p:txBody>
      </p:sp>
      <p:sp>
        <p:nvSpPr>
          <p:cNvPr id="5" name="TextBox 4">
            <a:extLst>
              <a:ext uri="{FF2B5EF4-FFF2-40B4-BE49-F238E27FC236}">
                <a16:creationId xmlns:a16="http://schemas.microsoft.com/office/drawing/2014/main" xmlns="" id="{3CB1B1A6-ECAC-43A0-885D-EC296E6C939C}"/>
              </a:ext>
            </a:extLst>
          </p:cNvPr>
          <p:cNvSpPr txBox="1"/>
          <p:nvPr/>
        </p:nvSpPr>
        <p:spPr>
          <a:xfrm>
            <a:off x="974359" y="2109188"/>
            <a:ext cx="4152275" cy="523220"/>
          </a:xfrm>
          <a:prstGeom prst="rect">
            <a:avLst/>
          </a:prstGeom>
          <a:noFill/>
        </p:spPr>
        <p:txBody>
          <a:bodyPr wrap="square" rtlCol="0">
            <a:spAutoFit/>
          </a:bodyPr>
          <a:lstStyle/>
          <a:p>
            <a:r>
              <a:rPr lang="en-IN" sz="2800" b="1" dirty="0">
                <a:solidFill>
                  <a:schemeClr val="bg1"/>
                </a:solidFill>
              </a:rPr>
              <a:t>PROJECT REPORT ON:</a:t>
            </a:r>
          </a:p>
        </p:txBody>
      </p:sp>
      <p:sp>
        <p:nvSpPr>
          <p:cNvPr id="6" name="TextBox 5">
            <a:extLst>
              <a:ext uri="{FF2B5EF4-FFF2-40B4-BE49-F238E27FC236}">
                <a16:creationId xmlns:a16="http://schemas.microsoft.com/office/drawing/2014/main" xmlns="" id="{FEDCEEDC-4E8F-44A6-BA9B-2B9E2E991D09}"/>
              </a:ext>
            </a:extLst>
          </p:cNvPr>
          <p:cNvSpPr txBox="1"/>
          <p:nvPr/>
        </p:nvSpPr>
        <p:spPr>
          <a:xfrm>
            <a:off x="2793969" y="2652721"/>
            <a:ext cx="8792980" cy="1077218"/>
          </a:xfrm>
          <a:prstGeom prst="rect">
            <a:avLst/>
          </a:prstGeom>
          <a:noFill/>
        </p:spPr>
        <p:txBody>
          <a:bodyPr wrap="square" rtlCol="0">
            <a:spAutoFit/>
          </a:bodyPr>
          <a:lstStyle/>
          <a:p>
            <a:r>
              <a:rPr lang="en-US" sz="3200" b="1" dirty="0">
                <a:solidFill>
                  <a:srgbClr val="FFFF00"/>
                </a:solidFill>
                <a:latin typeface="Algerian" panose="04020705040A02060702" pitchFamily="82" charset="0"/>
              </a:rPr>
              <a:t>Plant Disease detection using image processing and machine learning</a:t>
            </a:r>
            <a:endParaRPr lang="en-US" sz="3200" dirty="0">
              <a:solidFill>
                <a:srgbClr val="FFFF00"/>
              </a:solidFill>
              <a:latin typeface="Algerian" panose="04020705040A02060702" pitchFamily="82" charset="0"/>
            </a:endParaRPr>
          </a:p>
        </p:txBody>
      </p:sp>
      <p:sp>
        <p:nvSpPr>
          <p:cNvPr id="7" name="TextBox 6">
            <a:extLst>
              <a:ext uri="{FF2B5EF4-FFF2-40B4-BE49-F238E27FC236}">
                <a16:creationId xmlns:a16="http://schemas.microsoft.com/office/drawing/2014/main" xmlns="" id="{4EA455AF-D63A-4B52-8F66-D7B0A2C0187B}"/>
              </a:ext>
            </a:extLst>
          </p:cNvPr>
          <p:cNvSpPr txBox="1"/>
          <p:nvPr/>
        </p:nvSpPr>
        <p:spPr>
          <a:xfrm>
            <a:off x="1793451" y="4003447"/>
            <a:ext cx="3102964" cy="523220"/>
          </a:xfrm>
          <a:prstGeom prst="rect">
            <a:avLst/>
          </a:prstGeom>
          <a:noFill/>
        </p:spPr>
        <p:txBody>
          <a:bodyPr wrap="square" rtlCol="0">
            <a:spAutoFit/>
          </a:bodyPr>
          <a:lstStyle/>
          <a:p>
            <a:r>
              <a:rPr lang="en-IN" sz="2800" b="1" dirty="0">
                <a:solidFill>
                  <a:schemeClr val="bg1"/>
                </a:solidFill>
              </a:rPr>
              <a:t>SUBMITTED BY:</a:t>
            </a:r>
          </a:p>
        </p:txBody>
      </p:sp>
      <p:sp>
        <p:nvSpPr>
          <p:cNvPr id="8" name="TextBox 7">
            <a:extLst>
              <a:ext uri="{FF2B5EF4-FFF2-40B4-BE49-F238E27FC236}">
                <a16:creationId xmlns:a16="http://schemas.microsoft.com/office/drawing/2014/main" xmlns="" id="{51759A55-DE0A-4D19-9772-2B503CDEC8C8}"/>
              </a:ext>
            </a:extLst>
          </p:cNvPr>
          <p:cNvSpPr txBox="1"/>
          <p:nvPr/>
        </p:nvSpPr>
        <p:spPr>
          <a:xfrm>
            <a:off x="1617482" y="4800175"/>
            <a:ext cx="4633193" cy="1815882"/>
          </a:xfrm>
          <a:prstGeom prst="rect">
            <a:avLst/>
          </a:prstGeom>
          <a:noFill/>
        </p:spPr>
        <p:txBody>
          <a:bodyPr wrap="square" rtlCol="0">
            <a:spAutoFit/>
          </a:bodyPr>
          <a:lstStyle/>
          <a:p>
            <a:r>
              <a:rPr lang="en-IN" sz="2800" b="1" dirty="0">
                <a:solidFill>
                  <a:schemeClr val="accent5">
                    <a:lumMod val="50000"/>
                  </a:schemeClr>
                </a:solidFill>
              </a:rPr>
              <a:t>17BEI0077 - SHREY GUPTA</a:t>
            </a:r>
          </a:p>
          <a:p>
            <a:r>
              <a:rPr lang="en-IN" sz="2800" b="1" dirty="0">
                <a:solidFill>
                  <a:schemeClr val="accent5">
                    <a:lumMod val="50000"/>
                  </a:schemeClr>
                </a:solidFill>
              </a:rPr>
              <a:t>17BEE0288 – ISHAN GOEL</a:t>
            </a:r>
          </a:p>
          <a:p>
            <a:r>
              <a:rPr lang="en-IN" sz="2800" b="1" dirty="0">
                <a:solidFill>
                  <a:schemeClr val="accent5">
                    <a:lumMod val="50000"/>
                  </a:schemeClr>
                </a:solidFill>
              </a:rPr>
              <a:t>17BEE0358- RAHUL GUPTA</a:t>
            </a:r>
          </a:p>
          <a:p>
            <a:endParaRPr lang="en-IN" sz="2800" b="1" dirty="0">
              <a:solidFill>
                <a:schemeClr val="accent5">
                  <a:lumMod val="50000"/>
                </a:schemeClr>
              </a:solidFill>
            </a:endParaRPr>
          </a:p>
        </p:txBody>
      </p:sp>
      <p:sp>
        <p:nvSpPr>
          <p:cNvPr id="9" name="TextBox 8">
            <a:extLst>
              <a:ext uri="{FF2B5EF4-FFF2-40B4-BE49-F238E27FC236}">
                <a16:creationId xmlns:a16="http://schemas.microsoft.com/office/drawing/2014/main" xmlns="" id="{4EA455AF-D63A-4B52-8F66-D7B0A2C0187B}"/>
              </a:ext>
            </a:extLst>
          </p:cNvPr>
          <p:cNvSpPr txBox="1"/>
          <p:nvPr/>
        </p:nvSpPr>
        <p:spPr>
          <a:xfrm>
            <a:off x="7006922" y="4003447"/>
            <a:ext cx="3102964" cy="523220"/>
          </a:xfrm>
          <a:prstGeom prst="rect">
            <a:avLst/>
          </a:prstGeom>
          <a:noFill/>
        </p:spPr>
        <p:txBody>
          <a:bodyPr wrap="square" rtlCol="0">
            <a:spAutoFit/>
          </a:bodyPr>
          <a:lstStyle/>
          <a:p>
            <a:r>
              <a:rPr lang="en-IN" sz="2800" b="1" dirty="0">
                <a:solidFill>
                  <a:schemeClr val="bg1"/>
                </a:solidFill>
              </a:rPr>
              <a:t>SUBMITTED TO:</a:t>
            </a:r>
          </a:p>
        </p:txBody>
      </p:sp>
      <p:sp>
        <p:nvSpPr>
          <p:cNvPr id="10" name="TextBox 9">
            <a:extLst>
              <a:ext uri="{FF2B5EF4-FFF2-40B4-BE49-F238E27FC236}">
                <a16:creationId xmlns:a16="http://schemas.microsoft.com/office/drawing/2014/main" xmlns="" id="{51759A55-DE0A-4D19-9772-2B503CDEC8C8}"/>
              </a:ext>
            </a:extLst>
          </p:cNvPr>
          <p:cNvSpPr txBox="1"/>
          <p:nvPr/>
        </p:nvSpPr>
        <p:spPr>
          <a:xfrm>
            <a:off x="7006922" y="4800175"/>
            <a:ext cx="4999275" cy="1261884"/>
          </a:xfrm>
          <a:prstGeom prst="rect">
            <a:avLst/>
          </a:prstGeom>
          <a:noFill/>
        </p:spPr>
        <p:txBody>
          <a:bodyPr wrap="square" rtlCol="0">
            <a:spAutoFit/>
          </a:bodyPr>
          <a:lstStyle/>
          <a:p>
            <a:r>
              <a:rPr lang="en-IN" sz="2800" b="1" dirty="0">
                <a:solidFill>
                  <a:schemeClr val="accent5">
                    <a:lumMod val="50000"/>
                  </a:schemeClr>
                </a:solidFill>
              </a:rPr>
              <a:t>Dr. RAJINI GK</a:t>
            </a:r>
          </a:p>
          <a:p>
            <a:r>
              <a:rPr lang="en-US" sz="2400" b="1" dirty="0">
                <a:latin typeface="Arial" panose="020B0604020202020204" pitchFamily="34" charset="0"/>
                <a:cs typeface="Arial" panose="020B0604020202020204" pitchFamily="34" charset="0"/>
              </a:rPr>
              <a:t>Associate Professor</a:t>
            </a:r>
          </a:p>
          <a:p>
            <a:r>
              <a:rPr lang="en-US" sz="2400" b="1" dirty="0">
                <a:latin typeface="Arial" panose="020B0604020202020204" pitchFamily="34" charset="0"/>
                <a:cs typeface="Arial" panose="020B0604020202020204" pitchFamily="34" charset="0"/>
              </a:rPr>
              <a:t>School of Electrical Engineering</a:t>
            </a:r>
            <a:endParaRPr lang="en-IN" sz="2400" b="1" dirty="0">
              <a:solidFill>
                <a:srgbClr val="00B0F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3252253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921" y="696161"/>
            <a:ext cx="9613861" cy="1080938"/>
          </a:xfrm>
        </p:spPr>
        <p:txBody>
          <a:bodyPr/>
          <a:lstStyle/>
          <a:p>
            <a:r>
              <a:rPr lang="en-US" dirty="0"/>
              <a:t>Output Using SLIC Segmentation Technique</a:t>
            </a:r>
            <a:endParaRPr lang="en-IN" dirty="0"/>
          </a:p>
        </p:txBody>
      </p:sp>
      <p:sp>
        <p:nvSpPr>
          <p:cNvPr id="6" name="AutoShape 4" descr="data:image/png;base64,iVBORw0KGgoAAAANSUhEUgAAAW4AAAEGCAYAAABFBX+4AAAAOXRFWHRTb2Z0d2FyZQBNYXRwbG90bGliIHZlcnNpb24zLjMuMiwgaHR0cHM6Ly9tYXRwbG90bGliLm9yZy8vihELAAAACXBIWXMAAAsTAAALEwEAmpwYAAAbnUlEQVR4nO3de5xVVf3/8dd7GEC5gwgiaKhBppZ+S83vt4sXFDUvaJZiaajopJKKWgniN9PCzAt5q5QUJUOJ8kb29Rbe/ZW3vKMmqeEIAorcCZiZz++Ps8Ejzpw5c+YcztnD++ljP87Za++z9jojj8+s+ey111JEYGZm6VFV7gaYmVnLOHCbmaWMA7eZWco4cJuZpYwDt5lZylSXuwFN+eCQPT3cxT7hxBe6lbsJVoHumP1ntbaONe+/mXfMad9721ZfrzXc4zYzS5mK7XGbmW1QDfXlbkHeHLjNzADq68rdgrw5cJuZAREN5W5C3hy4zcwAGhy4zczSxT1uM7OU8c1JM7OUcY/bzCxdwqNKzMxSxjcnzcxSxqkSM7OU8c1JM7OUcY/bzCxlfHPSzCxlfHPSzCxdIpzjNjNLF+e4zcxSxqkSM7OUSVGP20uXmZkB1K/Jf2uGpEmS5kt6eb3y0yS9LukVSZdklY+VNCs5tn9z9bvHbWYGxU6V3ARcA/xubYGkvYFhwOcjYpWkPkn5DsBwYEdgS+CvkgZHjrul7nGbmUEmVZLv1lxVEY8CC9crPgW4OCJWJefMT8qHAVMjYlVEvAXMAnbPVb8Dt5kZZHrceW6SaiQ9k7XV5HGFwcBXJT0p6RFJuyXl/YF3ss6rTcqa5FSJmRm0KFUSEROBiS28QjXQE9gD2A2YJmlbQI1dormKzMw2epHHTcdWqgVuj4gAnpLUAPROyrfKOm8AMCdXRU6VmJlBUXPcTbgT2AdA0mCgA/A+MB0YLqmjpG2AQcBTuSpyj9vMDIo6qkTSrcBeQG9JtcD5wCRgUjJEcDUwIul9vyJpGjATqANG5RpRAg7cZmYZRXwAJyKObuLQMU2cPx4Yn2/9DtxmZuBH3s3MUidFj7w7cJuZAdR5IQUzs3Rxj9vMLGWc4zYzSxn3uM3MUsY9bjOzlHGP28wsZTyqxMwsZSLnhHwVxYHbzAyc4zYzSx0HbjOzlPHNSTOzlKnPOZNqRXHgNjMDp0rMzFLHgdvMLGVSlOP2mpNmZkA0RN5bcyRNkjQ/WaZs/WM/kBSSemeVjZU0S9LrkvZvrn4HbjMzyKRK8t2adxNwwPqFkrYC9gNmZ5XtAAwHdkw+82tJ7XJV7sBtZgaZUSX5bs2IiEeBhY0c+iXwIyC72z4MmBoRqyLiLWAWsHuu+h24zcygRT1uSTWSnsnaapqrXtKhwLsR8cJ6h/oD72Tt1yZlTfLNSTMzaNGokoiYCEzM93xJnYBxwNDGDjd2iVz1OXCXQOfTz6HDbv9Nw+IPWfz94z9xvGrA1nQ5YwzV2w1ixc3X8587/tD6i1a3p8tZ51K93WAali5h2SUX0DD/Pdpt82k6n3oW6tQJ6htYOe1mVj/+UOuvZxtcVVUVl949gYXzFjL++As5+uzvsPvQLxENweIPFnPV2Vfw4bzG/jq3vJR2kqntgG2AFyQBDAD+IWl3Mj3srbLOHQDMyVWZUyUlsGrGPSz5yQ+bPB5Ll7B84lWsLCBgV/XZgm4XXfGJ8o5DDyKWLWXR977Df+76I52O+17mWqv+w7IJ41k86jiW/OSHdD7pNNS5S4uva+V38AmHUDurdt3+ndfdzpn7n85ZB57BMzOe5qgzhpexdW1AcW9OfkxEvBQRfSJiYEQMJBOsvxAR7wHTgeGSOkraBhgEPJWrvpIFbknbSzpH0lWSrkzef7ZU16skda+8SCxd2uTxWLyI+jdea3T+3w577Uf3y6+l+5XX03nU2VCV3/+iDl/6Mqtm3AfA6iceof3OXwCgYU4tDXPfzVx34Qc0LP4Qdeve0q9kZbbZFpvxxSG78dep968rW7ls5br3HTt1JFI0LWlFaoj8t2ZIuhX4G/AZSbWSRjZ1bkS8AkwDZgL3AqMiIucd0JKkSiSdAxwNTOWj3xwDgFslTY2Ii0tx3bRrN+BTdPzqPiz+0Sior6fzKWfSYc/9WP3Qfc1+tmqz3jS8Pz+z01BPLF+OunUnlixed071oO2huj0N7+X8K8wq0Ak/OYnJF93Ipp03/Vj5d354LHsdsTcrlq7gf486t0ytayOKOFdJRBzdzPGB6+2PB8bnW3+pctwjgR0jYk12oaQJwCtAo4E7uTNbA3D55wYx4lP9StS8ytR+5y9Qvd1guk+4DgB16EjDog8B6Hruz6jquwVUt6fd5n3ofuX1APxn+m2smnEPqJH7G1k9MPXsRZezxrHsip+nasJ4g12H7Mbi9xfz5kv/Ysc9dvrYsSmX3syUS2/mG6O+ydePO5ipE24pUyvTL/zIOw3AlsC/1yvvlxxrVPad2g8O2XPjiy4Sqx68lxW/++0nDi296Dwgk+PuMnoMS84d/bHjDe8voKp3Hxo+WABV7VDnzsTSJZlqN+1Et/N/wYrf30Dd6zNL/jWsuLbf9bPstt/ufHHvL9K+Ywc6de3E6CvO4orRE9ad89idj3DeTec7cLdGHimQSlGqwD0amCHpDT4an7g18Gng+yW6ZuqteeFZup53ESvv+iOxeBHq0hVt2omGBfOa/ezqJ5+g45D9qXv9FTp8eU/WvPhc5kB1NV3H/YxVD97H6iceLu0XsJL4/S9+x+9/8TsAdtxjJw773je4YvQE+g3sx9y35wKw235fovZftbmqseakaK6SkgTuiLhX0mAyT//0JzNOsRZ4urmke1vQ5Qc/pv3ndkHdutPjxj+y8pYboV3mR73q3umoRy+6//I61KkzNDSwyaHfZPGpI6h/59+suPl6ul14GagK6utYfu0VeQXuVQ/8H+3PGkeP66YQy5ay9JILAOjwlb2p3nFn1LUbHYdknsBddsXF1L81q3Q/ANsgjh1zHP23609DQwML3l3AtWN/Ve4mpVuKetyq1DvRG2WqxJp14gvdyt0Eq0B3zP5zYw+xtMjyHw/PO+Z0vnBqq6/XGn4Ax8wMnCoxM0udFKVKHLjNzPBwQDOz9HGP28wsZRy4zcxSpoiPvJeaA7eZGeS1lmSlcOA2MwOnSszMUsejSszMUsY9bjOzlElR4PbSZWZmQNQ35L01R9IkSfMlvZxVdqmk1yS9KOkOST2yjo2VNEvS65L2b65+B24zMyjq0mXATcAB65U9AOwUEZ8H/gmMBZC0AzAc2DH5zK8ltctVuQO3mRmZ4YD5bs3WFfEosHC9svsjYu1Cs38ns5wjwDBgakSsioi3gFlkpsRukgO3mRm0qMctqUbSM1lbTQuvdgJwT/K+Px8tOAOZtQv65/qwb06amUGORRU/KXuZxZaSNA6oA6asLWrsErnqcOA2MwOirvTjuCWNAA4GhsRHq9jUAltlnTYAmJOrHqdKzMwg0+POdyuApAOAc4BDI2JF1qHpwHBJHSVtAwwCnspVl3vcZmYUd64SSbcCewG9JdUC55MZRdIReEASwN8j4uSIeEXSNGAmmRTKqObW5nXgNjODgnvSjYmIoxspviHH+eOB8fnW78BtZoZnBzQzS5/0zDHlwG1mBrDu0ZgUcOA2MwPCPW4zs5Rx4DYzSxf3uM3MUsaB28wsZaK+sSlDKpMDt5kZ7nGbmaVONLjHbWaWKu5xm5mlTIR73GZmqeIet5lZyjR4VImZWbr45qSZWcqkKXB76TIzMyAi/605kiZJmi/p5ayyXpIekPRG8toz69hYSbMkvS5p/+bqb7LHLelqcqw0HBGnN998M7N0KHKP+ybgGuB3WWVjgBkRcbGkMcn+OZJ2AIYDOwJbAn+VNDjX8mW5UiXPtLblZmZpUczhgBHxqKSB6xUPI7MOJcBk4GEyiwcPA6ZGxCrgLUmzgN2BvzVVf5OBOyImF9xqM7OUqS/9qJK+ETEXICLmSuqTlPcH/p51Xm1S1qRmb05K2pzMb4UdgE3WlkfEPi1stJlZxWpJj1tSDVCTVTQxIiYWeOnGLpwzk57PqJIpwB+Ag4CTgRHAghY3zcysgrUkx50E6ZYG6nmS+iW97X7A/KS8Ftgq67wBwJxcFeUzqmSziLgBWBMRj0TECcAeLWywmVlFK+aokiZMJ9PxJXm9K6t8uKSOkrYBBgFP5aoonx73muR1rqSDyPwmGNDiJpuZVbBijiqRdCuZG5G9JdUC5wMXA9MkjQRmA98CiIhXJE0DZgJ1wKhcI0ogv8D9M0ndgbOBq4FuwJmFfR0zs8pU31C8x1oi4ugmDg1p4vzxwPh86282cEfE3cnbxcDe+VZsZpYmrUiBbHD5jCq5kUbucCa5bjOzNqGhjU3renfW+02Aw2nmjqeZWdq0qfm4I+K27P0k6f7XkrXIzKwM2lSqpBGDgK2L3ZD19b1vVqkvYSm0cs5j5W6CtVFtKlUiaSkfz3G/R+ZJSjOzNqOYo0pKLZ9USdcN0RAzs3JKUaak+ScnJc3Ip8zMLM0aQnlv5ZZrPu5NgE5knvzpyUcToXQjM2esmVmb0VZGlXwPGE0mSD/LR4F7CfCr0jbLzGzDStEi7znn474SuFLSaRFx9QZsk5nZBheNzq5amfK5jdogqcfaHUk9JZ1auiaZmW14daG8t3LLJ3CfFBGL1u5ExIfASSVrkZlZGQTKeyu3fB7AqZKkiMxzRZLaAR1K2ywzsw2rTeS4s9xHZg7Za8kMdTwZuKekrTIz28AqoSedr3wC9zlk1lY7hczIkueAfqVslJnZhtametwR0SDp78C2wFFAL+C23J8yM0uX+rbQ45Y0GBgOHA18QGbBYCLCiymYWZtTxJXLkHQmcCKZ9PJLwPFkHmj8AzAQeBs4Mhns0WK5RpW8RmaZnUMi4ivJWO6c66CZmaVVA8p7y0VSf+B0YNeI2AloR6YTPAaYERGDgBnJfkFyBe4jyMwE+JCk30oaAin6W8LMrAWiBVseqoFNJVWT6WnPAYYBk5Pjk4HDCm1rk4E7Iu6IiKOA7YGHySwQ3FfSbyQNLfSCZmaVqKEFm6QaSc9kbTVr64mId4HLyKzkPhdYHBH3A30jYm5yzlygT6Ftzefm5HJgCjBFUi8yS8qPAe4v9KJmZpWmQfknFCJiIjCxsWPJpHzDgG2ARcAfJR1ThCau06KZwyNiYURcFxH7FLMRZmblVt+CrRn7Am9FxIKIWAPcDvwPME9SP4DkdX6hbU3Pkg9mZiXUoPy3ZswG9pDUSZLIDPJ4FZgOjEjOGQHcVWhbC1lz0syszWlutEi+IuJJSX8C/gHUkXlocSLQhcxT6CPJBPdvFXoNB24zM4q7dFlEnA+cv17xKjK971Zz4DYzo7gP4JSaA7eZGW1srhIzs41BvXvcZmbp4h63mVnKOHCbmaVMBSwlmTcHbjMz3OM2M0udNM1Z7cBtZobHcZuZpY5TJWZmKePAbWaWMsWcq6TUHLjNzHCO28wsdTyqxMwsZRpSlCxx4DYzI103J710mZkZmZuT+W7NkdRD0p8kvSbpVUn/LamXpAckvZG89iy0rQ7cZmZketz5bnm4Erg3IrYHdiaz5uQYYEZEDAJmJPsFcarEzAyoU3Fy3JK6AV8DjgOIiNXAaknDgL2S0yYDDwPnFHIN97jNzGhZqkRSjaRnsraarKq2BRYAN0p6TtL1kjoDfSNiLkDy2qfQtrrHbWZGy25ORsREMiu3N6Ya+AJwWrLi+5W0Ii3SGPe4zczIDAfMd2tGLVAbEU8m+38iE8jnSeoHkLzOL7StDtxmZhRvVElEvAe8I+kzSdEQYCYwHRiRlI0A7iq0rU6VmJlR9HHcpwFTJHUA3gSOJ9NRniZpJDAb+FahlTtwm5kB9UV8cjIingd2beTQkGLU78BtZka6npx04DYzA8JzlZiZpYt73FYUgwdvxy1TfrNuf9tttuYnF1zGVVdfX8ZWWaHOu2gCjz7xFL169uDO31/7ieNLly1nzIWXMHfeAurr6jnu20dw+EFDW3XN1atXM/anlzPz9Tfo0b0bl104lv79+vLaP//FTy+7hmXLV1DVroqa7w7nwH33bNW10i5NswN6OGAF++c//8Wuuw1l192GsvuXDmDFipXcedc95W6WFeiwr+/HtRN+1uTxW2/7M9sN3JrbJ/+aG6/5BZde/VvWrFmTV93vzp3Hcd//0SfKb7/7frp17cI90yZx7FGHMeHXkwDYZJOOXPS/P+CuKddx3eU/4xdXXceSpcsK+2JtRDEnmSo1B+6UGLLPV3jzzX8ze/a75W6KFWjXXT5H925dmzwuieUrVhIRrFj5H7p360q7du0A+PN9DzL8xDM4YsQoLrjkKurr85v2/8HH/sawr+8LwNC9vsqTzz5PRDBw6wF8aqv+APTZfDN69ezBh4sWt/IbplsdkfdWbg7cKXHkkcOY+oc7y90MK6FvH3EIb779DnsP+w6Hf/cUxow+maqqKv719mzunfEIN197ObdN/hVVVVXcff9DedU5f8EHbNGnNwDV1e3o0rkTixYv+dg5L818nTVr6tiqf7+if6c0iRb8V24bPMct6fiIuLGJYzVADYDadaeqqvMGbVulat++PYccPJRx5/283E2xEnriqWfZftC2TLr6Yt55dy4njT6XL+68I08+8zwzX5vF8JFnALBq1Sp69ewBwOljL+TdOfNYU7eGufMWcMSIUQAcc+QwDj9oKBGfDDLSR4srLnh/IWMvvJTx551NVdXG3Y/zzcncLgAaDdzZE7dUd+hf/l9rFeKAA/bmuedeYv7898vdFCuhO/7yACcecySS2HrAlvTvtwVv/buWiODQA/flzFOO/8Rnrvr5j4FMjnvc+Mu56ZpLPna8b5/evDf/fbboszl1dfUsW75iXbpm2fLlnPrDH3NazQh23umzpf+CFa4SetL5KsmvWEkvNrG9BPQtxTXbsuFHHeY0yUagX9/N+fuzzwPw/sIPeXt2LQO23II9dt2FBx5+nA8+XATA4iVLmfPevLzq3Psre3DX//0VgPsffowvfXFnJLFmzRrOGPtTDj1gCPvv89VSfJ3UKfJCCiVVqh53X2B/4MP1ygX8vxJds03adNNN2HfI1zjl1ILmW7cK8sPzL+bp515k0aIlDDnsGE4deSx1dXUAHHX4QZx83LcZN/5yDj/2FCKCM089gZ49utOzR3dOO+m71IweR0M00L66mnFnncqWWzTfB/rGwfsz9qeXcuCRJ9C9W1cuvSAzu+i9Dz7Gs8+/zKLFS7kzCezjx53F9oO3K90PoMLVN5JWqlRqLAfW6kqlG4AbI+LxRo7dEhHfbq4Op0qsMSvnPFbuJlgFat97WzV/Vm7f/tThececW/59R6uv1xol6XFHxMgcx5oN2mZmG1qactx+ctLMjMrIXefLgdvMjHQ98u7AbWaGUyVmZqmTplElG/ejUmZmiSIuFgyApHaSnpN0d7LfS9IDkt5IXnsW2lYHbjMzSvIAzhnAq1n7Y4AZETEImJHsF8SB28yM4k4yJWkAcBCQPXn+MGBy8n4ycFihbXXgNjOjZakSSTWSnsnaatar7grgR3y8g943IuYCJK99Cm2rb06amUGjMynmOHfdhHjrk3QwMD8inpW0V1Eatx4HbjMzoL54wwG/DBwq6evAJkA3Sb8H5knqFxFzJfUD5hd6AadKzMwo3qiSiBgbEQMiYiAwHHgwIo4BpgMjktNGAHcV2lb3uM3MaFmqpEAXA9MkjQRmA98qtCIHbjMzSvPIe0Q8DDycvP8AGFKMeh24zczwI+9mZqmTpkfeHbjNzPDsgGZmqePAbWaWMhtgVEnROHCbmeEet5lZ6nhUiZlZytRHeladdOA2M8M5bjOz1HGO28wsZZzjNjNLmQanSszM0sU9bjOzlPGoEjOzlHGqxMwsZdKUKvHSZWZmZHrc+W65SNpK0kOSXpX0iqQzkvJekh6Q9Eby2rPQtjpwm5mR6XHn+18z6oCzI+KzwB7AKEk7AGOAGRExCJiR7BfEqRIzM6A+6otST0TMBeYm75dKehXoDwwD9kpOm0xmSbNzCrmGe9xmZmQeec93k1Qj6ZmsraaxOiUNBP4LeBLomwT1tcG9T6FtdY/bzIyWPfIeEROBibnOkdQFuA0YHRFLJLWugVkcuM3MKO4kU5LakwnaUyLi9qR4nqR+ETFXUj9gfqH1O1ViZkZRR5UIuAF4NSImZB2aDoxI3o8A7iq0re5xm5lR1HHcXwaOBV6S9HxSdi5wMTBN0khgNvCtQi/gwG1mRvEeeY+Ix4GmEtpDinENB24zM7yQgplZ6niuEjOzlHGP28wsZbx0mZlZyrjHbWaWMl5IwcwsZXxz0swsZZwqMTNLmTStgOPAbWaGe9xmZqmTphy30vRbZmMlqSaZ/9dsHf+72Hh5Wtd0aHR1Ddvo+d/FRsqB28wsZRy4zcxSxoE7HZzHtMb438VGyjcnzcxSxj1uM7OUceA2M0sZB+4KJ+kASa9LmiVpTLnbY+UnaZKk+ZJeLndbrDwcuCuYpHbAr4ADgR2AoyXtUN5WWQW4CTig3I2w8nHgrmy7A7Mi4s2IWA1MBYaVuU1WZhHxKLCw3O2w8nHgrmz9gXey9muTMjPbiDlwVzY1Uubxm2YbOQfuylYLbJW1PwCYU6a2mFmFcOCubE8DgyRtI6kDMByYXuY2mVmZOXBXsIioA74P3Ae8CkyLiFfK2yorN0m3An8DPiOpVtLIcrfJNiw/8m5mljLucZuZpYwDt5lZyjhwm5mljAO3mVnKOHCbmaWMA7eVhKR6Sc9LelnSHyV1akVdN0n6ZvL++lwTbUnaS9L/FHCNtyX1LrSNZhuSA7eVysqI2CUidgJWAydnH0xmPmyxiDgxImbmOGUvoMWB2yxNHLhtQ3gM+HTSG35I0i3AS5LaSbpU0tOSXpT0PQBlXCNppqS/AH3WViTpYUm7Ju8PkPQPSS9ImiFpIJlfEGcmvf2vStpc0m3JNZ6W9OXks5tJul/Sc5Kuo/F5YcwqUnW5G2Btm6RqMvOJ35sU7Q7sFBFvSaoBFkfEbpI6Ak9Iuh/4L+AzwOeAvsBMYNJ69W4O/Bb4WlJXr4hYKOlaYFlEXJacdwvwy4h4XNLWZJ5C/SxwPvB4RFwo6SCgpqQ/CLMicuC2UtlU0vPJ+8eAG8ikMJ6KiLeS8qHA59fmr4HuwCDga8CtEVEPzJH0YCP17wE8urauiGhqfup9gR2kdR3qbpK6Jtf4RvLZv0j6sLCvabbhOXBbqayMiF2yC5LguTy7CDgtIu5b77yv0/z0tcrjHMikA/87IlY20hbP92Cp5By3ldN9wCmS2gNIGiypM/AoMDzJgfcD9m7ks38D9pS0TfLZXkn5UqBr1nn3k5moi+S8XZK3jwLfScoOBHoW60uZlZoDt5XT9WTy1/9IFr69jsxfgXcAbwAvAb8BHln/gxGxgExe+nZJLwB/SA79GTh87c1J4HRg1+Tm50w+Gt1yAfA1Sf8gk7KZXaLvaFZ0nh3QzCxl3OM2M0sZB24zs5Rx4DYzSxkHbjOzlHHgNjNLGQduM7OUceA2M0uZ/w+WkbJJJT4cgwAAAABJRU5ErkJggg=="/>
          <p:cNvSpPr>
            <a:spLocks noChangeAspect="1" noChangeArrowheads="1"/>
          </p:cNvSpPr>
          <p:nvPr/>
        </p:nvSpPr>
        <p:spPr bwMode="auto">
          <a:xfrm>
            <a:off x="375521" y="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W4AAAEGCAYAAABFBX+4AAAAOXRFWHRTb2Z0d2FyZQBNYXRwbG90bGliIHZlcnNpb24zLjMuMiwgaHR0cHM6Ly9tYXRwbG90bGliLm9yZy8vihELAAAACXBIWXMAAAsTAAALEwEAmpwYAAAbnUlEQVR4nO3de5xVVf3/8dd7GEC5gwgiaKhBppZ+S83vt4sXFDUvaJZiaajopJKKWgniN9PCzAt5q5QUJUOJ8kb29Rbe/ZW3vKMmqeEIAorcCZiZz++Ps8Ejzpw5c+YcztnD++ljP87Za++z9jojj8+s+ey111JEYGZm6VFV7gaYmVnLOHCbmaWMA7eZWco4cJuZpYwDt5lZylSXuwFN+eCQPT3cxT7hxBe6lbsJVoHumP1ntbaONe+/mXfMad9721ZfrzXc4zYzS5mK7XGbmW1QDfXlbkHeHLjNzADq68rdgrw5cJuZAREN5W5C3hy4zcwAGhy4zczSxT1uM7OU8c1JM7OUcY/bzCxdwqNKzMxSxjcnzcxSxqkSM7OU8c1JM7OUcY/bzCxlfHPSzCxlfHPSzCxdIpzjNjNLF+e4zcxSxqkSM7OUSVGP20uXmZkB1K/Jf2uGpEmS5kt6eb3y0yS9LukVSZdklY+VNCs5tn9z9bvHbWYGxU6V3ARcA/xubYGkvYFhwOcjYpWkPkn5DsBwYEdgS+CvkgZHjrul7nGbmUEmVZLv1lxVEY8CC9crPgW4OCJWJefMT8qHAVMjYlVEvAXMAnbPVb8Dt5kZZHrceW6SaiQ9k7XV5HGFwcBXJT0p6RFJuyXl/YF3ss6rTcqa5FSJmRm0KFUSEROBiS28QjXQE9gD2A2YJmlbQI1dormKzMw2epHHTcdWqgVuj4gAnpLUAPROyrfKOm8AMCdXRU6VmJlBUXPcTbgT2AdA0mCgA/A+MB0YLqmjpG2AQcBTuSpyj9vMDIo6qkTSrcBeQG9JtcD5wCRgUjJEcDUwIul9vyJpGjATqANG5RpRAg7cZmYZRXwAJyKObuLQMU2cPx4Yn2/9DtxmZuBH3s3MUidFj7w7cJuZAdR5IQUzs3Rxj9vMLGWc4zYzSxn3uM3MUsY9bjOzlHGP28wsZTyqxMwsZSLnhHwVxYHbzAyc4zYzSx0HbjOzlPHNSTOzlKnPOZNqRXHgNjMDp0rMzFLHgdvMLGVSlOP2mpNmZkA0RN5bcyRNkjQ/WaZs/WM/kBSSemeVjZU0S9LrkvZvrn4HbjMzyKRK8t2adxNwwPqFkrYC9gNmZ5XtAAwHdkw+82tJ7XJV7sBtZgaZUSX5bs2IiEeBhY0c+iXwIyC72z4MmBoRqyLiLWAWsHuu+h24zcygRT1uSTWSnsnaapqrXtKhwLsR8cJ6h/oD72Tt1yZlTfLNSTMzaNGokoiYCEzM93xJnYBxwNDGDjd2iVz1OXCXQOfTz6HDbv9Nw+IPWfz94z9xvGrA1nQ5YwzV2w1ixc3X8587/tD6i1a3p8tZ51K93WAali5h2SUX0DD/Pdpt82k6n3oW6tQJ6htYOe1mVj/+UOuvZxtcVVUVl949gYXzFjL++As5+uzvsPvQLxENweIPFnPV2Vfw4bzG/jq3vJR2kqntgG2AFyQBDAD+IWl3Mj3srbLOHQDMyVWZUyUlsGrGPSz5yQ+bPB5Ll7B84lWsLCBgV/XZgm4XXfGJ8o5DDyKWLWXR977Df+76I52O+17mWqv+w7IJ41k86jiW/OSHdD7pNNS5S4uva+V38AmHUDurdt3+ndfdzpn7n85ZB57BMzOe5qgzhpexdW1AcW9OfkxEvBQRfSJiYEQMJBOsvxAR7wHTgeGSOkraBhgEPJWrvpIFbknbSzpH0lWSrkzef7ZU16skda+8SCxd2uTxWLyI+jdea3T+3w577Uf3y6+l+5XX03nU2VCV3/+iDl/6Mqtm3AfA6iceof3OXwCgYU4tDXPfzVx34Qc0LP4Qdeve0q9kZbbZFpvxxSG78dep968rW7ls5br3HTt1JFI0LWlFaoj8t2ZIuhX4G/AZSbWSRjZ1bkS8AkwDZgL3AqMiIucd0JKkSiSdAxwNTOWj3xwDgFslTY2Ii0tx3bRrN+BTdPzqPiz+0Sior6fzKWfSYc/9WP3Qfc1+tmqz3jS8Pz+z01BPLF+OunUnlixed071oO2huj0N7+X8K8wq0Ak/OYnJF93Ipp03/Vj5d354LHsdsTcrlq7gf486t0ytayOKOFdJRBzdzPGB6+2PB8bnW3+pctwjgR0jYk12oaQJwCtAo4E7uTNbA3D55wYx4lP9StS8ytR+5y9Qvd1guk+4DgB16EjDog8B6Hruz6jquwVUt6fd5n3ofuX1APxn+m2smnEPqJH7G1k9MPXsRZezxrHsip+nasJ4g12H7Mbi9xfz5kv/Ysc9dvrYsSmX3syUS2/mG6O+ydePO5ipE24pUyvTL/zIOw3AlsC/1yvvlxxrVPad2g8O2XPjiy4Sqx68lxW/++0nDi296Dwgk+PuMnoMS84d/bHjDe8voKp3Hxo+WABV7VDnzsTSJZlqN+1Et/N/wYrf30Dd6zNL/jWsuLbf9bPstt/ufHHvL9K+Ywc6de3E6CvO4orRE9ad89idj3DeTec7cLdGHimQSlGqwD0amCHpDT4an7g18Gng+yW6ZuqteeFZup53ESvv+iOxeBHq0hVt2omGBfOa/ezqJ5+g45D9qXv9FTp8eU/WvPhc5kB1NV3H/YxVD97H6iceLu0XsJL4/S9+x+9/8TsAdtxjJw773je4YvQE+g3sx9y35wKw235fovZftbmqseakaK6SkgTuiLhX0mAyT//0JzNOsRZ4urmke1vQ5Qc/pv3ndkHdutPjxj+y8pYboV3mR73q3umoRy+6//I61KkzNDSwyaHfZPGpI6h/59+suPl6ul14GagK6utYfu0VeQXuVQ/8H+3PGkeP66YQy5ay9JILAOjwlb2p3nFn1LUbHYdknsBddsXF1L81q3Q/ANsgjh1zHP23609DQwML3l3AtWN/Ve4mpVuKetyq1DvRG2WqxJp14gvdyt0Eq0B3zP5zYw+xtMjyHw/PO+Z0vnBqq6/XGn4Ax8wMnCoxM0udFKVKHLjNzPBwQDOz9HGP28wsZRy4zcxSpoiPvJeaA7eZGeS1lmSlcOA2MwOnSszMUsejSszMUsY9bjOzlElR4PbSZWZmQNQ35L01R9IkSfMlvZxVdqmk1yS9KOkOST2yjo2VNEvS65L2b65+B24zMyjq0mXATcAB65U9AOwUEZ8H/gmMBZC0AzAc2DH5zK8ltctVuQO3mRmZ4YD5bs3WFfEosHC9svsjYu1Cs38ns5wjwDBgakSsioi3gFlkpsRukgO3mRm0qMctqUbSM1lbTQuvdgJwT/K+Px8tOAOZtQv65/qwb06amUGORRU/KXuZxZaSNA6oA6asLWrsErnqcOA2MwOirvTjuCWNAA4GhsRHq9jUAltlnTYAmJOrHqdKzMwg0+POdyuApAOAc4BDI2JF1qHpwHBJHSVtAwwCnspVl3vcZmYUd64SSbcCewG9JdUC55MZRdIReEASwN8j4uSIeEXSNGAmmRTKqObW5nXgNjODgnvSjYmIoxspviHH+eOB8fnW78BtZoZnBzQzS5/0zDHlwG1mBrDu0ZgUcOA2MwPCPW4zs5Rx4DYzSxf3uM3MUsaB28wsZaK+sSlDKpMDt5kZ7nGbmaVONLjHbWaWKu5xm5mlTIR73GZmqeIet5lZyjR4VImZWbr45qSZWcqkKXB76TIzMyAi/605kiZJmi/p5ayyXpIekPRG8toz69hYSbMkvS5p/+bqb7LHLelqcqw0HBGnN998M7N0KHKP+ybgGuB3WWVjgBkRcbGkMcn+OZJ2AIYDOwJbAn+VNDjX8mW5UiXPtLblZmZpUczhgBHxqKSB6xUPI7MOJcBk4GEyiwcPA6ZGxCrgLUmzgN2BvzVVf5OBOyImF9xqM7OUqS/9qJK+ETEXICLmSuqTlPcH/p51Xm1S1qRmb05K2pzMb4UdgE3WlkfEPi1stJlZxWpJj1tSDVCTVTQxIiYWeOnGLpwzk57PqJIpwB+Ag4CTgRHAghY3zcysgrUkx50E6ZYG6nmS+iW97X7A/KS8Ftgq67wBwJxcFeUzqmSziLgBWBMRj0TECcAeLWywmVlFK+aokiZMJ9PxJXm9K6t8uKSOkrYBBgFP5aoonx73muR1rqSDyPwmGNDiJpuZVbBijiqRdCuZG5G9JdUC5wMXA9MkjQRmA98CiIhXJE0DZgJ1wKhcI0ogv8D9M0ndgbOBq4FuwJmFfR0zs8pU31C8x1oi4ugmDg1p4vzxwPh86282cEfE3cnbxcDe+VZsZpYmrUiBbHD5jCq5kUbucCa5bjOzNqGhjU3renfW+02Aw2nmjqeZWdq0qfm4I+K27P0k6f7XkrXIzKwM2lSqpBGDgK2L3ZD19b1vVqkvYSm0cs5j5W6CtVFtKlUiaSkfz3G/R+ZJSjOzNqOYo0pKLZ9USdcN0RAzs3JKUaak+ScnJc3Ip8zMLM0aQnlv5ZZrPu5NgE5knvzpyUcToXQjM2esmVmb0VZGlXwPGE0mSD/LR4F7CfCr0jbLzGzDStEi7znn474SuFLSaRFx9QZsk5nZBheNzq5amfK5jdogqcfaHUk9JZ1auiaZmW14daG8t3LLJ3CfFBGL1u5ExIfASSVrkZlZGQTKeyu3fB7AqZKkiMxzRZLaAR1K2ywzsw2rTeS4s9xHZg7Za8kMdTwZuKekrTIz28AqoSedr3wC9zlk1lY7hczIkueAfqVslJnZhtametwR0SDp78C2wFFAL+C23J8yM0uX+rbQ45Y0GBgOHA18QGbBYCLCiymYWZtTxJXLkHQmcCKZ9PJLwPFkHmj8AzAQeBs4Mhns0WK5RpW8RmaZnUMi4ivJWO6c66CZmaVVA8p7y0VSf+B0YNeI2AloR6YTPAaYERGDgBnJfkFyBe4jyMwE+JCk30oaAin6W8LMrAWiBVseqoFNJVWT6WnPAYYBk5Pjk4HDCm1rk4E7Iu6IiKOA7YGHySwQ3FfSbyQNLfSCZmaVqKEFm6QaSc9kbTVr64mId4HLyKzkPhdYHBH3A30jYm5yzlygT6Ftzefm5HJgCjBFUi8yS8qPAe4v9KJmZpWmQfknFCJiIjCxsWPJpHzDgG2ARcAfJR1ThCau06KZwyNiYURcFxH7FLMRZmblVt+CrRn7Am9FxIKIWAPcDvwPME9SP4DkdX6hbU3Pkg9mZiXUoPy3ZswG9pDUSZLIDPJ4FZgOjEjOGQHcVWhbC1lz0syszWlutEi+IuJJSX8C/gHUkXlocSLQhcxT6CPJBPdvFXoNB24zM4q7dFlEnA+cv17xKjK971Zz4DYzo7gP4JSaA7eZGW1srhIzs41BvXvcZmbp4h63mVnKOHCbmaVMBSwlmTcHbjMz3OM2M0udNM1Z7cBtZobHcZuZpY5TJWZmKePAbWaWMsWcq6TUHLjNzHCO28wsdTyqxMwsZRpSlCxx4DYzI103J710mZkZmZuT+W7NkdRD0p8kvSbpVUn/LamXpAckvZG89iy0rQ7cZmZketz5bnm4Erg3IrYHdiaz5uQYYEZEDAJmJPsFcarEzAyoU3Fy3JK6AV8DjgOIiNXAaknDgL2S0yYDDwPnFHIN97jNzGhZqkRSjaRnsraarKq2BRYAN0p6TtL1kjoDfSNiLkDy2qfQtrrHbWZGy25ORsREMiu3N6Ya+AJwWrLi+5W0Ii3SGPe4zczIDAfMd2tGLVAbEU8m+38iE8jnSeoHkLzOL7StDtxmZhRvVElEvAe8I+kzSdEQYCYwHRiRlI0A7iq0rU6VmJlR9HHcpwFTJHUA3gSOJ9NRniZpJDAb+FahlTtwm5kB9UV8cjIingd2beTQkGLU78BtZka6npx04DYzA8JzlZiZpYt73FYUgwdvxy1TfrNuf9tttuYnF1zGVVdfX8ZWWaHOu2gCjz7xFL169uDO31/7ieNLly1nzIWXMHfeAurr6jnu20dw+EFDW3XN1atXM/anlzPz9Tfo0b0bl104lv79+vLaP//FTy+7hmXLV1DVroqa7w7nwH33bNW10i5NswN6OGAF++c//8Wuuw1l192GsvuXDmDFipXcedc95W6WFeiwr+/HtRN+1uTxW2/7M9sN3JrbJ/+aG6/5BZde/VvWrFmTV93vzp3Hcd//0SfKb7/7frp17cI90yZx7FGHMeHXkwDYZJOOXPS/P+CuKddx3eU/4xdXXceSpcsK+2JtRDEnmSo1B+6UGLLPV3jzzX8ze/a75W6KFWjXXT5H925dmzwuieUrVhIRrFj5H7p360q7du0A+PN9DzL8xDM4YsQoLrjkKurr85v2/8HH/sawr+8LwNC9vsqTzz5PRDBw6wF8aqv+APTZfDN69ezBh4sWt/IbplsdkfdWbg7cKXHkkcOY+oc7y90MK6FvH3EIb779DnsP+w6Hf/cUxow+maqqKv719mzunfEIN197ObdN/hVVVVXcff9DedU5f8EHbNGnNwDV1e3o0rkTixYv+dg5L818nTVr6tiqf7+if6c0iRb8V24bPMct6fiIuLGJYzVADYDadaeqqvMGbVulat++PYccPJRx5/283E2xEnriqWfZftC2TLr6Yt55dy4njT6XL+68I08+8zwzX5vF8JFnALBq1Sp69ewBwOljL+TdOfNYU7eGufMWcMSIUQAcc+QwDj9oKBGfDDLSR4srLnh/IWMvvJTx551NVdXG3Y/zzcncLgAaDdzZE7dUd+hf/l9rFeKAA/bmuedeYv7898vdFCuhO/7yACcecySS2HrAlvTvtwVv/buWiODQA/flzFOO/8Rnrvr5j4FMjnvc+Mu56ZpLPna8b5/evDf/fbboszl1dfUsW75iXbpm2fLlnPrDH3NazQh23umzpf+CFa4SetL5KsmvWEkvNrG9BPQtxTXbsuFHHeY0yUagX9/N+fuzzwPw/sIPeXt2LQO23II9dt2FBx5+nA8+XATA4iVLmfPevLzq3Psre3DX//0VgPsffowvfXFnJLFmzRrOGPtTDj1gCPvv89VSfJ3UKfJCCiVVqh53X2B/4MP1ygX8vxJds03adNNN2HfI1zjl1ILmW7cK8sPzL+bp515k0aIlDDnsGE4deSx1dXUAHHX4QZx83LcZN/5yDj/2FCKCM089gZ49utOzR3dOO+m71IweR0M00L66mnFnncqWWzTfB/rGwfsz9qeXcuCRJ9C9W1cuvSAzu+i9Dz7Gs8+/zKLFS7kzCezjx53F9oO3K90PoMLVN5JWqlRqLAfW6kqlG4AbI+LxRo7dEhHfbq4Op0qsMSvnPFbuJlgFat97WzV/Vm7f/tThececW/59R6uv1xol6XFHxMgcx5oN2mZmG1qactx+ctLMjMrIXefLgdvMjHQ98u7AbWaGUyVmZqmTplElG/ejUmZmiSIuFgyApHaSnpN0d7LfS9IDkt5IXnsW2lYHbjMzSvIAzhnAq1n7Y4AZETEImJHsF8SB28yM4k4yJWkAcBCQPXn+MGBy8n4ycFihbXXgNjOjZakSSTWSnsnaatar7grgR3y8g943IuYCJK99Cm2rb06amUGjMynmOHfdhHjrk3QwMD8inpW0V1Eatx4HbjMzoL54wwG/DBwq6evAJkA3Sb8H5knqFxFzJfUD5hd6AadKzMwo3qiSiBgbEQMiYiAwHHgwIo4BpgMjktNGAHcV2lb3uM3MaFmqpEAXA9MkjQRmA98qtCIHbjMzSvPIe0Q8DDycvP8AGFKMeh24zczwI+9mZqmTpkfeHbjNzPDsgGZmqePAbWaWMhtgVEnROHCbmeEet5lZ6nhUiZlZytRHeladdOA2M8M5bjOz1HGO28wsZZzjNjNLmQanSszM0sU9bjOzlPGoEjOzlHGqxMwsZdKUKvHSZWZmZHrc+W65SNpK0kOSXpX0iqQzkvJekh6Q9Eby2rPQtjpwm5mR6XHn+18z6oCzI+KzwB7AKEk7AGOAGRExCJiR7BfEqRIzM6A+6otST0TMBeYm75dKehXoDwwD9kpOm0xmSbNzCrmGe9xmZmQeec93k1Qj6ZmsraaxOiUNBP4LeBLomwT1tcG9T6FtdY/bzIyWPfIeEROBibnOkdQFuA0YHRFLJLWugVkcuM3MKO4kU5LakwnaUyLi9qR4nqR+ETFXUj9gfqH1O1ViZkZRR5UIuAF4NSImZB2aDoxI3o8A7iq0re5xm5lR1HHcXwaOBV6S9HxSdi5wMTBN0khgNvCtQi/gwG1mRvEeeY+Ix4GmEtpDinENB24zM7yQgplZ6niuEjOzlHGP28wsZbx0mZlZyrjHbWaWMl5IwcwsZXxz0swsZZwqMTNLmTStgOPAbWaGe9xmZqmTphy30vRbZmMlqSaZ/9dsHf+72Hh5Wtd0aHR1Ddvo+d/FRsqB28wsZRy4zcxSxoE7HZzHtMb438VGyjcnzcxSxj1uM7OUceA2M0sZB+4KJ+kASa9LmiVpTLnbY+UnaZKk+ZJeLndbrDwcuCuYpHbAr4ADgR2AoyXtUN5WWQW4CTig3I2w8nHgrmy7A7Mi4s2IWA1MBYaVuU1WZhHxKLCw3O2w8nHgrmz9gXey9muTMjPbiDlwVzY1Uubxm2YbOQfuylYLbJW1PwCYU6a2mFmFcOCubE8DgyRtI6kDMByYXuY2mVmZOXBXsIioA74P3Ae8CkyLiFfK2yorN0m3An8DPiOpVtLIcrfJNiw/8m5mljLucZuZpYwDt5lZyjhwm5mljAO3mVnKOHCbmaWMA7eVhKR6Sc9LelnSHyV1akVdN0n6ZvL++lwTbUnaS9L/FHCNtyX1LrSNZhuSA7eVysqI2CUidgJWAydnH0xmPmyxiDgxImbmOGUvoMWB2yxNHLhtQ3gM+HTSG35I0i3AS5LaSbpU0tOSXpT0PQBlXCNppqS/AH3WViTpYUm7Ju8PkPQPSS9ImiFpIJlfEGcmvf2vStpc0m3JNZ6W9OXks5tJul/Sc5Kuo/F5YcwqUnW5G2Btm6RqMvOJ35sU7Q7sFBFvSaoBFkfEbpI6Ak9Iuh/4L+AzwOeAvsBMYNJ69W4O/Bb4WlJXr4hYKOlaYFlEXJacdwvwy4h4XNLWZJ5C/SxwPvB4RFwo6SCgpqQ/CLMicuC2UtlU0vPJ+8eAG8ikMJ6KiLeS8qHA59fmr4HuwCDga8CtEVEPzJH0YCP17wE8urauiGhqfup9gR2kdR3qbpK6Jtf4RvLZv0j6sLCvabbhOXBbqayMiF2yC5LguTy7CDgtIu5b77yv0/z0tcrjHMikA/87IlY20hbP92Cp5By3ldN9wCmS2gNIGiypM/AoMDzJgfcD9m7ks38D9pS0TfLZXkn5UqBr1nn3k5moi+S8XZK3jwLfScoOBHoW60uZlZoDt5XT9WTy1/9IFr69jsxfgXcAbwAvAb8BHln/gxGxgExe+nZJLwB/SA79GTh87c1J4HRg1+Tm50w+Gt1yAfA1Sf8gk7KZXaLvaFZ0nh3QzCxl3OM2M0sZB24zs5Rx4DYzSxkHbjOzlHHgNjNLGQduM7OUceA2M0uZ/w+WkbJJJT4cgwAAAABJRU5ErkJggg=="/>
          <p:cNvSpPr>
            <a:spLocks noChangeAspect="1" noChangeArrowheads="1"/>
          </p:cNvSpPr>
          <p:nvPr/>
        </p:nvSpPr>
        <p:spPr bwMode="auto">
          <a:xfrm>
            <a:off x="155575" y="-144463"/>
            <a:ext cx="1312278" cy="13122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74" y="4488017"/>
            <a:ext cx="4647619" cy="2369983"/>
          </a:xfrm>
          <a:prstGeom prst="rect">
            <a:avLst/>
          </a:prstGeom>
        </p:spPr>
      </p:pic>
      <p:sp>
        <p:nvSpPr>
          <p:cNvPr id="12" name="Rectangle 11"/>
          <p:cNvSpPr/>
          <p:nvPr/>
        </p:nvSpPr>
        <p:spPr>
          <a:xfrm>
            <a:off x="375521" y="2001254"/>
            <a:ext cx="6096000" cy="2585323"/>
          </a:xfrm>
          <a:prstGeom prst="rect">
            <a:avLst/>
          </a:prstGeom>
        </p:spPr>
        <p:txBody>
          <a:bodyPr>
            <a:spAutoFit/>
          </a:bodyPr>
          <a:lstStyle/>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rPr>
              <a:t>Accuracy 85.38011695906432%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rPr>
              <a:t>[[114 43] [ 7 178]]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rPr>
              <a:t>[STATUS] </a:t>
            </a:r>
            <a:r>
              <a:rPr lang="en-US" altLang="en-US" dirty="0" err="1">
                <a:solidFill>
                  <a:srgbClr val="000000"/>
                </a:solidFill>
                <a:latin typeface="Courier New" panose="02070309020205020404" pitchFamily="49" charset="0"/>
              </a:rPr>
              <a:t>splitted</a:t>
            </a:r>
            <a:r>
              <a:rPr lang="en-US" altLang="en-US" dirty="0">
                <a:solidFill>
                  <a:srgbClr val="000000"/>
                </a:solidFill>
                <a:latin typeface="Courier New" panose="02070309020205020404" pitchFamily="49" charset="0"/>
              </a:rPr>
              <a:t> train and test data... Train data : (1367, 549) Test data : (342, 549)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rPr>
              <a:t>Precision=TP/TP+FP: 94.21487603305785 %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rPr>
              <a:t>Sensitivity=TP/TP+FN: 72.61146496815287 %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rPr>
              <a:t>Specificity=TN/TN+FP: 96.21621621621621 %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rPr>
              <a:t>F1-Score: 82.01438848920864 %</a:t>
            </a:r>
          </a:p>
        </p:txBody>
      </p:sp>
      <p:sp>
        <p:nvSpPr>
          <p:cNvPr id="13" name="Content Placeholder 12"/>
          <p:cNvSpPr>
            <a:spLocks noGrp="1"/>
          </p:cNvSpPr>
          <p:nvPr>
            <p:ph idx="1"/>
          </p:nvPr>
        </p:nvSpPr>
        <p:spPr>
          <a:xfrm>
            <a:off x="155574" y="1987897"/>
            <a:ext cx="10804357" cy="4732482"/>
          </a:xfrm>
        </p:spPr>
        <p:txBody>
          <a:bodyPr/>
          <a:lstStyle/>
          <a:p>
            <a:endParaRPr lang="en-US" dirty="0"/>
          </a:p>
          <a:p>
            <a:endParaRPr lang="en-IN" dirty="0"/>
          </a:p>
        </p:txBody>
      </p:sp>
      <p:sp>
        <p:nvSpPr>
          <p:cNvPr id="3" name="Slide Number Placeholder 2"/>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752188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Using Masking Segmentation Technique</a:t>
            </a:r>
            <a:endParaRPr lang="en-IN" dirty="0"/>
          </a:p>
        </p:txBody>
      </p:sp>
      <p:sp>
        <p:nvSpPr>
          <p:cNvPr id="3" name="Content Placeholder 2"/>
          <p:cNvSpPr>
            <a:spLocks noGrp="1"/>
          </p:cNvSpPr>
          <p:nvPr>
            <p:ph idx="1"/>
          </p:nvPr>
        </p:nvSpPr>
        <p:spPr>
          <a:xfrm>
            <a:off x="339725" y="1994735"/>
            <a:ext cx="9074112" cy="2407022"/>
          </a:xfrm>
        </p:spPr>
        <p:txBody>
          <a:bodyPr>
            <a:normAutofit fontScale="92500" lnSpcReduction="20000"/>
          </a:bodyPr>
          <a:lstStyle/>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Accuracy 86.8421052631579%</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[[117 40] [ 5 180]] </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[STATUS] </a:t>
            </a:r>
            <a:r>
              <a:rPr lang="en-US" altLang="en-US" dirty="0" err="1">
                <a:solidFill>
                  <a:srgbClr val="000000"/>
                </a:solidFill>
                <a:latin typeface="Courier New" panose="02070309020205020404" pitchFamily="49" charset="0"/>
                <a:cs typeface="Courier New" panose="02070309020205020404" pitchFamily="49" charset="0"/>
              </a:rPr>
              <a:t>splited</a:t>
            </a:r>
            <a:r>
              <a:rPr lang="en-US" altLang="en-US" dirty="0">
                <a:solidFill>
                  <a:srgbClr val="000000"/>
                </a:solidFill>
                <a:latin typeface="Courier New" panose="02070309020205020404" pitchFamily="49" charset="0"/>
                <a:cs typeface="Courier New" panose="02070309020205020404" pitchFamily="49" charset="0"/>
              </a:rPr>
              <a:t> train and test data... Train data : (1367, 549) Test data : (342, 549) </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Precision=TP/TP+FP: 95.90163934426229 % </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Sensitivity=TP/TP+FN: 74.52229299363057 % </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Specificity=TN/TN+FP: 97.29729729729729 % </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F1-Score: 83.87096774193547 % </a:t>
            </a:r>
            <a:endParaRPr lang="en-US" altLang="en-US" sz="3200" dirty="0"/>
          </a:p>
          <a:p>
            <a:endParaRPr lang="en-IN" dirty="0"/>
          </a:p>
        </p:txBody>
      </p:sp>
      <p:sp>
        <p:nvSpPr>
          <p:cNvPr id="5" name="AutoShape 2" descr="data:image/png;base64,iVBORw0KGgoAAAANSUhEUgAAAW4AAAEKCAYAAAAyx7/DAAAAOXRFWHRTb2Z0d2FyZQBNYXRwbG90bGliIHZlcnNpb24zLjMuMiwgaHR0cHM6Ly9tYXRwbG90bGliLm9yZy8vihELAAAACXBIWXMAAAsTAAALEwEAmpwYAAAc2ElEQVR4nO3de5yVVb3H8c93GEC5g1xE0NDCDK3siIZ5VAxvaYkes7AsUnS837oo5EmPGh3yVqZZkqJ0MojQEi0RI/FSCl7yBkZSGo6MgHJHBGbmd/7Yj7LFmT17NnvPnmf8vn2t1+y9nmevZ23F3yx+z3rWUkRgZmbpUVHuDpiZWfM4cJuZpYwDt5lZyjhwm5mljAO3mVnKOHCbmaWMA7eZWZFJmiRpmaQXsur2lvS4pGckPSlpv6xj4yQtkrRQ0hFNte/AbWZWfLcDR25VdxVweUTsDVyavEfSEGAUsGfymZsktcvVuAO3mVmRRcTDwIqtq4FuyevuwJLk9UhgakRsjIiXgUXAfuRQWcS+FtXK44f7kU57n68/0aXcXbBW6J7F92pb29j8xr/yjjkd+nz4dKAqq2piRExs4mMXAPdLuobMoPkzSf0A4PGs86qTuka12sBtZtZaJUG6qUC9tTOBCyPiTklfAm4FDgUa+qWT85eIUyVmZgD1dfmXwowG7kpe/5Yt6ZBqYOes8wayJY3SIAduMzOAutr8S2GWAAcnrz8LvJS8ngGMktRR0q7AYGBeroacKjEzAyLqi9aWpCnAcKC3pGrgMuA04HpJlcDbJDnyiJgvaRqwAKgFzo6InMN6B24zM4D64gXuiDixkUP7NHL+eGB8vu07cJuZARRxxF1qDtxmZrAtNx1bnAO3mRl4xG1mljZR+GyRFufAbWYGRb05WWoO3GZm4FSJmVnq+OakmVnKeMRtZpYyvjlpZpYyvjlpZpYuTSwP0qo4cJuZgXPcZmap41SJmVnKeMRtZpYydZvL3YO8OXCbmUGqUiXeuszMDDKpknxLEyRNkrRM0gtb1Z8raaGk+ZKuyqofJ2lRcuyIptr3iNvMDIo94r4duBH45TsVkg4BRgKfiIiNkvom9UOAUcCewE7AnyTtnmv7Mo+4zcwgE7jzLU2IiIeBFVtVnwlMiIiNyTnLkvqRwNSI2BgRLwOL2LIDfIMcuM3MgKjbnHeRVCXpyaxSlccldgcOlDRX0kOS9k3qBwCvZp1XndQ1yqkSMzNo1nTAiJgITGzmFSqBnsAwYF9gmqTdADV0iaYaMjOz0s8qqQbuiogA5kmqB3on9TtnnTcQWJKrIadKzMygqLNKGvF74LMAknYHOgBvADOAUZI6StoVGAzMy9WQR9xmZlDUEbekKcBwoLekauAyYBIwKZkiuAkYnYy+50uaBiwAaoGzc80oAQduM7OMIj7yHhEnNnLopEbOHw+Mz7d9B24zM4Bab6RgZpYuXmTKzCxlUrRWiQO3mRl4xG1mljoecZuZpYxH3GZmKeNZJWZmKRM5lwdpVRy4zczAOW4zs9Rx4DYzSxnfnDQzS5m6nOs6tSoO3GZm4FSJmVnqOHCbmaWMc9xmZukS9emZx+2ty8zMIJMqybc0QdIkScuS3W62PvZtSSGpd1bdOEmLJC2UdERT7Ttwm5lBZlZJvqVptwNHbl0paWfgMGBxVt0QYBSwZ/KZmyS1y9W4A7eZGRR1xB0RDwMrGjj0I+AiIDsvMxKYGhEbI+JlYBGwX672HbjNzKBZgVtSlaQns0pVU81LOgZ4LSKe3erQAODVrPfVSV2jfHOyBDqddRHth+5PrF7FmgtPft/xDgceSsfjkr1EN2zgrYk/ou7f/9y2i1a2p/N542i320eJtatZf90V1C9/nXaDPkKnqgtRp05EfT1vT/8Vm//64LZdy8qioqKC6+79ESuWvskVJ19Bl+5duOimi+k3sB9Lq5fyw7MmsH71+nJ3M72aschUREwEJuZ7vqROwCXA4Q0dbugSudrziLsENs2ZyborL2r0eN2yGtZ973zWfnMMG6b/kk5nfCvvtiv67EiXy3/8vvqOI44i1q1jzTlf5e17p7P91zIDgNj4Nutv+AFrLjiZdVdeRKdTzkGdujT7O1n5feGUY6hetGVg9sWzT+C5vzzL6QdX8dxfnuWLZ51Qxt61AUVMlTTgw8CuwLOSXgEGAk9L2pHMCHvnrHMHAktyNVaywC1pD0kXS/qJpOuT1x8r1fVak9oFzxHr1jZ6vG7hfGL9uszrfyygYoc+7x7rcNBhdJ3wM7pecwudTv8mVOT3n6j9fgewcc5MADY/9hCVH98HgPqaauprXgMgVr5J/eqVqHv3gr6Xlc8OO+7AviP2ZdbUWe/WffqwTzN7+mwAZk+fzbDDh5Wre21DfeRfmikino+IvhExKCIGkQnW/xERrwMzgFGSOkraFRgMzMvVXkkCt6SLgalk/gowD3gieT1F0thSXDOtOow4ms1/y/w3qhiwC+0POIS1l5zD2m+fStTX0+HAQ/Nqp6JXH+rfWJ55U19HvLUOdX1vgG73kT1QZXvqX8/5y9xaodP+p4rbfjCJ+qyg0aN3D1YuWwnAymUr6dG7R5l610YUcVaJpCnAY8BHJVVLGtPYuRExH5gGLABmAmdHRM6LlCrHPQbYMyI2Z1dKug6YD0xo6ENJgr8K4LpPDeYbu+5Uou61DpV77U3HEUex9pJzAWj/iX2o3G13uv7wZgDUoQOxehUAnS+6koq+/VFlJRW9+9H1mlsA2PiH6Wx6cGYjWbIt/5OrRy86n/dd1t8wIVULxhvsO2JfVr+xin8+/0/2GvbxcnenzYoiPvIeESc2cXzQVu/HA+Pzbb9Ugbse2An491b1/ZNjDcpO+K88fnibji7tPrQbnc78Duu+fzGxbs279Rvn3M/bd/zifeevv+p7QCbH3emcsay77IL3HK9/czkVvftQt2I5VLRDnbpsaXf7TnS5ZAIbptxK3UsLSvadrDQ+NnQI+x32afY5ZCgdOnagU9ft+eaPv8WqN1bRs29PVi5bSc++PVn1xqpydzXd/OQkFwCzJd0naWJSZgKzgfNLdM3UUO++dP7Olaz/yQ+or6l+t37z80/TYf+DUbcemfO6dKWiT7+82tz8xF/pODwz37/9/gdT+8LTmQOVlXS56Eo2zZnF5sceKur3sJbxyx9O5uRPf4NTDxjDVedcxXN/fY7rLriWeQ/MZcQXRwAw4osjmPvA3DL3NOWiPv9SZiUZcUfETEm7k5lEPoDMX+SrgSeayt20BZ0v/B6Ve+6Nunan+8TfsuE3t0G7zL/qTbNmsP0Jo1HXbnQ67cLMB+rqWHvx6dRX/5sNv76VLpdeAxWC2lre+sX1sHxpk9fcOPuPdD7vu3S78Q5i3RrW/+gKADp85hAqh3wSde1Oh0Mygf2tGydQ98qi0nx5azHTb5rOxT8by2FfPpzlS5Yz4Yz/LXeX0i1FI25FK813tvVUiRXm6094KqO93z2L723oLk+zrL90VN4xp/MVU7f5etvCD+CYmUGrSIHky4HbzAxSlSpx4DYzo7jTAUvNgdvMDDziNjNLHQduM7OUyW+DhFbBgdvMjHTtOenAbWYGTpWYmaWOZ5WYmaWMR9xmZinjwG1mli5Rl55UifecNDODom5dJmmSpGWSXsiqu1rS3yU9J+l3knpkHRsnaZGkhZKOaKp9B24zMzLTAfMtebgdOHKrugeAvSLiE8A/gHEAkoYAo4A9k8/cJKldrsYduM3MoKgj7oh4GFixVd2siKhN3j5OZjd3gJHA1IjYGBEvA4vI7GXQKAduMzPIbKqYZ5FUJenJrFLVzKudAtyXvB4AvJp1rDqpa5RvTpqZAVGb/83J7P1xm0vSJUAtcMc7VQ1dIlcbDtxmZpBjG/PikTQa+DwwIrZsP1YN7Jx12kBgSa52nCoxM6PoNyffR9KRwMXAMRHxVtahGcAoSR0l7QoMBublassjbjMzKOqIW9IUYDjQW1I1cBmZWSQdgQckATweEWdExHxJ04AFZFIoZze1qboDt5kZxV0dMCJObKD61hznjwfG59u+A7eZGbRIjrtYHLjNzIB3Z1ingAO3mRkQHnGbmaWMA7eZWbp4xG1mljIO3GZmKRN1DT153jo5cJuZ4RG3mVnqRL1H3GZmqeIRt5lZykR4xG1mlioecZuZpUy9Z5WYmaWLb06amaWMA7eZWcpE8ZbjLrlGA7ekG8ixYWVEnFeSHpmZlUExR9ySJpHZW3JZROyV1PUCfgMMAl4BvhQRK5Nj44AxQB1wXkTcn6v9XCPuJ7e182ZmaVHk6YC3AzcCv8yqGwvMjogJksYm7y+WNAQYBewJ7AT8SdLuubYvazRwR8TkInTezCwV6oo4qyQiHpY0aKvqkWT2oQSYDMwhs3nwSGBqRGwEXpa0CNgPeKyx9pvMcUvqkzQ+BNguq2OfzfdLmJm1ds0ZcUuqAqqyqiZGxMQmPtYvImoy14oaSX2T+gHA41nnVSd1jcrn5uQdZPIyRwNnAKOB5Xl8zswsNZqT406CdFOBOl8NXTjnrdKKPBrdISJuBTZHxEMRcQowrJDemZm1VhH5lwItldQfIPm5LKmvBnbOOm8gsCRXQ/kE7s3JzxpJR0v6VNKwmVmbEfXKuxRoBpmMBcnPu7PqR0nqKGlXYDAwL1dD+aRKvi+pO/At4AagG3BhIb02M2ut6urzGcfmR9IUMjcie0uqBi4DJgDTJI0BFgMnAETEfEnTgAVALXB2rhklkEfgjoh7k5ergUMK/B5mZq1aMR/AiYgTGzk0opHzxwPj820/n1klt9FAojzJdZuZtQn1bWxZ13uzXm8HHEcTiXMzs7RpU+txR8Sd2e+T3M2fStYjM7MyaBNrleQwGNil2B3ZWp97Xir1JSyFNix5pNxdsDaqTaVKJK3lvTnu18k8SWlm1mYUc1ZJqeWTKunaEh0xMyunFGVKmn4AR9LsfOrMzNKsPpR3Kbdc63FvB3QiM4G8J1uep+9GZulBM7M2o63MKjkduIBMkH6KLYF7DfDT0nbLzKxlpWiT95zrcV8PXC/p3Ii4oQX7ZGbW4qLBRfpap3xuo9ZL6vHOG0k9JZ1Vui6ZmbW82lDepdzyCdynRcSqd94ke6SdVrIemZmVQaC8S7nl8wBOhSRFZJ4rktQO6FDabpmZtaw2kePOcj+ZpQh/Tmaq4xnAfSXtlZlZC2sNI+l85RO4Lyazt9qZZGaW/A3oX8pOmZm1tDSNuJvMcUdEPZmNLP8FDCWznuyLJe6XmVmLqkN5l6ZIulDSfEkvSJoiaTtJvSQ9IOml5GfPQvvaaOCWtLukSyW9CNwIvAoQEYdExI2FXtDMrDWqV/4lF0kDgPOAoRGxF9AOGAWMBWZHxGBgdvK+ILlG3H8nM7r+QkT8ZzKXO+d2OmZmaVWP8i55qAS2l1RJ5gn0JcBIYHJyfDJwbKF9zRW4jyezEuCDkn4haQQNbyNvZpZ60YySs52I14BryOwrWQOsjohZQL+IqEnOqQH6FtrXRgN3RPwuIr4M7AHMIbNBcD9JP5N0eKEXNDNrjeqbUSRVSXoyq1S9006Sux4J7EpmyZDOkk4qZl/zWdZ1PXAHcIekXmR2Jh4LzCpmR8zMyqle+ScUImIiMLGRw4cCL0fEcgBJdwGfAZZK6h8RNZL6A8sK7WuzVg6PiBURcXNEfLbQC5qZtUZ1zShNWAwMk9RJktgyE28GMDo5ZzRwd6F9LWTrMjOzNqep2SL5ioi5kqYDTwO1ZJ59mQh0IfMw4xgywf2EQq/hwG1mBvnOFslLRFwGXLZV9UYyo+9t5sBtZka6ti5z4DYzo3ipkpbgwG1mRrrWKnHgNjMD6jziNjNLF4+4zcxSxoHbzCxlWsFWknlz4DYzwyNuM7PUSdOa1Q7cZmZ4HreZWeo4VWJmljIO3GZmKeO1SszMUsY5bjOzlPGsEjOzlKlPUbKkWVuXmZm1Vc3ZLLgpknpImi7p75JelLS/pF6SHpD0UvKzZ6F9deA2MyNzczLfkofrgZkRsQfwSTJ7To4FZkfEYGB28r4gDtxmZhRvxC2pG3AQcCtARGyKiFXASGByctpk4NhC++rAbWYG1CryLpKqJD2ZVaqymtoNWA7cJulvkm6R1BnoFxE1AMnPvoX21Tcnzcxo3jzuiJhIZuf2hlQC/wGcm+z4fj3bkBZpiEfcZmYU9eZkNVAdEXOT99PJBPKlkvoDJD+XFdpXB24zMzLTAfMtuUTE68Crkj6aVI0AFgAzgNFJ3Wjg7kL76lSJmRlFf+T9XOAOSR2AfwEnkxkoT5M0BlgMnFBo4w7cZmYUd5GpiHgGGNrAoRHFaN+B28wMqEvRk5MO3GZmeFlXM7PUCY+4zczSxSNuK5pF/3ictevWUVdXT21tLcP2P6rcXbIC/fcPruPhv8yjV88e/P5XP3/f8bXr1jP2iquoWbqcuto6vvGV4znu6MO36ZqbNm1i3JXXsmDhS/To3o1rrhjHgP79+Ps//smV19zIuvVvUdGugqqvj+Jzhx68TddKO68OaEV16GEnMHTfwx20U+7Yow7j59d9v9HjU+68hw8P2oW7Jt/EbTf+kKtv+AWbN2/Oq+3XapbyjXMuel/9XffOolvXLtw3bRJf+/KxXHfTJAC2264jP/jet7n7jpu5+drv88Of3MyatesK+2JtRJEXmSopB26zFjJ074/TvVvXRo9LYv1bG4gI3trwNt27daVdu3YA3HP/nxl16vkcP/psLr/qJ9TV5bfs/58feYyRRx0KwOHDD2TuU88QEQzaZSAf2nkAAH377ECvnj1YuWr1Nn7DdKsl8i7l5sDdykUE9/1xCnMfv49Tx3y13N2xEvrK8V/gX6+8yiEjv8pxXz+TsRecQUVFBf98ZTEzZz/E//38Wu6c/FMqKiq4d9aDebW5bPmb7Ni3NwCVle3o0rkTq1avec85zy9YyObNtew8oH/Rv1OaRDP+KbcWz3FLOjkibmvkWBVQBaB23amo6NyifWuNDhp+LDU1S+nTZwdm3jeVhQsX8cijc5v+oKXOX+Y9xR6Dd2PSDRN49bUaTrvgu+zzyT2Z++QzLPj7IkaNOR+AjRs30qtnDwDOG3cFry1ZyubazdQsXc7xo88G4KQvjeS4ow8n4v1BRtqyueLyN1Yw7oqrGf/f36Ki4oM9jvPNydwuBxoM3NkrblV2GFD+X2utQE3NUgCWL3+Tu+++j3333duBu4363R8e4NSTvoQkdhm4EwP678jL/64mIjjmc4dy4Zknv+8zP/nfS4FMjvuS8ddy+41Xved4v769eX3ZG+zYtw+1tXWsW//Wu+madevXc9Z3LuXcqtF8cq+Plf4LtnKtYSSdr5L8ipX0XCPleaBfKa7ZFnXqtD1dunR+9/Vhhx7M/PkLy9wrK5X+/frw+FPPAPDGipW8sriagTvtyLChe/PAnEd5c+UqAFavWcuS15fm1eYh/zmMu//4JwBmzXmET+/zSSSxefNmzh93JcccOYIjPntgKb5O6hRz67JSK9WIux9wBLByq3oBfy3RNducfv36MP23twKZ/OTUqb/n/llzytspK9h3LpvAE397jlWr1jDi2JM4a8zXqK2tBeDLxx3NGd/4CpeMv5bjvnYmEcGFZ51Czx7d6dmjO+ee9nWqLriE+qinfWUll3zzLHbasekx0H99/gjGXXk1n/vSKXTv1pWrL88sCz3zz4/w1DMvsGr1Wn6fBPbxl3yTPXb/cOn+BbRydQ2klVorNZQD2+ZGpVuB2yLi0QaO/ToivtJUG06VWEM2LHmk3F2wVqh9793U9Fm5feVDx+Udc379799t8/W2RUlG3BExJsexJoO2mVlLS1OO209OmpnROnLX+XLgNjPDj7ybmaVOsR/AkdQu2eX93uR9L0kPSHop+dmz0L46cJuZkZlVkm/J0/nAi1nvxwKzI2IwMJtt2PndgdvMjOJtFgwgaSBwNHBLVvVIYHLyejJwbKF9deA2M6N5D+BIqpL0ZFap2qq5HwMX8d57nv0iogYg+dm30L765qSZGc2bDpi9PMfWJH0eWBYRT0kaXpTObcWB28yMos4qOQA4RtJRwHZAN0m/ApZK6h8RNZL6A8sKvYBTJWZmZJZQzrc00c64iBgYEYOAUcCfI+IkYAYwOjltNHB3oX31iNvMDKgr/TzuCcA0SWOAxcAJhTbkwG1mRmkewImIOcCc5PWbwIhitOvAbWYGTaZAWhMHbjMz0vXIuwO3mRleHdDMLHXStJGCA7eZGU6VmJmljgO3mVnKeFaJmVnKeMRtZpYynlViZpYydZGeXScduM3McI7bzCx1nOM2M0sZ57jNzFKm3qkSM7N08YjbzCxl0jSrxFuXmZmRSZXkW3KRtLOkByW9KGm+pPOT+l6SHpD0UvKzZ6F9deA2MyOTKsn3nybUAt+KiI8Bw4CzJQ0BxgKzI2IwMDt5XxAHbjMzijfijoiaiHg6eb0WeBEYAIwEJienTQaOLbSvDtxmZjRvxC2pStKTWaWqoTYlDQI+BcwF+kVEDWSCO9C30L765qSZGVAXdXmfGxETgYm5zpHUBbgTuCAi1kjatg5mceA2M6O4j7xLak8maN8REXcl1Usl9Y+IGkn9gWWFtu9UiZkZmUfe8y25KDO0vhV4MSKuyzo0AxidvB4N3F1oXz3iNjOjqCPuA4CvAc9Leiap+y4wAZgmaQywGDih0As4cJuZUbxH3iPiUaCxhPaIYlzDgdvMDD/ybmaWOml65N2B28wMb6RgZpY6XtbVzCxlPOI2M0sZb11mZpYyHnGbmaWMZ5WYmaWMb06amaWMUyVmZinjJyfNzFLGI24zs5RJU45bafot80ElqSrZccPsXf5z8cHljRTSocH97OwDz38uPqAcuM3MUsaB28wsZRy408F5TGuI/1x8QPnmpJlZynjEbWaWMg7cZmYp48Ddykk6UtJCSYskjS13f6z8JE2StEzSC+Xui5WHA3crJqkd8FPgc8AQ4ERJQ8rbK2sFbgeOLHcnrHwcuFu3/YBFEfGviNgETAVGlrlPVmYR8TCwotz9sPJx4G7dBgCvZr2vTurM7APMgbt1UwN1nr9p9gHnwN26VQM7Z70fCCwpU1/MrJVw4G7dngAGS9pVUgdgFDCjzH0yszJz4G7FIqIWOAe4H3gRmBYR88vbKys3SVOAx4CPSqqWNKbcfbKW5UfezcxSxiNuM7OUceA2M0sZB24zs5Rx4DYzSxkHbjOzlHHgtpKQVCfpGUkvSPqtpE7b0Nbtkr6YvL4l10JbkoZL+kwB13hFUu9C+2jWkhy4rVQ2RMTeEbEXsAk4I/tgsvJhs0XEqRGxIMcpw4FmB26zNHHgtpbwCPCRZDT8oKRfA89LaifpaklPSHpO0ukAyrhR0gJJfwD6vtOQpDmShiavj5T0tKRnJc2WNIjML4gLk9H+gZL6SLozucYTkg5IPruDpFmS/ibpZhpeF8asVaosdwesbZNUSWY98ZlJ1X7AXhHxsqQqYHVE7CupI/AXSbOATwEfBT4O9AMWAJO2arcP8AvgoKStXhGxQtLPgXURcU1y3q+BH0XEo5J2IfMU6seAy4BHI+IKSUcDVSX9F2FWRA7cVirbS3omef0IcCuZFMa8iHg5qT8c+MQ7+WugOzAYOAiYEhF1wBJJf26g/WHAw++0FRGNrU99KDBEendA3U1S1+Qa/5V89g+SVhb2Nc1angO3lcqGiNg7uyIJnuuzq4BzI+L+rc47iqaXr1Ue50AmHbh/RGxooC9e78FSyTluK6f7gTMltQeQtLukzsDDwKgkB94fOKSBzz4GHCxp1+SzvZL6tUDXrPNmkVmoi+S8vZOXDwNfTeo+B/Qs1pcyKzUHbiunW8jkr59ONr69mczfAn8HvAQ8D/wMeGjrD0bEcjJ56bskPQv8Jjl0D3DcOzcngfOAocnNzwVsmd1yOXCQpKfJpGwWl+g7mhWdVwc0M0sZj7jNzFLGgdvMLGUcuM3MUsaB28wsZRy4zcxSxoHbzCxlHLjNzFLm/wFjOK0b9FPf5QAAAABJRU5ErkJggg=="/>
          <p:cNvSpPr>
            <a:spLocks noChangeAspect="1" noChangeArrowheads="1"/>
          </p:cNvSpPr>
          <p:nvPr/>
        </p:nvSpPr>
        <p:spPr bwMode="auto">
          <a:xfrm>
            <a:off x="34925" y="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stretch>
            <a:fillRect/>
          </a:stretch>
        </p:blipFill>
        <p:spPr>
          <a:xfrm>
            <a:off x="680321" y="4237381"/>
            <a:ext cx="3486150" cy="2533650"/>
          </a:xfrm>
          <a:prstGeom prst="rect">
            <a:avLst/>
          </a:prstGeom>
        </p:spPr>
      </p:pic>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703902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F91171-1CC7-4A8A-AAC3-7DD834DF494F}"/>
              </a:ext>
            </a:extLst>
          </p:cNvPr>
          <p:cNvSpPr>
            <a:spLocks noGrp="1"/>
          </p:cNvSpPr>
          <p:nvPr>
            <p:ph type="title"/>
          </p:nvPr>
        </p:nvSpPr>
        <p:spPr/>
        <p:txBody>
          <a:bodyPr/>
          <a:lstStyle/>
          <a:p>
            <a:r>
              <a:rPr lang="en-IN" dirty="0"/>
              <a:t>Inference</a:t>
            </a:r>
          </a:p>
        </p:txBody>
      </p:sp>
      <p:sp>
        <p:nvSpPr>
          <p:cNvPr id="3" name="Content Placeholder 2">
            <a:extLst>
              <a:ext uri="{FF2B5EF4-FFF2-40B4-BE49-F238E27FC236}">
                <a16:creationId xmlns:a16="http://schemas.microsoft.com/office/drawing/2014/main" xmlns="" id="{BCF17E2E-3261-498C-9C64-1F2E066DE7A6}"/>
              </a:ext>
            </a:extLst>
          </p:cNvPr>
          <p:cNvSpPr>
            <a:spLocks noGrp="1"/>
          </p:cNvSpPr>
          <p:nvPr>
            <p:ph idx="1"/>
          </p:nvPr>
        </p:nvSpPr>
        <p:spPr/>
        <p:txBody>
          <a:bodyPr/>
          <a:lstStyle/>
          <a:p>
            <a:r>
              <a:rPr lang="en-IN" dirty="0"/>
              <a:t>As stated earlier there are assumption used in this algorithm which is reflected in its accuracy.</a:t>
            </a:r>
          </a:p>
          <a:p>
            <a:r>
              <a:rPr lang="en-IN" dirty="0"/>
              <a:t>Through confusion matrix we can see that out of </a:t>
            </a:r>
            <a:r>
              <a:rPr lang="en-IN" dirty="0" smtClean="0"/>
              <a:t>342</a:t>
            </a:r>
            <a:r>
              <a:rPr lang="en-IN" dirty="0" smtClean="0"/>
              <a:t> </a:t>
            </a:r>
            <a:r>
              <a:rPr lang="en-IN" dirty="0"/>
              <a:t>test data 45 we wrongly classified which is a lot.</a:t>
            </a:r>
          </a:p>
          <a:p>
            <a:r>
              <a:rPr lang="en-IN" dirty="0"/>
              <a:t>We can also see that the accuracy using masking is higher than the SLIC technique. </a:t>
            </a:r>
          </a:p>
          <a:p>
            <a:r>
              <a:rPr lang="en-IN" dirty="0"/>
              <a:t>We can also conclude that the performance of this algorithm is the worst when we compare it with random forest and SVM.</a:t>
            </a:r>
          </a:p>
        </p:txBody>
      </p:sp>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704805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Classifier 2-Support vector Machine</a:t>
            </a:r>
            <a:endParaRPr lang="en-IN" dirty="0"/>
          </a:p>
        </p:txBody>
      </p:sp>
      <p:sp>
        <p:nvSpPr>
          <p:cNvPr id="3" name="Content Placeholder 2"/>
          <p:cNvSpPr>
            <a:spLocks noGrp="1"/>
          </p:cNvSpPr>
          <p:nvPr>
            <p:ph idx="1"/>
          </p:nvPr>
        </p:nvSpPr>
        <p:spPr>
          <a:xfrm>
            <a:off x="79026" y="2151054"/>
            <a:ext cx="7589082" cy="3881446"/>
          </a:xfrm>
        </p:spPr>
        <p:txBody>
          <a:bodyPr>
            <a:normAutofit/>
          </a:bodyPr>
          <a:lstStyle/>
          <a:p>
            <a:pPr marL="285750" indent="-285750"/>
            <a:r>
              <a:rPr lang="en-IN" dirty="0"/>
              <a:t>This is a supervised machine learning algorithm which can be used for both classification and regression type of problems.</a:t>
            </a:r>
          </a:p>
          <a:p>
            <a:pPr marL="285750" indent="-285750"/>
            <a:r>
              <a:rPr lang="en-IN" dirty="0"/>
              <a:t>We are implementing this algorithm as two class classification algorithm but by applying some tweaks we can use it for multiclass classification.</a:t>
            </a:r>
          </a:p>
          <a:p>
            <a:pPr marL="285750" indent="-285750"/>
            <a:r>
              <a:rPr lang="en-IN" dirty="0"/>
              <a:t>It works well with larger amount of  features and data as well.</a:t>
            </a:r>
          </a:p>
          <a:p>
            <a:endParaRPr lang="en-IN" dirty="0"/>
          </a:p>
        </p:txBody>
      </p:sp>
      <p:pic>
        <p:nvPicPr>
          <p:cNvPr id="4" name="Picture 2" descr="Svm classifier, Introduction to support vector machine algorithm">
            <a:extLst>
              <a:ext uri="{FF2B5EF4-FFF2-40B4-BE49-F238E27FC236}">
                <a16:creationId xmlns:a16="http://schemas.microsoft.com/office/drawing/2014/main" xmlns="" id="{65E2C7B6-27BE-4E84-AED1-B0C253835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0" y="2151054"/>
            <a:ext cx="3305089" cy="308645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3088838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17693"/>
            <a:ext cx="7454900" cy="6740307"/>
          </a:xfrm>
          <a:prstGeom prst="rect">
            <a:avLst/>
          </a:prstGeom>
        </p:spPr>
        <p:txBody>
          <a:bodyPr wrap="square">
            <a:spAutoFit/>
          </a:bodyPr>
          <a:lstStyle/>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Suppose we have 2 features and want to classify in 2 broad categories shown in the figures.</a:t>
            </a:r>
          </a:p>
          <a:p>
            <a:pPr marL="285750" indent="-285750">
              <a:buFont typeface="Arial" panose="020B0604020202020204" pitchFamily="34" charset="0"/>
              <a:buChar char="•"/>
            </a:pPr>
            <a:endParaRPr lang="en-IN"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The objective to SVM is to plot a hyperplane that divides the labelled data into 2 half's.</a:t>
            </a:r>
          </a:p>
          <a:p>
            <a:pPr marL="285750" indent="-285750">
              <a:buFont typeface="Arial" panose="020B0604020202020204" pitchFamily="34" charset="0"/>
              <a:buChar char="•"/>
            </a:pPr>
            <a:endParaRPr lang="en-IN"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We also need to plot 2 planes parallel to hyperplane which passes through the nearest point to the hyperplane for both the categories. These points are called support vectors.</a:t>
            </a:r>
          </a:p>
          <a:p>
            <a:pPr marL="285750" indent="-285750">
              <a:buFont typeface="Arial" panose="020B0604020202020204" pitchFamily="34" charset="0"/>
              <a:buChar char="•"/>
            </a:pPr>
            <a:endParaRPr lang="en-IN"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We can have multiple such hyperplanes but there is one more constraint </a:t>
            </a:r>
            <a:r>
              <a:rPr lang="en-IN" sz="2400" dirty="0" err="1">
                <a:latin typeface="Calibri" panose="020F0502020204030204" pitchFamily="34" charset="0"/>
                <a:cs typeface="Calibri" panose="020F0502020204030204" pitchFamily="34" charset="0"/>
              </a:rPr>
              <a:t>i.e</a:t>
            </a:r>
            <a:r>
              <a:rPr lang="en-IN" sz="2400" dirty="0">
                <a:latin typeface="Calibri" panose="020F0502020204030204" pitchFamily="34" charset="0"/>
                <a:cs typeface="Calibri" panose="020F0502020204030204" pitchFamily="34" charset="0"/>
              </a:rPr>
              <a:t> we need to maximize the margin distance.</a:t>
            </a:r>
          </a:p>
          <a:p>
            <a:pPr marL="285750" indent="-285750">
              <a:buFont typeface="Arial" panose="020B0604020202020204" pitchFamily="34" charset="0"/>
              <a:buChar char="•"/>
            </a:pPr>
            <a:endParaRPr lang="en-IN"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Margin distance is calculated as distance between 2 margin lines.</a:t>
            </a: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hlinkClick r:id="rId2" action="ppaction://hlinkfile"/>
              </a:rPr>
              <a:t>Maths of SVM</a:t>
            </a:r>
            <a:endParaRPr lang="en-IN" sz="24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xmlns="" id="{C95A4787-0F0F-484B-9015-48E311EC9A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400" y="2042216"/>
            <a:ext cx="4341893" cy="20867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60980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Classifier implementation and Result</a:t>
            </a:r>
          </a:p>
        </p:txBody>
      </p:sp>
      <p:sp>
        <p:nvSpPr>
          <p:cNvPr id="3" name="Content Placeholder 2"/>
          <p:cNvSpPr>
            <a:spLocks noGrp="1"/>
          </p:cNvSpPr>
          <p:nvPr>
            <p:ph idx="1"/>
          </p:nvPr>
        </p:nvSpPr>
        <p:spPr>
          <a:xfrm>
            <a:off x="312821" y="1973179"/>
            <a:ext cx="10455442" cy="4752474"/>
          </a:xfrm>
        </p:spPr>
        <p:txBody>
          <a:bodyPr>
            <a:normAutofit lnSpcReduction="10000"/>
          </a:bodyPr>
          <a:lstStyle/>
          <a:p>
            <a:pPr marL="0" indent="0">
              <a:buNone/>
            </a:pPr>
            <a:r>
              <a:rPr lang="en-US" b="1" dirty="0">
                <a:solidFill>
                  <a:schemeClr val="bg1"/>
                </a:solidFill>
              </a:rPr>
              <a:t>Code:</a:t>
            </a:r>
            <a:endParaRPr lang="en-IN" b="1" dirty="0">
              <a:solidFill>
                <a:schemeClr val="bg1"/>
              </a:solidFill>
            </a:endParaRPr>
          </a:p>
          <a:p>
            <a:pPr marL="0" indent="0">
              <a:buNone/>
            </a:pPr>
            <a:r>
              <a:rPr lang="en-IN" dirty="0"/>
              <a:t>import pandas as </a:t>
            </a:r>
            <a:r>
              <a:rPr lang="en-IN" dirty="0" err="1"/>
              <a:t>pd</a:t>
            </a:r>
            <a:endParaRPr lang="en-IN" dirty="0"/>
          </a:p>
          <a:p>
            <a:pPr marL="0" indent="0">
              <a:buNone/>
            </a:pPr>
            <a:r>
              <a:rPr lang="en-IN" dirty="0"/>
              <a:t>import </a:t>
            </a:r>
            <a:r>
              <a:rPr lang="en-IN" dirty="0" err="1"/>
              <a:t>numpy</a:t>
            </a:r>
            <a:endParaRPr lang="en-IN" dirty="0"/>
          </a:p>
          <a:p>
            <a:pPr marL="0" indent="0">
              <a:buNone/>
            </a:pPr>
            <a:r>
              <a:rPr lang="en-IN" dirty="0"/>
              <a:t>from </a:t>
            </a:r>
            <a:r>
              <a:rPr lang="en-IN" dirty="0" err="1"/>
              <a:t>sklearn.svm</a:t>
            </a:r>
            <a:r>
              <a:rPr lang="en-IN" dirty="0"/>
              <a:t> import SVC</a:t>
            </a:r>
          </a:p>
          <a:p>
            <a:pPr marL="0" indent="0">
              <a:buNone/>
            </a:pPr>
            <a:r>
              <a:rPr lang="en-IN" dirty="0" err="1"/>
              <a:t>clf</a:t>
            </a:r>
            <a:r>
              <a:rPr lang="en-IN" dirty="0"/>
              <a:t>=SVC(</a:t>
            </a:r>
            <a:r>
              <a:rPr lang="en-IN" dirty="0" err="1"/>
              <a:t>random_state</a:t>
            </a:r>
            <a:r>
              <a:rPr lang="en-IN" dirty="0"/>
              <a:t>=9)</a:t>
            </a:r>
          </a:p>
          <a:p>
            <a:pPr marL="0" indent="0">
              <a:buNone/>
            </a:pPr>
            <a:r>
              <a:rPr lang="en-IN" dirty="0" err="1"/>
              <a:t>clf.fit</a:t>
            </a:r>
            <a:r>
              <a:rPr lang="en-IN" dirty="0"/>
              <a:t>(</a:t>
            </a:r>
            <a:r>
              <a:rPr lang="en-IN" dirty="0" err="1"/>
              <a:t>trainDataGlobal</a:t>
            </a:r>
            <a:r>
              <a:rPr lang="en-IN" dirty="0"/>
              <a:t>, </a:t>
            </a:r>
            <a:r>
              <a:rPr lang="en-IN" dirty="0" err="1"/>
              <a:t>trainLabelsGlobal</a:t>
            </a:r>
            <a:r>
              <a:rPr lang="en-IN" dirty="0"/>
              <a:t>)</a:t>
            </a:r>
          </a:p>
          <a:p>
            <a:pPr marL="0" indent="0">
              <a:buNone/>
            </a:pPr>
            <a:r>
              <a:rPr lang="en-IN" dirty="0" err="1"/>
              <a:t>pred</a:t>
            </a:r>
            <a:r>
              <a:rPr lang="en-IN" dirty="0"/>
              <a:t>=</a:t>
            </a:r>
            <a:r>
              <a:rPr lang="en-IN" dirty="0" err="1"/>
              <a:t>clf.predict</a:t>
            </a:r>
            <a:r>
              <a:rPr lang="en-IN" dirty="0"/>
              <a:t>(</a:t>
            </a:r>
            <a:r>
              <a:rPr lang="en-IN" dirty="0" err="1"/>
              <a:t>testDataGlobal</a:t>
            </a:r>
            <a:r>
              <a:rPr lang="en-IN" dirty="0"/>
              <a:t>)</a:t>
            </a:r>
          </a:p>
          <a:p>
            <a:pPr marL="0" indent="0">
              <a:buNone/>
            </a:pPr>
            <a:r>
              <a:rPr lang="en-IN" dirty="0"/>
              <a:t>from </a:t>
            </a:r>
            <a:r>
              <a:rPr lang="en-IN" dirty="0" err="1"/>
              <a:t>sklearn.metrics</a:t>
            </a:r>
            <a:r>
              <a:rPr lang="en-IN" dirty="0"/>
              <a:t> import </a:t>
            </a:r>
            <a:r>
              <a:rPr lang="en-IN" dirty="0" err="1"/>
              <a:t>accuracy_score,confusion_matrix</a:t>
            </a:r>
            <a:endParaRPr lang="en-IN" dirty="0"/>
          </a:p>
          <a:p>
            <a:pPr marL="0" indent="0">
              <a:buNone/>
            </a:pPr>
            <a:r>
              <a:rPr lang="en-IN" dirty="0" err="1"/>
              <a:t>acc_svm</a:t>
            </a:r>
            <a:r>
              <a:rPr lang="en-IN" dirty="0"/>
              <a:t> = </a:t>
            </a:r>
            <a:r>
              <a:rPr lang="en-IN" dirty="0" err="1"/>
              <a:t>accuracy_score</a:t>
            </a:r>
            <a:r>
              <a:rPr lang="en-IN" dirty="0"/>
              <a:t>(</a:t>
            </a:r>
            <a:r>
              <a:rPr lang="en-IN" dirty="0" err="1"/>
              <a:t>pred</a:t>
            </a:r>
            <a:r>
              <a:rPr lang="en-IN" dirty="0"/>
              <a:t>, </a:t>
            </a:r>
            <a:r>
              <a:rPr lang="en-IN" dirty="0" err="1"/>
              <a:t>testLabelsGlobal</a:t>
            </a:r>
            <a:r>
              <a:rPr lang="en-IN" dirty="0"/>
              <a:t>)</a:t>
            </a:r>
          </a:p>
          <a:p>
            <a:pPr marL="0" indent="0">
              <a:buNone/>
            </a:pPr>
            <a:r>
              <a:rPr lang="en-IN" dirty="0"/>
              <a:t>print('Accuracy:',</a:t>
            </a:r>
            <a:r>
              <a:rPr lang="en-IN" dirty="0" err="1"/>
              <a:t>str</a:t>
            </a:r>
            <a:r>
              <a:rPr lang="en-IN" dirty="0"/>
              <a:t>(</a:t>
            </a:r>
            <a:r>
              <a:rPr lang="en-IN" dirty="0" err="1"/>
              <a:t>acc_svm</a:t>
            </a:r>
            <a:r>
              <a:rPr lang="en-IN" dirty="0"/>
              <a:t>*100)+"%")</a:t>
            </a:r>
          </a:p>
          <a:p>
            <a:pPr marL="0" indent="0">
              <a:buNone/>
            </a:pPr>
            <a:r>
              <a:rPr lang="en-IN" dirty="0"/>
              <a:t>cm=</a:t>
            </a:r>
            <a:r>
              <a:rPr lang="en-IN" dirty="0" err="1"/>
              <a:t>confusion_matrix</a:t>
            </a:r>
            <a:r>
              <a:rPr lang="en-IN" dirty="0"/>
              <a:t>(</a:t>
            </a:r>
            <a:r>
              <a:rPr lang="en-IN" dirty="0" err="1"/>
              <a:t>testLabelsGlobal,pred</a:t>
            </a:r>
            <a:r>
              <a:rPr lang="en-IN" dirty="0"/>
              <a:t>)</a:t>
            </a:r>
          </a:p>
          <a:p>
            <a:endParaRPr lang="en-IN" dirty="0"/>
          </a:p>
        </p:txBody>
      </p:sp>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777858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379" y="108283"/>
            <a:ext cx="9673389" cy="6740307"/>
          </a:xfrm>
          <a:prstGeom prst="rect">
            <a:avLst/>
          </a:prstGeom>
        </p:spPr>
        <p:txBody>
          <a:bodyPr wrap="square">
            <a:spAutoFit/>
          </a:bodyPr>
          <a:lstStyle/>
          <a:p>
            <a:r>
              <a:rPr lang="en-IN" sz="2400" dirty="0"/>
              <a:t>print(cm)</a:t>
            </a:r>
          </a:p>
          <a:p>
            <a:r>
              <a:rPr lang="en-IN" sz="2400" dirty="0" err="1"/>
              <a:t>Precision_svm</a:t>
            </a:r>
            <a:r>
              <a:rPr lang="en-IN" sz="2400" dirty="0"/>
              <a:t>=(cm[0][0])*100/(cm[0][0]+cm[1][0])</a:t>
            </a:r>
          </a:p>
          <a:p>
            <a:r>
              <a:rPr lang="en-IN" sz="2400" dirty="0" err="1"/>
              <a:t>Sensitivity_svm</a:t>
            </a:r>
            <a:r>
              <a:rPr lang="en-IN" sz="2400" dirty="0"/>
              <a:t>=(cm[0][0])*100/(cm[0][0]+cm[0][1])</a:t>
            </a:r>
          </a:p>
          <a:p>
            <a:r>
              <a:rPr lang="en-IN" sz="2400" dirty="0" err="1"/>
              <a:t>Specificity_svm</a:t>
            </a:r>
            <a:r>
              <a:rPr lang="en-IN" sz="2400" dirty="0"/>
              <a:t>=(cm[1][1])*100/(cm[1][1]+cm[1][0])</a:t>
            </a:r>
          </a:p>
          <a:p>
            <a:r>
              <a:rPr lang="en-IN" sz="2400" dirty="0"/>
              <a:t>import </a:t>
            </a:r>
            <a:r>
              <a:rPr lang="en-IN" sz="2400" dirty="0" err="1"/>
              <a:t>seaborn</a:t>
            </a:r>
            <a:r>
              <a:rPr lang="en-IN" sz="2400" dirty="0"/>
              <a:t> as </a:t>
            </a:r>
            <a:r>
              <a:rPr lang="en-IN" sz="2400" dirty="0" err="1"/>
              <a:t>sm</a:t>
            </a:r>
            <a:endParaRPr lang="en-IN" sz="2400" dirty="0"/>
          </a:p>
          <a:p>
            <a:r>
              <a:rPr lang="en-IN" sz="2400" dirty="0" err="1"/>
              <a:t>sm.heatmap</a:t>
            </a:r>
            <a:r>
              <a:rPr lang="en-IN" sz="2400" dirty="0"/>
              <a:t>(</a:t>
            </a:r>
            <a:r>
              <a:rPr lang="en-IN" sz="2400" dirty="0" err="1"/>
              <a:t>cm,annot</a:t>
            </a:r>
            <a:r>
              <a:rPr lang="en-IN" sz="2400" dirty="0"/>
              <a:t>=True)</a:t>
            </a:r>
          </a:p>
          <a:p>
            <a:r>
              <a:rPr lang="en-IN" sz="2400" dirty="0" err="1"/>
              <a:t>plt.xlabel</a:t>
            </a:r>
            <a:r>
              <a:rPr lang="en-IN" sz="2400" dirty="0"/>
              <a:t>('Predicted')</a:t>
            </a:r>
          </a:p>
          <a:p>
            <a:r>
              <a:rPr lang="en-IN" sz="2400" dirty="0" err="1"/>
              <a:t>plt.ylabel</a:t>
            </a:r>
            <a:r>
              <a:rPr lang="en-IN" sz="2400" dirty="0"/>
              <a:t>('Actual')</a:t>
            </a:r>
          </a:p>
          <a:p>
            <a:r>
              <a:rPr lang="en-IN" sz="2400" dirty="0"/>
              <a:t>print("Precision=TP/TP+FP:",(cm[0][0])*100/(cm[0][0]+cm[1][0]),'%')</a:t>
            </a:r>
          </a:p>
          <a:p>
            <a:r>
              <a:rPr lang="en-IN" sz="2400" dirty="0"/>
              <a:t>print("Sensitivity=TP/TP+FN:",(cm[0][0])*100/(cm[0][0]+cm[0][1]),'%')</a:t>
            </a:r>
          </a:p>
          <a:p>
            <a:r>
              <a:rPr lang="en-IN" sz="2400" dirty="0"/>
              <a:t>print("Specificity=TN/TN+FP:",(cm[1][1])*100/(cm[1][1]+cm[1][0]),'%')</a:t>
            </a:r>
          </a:p>
          <a:p>
            <a:r>
              <a:rPr lang="en-IN" sz="2400" dirty="0" err="1"/>
              <a:t>f_svm</a:t>
            </a:r>
            <a:r>
              <a:rPr lang="en-IN" sz="2400" dirty="0"/>
              <a:t>=2*(</a:t>
            </a:r>
            <a:r>
              <a:rPr lang="en-IN" sz="2400" dirty="0" err="1"/>
              <a:t>Precision_svm</a:t>
            </a:r>
            <a:r>
              <a:rPr lang="en-IN" sz="2400" dirty="0"/>
              <a:t>*</a:t>
            </a:r>
            <a:r>
              <a:rPr lang="en-IN" sz="2400" dirty="0" err="1"/>
              <a:t>Sensitivity_svm</a:t>
            </a:r>
            <a:r>
              <a:rPr lang="en-IN" sz="2400" dirty="0"/>
              <a:t>)/(</a:t>
            </a:r>
            <a:r>
              <a:rPr lang="en-IN" sz="2400" dirty="0" err="1"/>
              <a:t>Precision_svm+Sensitivity_svm</a:t>
            </a:r>
            <a:r>
              <a:rPr lang="en-IN" sz="2400" dirty="0"/>
              <a:t>)</a:t>
            </a:r>
          </a:p>
          <a:p>
            <a:r>
              <a:rPr lang="en-IN" sz="2400" dirty="0"/>
              <a:t>print("F1-Score:",f_svm,'%')</a:t>
            </a:r>
          </a:p>
          <a:p>
            <a:endParaRPr lang="en-IN" sz="2400" dirty="0"/>
          </a:p>
          <a:p>
            <a:r>
              <a:rPr lang="en-IN" sz="2400" dirty="0" err="1"/>
              <a:t>plt.show</a:t>
            </a:r>
            <a:r>
              <a:rPr lang="en-IN" sz="2400" dirty="0"/>
              <a:t>()</a:t>
            </a:r>
          </a:p>
        </p:txBody>
      </p:sp>
      <p:sp>
        <p:nvSpPr>
          <p:cNvPr id="3" name="Slide Number Placeholder 2"/>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3053859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Using SLIC Segmentation Technique</a:t>
            </a:r>
            <a:endParaRPr lang="en-IN" dirty="0"/>
          </a:p>
        </p:txBody>
      </p:sp>
      <p:sp>
        <p:nvSpPr>
          <p:cNvPr id="3" name="Content Placeholder 2"/>
          <p:cNvSpPr>
            <a:spLocks noGrp="1"/>
          </p:cNvSpPr>
          <p:nvPr>
            <p:ph idx="1"/>
          </p:nvPr>
        </p:nvSpPr>
        <p:spPr>
          <a:xfrm>
            <a:off x="217941" y="1999991"/>
            <a:ext cx="9613861" cy="4858010"/>
          </a:xfrm>
        </p:spPr>
        <p:txBody>
          <a:bodyPr>
            <a:normAutofit/>
          </a:bodyPr>
          <a:lstStyle/>
          <a:p>
            <a:pPr marL="0" indent="0" eaLnBrk="0" fontAlgn="base" hangingPunct="0">
              <a:lnSpc>
                <a:spcPct val="100000"/>
              </a:lnSpc>
              <a:spcBef>
                <a:spcPct val="0"/>
              </a:spcBef>
              <a:spcAft>
                <a:spcPct val="0"/>
              </a:spcAft>
              <a:buNone/>
            </a:pPr>
            <a:r>
              <a:rPr lang="en-US" altLang="en-US" sz="1800" dirty="0">
                <a:solidFill>
                  <a:srgbClr val="000000"/>
                </a:solidFill>
                <a:latin typeface="Courier New" panose="02070309020205020404" pitchFamily="49" charset="0"/>
                <a:cs typeface="Courier New" panose="02070309020205020404" pitchFamily="49" charset="0"/>
              </a:rPr>
              <a:t>Accuracy: 95.6140350877193%</a:t>
            </a:r>
          </a:p>
          <a:p>
            <a:pPr marL="0" indent="0" eaLnBrk="0" fontAlgn="base" hangingPunct="0">
              <a:lnSpc>
                <a:spcPct val="100000"/>
              </a:lnSpc>
              <a:spcBef>
                <a:spcPct val="0"/>
              </a:spcBef>
              <a:spcAft>
                <a:spcPct val="0"/>
              </a:spcAft>
              <a:buNone/>
            </a:pPr>
            <a:r>
              <a:rPr lang="en-US" altLang="en-US" sz="1800" dirty="0">
                <a:solidFill>
                  <a:srgbClr val="000000"/>
                </a:solidFill>
                <a:latin typeface="Courier New" panose="02070309020205020404" pitchFamily="49" charset="0"/>
                <a:cs typeface="Courier New" panose="02070309020205020404" pitchFamily="49" charset="0"/>
              </a:rPr>
              <a:t> [[154 3] [ 12 173]]</a:t>
            </a:r>
          </a:p>
          <a:p>
            <a:pPr marL="0" indent="0" eaLnBrk="0" fontAlgn="base" hangingPunct="0">
              <a:lnSpc>
                <a:spcPct val="100000"/>
              </a:lnSpc>
              <a:spcBef>
                <a:spcPct val="0"/>
              </a:spcBef>
              <a:spcAft>
                <a:spcPct val="0"/>
              </a:spcAft>
              <a:buNone/>
            </a:pPr>
            <a:r>
              <a:rPr lang="en-US" altLang="en-US" sz="1800" dirty="0">
                <a:solidFill>
                  <a:srgbClr val="000000"/>
                </a:solidFill>
                <a:latin typeface="Courier New" panose="02070309020205020404" pitchFamily="49" charset="0"/>
                <a:cs typeface="Courier New" panose="02070309020205020404" pitchFamily="49" charset="0"/>
              </a:rPr>
              <a:t> Precision=TP/TP+FP: 92.7710843373494 % </a:t>
            </a:r>
          </a:p>
          <a:p>
            <a:pPr marL="0" indent="0" eaLnBrk="0" fontAlgn="base" hangingPunct="0">
              <a:lnSpc>
                <a:spcPct val="100000"/>
              </a:lnSpc>
              <a:spcBef>
                <a:spcPct val="0"/>
              </a:spcBef>
              <a:spcAft>
                <a:spcPct val="0"/>
              </a:spcAft>
              <a:buNone/>
            </a:pPr>
            <a:r>
              <a:rPr lang="en-US" altLang="en-US" sz="1800" dirty="0">
                <a:solidFill>
                  <a:srgbClr val="000000"/>
                </a:solidFill>
                <a:latin typeface="Courier New" panose="02070309020205020404" pitchFamily="49" charset="0"/>
                <a:cs typeface="Courier New" panose="02070309020205020404" pitchFamily="49" charset="0"/>
              </a:rPr>
              <a:t>Sensitivity=TP/TP+FN: 98.08917197452229 % </a:t>
            </a:r>
          </a:p>
          <a:p>
            <a:pPr marL="0" indent="0" eaLnBrk="0" fontAlgn="base" hangingPunct="0">
              <a:lnSpc>
                <a:spcPct val="100000"/>
              </a:lnSpc>
              <a:spcBef>
                <a:spcPct val="0"/>
              </a:spcBef>
              <a:spcAft>
                <a:spcPct val="0"/>
              </a:spcAft>
              <a:buNone/>
            </a:pPr>
            <a:r>
              <a:rPr lang="en-US" altLang="en-US" sz="1800" dirty="0">
                <a:solidFill>
                  <a:srgbClr val="000000"/>
                </a:solidFill>
                <a:latin typeface="Courier New" panose="02070309020205020404" pitchFamily="49" charset="0"/>
                <a:cs typeface="Courier New" panose="02070309020205020404" pitchFamily="49" charset="0"/>
              </a:rPr>
              <a:t>Specificity=TN/TN+FP: 93.51351351351352 % </a:t>
            </a:r>
          </a:p>
          <a:p>
            <a:pPr marL="0" indent="0" eaLnBrk="0" fontAlgn="base" hangingPunct="0">
              <a:lnSpc>
                <a:spcPct val="100000"/>
              </a:lnSpc>
              <a:spcBef>
                <a:spcPct val="0"/>
              </a:spcBef>
              <a:spcAft>
                <a:spcPct val="0"/>
              </a:spcAft>
              <a:buNone/>
            </a:pPr>
            <a:r>
              <a:rPr lang="en-US" altLang="en-US" sz="1800" dirty="0">
                <a:solidFill>
                  <a:srgbClr val="000000"/>
                </a:solidFill>
                <a:latin typeface="Courier New" panose="02070309020205020404" pitchFamily="49" charset="0"/>
                <a:cs typeface="Courier New" panose="02070309020205020404" pitchFamily="49" charset="0"/>
              </a:rPr>
              <a:t>F1-Score: 95.35603715170278 % </a:t>
            </a:r>
            <a:endParaRPr lang="en-US" altLang="en-US" sz="1800" dirty="0"/>
          </a:p>
        </p:txBody>
      </p:sp>
      <p:sp>
        <p:nvSpPr>
          <p:cNvPr id="5" name="AutoShape 2" descr="data:image/png;base64,iVBORw0KGgoAAAANSUhEUgAAAW4AAAEGCAYAAABFBX+4AAAAOXRFWHRTb2Z0d2FyZQBNYXRwbG90bGliIHZlcnNpb24zLjMuMiwgaHR0cHM6Ly9tYXRwbG90bGliLm9yZy8vihELAAAACXBIWXMAAAsTAAALEwEAmpwYAAAbrklEQVR4nO3deZRU1dnv8e+vaQEHRhFEcExwwCEmUa9DNCgIxgEwvho05iUJsaMhTpmUmBuWGowZNK9xSOQGhHtflRDRiDEiiiKaRAFHBCTihAyKE6O8QHc/9486YInd1dVFVVcd/H1cZ1XVPqf22eViPTw8Z5+zFRGYmVl6VJV7AGZm1jwO3GZmKePAbWaWMg7cZmYp48BtZpYy1eUeQGPWzRjn6S72Ce36XVHuIVgFqt2wRFvbx8Z3X8075mzXZZ+tPt/WcMZtZpYyFZtxm5m1qPq6co8gbw7cZmYAdbXlHkHeHLjNzICI+nIPIW8O3GZmAPUO3GZm6eKM28wsZXxx0swsZZxxm5mlS3hWiZlZyvjipJlZyrhUYmaWMr44aWaWMinKuP2QKTMzyNzynu/WBEljJS2X9OIW7RdKWiBprqRfZ7WPkLQw2Tegqf6dcZuZQbEvTo4DbgL+76YGSccDg4BDImK9pK5Je29gCHAgsBvwsKR9I6LR2o0zbjMzIKIu763pvmIG8P4WzRcA10bE+uSY5Un7IGBCRKyPiNeAhcARufp34DYzg0yNO89NUo2k2VlbTR5n2Bc4VtJTkh6TdHjS3gN4M+u4xUlbo1wqMTODZpVKImI0MLqZZ6gGOgFHAocDEyXtAzS0mk7O1XgcuM3MoCVmlSwG7o6IAGZKqge6JO27Zx3XE1iaqyOXSszMAOo25r8V5q/ACQCS9gVaA+8Ck4EhktpI2hvoBczM1ZEzbjMzKOqsEkl3An2ALpIWAyOBscDYZIrgBmBokn3PlTQRmAfUAsNzzSgBB24zs4wilkoi4uxGdp3byPGjgFH59u/AbWYGfsiUmVnqOHCbmaVLFH7RscU5cJuZQaoeMuXAbWYGLpWYmaWOM24zs5Rxxm1mljLOuM3MUqbWq7ybmaWLM24zs5RxjdvMLGWccZuZpYwzbjOzlHHGbWaWMp5VYmaWMpFzmceK4qXLzMwgU+POd2uCpLGSlier3Wy570eSQlKXrLYRkhZKWiBpQFP9O3CbmUFRAzcwDjhpy0ZJuwMnAouy2noDQ4ADk+/cIqlVrs4duM3MIHNxMt+tqa4iZgDvN7Drd8BPgOy6zCBgQkSsj4jXgIXAEbn6d43bzAygLuf6vFtN0kBgSUQ8Lyl7Vw/gyazPi5O2Rjlwm5lBs+ZxS6oBarKaRkfE6BzH7wBcAfRvaHcDbTmvlDpwm5lBswJ3EqQbDdQN+AywN7Ap2+4JPCPpCDIZ9u5Zx/YElubqzDVuMzMoao37E11HzImIrhGxV0TsRSZYfyEi3gImA0MktZG0N9ALmJmrPwduMzMg6iPvrSmS7gT+BewnabGkYY2eN2IuMBGYB0wBhkdEzoK7SyVmZlDUZ5VExNlN7N9ri8+jgFH59u/AbWYGJZ9VUkwO3GZm4KcDmpmljgP3p9vIcfcz44WFdG63A5OuPO8T+2cteINLb57Ebjt3AKDvF/bju6d9aavOuWFjLT8b+zfmv7GMDjttz69qBtOjS0deWvQ219w+hTXrNtCqSnznlKMZcHjvrTqXlVebNm2Y/sgkWrdpQ3V1K+6++36uvOq6cg8r/VL0kCkH7hIYePTBDDn+i/xs7H2NHvP5z/bkxovOanbfS95dwc9vu58xP/76x9rveeJ52u/QlvuuuYApM+dxw6Tp/Pq7g9m+dTVXf/s09uzWmeUrVnPOL27jqAP3of0ObZt9bqsM69evp1//s1i79kOqq6uZMf0epkx5lKdmPlPuoaWbM26QtD+Ze/B7kLkLaCkwOSLml+qcleKL++7BkndXFPTd+598kTumzWZjbR0H77MbP/36AFpVNT1rc/pzL3P+wEzW3u+L+3PtnVOJCPbcdefNx3Tt2I7O7Xbkg9UfOnCn3Nq1HwKw3XbVVG+3HZGibLFi5THNr1KUZB63pMuACWRu5ZwJzEre3ynp8lKcM21eeHUJZ105huE3/JmFS94B4NVl7/LgrPmMu+wbTBw5jKoq8fcn5+bV3/IVq9m1U3sAqltVsdP2bVixZt3Hjpnz2lI21tax+y6divtjrMVVVVUxe9ZUli15gWnTZjBz1rPlHlL61dXlv5VZqTLuYcCBEbExu1HS9cBc4NqGvpR9//+NPxzKsIF9SjS88jpgj1154Nrh7NC2NY/PWcilt0zivlHnM3P+68x/4y2+PmocAOs31tK53Y4AXHrzJJa8u4LaujqWvb+Ks64cA8A5/Q5n8DGHNFiey36OzTsr1vCzMfdx9bdOpaqqoUcjWJrU19dz2OH96dChPZP+MoYDD9yPuXMXlHtYqRYulVAP7Aa8sUV792Rfg7Lv/183Y1x6/t3STDtt32bz+2MP/izX3D6VD1Z/SAScdvTBXPTVPp/4zu+GnwE0XuPu1qkdb32wim6d21NbV8+adevpsOP2AKxZt54Lb5zI8MHHcchncj50zFJm5cpVPDbjnwzo38eBe2t92kslwCXANEkPSBqdbFOAacDFJTpnary7cs3mmuSc15YSEXTcaXuOOGAvHnr6Jd5ftRaAlWvXsfS9lXn1+eVDe3HfPzOLbTz89Escvt+eSGJjbR0/uGUSpx51EP0PO6A0P8haVJcunenQIVMWa9u2LX1POJYFC14p86i2ASV8VkmxlSTjjogpkvYl8zDwHmTq24uBWU3dg78tuHz0X5n970WsWLOO/j++iQsGHkttUhc7s88XePjpl5g4/VmqW1XRZrtqrj1vEJL4zG5d+P7g4zj/dxOICKpbtWLEOf03TxvM5fQvfY4rxtzHaT/9A+133J5f1QwCYOrs+Tzz8pusWLOOyf+YA8BV3zqV/ffoVrr/AVZS3bt3Y+yY/6JVqyqqqqq46677uP/vD5d7WOmXooxblXo1elsulVjh2vW7otxDsApUu2HJVl+4WfvzIXnHnB2vmlDWC0Wex21mBhVRAsmXA7eZGaSqVOLAbWaGpwOamaWPM24zs5RJUeD20mVmZlDUW94ljZW0XNKLWW2/kfSSpBck3SOpY9a+EZIWSlogaUBT/Ttwm5lR3DUngXHASVu0PQQcFBGHAP8GRgBI6g0MAQ5MvnOLpFa5OnfgNjODTKkk360JETEDeH+LtqkRUZt8fBLombwfBEyIiPUR8RqwkMzNi41y4DYzg8zzuPPcJNVImp211TTzbN8GHkje9wDezNq3OGlrlC9OmplBsy5OZj8Qr7kkXQHUArdvamroFLn6cOA2M4MWmVUiaShwKtA3PnreyGJg96zDepJZeKZRLpWYmQFRV5/3VghJJwGXAQMj4sOsXZOBIZLaSNob6EVmAZpGOeM2M4OiZtyS7gT6AF0kLQZGkplF0gZ4SJlVTp6MiPMjYq6kicA8MiWU4U09RdWB28wM8p3ml19fEWc30Dwmx/GjgFH59u/AbWYGqbpz0oHbzAxyLKpYeRy4zcyAqE1P5HbgNjMDZ9xmZmlTzIuTpebAbWYGzrjNzNLGGbeZWdo44zYzS5fND1xNAQduMzMgnHGbmaWMA7eZWbo44zYzSxkHbjOzlIm6hhaiqUwO3GZmOOM2M0udqHfGbWaWKmnKuL3mpJkZEKG8t6ZIGitpuaQXs9o6S3pI0svJa6esfSMkLZS0QNKApvp34DYzI5Nx57vlYRxw0hZtlwPTIqIXMC35jKTewBDgwOQ7t0hqlatzB24zM6C+TnlvTYmIGcD7WzQPAsYn78cDg7PaJ0TE+oh4DVgIHJGrfwduMzMyFyfz3STVSJqdtdXkcYpuEbEMIHntmrT3AN7MOm5x0tYoX5w0M6N5s0oiYjQwukinbujEOZ8x64zbzAyIyH8r0NuSugMkr8uT9sXA7lnH9QSW5uqo0Yxb0o3kiPoRcVG+ozUzq3QtMI97MjAUuDZ5vTer/Q5J1wO7Ab2Ambk6ylUqmb314zQzS4d8pvnlS9KdQB+gi6TFwEgyAXuipGHAIuDMzHljrqSJwDygFhgeEXW5+m80cEfE+Mb2mZlta+qK+KySiDi7kV19Gzl+FDAq3/6bvDgpaRfgMqA30DbrRCfkexIzs0pXzIy71PK5OHk7MB/YG7gSeB2YVcIxmZm1uOZMByy3fAL3zhExBtgYEY9FxLeBI0s8LjOzFtUCs0qKJp953BuT12WSTiEzTaVn6YZkZtbyKiGTzlc+gfsXkjoAPwRuBNoDl5Z0VGZmLayuPj23tTQZuCPib8nblcDxpR2OmVl5VEIJJF/5zCq5jQZuxElq3WZm24T6FM0qyadU8res922B02nidkwzs7RJ03TAfEolk7I/J3cEPVyyEZmZlcE2VSppQC9gj2IPZEt7nPbLUp/CUmjd0sfLPQTbRm1TpRJJq/l4jfstMndSmpltM7a1WSXtWmIgZmbllKJKSdN3Tkqalk+bmVma1Yfy3sot1/O42wI7kHksYSc+WqWhPZlnxpqZbTO2lVkl3wUuIROkn+ajwL0KuLm0wzIza1n5Ld5eGXI9j/sG4AZJF0bEjS04JjOzFhcNLv1YmfK5jFovqeOmD5I6Sfpe6YZkZtbyakN5b02RdKmkuZJelHSnpLaSOkt6SNLLyWunQseaT+A+LyJWbPoQER8A5xV6QjOzShQo7y0XST2Ai4DDIuIgoBUwBLgcmBYRvYBpyeeC5BO4qyRtHqmkVkDrQk9oZlaJ6pux5aEa2F5SNZlJHkuBQcCmJSHHA4MLHWs+gftBMgtc9pV0AnAn8EChJzQzq0TNybgl1UianbXVbO4nYgnwWzILAi8DVkbEVKBbRCxLjlkGdC10rPnc8n4ZUANcQGZmybNA90JPaGZWiZozqyQiRgOjG9qX1K4HkVnucQXwF0nnbvUAszSZcUdEPfAk8CpwGJlViucXcxBmZuVWh/LemtAPeC0i3omIjcDdwNHA25K6AySvywsda64bcPYlU1A/G3gP+DNARHgxBTPb5hRx5bJFwJGSdgDWkUl2ZwNrgaHAtcnrvYWeIFep5CXgceC0iFgImSkuhZ7IzKyS1RdpHndEPCXpLuAZoJZMeXk0sBOZ64XDyAT3Mws9R67AfQaZjPtRSVOACVCkX2ZmVmGK+ZCpiBgJjNyieT2Z7HurNVrjjoh7IuJrwP7AdDILBHeT9AdJ/YtxcjOzSlHk6YAllc/FybURcXtEnAr0BJ5jKyaOm5lVonop763cmvXk8Ih4PyJujYgTSjUgM7NyqGvGVm6FLF1mZrbNKeKskpJz4DYzo3izSlqCA7eZGelausyB28wMl0rMzFKnEqb55cuB28wMqHPGbWaWLs64zcxSxoHbzCxl8lhKsmI4cJuZ4YzbzCx1KuFW9nw5cJuZ4XncZmap41KJmVnKpClwN+uxrmZm26poxtYUSR0l3SXpJUnzJR0lqbOkhyS9nLx2KnSsDtxmZmRq3PluebgBmBIR+wOfA+aTWYBmWkT0AqaxFQvSOHCbmVG8hRQktQeOA8YARMSGiFgBDALGJ4eNBwYXOlYHbjMzoJ7Ie5NUI2l21laT1dU+wDvAbZKelfQnSTsC3SJiGUDy2rXQsfripJkZzbs4GRGjgdGN7K4GvgBcGBFPSbqBIq/T64zbzIyiXpxcDCyOiKeSz3eRCeRvS+oOkLwuL3SsDtxmZmQy7ny3XCLiLeBNSfslTX2BecBkYGjSNhS4t9CxulRiZgbUqqiLl10I3C6pNfAq8C0yifJEScOARcCZhXbuwG1mRnHXnIyI54DDGtjVtxj9O3CbmZGuOycduM3MyEwHTAsHbjMzilsqKTUHbjMzXCoxM0uduhTl3A7cZmY44zYzS51wxm1mli7OuK1gN9x0DSee1Id333mP4446DYCRV/+EAScdz4YNG3n9tUVcNHwEq1auLvNIrbl+ds31zPjHTDp36shf//uPn9g/9va7uH/qowDU1dXx6htv8vj9E+jQvl3B59ywYQMjrr6OeQtepmOH9vz2qhH06N6Nl/79Clf/9ibWrP2QqlZV1PznEL7S78sFn2dbkKbpgH5WSYWZcMfdDDnjOx9re+zRf3DskafS55iBvPLK61z8g++WaXS2NQaffCJ/vP4Xje7/9tf/g0njb2bS+Ju55PxvctihB+cdtJcse5tvfv8nn2i/+29Tad9uJx6YOJZvfG0w198yFoC2bdtwzf/+Effefiu3XvcLfvX7W1m1ek1hP2wbUcwVcErNgbvC/Oufs/ngg5Ufa5v+yD+oq8s8vv3pWc+x2267lmNotpWaE4j//vBjnHziRxnwfQ8+wpDvXMwZQ4dz5a9/v/nPQ1MeefxfDDq5HwD9+xzLU08/R0Sw1x492XP3HgB03WVnOnfqyAcrVubqaptXS+S9lZsDd8qcc+4ZTHtoRrmHYSW07n/+hyeenM2Jfb4EwCuvL2LKtMf4f3+8jknjb6aqqoq/JSWVpix/5z127doFgOrqVuy04w6sWLnqY8fMmbeAjRtr2b1H9+L+kJSJZvxXbi1e45b0rYi4rZF9NUANwE5tu9K2dceWHFrFu/RH51NbW8ddEyeXeyhWQtOfeIrPH9J7c3b+1OznmPfSQoYMuxiA9evX07lTRwAuGnEVS5a+zcbajSx7+x3OGDocgHPPGsTpp/Qn4pNBRvpo0cR33n2fEVf9hlE/+yFVVZ/uPM4XJ3O7EmgwcGevKrFLh/3K/9daBfna2YM5cUAfzhj4zXIPxUrsgWmPcXK/Pps/RwQDv9KPSy/41ieO/f0vfw5katxXjLqOcTf9+mP7u3XtwlvL32XXrrtQW1vHmrUfbv4LYc3atXzvxz/nwpqhfO6gA0r3g1KiEjLpfJXkr1hJLzSyzQG6leKc27IT+h7LhZecxzeGXMC6df9T7uFYCa1es5bZz87h+GOP2tx25GGH8tD0J3jvgxUArFy1mqVvvZ1Xf8d/6Uju/fvDAEyd/jj/64ufQxIbN27k4hFXM/Ckvgw44dii/440KtZCCi2hVBl3N2AA8MEW7QL+WaJzbhNuHXMdx3zpCDrv3Inn5z3Gr395Ixf/oIbWrVtz118z/1CZPft5fnzpyDKP1JrrxyOvZdazL7BixSr6Dj6X7w37BrW1tQB87fRTAJj22D85+ogvsMP2bTd/7zN778mF5/0nNZdcQX3Us111NVf84HvstmvTOdBXTx3AiKt/w1fO+jYd2rfjN1dmlj6c8sjjPP3ci6xYuZq/JoF91BU/YP99P1Psn50adQ2UlSqVGqqBbXWn0hjgtoh4ooF9d0TEOU314VKJNWTpKw+UewhWgbbrso+aPiq3c/Y8Pe+Yc8cb9zR5PkmtgNnAkog4VVJn4M/AXsDrwFkRsWVym5eSlEoiYlhDQTvZ12TQNjNraSWYVXIxMD/r8+XAtIjoBUxjK1Z+/3RfRjYzSxSzxi2pJ3AK8Kes5kHA+OT9eGBwoWN14DYzI3PLe76bpBpJs7O2mi26+y/gJ3w8zneLiGUAyWvXQsfqZ5WYmdG86YDZU5e3JOlUYHlEPC2pT1EGtwUHbjMzijqr5BhgoKSTgbZAe0n/DbwtqXtELJPUHVhe6AlcKjEzo3mlklwiYkRE9IyIvYAhwCMRcS4wGRiaHDYUuLfQsTrjNjOjRW6suRaYKGkYsAg4s9COHLjNzCjNLe8RMR2Ynrx/D+hbjH4duM3MSNdCCg7cZmbQ4JMUK5UDt5kZUOeM28wsXVwqMTNLGZdKzMxSxhm3mVnKpGkFHAduMzPStZCCA7eZGS6VmJmljgO3mVnKeFaJmVnKOOM2M0sZzyoxM0uZumiBB7sWiQO3mRmucZuZpY5r3GZmKZOmGrfXnDQzA+oj8t5ykbS7pEclzZc0V9LFSXtnSQ9Jejl57VToWB24zczIZNz5/teEWuCHEXEAcCQwXFJv4HJgWkT0AqYlnwviUomZGcWbVRIRy4BlyfvVkuYDPYBBQJ/ksPFk1qK8rJBzOOM2M6N5pRJJNZJmZ201DfUpaS/g88BTQLckqG8K7l0LHaszbjMzmndxMiJGA6NzHSNpJ2AScElErJK0dQPM4sBtZgZNXnRsDknbkQnat0fE3Unz25K6R8QySd2B5YX271KJmRnFuzipTGo9BpgfEddn7ZoMDE3eDwXuLXSszrjNzIC6qCtWV8cA3wDmSHouafspcC0wUdIwYBFwZqEncOA2M6N4t7xHxBNAYwXtvsU4hwO3mRm+5d3MLHX8kCkzs5Qp5qySUnPgNjMjXQ+ZcuA2M8MLKZiZpY5r3GZmKeMat5lZyjjjNjNLGc/jNjNLGWfcZmYp41klZmYp44uTZmYp41KJmVnK+M5JM7OUccZtZpYyaapxK01/y3xaSapJFic128x/Lj69vOZkOtSUewBWkfzn4lPKgdvMLGUcuM3MUsaBOx1cx7SG+M/Fp5QvTpqZpYwzbjOzlHHgNjNLGQfuCifpJEkLJC2UdHm5x2PlJ2mspOWSXiz3WKw8HLgrmKRWwM3AV4DewNmSepd3VFYBxgEnlXsQVj4O3JXtCGBhRLwaERuACcCgMo/JyiwiZgDvl3scVj4O3JWtB/Bm1ufFSZuZfYo5cFc2NdDm+Ztmn3IO3JVtMbB71ueewNIyjcXMKoQDd2WbBfSStLek1sAQYHKZx2RmZebAXcEiohb4PvAgMB+YGBFzyzsqKzdJdwL/AvaTtFjSsHKPyVqWb3k3M0sZZ9xmZinjwG1mljIO3GZmKePAbWaWMg7cZmYp48BtJSGpTtJzkl6U9BdJO2xFX+Mk/Ufy/k+5HrQlqY+kows4x+uSuhQ6RrOW5MBtpbIuIg6NiIOADcD52TuTJx82W0R8JyLm5TikD9DswG2WJg7c1hIeBz6bZMOPSroDmCOplaTfSJol6QVJ3wVQxk2S5km6H+i6qSNJ0yUdlrw/SdIzkp6XNE3SXmT+grg0yfaPlbSLpEnJOWZJOib57s6Spkp6VtKtNPxcGLOKVF3uAdi2TVI1meeJT0majgAOiojXJNUAKyPicEltgH9Imgp8HtgPOBjoBswDxm7R7y7A/wGOS/rqHBHvS/ojsCYifpscdwfwu4h4QtIeZO5CPQAYCTwREVdJOgWoKen/CLMicuC2Utle0nPJ+8eBMWRKGDMj4rWkvT9wyKb6NdAB6AUcB9wZEXXAUkmPNND/kcCMTX1FRGPPp+4H9JY2J9TtJbVLzvHV5Lv3S/qgsJ9p1vIcuK1U1kXEodkNSfBcm90EXBgRD25x3Mk0/fha5XEMZMqBR0XEugbG4uc9WCq5xm3l9CBwgaTtACTtK2lHYAYwJKmBdweOb+C7/wK+LGnv5Ludk/bVQLus46aSeVAXyXGHJm9nAF9P2r4CdCrWjzIrNQduK6c/kalfP5MsfHsrmX8F3gO8DMwB/gA8tuUXI+IdMnXpuyU9D/w52XUfcPqmi5PARcBhycXPeXw0u+VK4DhJz5Ap2Swq0W80Kzo/HdDMLGWccZuZpYwDt5lZyjhwm5mljAO3mVnKOHCbmaWMA7eZWco4cJuZpcz/B0uZRQU3ugMuAAAAAElFTkSuQmCC"/>
          <p:cNvSpPr>
            <a:spLocks noChangeAspect="1" noChangeArrowheads="1"/>
          </p:cNvSpPr>
          <p:nvPr/>
        </p:nvSpPr>
        <p:spPr bwMode="auto">
          <a:xfrm>
            <a:off x="34925" y="-68263"/>
            <a:ext cx="304800" cy="38661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6" name="Picture 5"/>
          <p:cNvPicPr>
            <a:picLocks noChangeAspect="1"/>
          </p:cNvPicPr>
          <p:nvPr/>
        </p:nvPicPr>
        <p:blipFill>
          <a:blip r:embed="rId2"/>
          <a:stretch>
            <a:fillRect/>
          </a:stretch>
        </p:blipFill>
        <p:spPr>
          <a:xfrm>
            <a:off x="339725" y="3797897"/>
            <a:ext cx="3486150" cy="2495550"/>
          </a:xfrm>
          <a:prstGeom prst="rect">
            <a:avLst/>
          </a:prstGeom>
        </p:spPr>
      </p:pic>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971971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57" y="753228"/>
            <a:ext cx="9970625" cy="1080938"/>
          </a:xfrm>
        </p:spPr>
        <p:txBody>
          <a:bodyPr/>
          <a:lstStyle/>
          <a:p>
            <a:r>
              <a:rPr lang="en-US" dirty="0"/>
              <a:t>Output Using Masking Segmentation Technique</a:t>
            </a:r>
            <a:endParaRPr lang="en-IN" dirty="0"/>
          </a:p>
        </p:txBody>
      </p:sp>
      <p:sp>
        <p:nvSpPr>
          <p:cNvPr id="5" name="Rectangle 4"/>
          <p:cNvSpPr/>
          <p:nvPr/>
        </p:nvSpPr>
        <p:spPr>
          <a:xfrm>
            <a:off x="323557" y="2053883"/>
            <a:ext cx="9580098" cy="2462213"/>
          </a:xfrm>
          <a:prstGeom prst="rect">
            <a:avLst/>
          </a:prstGeom>
        </p:spPr>
        <p:txBody>
          <a:bodyPr wrap="square">
            <a:spAutoFit/>
          </a:bodyPr>
          <a:lstStyle/>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Accuracy: 93.85964912280701%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[[149 8] [ 13 172]]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Precision=TP/TP+FP: 91.9753086419753 %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Sensitivity=TP/TP+FN: 94.90445859872611 %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Specificity=TN/TN+FP: 92.97297297297297 %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F1-Score: 93.41692789968651 %</a:t>
            </a:r>
            <a:r>
              <a:rPr lang="en-US" altLang="en-US" sz="2400" dirty="0"/>
              <a:t> </a:t>
            </a:r>
          </a:p>
          <a:p>
            <a:pPr lvl="0" defTabSz="914400" eaLnBrk="0" fontAlgn="base" hangingPunct="0">
              <a:spcBef>
                <a:spcPct val="0"/>
              </a:spcBef>
              <a:spcAft>
                <a:spcPct val="0"/>
              </a:spcAft>
            </a:pPr>
            <a:endParaRPr lang="en-US" altLang="en-US" sz="4000"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470242" y="3939687"/>
            <a:ext cx="4017352" cy="2615858"/>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1968603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D5FB4E-2B4E-494D-801B-B59AF15E6053}"/>
              </a:ext>
            </a:extLst>
          </p:cNvPr>
          <p:cNvSpPr>
            <a:spLocks noGrp="1"/>
          </p:cNvSpPr>
          <p:nvPr>
            <p:ph type="title"/>
          </p:nvPr>
        </p:nvSpPr>
        <p:spPr/>
        <p:txBody>
          <a:bodyPr/>
          <a:lstStyle/>
          <a:p>
            <a:r>
              <a:rPr lang="en-IN" dirty="0"/>
              <a:t>Inference</a:t>
            </a:r>
          </a:p>
        </p:txBody>
      </p:sp>
      <p:sp>
        <p:nvSpPr>
          <p:cNvPr id="3" name="Content Placeholder 2">
            <a:extLst>
              <a:ext uri="{FF2B5EF4-FFF2-40B4-BE49-F238E27FC236}">
                <a16:creationId xmlns:a16="http://schemas.microsoft.com/office/drawing/2014/main" xmlns="" id="{4B404679-7216-4482-9EC8-44AEFFA47B58}"/>
              </a:ext>
            </a:extLst>
          </p:cNvPr>
          <p:cNvSpPr>
            <a:spLocks noGrp="1"/>
          </p:cNvSpPr>
          <p:nvPr>
            <p:ph idx="1"/>
          </p:nvPr>
        </p:nvSpPr>
        <p:spPr/>
        <p:txBody>
          <a:bodyPr/>
          <a:lstStyle/>
          <a:p>
            <a:r>
              <a:rPr lang="en-IN" dirty="0"/>
              <a:t>Accuracy of SVM and Random forest algorithm is comparable and very high this is because these algorithms don’t assume anything about features and weight of each features.</a:t>
            </a:r>
          </a:p>
          <a:p>
            <a:r>
              <a:rPr lang="en-IN" dirty="0"/>
              <a:t>The accuracy using SLIC technique is higher than using masking technique.</a:t>
            </a:r>
          </a:p>
          <a:p>
            <a:r>
              <a:rPr lang="en-IN" dirty="0"/>
              <a:t> Through confusion matrix we can see that out of 529 test data 21 we wrongly classified. This is less when we compare this to naïve bayes.</a:t>
            </a:r>
          </a:p>
          <a:p>
            <a:endParaRPr lang="en-IN" dirty="0"/>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318357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5DBD7F-5D9C-474E-89F4-03BDB9E03F18}"/>
              </a:ext>
            </a:extLst>
          </p:cNvPr>
          <p:cNvSpPr>
            <a:spLocks noGrp="1"/>
          </p:cNvSpPr>
          <p:nvPr>
            <p:ph type="title"/>
          </p:nvPr>
        </p:nvSpPr>
        <p:spPr/>
        <p:txBody>
          <a:bodyPr/>
          <a:lstStyle/>
          <a:p>
            <a:r>
              <a:rPr lang="en-IN" dirty="0"/>
              <a:t>Previous Results:</a:t>
            </a:r>
          </a:p>
        </p:txBody>
      </p:sp>
      <p:sp>
        <p:nvSpPr>
          <p:cNvPr id="3" name="Content Placeholder 2">
            <a:extLst>
              <a:ext uri="{FF2B5EF4-FFF2-40B4-BE49-F238E27FC236}">
                <a16:creationId xmlns:a16="http://schemas.microsoft.com/office/drawing/2014/main" xmlns="" id="{6B388EF0-96D1-402A-A999-CA376F986B1E}"/>
              </a:ext>
            </a:extLst>
          </p:cNvPr>
          <p:cNvSpPr>
            <a:spLocks noGrp="1"/>
          </p:cNvSpPr>
          <p:nvPr>
            <p:ph idx="1"/>
          </p:nvPr>
        </p:nvSpPr>
        <p:spPr/>
        <p:txBody>
          <a:bodyPr/>
          <a:lstStyle/>
          <a:p>
            <a:r>
              <a:rPr lang="en-IN" dirty="0"/>
              <a:t>We did 2 type of segmentation on our data and extracted 550 features out of it.</a:t>
            </a:r>
          </a:p>
          <a:p>
            <a:r>
              <a:rPr lang="en-IN" dirty="0"/>
              <a:t>The 2 types of segmentation were</a:t>
            </a:r>
          </a:p>
          <a:p>
            <a:pPr marL="457200" indent="-457200">
              <a:buAutoNum type="arabicParenR"/>
            </a:pPr>
            <a:r>
              <a:rPr lang="en-IN" dirty="0"/>
              <a:t>Masking Technique.</a:t>
            </a:r>
          </a:p>
          <a:p>
            <a:pPr marL="457200" indent="-457200">
              <a:buAutoNum type="arabicParenR"/>
            </a:pPr>
            <a:r>
              <a:rPr lang="en-IN" dirty="0"/>
              <a:t>SLIC Technique. </a:t>
            </a:r>
          </a:p>
        </p:txBody>
      </p:sp>
      <p:sp>
        <p:nvSpPr>
          <p:cNvPr id="4" name="Slide Number Placeholder 3">
            <a:extLst>
              <a:ext uri="{FF2B5EF4-FFF2-40B4-BE49-F238E27FC236}">
                <a16:creationId xmlns:a16="http://schemas.microsoft.com/office/drawing/2014/main" xmlns="" id="{98694704-3A81-4F04-9405-DDCB889D7A5D}"/>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347821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Classifier 3-Random Forest</a:t>
            </a:r>
            <a:endParaRPr lang="en-IN" dirty="0"/>
          </a:p>
        </p:txBody>
      </p:sp>
      <p:sp>
        <p:nvSpPr>
          <p:cNvPr id="3" name="Content Placeholder 2"/>
          <p:cNvSpPr>
            <a:spLocks noGrp="1"/>
          </p:cNvSpPr>
          <p:nvPr>
            <p:ph idx="1"/>
          </p:nvPr>
        </p:nvSpPr>
        <p:spPr>
          <a:xfrm>
            <a:off x="0" y="2012742"/>
            <a:ext cx="8318499" cy="4540458"/>
          </a:xfrm>
        </p:spPr>
        <p:txBody>
          <a:bodyPr>
            <a:normAutofit/>
          </a:bodyPr>
          <a:lstStyle/>
          <a:p>
            <a:r>
              <a:rPr lang="en-IN" dirty="0">
                <a:latin typeface="Calibri" panose="020F0502020204030204" pitchFamily="34" charset="0"/>
                <a:cs typeface="Calibri" panose="020F0502020204030204" pitchFamily="34" charset="0"/>
              </a:rPr>
              <a:t>This is a classification algorithm.</a:t>
            </a:r>
          </a:p>
          <a:p>
            <a:r>
              <a:rPr lang="en-IN" dirty="0">
                <a:latin typeface="Calibri" panose="020F0502020204030204" pitchFamily="34" charset="0"/>
                <a:cs typeface="Calibri" panose="020F0502020204030204" pitchFamily="34" charset="0"/>
              </a:rPr>
              <a:t>The subroutine of this algorithm is decision tree.</a:t>
            </a:r>
          </a:p>
          <a:p>
            <a:r>
              <a:rPr lang="en-IN" dirty="0">
                <a:latin typeface="Calibri" panose="020F0502020204030204" pitchFamily="34" charset="0"/>
                <a:cs typeface="Calibri" panose="020F0502020204030204" pitchFamily="34" charset="0"/>
              </a:rPr>
              <a:t>In this algorithm the split the data set and make different decision trees and then take an average and return the result.</a:t>
            </a:r>
          </a:p>
          <a:p>
            <a:r>
              <a:rPr lang="en-IN" dirty="0">
                <a:latin typeface="Calibri" panose="020F0502020204030204" pitchFamily="34" charset="0"/>
                <a:cs typeface="Calibri" panose="020F0502020204030204" pitchFamily="34" charset="0"/>
              </a:rPr>
              <a:t>Bagging method is used in Random Forest i.e. we fit multiple model in one algorithm.</a:t>
            </a:r>
          </a:p>
          <a:p>
            <a:pPr>
              <a:spcAft>
                <a:spcPts val="800"/>
              </a:spcAft>
            </a:pPr>
            <a:r>
              <a:rPr lang="en-IN" dirty="0">
                <a:latin typeface="Calibri" panose="020F0502020204030204" pitchFamily="34" charset="0"/>
                <a:cs typeface="Calibri" panose="020F0502020204030204" pitchFamily="34" charset="0"/>
              </a:rPr>
              <a:t>While building subsets of data for trees, the word “random” comes into the picture. A subset of data is made by randomly selecting x number of features (columns) and y number of examples (rows) from the original dataset of n features and m examples.</a:t>
            </a:r>
          </a:p>
          <a:p>
            <a:pPr>
              <a:spcAft>
                <a:spcPts val="800"/>
              </a:spcAft>
            </a:pPr>
            <a:endParaRPr lang="en-US" dirty="0">
              <a:latin typeface="Calibri" panose="020F0502020204030204" pitchFamily="34" charset="0"/>
              <a:cs typeface="Calibri" panose="020F0502020204030204" pitchFamily="34" charset="0"/>
            </a:endParaRPr>
          </a:p>
          <a:p>
            <a:pPr>
              <a:spcAft>
                <a:spcPts val="800"/>
              </a:spcAft>
            </a:pPr>
            <a:endParaRPr lang="en-IN" dirty="0">
              <a:latin typeface="Calibri" panose="020F0502020204030204" pitchFamily="34" charset="0"/>
              <a:cs typeface="Calibri" panose="020F0502020204030204" pitchFamily="34" charset="0"/>
            </a:endParaRPr>
          </a:p>
          <a:p>
            <a:pPr>
              <a:spcAft>
                <a:spcPts val="800"/>
              </a:spcAft>
            </a:pPr>
            <a:endParaRPr lang="en-US" dirty="0">
              <a:latin typeface="Calibri" panose="020F0502020204030204" pitchFamily="34" charset="0"/>
              <a:cs typeface="Calibri" panose="020F0502020204030204" pitchFamily="34" charset="0"/>
            </a:endParaRPr>
          </a:p>
          <a:p>
            <a:pPr>
              <a:spcAft>
                <a:spcPts val="800"/>
              </a:spcAft>
            </a:pPr>
            <a:endParaRPr lang="en-US" dirty="0">
              <a:latin typeface="Calibri" panose="020F0502020204030204" pitchFamily="34" charset="0"/>
              <a:cs typeface="Calibri" panose="020F0502020204030204" pitchFamily="34" charset="0"/>
            </a:endParaRPr>
          </a:p>
          <a:p>
            <a:pPr>
              <a:spcAft>
                <a:spcPts val="800"/>
              </a:spcAft>
            </a:pPr>
            <a:endParaRPr lang="en-IN" dirty="0">
              <a:latin typeface="Calibri" panose="020F0502020204030204" pitchFamily="34" charset="0"/>
              <a:cs typeface="Calibri" panose="020F0502020204030204" pitchFamily="34" charset="0"/>
            </a:endParaRPr>
          </a:p>
          <a:p>
            <a:pPr>
              <a:spcAft>
                <a:spcPts val="800"/>
              </a:spcAft>
            </a:pPr>
            <a:endParaRPr lang="en-US" dirty="0">
              <a:latin typeface="Calibri" panose="020F0502020204030204" pitchFamily="34" charset="0"/>
              <a:cs typeface="Calibri" panose="020F0502020204030204" pitchFamily="34" charset="0"/>
            </a:endParaRPr>
          </a:p>
          <a:p>
            <a:endParaRPr lang="en-IN" dirty="0"/>
          </a:p>
        </p:txBody>
      </p:sp>
      <p:pic>
        <p:nvPicPr>
          <p:cNvPr id="4" name="Picture 4" descr="Random Forest">
            <a:extLst>
              <a:ext uri="{FF2B5EF4-FFF2-40B4-BE49-F238E27FC236}">
                <a16:creationId xmlns:a16="http://schemas.microsoft.com/office/drawing/2014/main" xmlns="" id="{349E7AAB-9F96-4FB7-9AD1-4AC968419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6901" y="2572318"/>
            <a:ext cx="3733800" cy="381578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2937009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9700" y="457200"/>
            <a:ext cx="9421550" cy="6192175"/>
          </a:xfrm>
        </p:spPr>
        <p:txBody>
          <a:bodyPr>
            <a:normAutofit fontScale="92500" lnSpcReduction="20000"/>
          </a:bodyPr>
          <a:lstStyle/>
          <a:p>
            <a:pPr>
              <a:lnSpc>
                <a:spcPts val="1680"/>
              </a:lnSpc>
              <a:spcBef>
                <a:spcPts val="1500"/>
              </a:spcBef>
              <a:spcAft>
                <a:spcPts val="1500"/>
              </a:spcAft>
            </a:pPr>
            <a:r>
              <a:rPr lang="en-IN" sz="1800" dirty="0">
                <a:ea typeface="Times New Roman" panose="02020603050405020304" pitchFamily="18" charset="0"/>
                <a:cs typeface="Mangal" panose="02040503050203030202" pitchFamily="18" charset="0"/>
              </a:rPr>
              <a:t>We split the data on the basis of:</a:t>
            </a:r>
          </a:p>
          <a:p>
            <a:pPr marL="0" indent="0">
              <a:lnSpc>
                <a:spcPts val="1680"/>
              </a:lnSpc>
              <a:spcBef>
                <a:spcPts val="1500"/>
              </a:spcBef>
              <a:spcAft>
                <a:spcPts val="1500"/>
              </a:spcAft>
              <a:buNone/>
            </a:pPr>
            <a:r>
              <a:rPr lang="en-IN" sz="1800" b="1" dirty="0">
                <a:solidFill>
                  <a:schemeClr val="bg1"/>
                </a:solidFill>
                <a:ea typeface="Times New Roman" panose="02020603050405020304" pitchFamily="18" charset="0"/>
                <a:cs typeface="Mangal" panose="02040503050203030202" pitchFamily="18" charset="0"/>
              </a:rPr>
              <a:t> Information Gain</a:t>
            </a:r>
            <a:r>
              <a:rPr lang="en-US" sz="1800" b="1" dirty="0">
                <a:solidFill>
                  <a:schemeClr val="bg1"/>
                </a:solidFill>
                <a:ea typeface="Times New Roman" panose="02020603050405020304" pitchFamily="18" charset="0"/>
                <a:cs typeface="Mangal" panose="02040503050203030202" pitchFamily="18" charset="0"/>
              </a:rPr>
              <a:t>                                                                                                                                      </a:t>
            </a:r>
            <a:r>
              <a:rPr lang="en-IN" sz="1800" dirty="0">
                <a:ea typeface="Times New Roman" panose="02020603050405020304" pitchFamily="18" charset="0"/>
                <a:cs typeface="Mangal" panose="02040503050203030202" pitchFamily="18" charset="0"/>
              </a:rPr>
              <a:t>The information gain is the amount by which the Entropy of the system reduces due to the split that we have done. We have created the tree using observations. We split the with respect to feature X when Gain(S,A) is maximum among the remaining features.</a:t>
            </a:r>
          </a:p>
          <a:p>
            <a:pPr marL="0" indent="0">
              <a:lnSpc>
                <a:spcPts val="1680"/>
              </a:lnSpc>
              <a:spcBef>
                <a:spcPts val="1500"/>
              </a:spcBef>
              <a:spcAft>
                <a:spcPts val="1500"/>
              </a:spcAft>
              <a:buNone/>
            </a:pPr>
            <a:endParaRPr lang="en-US" sz="1800" dirty="0">
              <a:ea typeface="Times New Roman" panose="02020603050405020304" pitchFamily="18"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IN" sz="1800" dirty="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IN" sz="1800" dirty="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IN" sz="1800" dirty="0">
                <a:cs typeface="Calibri" panose="020F0502020204030204" pitchFamily="34" charset="0"/>
              </a:rPr>
              <a:t>Entropy is a measure of the randomness of a system. The entropy of sample space S is the expected number of bits needed to encode the class of a randomly drawn member of S.  Lets suppose we have 14 rows in our data so 14 members.</a:t>
            </a:r>
            <a:r>
              <a:rPr lang="en-IN" sz="1800" b="1" dirty="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en-IN" sz="1800" b="1" dirty="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IN" sz="1800" b="1" dirty="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sz="1800" b="1" dirty="0">
              <a:cs typeface="Calibri" panose="020F0502020204030204" pitchFamily="34" charset="0"/>
            </a:endParaRPr>
          </a:p>
          <a:p>
            <a:pPr marL="0" indent="0">
              <a:spcAft>
                <a:spcPts val="1575"/>
              </a:spcAft>
              <a:buNone/>
            </a:pPr>
            <a:r>
              <a:rPr lang="en-IN" sz="1800" dirty="0">
                <a:cs typeface="Calibri" panose="020F0502020204030204" pitchFamily="34" charset="0"/>
              </a:rPr>
              <a:t>The entropy of the system is calculated by the above formula where p(x) is the probability of getting class x from those 14 members(assuming). We have two classes here one is Yes and the Other is No in target column.  </a:t>
            </a:r>
          </a:p>
          <a:p>
            <a:pPr marL="0" indent="0">
              <a:lnSpc>
                <a:spcPct val="120000"/>
              </a:lnSpc>
              <a:spcAft>
                <a:spcPts val="1575"/>
              </a:spcAft>
              <a:buNone/>
            </a:pPr>
            <a:r>
              <a:rPr lang="en-IN" sz="1800" b="1" dirty="0">
                <a:cs typeface="Calibri" panose="020F0502020204030204" pitchFamily="34" charset="0"/>
              </a:rPr>
              <a:t>			E(S)= -[p(Yes)*log(p(Yes))+ p(No)*log(p(No))];</a:t>
            </a:r>
            <a:r>
              <a:rPr lang="en-US" sz="1800" b="1" dirty="0">
                <a:cs typeface="Calibri" panose="020F0502020204030204" pitchFamily="34" charset="0"/>
              </a:rPr>
              <a:t>     </a:t>
            </a:r>
          </a:p>
          <a:p>
            <a:pPr marL="0" indent="0">
              <a:lnSpc>
                <a:spcPct val="120000"/>
              </a:lnSpc>
              <a:spcAft>
                <a:spcPts val="1575"/>
              </a:spcAft>
              <a:buNone/>
            </a:pPr>
            <a:r>
              <a:rPr lang="en-IN" sz="1800" dirty="0">
                <a:cs typeface="Calibri" panose="020F0502020204030204" pitchFamily="34" charset="0"/>
              </a:rPr>
              <a:t>			Here yes means diseased otherwise healthy</a:t>
            </a:r>
          </a:p>
          <a:p>
            <a:pPr algn="ctr">
              <a:spcAft>
                <a:spcPts val="800"/>
              </a:spcAft>
            </a:pPr>
            <a:endParaRPr lang="en-US" sz="1800" dirty="0">
              <a:latin typeface="Calibri" panose="020F0502020204030204" pitchFamily="34" charset="0"/>
              <a:cs typeface="Calibri" panose="020F0502020204030204" pitchFamily="34" charset="0"/>
            </a:endParaRPr>
          </a:p>
          <a:p>
            <a:pPr algn="ctr">
              <a:spcAft>
                <a:spcPts val="800"/>
              </a:spcAft>
            </a:pPr>
            <a:endParaRPr lang="en-US" sz="140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solidFill>
                <a:schemeClr val="bg1"/>
              </a:solidFill>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bg1"/>
              </a:solidFill>
              <a:effectLst/>
              <a:cs typeface="Times New Roman" panose="02020603050405020304" pitchFamily="18" charset="0"/>
            </a:endParaRPr>
          </a:p>
          <a:p>
            <a:pPr marL="0" indent="0">
              <a:lnSpc>
                <a:spcPct val="107000"/>
              </a:lnSpc>
              <a:spcAft>
                <a:spcPts val="1575"/>
              </a:spcAft>
              <a:buNone/>
            </a:pPr>
            <a:endParaRPr lang="en-IN" sz="1800" dirty="0">
              <a:ea typeface="Times New Roman" panose="02020603050405020304" pitchFamily="18" charset="0"/>
              <a:cs typeface="Mangal" panose="02040503050203030202" pitchFamily="18" charset="0"/>
            </a:endParaRPr>
          </a:p>
          <a:p>
            <a:pPr marL="0" indent="0">
              <a:lnSpc>
                <a:spcPct val="107000"/>
              </a:lnSpc>
              <a:spcAft>
                <a:spcPts val="1575"/>
              </a:spcAft>
              <a:buNone/>
            </a:pPr>
            <a:endParaRPr lang="en-US" sz="2000" dirty="0">
              <a:ea typeface="Calibri" panose="020F0502020204030204" pitchFamily="34" charset="0"/>
              <a:cs typeface="Mangal" panose="02040503050203030202" pitchFamily="18" charset="0"/>
            </a:endParaRPr>
          </a:p>
          <a:p>
            <a:pPr marL="0" indent="0">
              <a:lnSpc>
                <a:spcPct val="107000"/>
              </a:lnSpc>
              <a:spcAft>
                <a:spcPts val="1575"/>
              </a:spcAft>
              <a:buNone/>
            </a:pPr>
            <a:endParaRPr lang="en-US" sz="2000" dirty="0">
              <a:ea typeface="Calibri" panose="020F0502020204030204" pitchFamily="34" charset="0"/>
              <a:cs typeface="Mangal" panose="02040503050203030202" pitchFamily="18" charset="0"/>
            </a:endParaRPr>
          </a:p>
          <a:p>
            <a:endParaRPr lang="en-IN" dirty="0"/>
          </a:p>
        </p:txBody>
      </p:sp>
      <p:sp>
        <p:nvSpPr>
          <p:cNvPr id="2" name="Slide Number Placeholder 1"/>
          <p:cNvSpPr>
            <a:spLocks noGrp="1"/>
          </p:cNvSpPr>
          <p:nvPr>
            <p:ph type="sldNum" sz="quarter" idx="12"/>
          </p:nvPr>
        </p:nvSpPr>
        <p:spPr/>
        <p:txBody>
          <a:bodyPr/>
          <a:lstStyle/>
          <a:p>
            <a:fld id="{6D22F896-40B5-4ADD-8801-0D06FADFA095}" type="slidenum">
              <a:rPr lang="en-US" smtClean="0"/>
              <a:t>21</a:t>
            </a:fld>
            <a:endParaRPr lang="en-US" dirty="0"/>
          </a:p>
        </p:txBody>
      </p:sp>
      <p:pic>
        <p:nvPicPr>
          <p:cNvPr id="5" name="Picture 4" descr="Random Forests - Gain Formula">
            <a:extLst>
              <a:ext uri="{FF2B5EF4-FFF2-40B4-BE49-F238E27FC236}">
                <a16:creationId xmlns:a16="http://schemas.microsoft.com/office/drawing/2014/main" xmlns="" id="{E10F4017-C0C7-46B6-B704-27F574CEDFA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07446" y="2099113"/>
            <a:ext cx="3989672" cy="777251"/>
          </a:xfrm>
          <a:prstGeom prst="rect">
            <a:avLst/>
          </a:prstGeom>
          <a:noFill/>
          <a:ln>
            <a:noFill/>
          </a:ln>
        </p:spPr>
      </p:pic>
      <p:pic>
        <p:nvPicPr>
          <p:cNvPr id="7" name="Picture 6">
            <a:extLst>
              <a:ext uri="{FF2B5EF4-FFF2-40B4-BE49-F238E27FC236}">
                <a16:creationId xmlns:a16="http://schemas.microsoft.com/office/drawing/2014/main" xmlns="" id="{BDCF75A4-A349-4F48-B166-A90B2A1D6F25}"/>
              </a:ext>
            </a:extLst>
          </p:cNvPr>
          <p:cNvPicPr>
            <a:picLocks noChangeAspect="1"/>
          </p:cNvPicPr>
          <p:nvPr/>
        </p:nvPicPr>
        <p:blipFill rotWithShape="1">
          <a:blip r:embed="rId3"/>
          <a:srcRect t="9541" b="13903"/>
          <a:stretch/>
        </p:blipFill>
        <p:spPr>
          <a:xfrm>
            <a:off x="3880743" y="3808519"/>
            <a:ext cx="2167705" cy="612561"/>
          </a:xfrm>
          <a:prstGeom prst="rect">
            <a:avLst/>
          </a:prstGeom>
        </p:spPr>
      </p:pic>
    </p:spTree>
    <p:extLst>
      <p:ext uri="{BB962C8B-B14F-4D97-AF65-F5344CB8AC3E}">
        <p14:creationId xmlns:p14="http://schemas.microsoft.com/office/powerpoint/2010/main" val="2697057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4294967295"/>
          </p:nvPr>
        </p:nvPicPr>
        <p:blipFill>
          <a:blip r:embed="rId2">
            <a:extLst>
              <a:ext uri="{28A0092B-C50C-407E-A947-70E740481C1C}">
                <a14:useLocalDpi xmlns:a14="http://schemas.microsoft.com/office/drawing/2010/main" val="0"/>
              </a:ext>
            </a:extLst>
          </a:blip>
          <a:stretch>
            <a:fillRect/>
          </a:stretch>
        </p:blipFill>
        <p:spPr>
          <a:xfrm>
            <a:off x="736600" y="571500"/>
            <a:ext cx="9664700" cy="5918200"/>
          </a:xfrm>
          <a:prstGeom prst="rect">
            <a:avLst/>
          </a:prstGeom>
        </p:spPr>
      </p:pic>
      <p:sp>
        <p:nvSpPr>
          <p:cNvPr id="2" name="Slide Number Placeholder 1"/>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3710704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Conclusive Steps for Random Forest using previously mentioned formulas and concepts.</a:t>
            </a:r>
            <a:endParaRPr lang="en-IN" dirty="0"/>
          </a:p>
        </p:txBody>
      </p:sp>
      <p:pic>
        <p:nvPicPr>
          <p:cNvPr id="4" name="Content Placeholder 4">
            <a:extLst>
              <a:ext uri="{FF2B5EF4-FFF2-40B4-BE49-F238E27FC236}">
                <a16:creationId xmlns:a16="http://schemas.microsoft.com/office/drawing/2014/main" xmlns="" id="{1632F5A8-EEFE-4E7A-98AD-889049EB11EF}"/>
              </a:ext>
            </a:extLst>
          </p:cNvPr>
          <p:cNvPicPr>
            <a:picLocks noGrp="1" noChangeAspect="1"/>
          </p:cNvPicPr>
          <p:nvPr>
            <p:ph idx="1"/>
          </p:nvPr>
        </p:nvPicPr>
        <p:blipFill rotWithShape="1">
          <a:blip r:embed="rId3"/>
          <a:srcRect l="37071" t="46814" r="28517" b="32958"/>
          <a:stretch/>
        </p:blipFill>
        <p:spPr>
          <a:xfrm>
            <a:off x="199486" y="2387600"/>
            <a:ext cx="10481214" cy="4152900"/>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1992077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Classifier implementation and results</a:t>
            </a:r>
          </a:p>
        </p:txBody>
      </p:sp>
      <p:sp>
        <p:nvSpPr>
          <p:cNvPr id="3" name="Content Placeholder 2"/>
          <p:cNvSpPr>
            <a:spLocks noGrp="1"/>
          </p:cNvSpPr>
          <p:nvPr>
            <p:ph idx="1"/>
          </p:nvPr>
        </p:nvSpPr>
        <p:spPr>
          <a:xfrm>
            <a:off x="132347" y="1935098"/>
            <a:ext cx="10161835" cy="4922902"/>
          </a:xfrm>
        </p:spPr>
        <p:txBody>
          <a:bodyPr>
            <a:normAutofit fontScale="77500" lnSpcReduction="20000"/>
          </a:bodyPr>
          <a:lstStyle/>
          <a:p>
            <a:pPr marL="0" indent="0">
              <a:buNone/>
            </a:pPr>
            <a:r>
              <a:rPr lang="en-IN" b="1" dirty="0">
                <a:solidFill>
                  <a:schemeClr val="bg1"/>
                </a:solidFill>
              </a:rPr>
              <a:t>CODE:</a:t>
            </a:r>
          </a:p>
          <a:p>
            <a:pPr marL="0" indent="0">
              <a:buNone/>
            </a:pPr>
            <a:r>
              <a:rPr lang="en-IN" dirty="0"/>
              <a:t>from sklearn.ensemble import  RandomForestClassifier</a:t>
            </a:r>
          </a:p>
          <a:p>
            <a:pPr marL="0" indent="0">
              <a:buNone/>
            </a:pPr>
            <a:r>
              <a:rPr lang="en-IN" dirty="0"/>
              <a:t>from sklearn.metrics import accuracy_score</a:t>
            </a:r>
          </a:p>
          <a:p>
            <a:pPr marL="0" indent="0">
              <a:buNone/>
            </a:pPr>
            <a:r>
              <a:rPr lang="en-IN" dirty="0"/>
              <a:t>import pandas as pd</a:t>
            </a:r>
          </a:p>
          <a:p>
            <a:pPr marL="0" indent="0">
              <a:buNone/>
            </a:pPr>
            <a:r>
              <a:rPr lang="en-IN" dirty="0"/>
              <a:t>import numpy</a:t>
            </a:r>
          </a:p>
          <a:p>
            <a:pPr marL="0" indent="0">
              <a:buNone/>
            </a:pPr>
            <a:r>
              <a:rPr lang="en-IN" dirty="0"/>
              <a:t>clf=RandomForestClassifier(n_estimators=1000,criterion='entropy',random_state=0)</a:t>
            </a:r>
          </a:p>
          <a:p>
            <a:pPr marL="0" indent="0">
              <a:buNone/>
            </a:pPr>
            <a:r>
              <a:rPr lang="en-IN" dirty="0"/>
              <a:t>clf.fit(trainDataGlobal,trainLabelsGlobal)</a:t>
            </a:r>
          </a:p>
          <a:p>
            <a:pPr marL="0" indent="0">
              <a:buNone/>
            </a:pPr>
            <a:r>
              <a:rPr lang="en-IN" dirty="0"/>
              <a:t>pred=clf.predict(testDataGlobal)</a:t>
            </a:r>
          </a:p>
          <a:p>
            <a:pPr marL="0" indent="0">
              <a:buNone/>
            </a:pPr>
            <a:r>
              <a:rPr lang="en-IN" dirty="0"/>
              <a:t>acc_rf=accuracy_score(pred,testLabelsGlobal)</a:t>
            </a:r>
          </a:p>
          <a:p>
            <a:pPr marL="0" indent="0">
              <a:buNone/>
            </a:pPr>
            <a:r>
              <a:rPr lang="en-IN" dirty="0"/>
              <a:t>print("Accuracy:",str(acc_rf*100)+"%");</a:t>
            </a:r>
          </a:p>
          <a:p>
            <a:pPr marL="0" indent="0">
              <a:buNone/>
            </a:pPr>
            <a:r>
              <a:rPr lang="en-IN" dirty="0"/>
              <a:t>cm=confusion_matrix(testLabelsGlobal,pred)</a:t>
            </a:r>
          </a:p>
          <a:p>
            <a:pPr marL="0" indent="0">
              <a:buNone/>
            </a:pPr>
            <a:r>
              <a:rPr lang="en-IN" dirty="0"/>
              <a:t>print(cm)</a:t>
            </a:r>
          </a:p>
          <a:p>
            <a:pPr marL="0" indent="0">
              <a:buNone/>
            </a:pPr>
            <a:r>
              <a:rPr lang="en-IN" dirty="0"/>
              <a:t>Precision_rf=(cm[0][0])*100/(cm[0][0]+cm[1][0])</a:t>
            </a:r>
          </a:p>
          <a:p>
            <a:pPr marL="0" indent="0">
              <a:buNone/>
            </a:pPr>
            <a:r>
              <a:rPr lang="en-IN" dirty="0" err="1"/>
              <a:t>Sensitivity_rf</a:t>
            </a:r>
            <a:r>
              <a:rPr lang="en-IN" dirty="0"/>
              <a:t>=(cm[0][0])*100/(cm[0][0]+cm[0][1])</a:t>
            </a:r>
          </a:p>
          <a:p>
            <a:pPr marL="0" indent="0">
              <a:buNone/>
            </a:pPr>
            <a:r>
              <a:rPr lang="en-IN" dirty="0" err="1"/>
              <a:t>Specificity_rf</a:t>
            </a:r>
            <a:r>
              <a:rPr lang="en-IN" dirty="0"/>
              <a:t>=(cm[1][1])*100/(cm[1][1]+cm[1][0])</a:t>
            </a:r>
          </a:p>
          <a:p>
            <a:endParaRPr lang="en-IN" dirty="0"/>
          </a:p>
        </p:txBody>
      </p:sp>
      <p:sp>
        <p:nvSpPr>
          <p:cNvPr id="4" name="Slide Number Placeholder 3"/>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309279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757" y="120316"/>
            <a:ext cx="10455443" cy="6217087"/>
          </a:xfrm>
          <a:prstGeom prst="rect">
            <a:avLst/>
          </a:prstGeom>
        </p:spPr>
        <p:txBody>
          <a:bodyPr wrap="square">
            <a:spAutoFit/>
          </a:bodyPr>
          <a:lstStyle/>
          <a:p>
            <a:r>
              <a:rPr lang="en-IN" sz="2800" dirty="0"/>
              <a:t>import seaborn as sm</a:t>
            </a:r>
          </a:p>
          <a:p>
            <a:r>
              <a:rPr lang="en-IN" sz="2800" dirty="0"/>
              <a:t>sm.heatmap(cm,annot=True)</a:t>
            </a:r>
          </a:p>
          <a:p>
            <a:r>
              <a:rPr lang="en-IN" sz="2800" dirty="0"/>
              <a:t>plt.xlabel('Predicted')</a:t>
            </a:r>
          </a:p>
          <a:p>
            <a:r>
              <a:rPr lang="en-IN" sz="2800" dirty="0"/>
              <a:t>plt.ylabel('Actual')</a:t>
            </a:r>
          </a:p>
          <a:p>
            <a:r>
              <a:rPr lang="en-IN" sz="2600" dirty="0"/>
              <a:t>print("Precision=TP/TP+FP:",(cm[0][0])*100/(cm[0][0]+cm[1][0]),'%')</a:t>
            </a:r>
          </a:p>
          <a:p>
            <a:r>
              <a:rPr lang="en-IN" sz="2600" dirty="0"/>
              <a:t>print("Sensitivity=TP/TP+FN:",(cm[0][0])*100/(cm[0][0]+cm[0][1]),'%)</a:t>
            </a:r>
          </a:p>
          <a:p>
            <a:r>
              <a:rPr lang="en-IN" sz="2600" dirty="0"/>
              <a:t>print("Specificity=TN/TN+FP:",(cm[1][1])*100/(cm[1][1]+cm[1][0]),')</a:t>
            </a:r>
          </a:p>
          <a:p>
            <a:r>
              <a:rPr lang="en-IN" sz="2600" dirty="0"/>
              <a:t>f_rf=2*(Precision_rf*Sensitivity_rf)/(Precision_rf+Sensitivity_rf)</a:t>
            </a:r>
          </a:p>
          <a:p>
            <a:r>
              <a:rPr lang="en-IN" sz="2600" dirty="0"/>
              <a:t>print("F1-Score:",f_rf,'%')</a:t>
            </a:r>
          </a:p>
          <a:p>
            <a:r>
              <a:rPr lang="en-IN" sz="2600" dirty="0"/>
              <a:t>importances=clf.feature_importances_</a:t>
            </a:r>
          </a:p>
          <a:p>
            <a:r>
              <a:rPr lang="en-IN" sz="2600" dirty="0"/>
              <a:t>for x in range (0,len(importances)):</a:t>
            </a:r>
          </a:p>
          <a:p>
            <a:r>
              <a:rPr lang="en-IN" sz="2600" dirty="0"/>
              <a:t>    print("Feature {}:{}".format(x,importances[x]))</a:t>
            </a:r>
          </a:p>
          <a:p>
            <a:r>
              <a:rPr lang="en-IN" sz="2600" dirty="0"/>
              <a:t>plt.subplots(figsize =(16,9))   </a:t>
            </a:r>
          </a:p>
          <a:p>
            <a:r>
              <a:rPr lang="en-IN" sz="2600" dirty="0"/>
              <a:t>plt.bar(np.arange(0,549),importances)</a:t>
            </a:r>
          </a:p>
          <a:p>
            <a:r>
              <a:rPr lang="en-IN" sz="2600" dirty="0"/>
              <a:t>plt.show()</a:t>
            </a:r>
          </a:p>
        </p:txBody>
      </p:sp>
      <p:sp>
        <p:nvSpPr>
          <p:cNvPr id="3" name="Slide Number Placeholder 2"/>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6886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Using SLIC Segmentation Technique</a:t>
            </a:r>
            <a:endParaRPr lang="en-IN" dirty="0"/>
          </a:p>
        </p:txBody>
      </p:sp>
      <p:sp>
        <p:nvSpPr>
          <p:cNvPr id="5" name="Rectangle 4"/>
          <p:cNvSpPr/>
          <p:nvPr/>
        </p:nvSpPr>
        <p:spPr>
          <a:xfrm>
            <a:off x="324853" y="2069432"/>
            <a:ext cx="8819147" cy="2031325"/>
          </a:xfrm>
          <a:prstGeom prst="rect">
            <a:avLst/>
          </a:prstGeom>
        </p:spPr>
        <p:txBody>
          <a:bodyPr wrap="square">
            <a:spAutoFit/>
          </a:bodyPr>
          <a:lstStyle/>
          <a:p>
            <a:pPr lvl="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Accuracy: 97.36842105263158% </a:t>
            </a:r>
          </a:p>
          <a:p>
            <a:pPr lvl="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[[153 4] [ 5 180]] </a:t>
            </a:r>
          </a:p>
          <a:p>
            <a:pPr lvl="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Precision=TP/TP+FP: 96.83544303797468 % </a:t>
            </a:r>
          </a:p>
          <a:p>
            <a:pPr lvl="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Sensitivity=TP/TP+FN: 97.45222929936305 % </a:t>
            </a:r>
          </a:p>
          <a:p>
            <a:pPr lvl="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Specificity=TN/TN+FP: 97.29729729729729 % </a:t>
            </a:r>
          </a:p>
          <a:p>
            <a:pPr lvl="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F1-Score: 97.14285714285715 %</a:t>
            </a:r>
          </a:p>
          <a:p>
            <a:pPr lvl="0" eaLnBrk="0" fontAlgn="base" hangingPunct="0">
              <a:spcBef>
                <a:spcPct val="0"/>
              </a:spcBef>
              <a:spcAft>
                <a:spcPct val="0"/>
              </a:spcAft>
            </a:pPr>
            <a:r>
              <a:rPr lang="en-US" altLang="en-US" dirty="0"/>
              <a:t> </a:t>
            </a:r>
            <a:endParaRPr lang="en-US" altLang="en-US" sz="4000"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442662" y="3858628"/>
            <a:ext cx="3486150" cy="2533650"/>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1974409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6" y="2117557"/>
            <a:ext cx="11314758" cy="4612717"/>
          </a:xfrm>
          <a:prstGeom prst="rect">
            <a:avLst/>
          </a:prstGeom>
        </p:spPr>
      </p:pic>
      <p:sp>
        <p:nvSpPr>
          <p:cNvPr id="4" name="Title 3"/>
          <p:cNvSpPr>
            <a:spLocks noGrp="1"/>
          </p:cNvSpPr>
          <p:nvPr>
            <p:ph type="title"/>
          </p:nvPr>
        </p:nvSpPr>
        <p:spPr>
          <a:xfrm>
            <a:off x="734109" y="753228"/>
            <a:ext cx="9613861" cy="1080938"/>
          </a:xfrm>
        </p:spPr>
        <p:txBody>
          <a:bodyPr/>
          <a:lstStyle/>
          <a:p>
            <a:r>
              <a:rPr lang="en-US" dirty="0"/>
              <a:t>Contribution of Each feature in Classification</a:t>
            </a:r>
            <a:endParaRPr lang="en-IN" dirty="0"/>
          </a:p>
        </p:txBody>
      </p:sp>
      <p:sp>
        <p:nvSpPr>
          <p:cNvPr id="2" name="Slide Number Placeholder 1"/>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3066807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Using Masking Segmentation Technique</a:t>
            </a:r>
            <a:endParaRPr lang="en-IN" dirty="0"/>
          </a:p>
        </p:txBody>
      </p:sp>
      <p:sp>
        <p:nvSpPr>
          <p:cNvPr id="5" name="Rectangle 4"/>
          <p:cNvSpPr/>
          <p:nvPr/>
        </p:nvSpPr>
        <p:spPr>
          <a:xfrm>
            <a:off x="351691" y="2053883"/>
            <a:ext cx="9495693" cy="2123658"/>
          </a:xfrm>
          <a:prstGeom prst="rect">
            <a:avLst/>
          </a:prstGeom>
        </p:spPr>
        <p:txBody>
          <a:bodyPr wrap="square">
            <a:spAutoFit/>
          </a:bodyPr>
          <a:lstStyle/>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Accuracy: 97.36842105263158%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[[153 4] [ 5 180]]</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 Precision=TP/TP+FP: 96.83544303797468 %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Sensitivity=TP/TP+FN: 97.45222929936305%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Specificity=TN/TN+FP: 97.29729729729729 %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F1-Score: 97.14285714285715 %</a:t>
            </a:r>
          </a:p>
          <a:p>
            <a:pPr lvl="0" defTabSz="914400" eaLnBrk="0" fontAlgn="base" hangingPunct="0">
              <a:spcBef>
                <a:spcPct val="0"/>
              </a:spcBef>
              <a:spcAft>
                <a:spcPct val="0"/>
              </a:spcAft>
            </a:pPr>
            <a:r>
              <a:rPr lang="en-US" altLang="en-US" sz="2400" dirty="0"/>
              <a:t> </a:t>
            </a:r>
            <a:endParaRPr lang="en-US" altLang="en-US" sz="4000"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351691" y="3878434"/>
            <a:ext cx="4375054" cy="2533650"/>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1138796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 of Each feature in Classification</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93102"/>
            <a:ext cx="11228293" cy="4864898"/>
          </a:xfrm>
        </p:spPr>
      </p:pic>
      <p:sp>
        <p:nvSpPr>
          <p:cNvPr id="3" name="Slide Number Placeholder 2"/>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890544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DFA16-C35C-4DA1-B390-DC8365FF27EB}"/>
              </a:ext>
            </a:extLst>
          </p:cNvPr>
          <p:cNvSpPr>
            <a:spLocks noGrp="1"/>
          </p:cNvSpPr>
          <p:nvPr>
            <p:ph type="title"/>
          </p:nvPr>
        </p:nvSpPr>
        <p:spPr/>
        <p:txBody>
          <a:bodyPr/>
          <a:lstStyle/>
          <a:p>
            <a:r>
              <a:rPr lang="en-IN" dirty="0"/>
              <a:t>Segmentation Output:</a:t>
            </a:r>
          </a:p>
        </p:txBody>
      </p:sp>
      <p:sp>
        <p:nvSpPr>
          <p:cNvPr id="3" name="Text Placeholder 2">
            <a:extLst>
              <a:ext uri="{FF2B5EF4-FFF2-40B4-BE49-F238E27FC236}">
                <a16:creationId xmlns:a16="http://schemas.microsoft.com/office/drawing/2014/main" xmlns="" id="{3752BA36-0F9B-4593-B330-DE99EC3BC85A}"/>
              </a:ext>
            </a:extLst>
          </p:cNvPr>
          <p:cNvSpPr>
            <a:spLocks noGrp="1"/>
          </p:cNvSpPr>
          <p:nvPr>
            <p:ph type="body" idx="1"/>
          </p:nvPr>
        </p:nvSpPr>
        <p:spPr/>
        <p:txBody>
          <a:bodyPr/>
          <a:lstStyle/>
          <a:p>
            <a:r>
              <a:rPr lang="en-IN" dirty="0"/>
              <a:t>Masking Technique	</a:t>
            </a:r>
          </a:p>
        </p:txBody>
      </p:sp>
      <p:pic>
        <p:nvPicPr>
          <p:cNvPr id="10" name="Content Placeholder 9">
            <a:extLst>
              <a:ext uri="{FF2B5EF4-FFF2-40B4-BE49-F238E27FC236}">
                <a16:creationId xmlns:a16="http://schemas.microsoft.com/office/drawing/2014/main" xmlns="" id="{7A0E8F43-1C2F-4496-9A05-B97FE9AB658D}"/>
              </a:ext>
            </a:extLst>
          </p:cNvPr>
          <p:cNvPicPr>
            <a:picLocks noGrp="1" noChangeAspect="1"/>
          </p:cNvPicPr>
          <p:nvPr>
            <p:ph sz="half" idx="2"/>
          </p:nvPr>
        </p:nvPicPr>
        <p:blipFill>
          <a:blip r:embed="rId2"/>
          <a:stretch>
            <a:fillRect/>
          </a:stretch>
        </p:blipFill>
        <p:spPr>
          <a:xfrm>
            <a:off x="584467" y="3252564"/>
            <a:ext cx="5235687" cy="2940983"/>
          </a:xfrm>
        </p:spPr>
      </p:pic>
      <p:sp>
        <p:nvSpPr>
          <p:cNvPr id="5" name="Text Placeholder 4">
            <a:extLst>
              <a:ext uri="{FF2B5EF4-FFF2-40B4-BE49-F238E27FC236}">
                <a16:creationId xmlns:a16="http://schemas.microsoft.com/office/drawing/2014/main" xmlns="" id="{FBFBDD6A-CDBC-4E4D-A1CA-212EEC1074CA}"/>
              </a:ext>
            </a:extLst>
          </p:cNvPr>
          <p:cNvSpPr>
            <a:spLocks noGrp="1"/>
          </p:cNvSpPr>
          <p:nvPr>
            <p:ph type="body" sz="quarter" idx="3"/>
          </p:nvPr>
        </p:nvSpPr>
        <p:spPr/>
        <p:txBody>
          <a:bodyPr/>
          <a:lstStyle/>
          <a:p>
            <a:r>
              <a:rPr lang="en-IN" dirty="0"/>
              <a:t>SLIC Technique</a:t>
            </a:r>
          </a:p>
        </p:txBody>
      </p:sp>
      <p:sp>
        <p:nvSpPr>
          <p:cNvPr id="7" name="Slide Number Placeholder 6">
            <a:extLst>
              <a:ext uri="{FF2B5EF4-FFF2-40B4-BE49-F238E27FC236}">
                <a16:creationId xmlns:a16="http://schemas.microsoft.com/office/drawing/2014/main" xmlns="" id="{F4E5699D-C566-4599-99CB-4B14A5C5A349}"/>
              </a:ext>
            </a:extLst>
          </p:cNvPr>
          <p:cNvSpPr>
            <a:spLocks noGrp="1"/>
          </p:cNvSpPr>
          <p:nvPr>
            <p:ph type="sldNum" sz="quarter" idx="12"/>
          </p:nvPr>
        </p:nvSpPr>
        <p:spPr/>
        <p:txBody>
          <a:bodyPr/>
          <a:lstStyle/>
          <a:p>
            <a:fld id="{6D22F896-40B5-4ADD-8801-0D06FADFA095}" type="slidenum">
              <a:rPr lang="en-US" smtClean="0"/>
              <a:t>3</a:t>
            </a:fld>
            <a:endParaRPr lang="en-US" dirty="0"/>
          </a:p>
        </p:txBody>
      </p:sp>
      <p:pic>
        <p:nvPicPr>
          <p:cNvPr id="14" name="Content Placeholder 13">
            <a:extLst>
              <a:ext uri="{FF2B5EF4-FFF2-40B4-BE49-F238E27FC236}">
                <a16:creationId xmlns:a16="http://schemas.microsoft.com/office/drawing/2014/main" xmlns="" id="{66C8C1B5-1982-4D84-8537-4E3D930F84C8}"/>
              </a:ext>
            </a:extLst>
          </p:cNvPr>
          <p:cNvPicPr>
            <a:picLocks noGrp="1" noChangeAspect="1"/>
          </p:cNvPicPr>
          <p:nvPr>
            <p:ph sz="quarter" idx="4"/>
          </p:nvPr>
        </p:nvPicPr>
        <p:blipFill>
          <a:blip r:embed="rId3"/>
          <a:stretch>
            <a:fillRect/>
          </a:stretch>
        </p:blipFill>
        <p:spPr>
          <a:xfrm>
            <a:off x="6095999" y="3252563"/>
            <a:ext cx="5235687" cy="2940983"/>
          </a:xfrm>
        </p:spPr>
      </p:pic>
    </p:spTree>
    <p:extLst>
      <p:ext uri="{BB962C8B-B14F-4D97-AF65-F5344CB8AC3E}">
        <p14:creationId xmlns:p14="http://schemas.microsoft.com/office/powerpoint/2010/main" val="613738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97EDEE-CDA4-49AC-992F-D516CBC1098F}"/>
              </a:ext>
            </a:extLst>
          </p:cNvPr>
          <p:cNvSpPr>
            <a:spLocks noGrp="1"/>
          </p:cNvSpPr>
          <p:nvPr>
            <p:ph type="title"/>
          </p:nvPr>
        </p:nvSpPr>
        <p:spPr/>
        <p:txBody>
          <a:bodyPr/>
          <a:lstStyle/>
          <a:p>
            <a:r>
              <a:rPr lang="en-IN" dirty="0"/>
              <a:t>Inference</a:t>
            </a:r>
          </a:p>
        </p:txBody>
      </p:sp>
      <p:sp>
        <p:nvSpPr>
          <p:cNvPr id="3" name="Content Placeholder 2">
            <a:extLst>
              <a:ext uri="{FF2B5EF4-FFF2-40B4-BE49-F238E27FC236}">
                <a16:creationId xmlns:a16="http://schemas.microsoft.com/office/drawing/2014/main" xmlns="" id="{CC937345-2129-44D5-AA13-BE1A40A6247E}"/>
              </a:ext>
            </a:extLst>
          </p:cNvPr>
          <p:cNvSpPr>
            <a:spLocks noGrp="1"/>
          </p:cNvSpPr>
          <p:nvPr>
            <p:ph idx="1"/>
          </p:nvPr>
        </p:nvSpPr>
        <p:spPr/>
        <p:txBody>
          <a:bodyPr/>
          <a:lstStyle/>
          <a:p>
            <a:r>
              <a:rPr lang="en-IN" dirty="0"/>
              <a:t>The training time of Random Forest was the highest as it checks for all possible splits at all the node. </a:t>
            </a:r>
          </a:p>
          <a:p>
            <a:r>
              <a:rPr lang="en-IN" dirty="0"/>
              <a:t>Accuracy of Random Forest is around 98% using both the segmentation technique.</a:t>
            </a:r>
          </a:p>
          <a:p>
            <a:r>
              <a:rPr lang="en-IN" dirty="0"/>
              <a:t>The confusion matrix suggest that 9 out of 529 test image were wrongly classified which is lowest compared to other two classifier.</a:t>
            </a:r>
          </a:p>
        </p:txBody>
      </p:sp>
      <p:sp>
        <p:nvSpPr>
          <p:cNvPr id="4" name="Slide Number Placeholder 3"/>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671219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Analysis and Comparison of Algorithms. </a:t>
            </a:r>
            <a:endParaRPr lang="en-IN" dirty="0"/>
          </a:p>
        </p:txBody>
      </p:sp>
      <p:sp>
        <p:nvSpPr>
          <p:cNvPr id="3" name="Content Placeholder 2"/>
          <p:cNvSpPr>
            <a:spLocks noGrp="1"/>
          </p:cNvSpPr>
          <p:nvPr>
            <p:ph idx="1"/>
          </p:nvPr>
        </p:nvSpPr>
        <p:spPr>
          <a:xfrm>
            <a:off x="252663" y="2045368"/>
            <a:ext cx="10841161" cy="4812632"/>
          </a:xfrm>
        </p:spPr>
        <p:txBody>
          <a:bodyPr>
            <a:noAutofit/>
          </a:bodyPr>
          <a:lstStyle/>
          <a:p>
            <a:pPr marL="0" indent="0">
              <a:buNone/>
            </a:pPr>
            <a:r>
              <a:rPr lang="en-US" sz="1800" b="1" dirty="0">
                <a:solidFill>
                  <a:schemeClr val="bg1"/>
                </a:solidFill>
              </a:rPr>
              <a:t>Code:</a:t>
            </a:r>
          </a:p>
          <a:p>
            <a:pPr marL="0" indent="0">
              <a:buNone/>
            </a:pPr>
            <a:r>
              <a:rPr lang="en-IN" sz="1800" dirty="0"/>
              <a:t>import matplotlib.pyplot as plt</a:t>
            </a:r>
          </a:p>
          <a:p>
            <a:pPr marL="0" indent="0">
              <a:buNone/>
            </a:pPr>
            <a:r>
              <a:rPr lang="en-IN" sz="1800" dirty="0"/>
              <a:t>graph_data = [[acc_NB*100,acc_svm*100,acc_rf*100],</a:t>
            </a:r>
          </a:p>
          <a:p>
            <a:pPr marL="0" indent="0">
              <a:buNone/>
            </a:pPr>
            <a:r>
              <a:rPr lang="en-IN" sz="1800" dirty="0"/>
              <a:t>[Precision_NB,Precision_svm,Precision_rf],</a:t>
            </a:r>
          </a:p>
          <a:p>
            <a:pPr marL="0" indent="0">
              <a:buNone/>
            </a:pPr>
            <a:r>
              <a:rPr lang="en-IN" sz="1800" dirty="0"/>
              <a:t>[</a:t>
            </a:r>
            <a:r>
              <a:rPr lang="en-IN" sz="1800" dirty="0" err="1"/>
              <a:t>Sensitivity_NB,Sensitivity_svm,Sensitivity_rf</a:t>
            </a:r>
            <a:r>
              <a:rPr lang="en-IN" sz="1800" dirty="0"/>
              <a:t>],</a:t>
            </a:r>
          </a:p>
          <a:p>
            <a:pPr marL="0" indent="0">
              <a:buNone/>
            </a:pPr>
            <a:r>
              <a:rPr lang="en-IN" sz="1800" dirty="0"/>
              <a:t>[</a:t>
            </a:r>
            <a:r>
              <a:rPr lang="en-IN" sz="1800" dirty="0" err="1"/>
              <a:t>Specificity_NB,Specificity_svm,Specificity_rf</a:t>
            </a:r>
            <a:r>
              <a:rPr lang="en-IN" sz="1800" dirty="0"/>
              <a:t>],[</a:t>
            </a:r>
            <a:r>
              <a:rPr lang="en-IN" sz="1800" dirty="0" err="1"/>
              <a:t>f_NB,f_svm,f_rf</a:t>
            </a:r>
            <a:r>
              <a:rPr lang="en-IN" sz="1800" dirty="0"/>
              <a:t>]]</a:t>
            </a:r>
          </a:p>
          <a:p>
            <a:pPr marL="0" indent="0">
              <a:buNone/>
            </a:pPr>
            <a:r>
              <a:rPr lang="en-IN" sz="1800" dirty="0"/>
              <a:t>X = </a:t>
            </a:r>
            <a:r>
              <a:rPr lang="en-IN" sz="1800" dirty="0" err="1"/>
              <a:t>np.arange</a:t>
            </a:r>
            <a:r>
              <a:rPr lang="en-IN" sz="1800" dirty="0"/>
              <a:t>(3)</a:t>
            </a:r>
          </a:p>
          <a:p>
            <a:pPr marL="0" indent="0">
              <a:buNone/>
            </a:pPr>
            <a:r>
              <a:rPr lang="en-IN" sz="1800" dirty="0" err="1"/>
              <a:t>fig,ax</a:t>
            </a:r>
            <a:r>
              <a:rPr lang="en-IN" sz="1800" dirty="0"/>
              <a:t> = </a:t>
            </a:r>
            <a:r>
              <a:rPr lang="en-IN" sz="1800" dirty="0" err="1"/>
              <a:t>plt.subplots</a:t>
            </a:r>
            <a:r>
              <a:rPr lang="en-IN" sz="1800" dirty="0"/>
              <a:t>()</a:t>
            </a:r>
          </a:p>
          <a:p>
            <a:pPr marL="0" indent="0">
              <a:buNone/>
            </a:pPr>
            <a:r>
              <a:rPr lang="en-IN" sz="1800" dirty="0" err="1"/>
              <a:t>fig.set_figheight</a:t>
            </a:r>
            <a:r>
              <a:rPr lang="en-IN" sz="1800" dirty="0"/>
              <a:t>(10)</a:t>
            </a:r>
          </a:p>
          <a:p>
            <a:pPr marL="0" indent="0">
              <a:buNone/>
            </a:pPr>
            <a:r>
              <a:rPr lang="en-IN" sz="1800" dirty="0" err="1"/>
              <a:t>fig.set_figwidth</a:t>
            </a:r>
            <a:r>
              <a:rPr lang="en-IN" sz="1800" dirty="0"/>
              <a:t>(20)</a:t>
            </a:r>
          </a:p>
          <a:p>
            <a:pPr marL="0" indent="0">
              <a:buNone/>
            </a:pPr>
            <a:r>
              <a:rPr lang="en-IN" sz="1800" dirty="0"/>
              <a:t>rects1=</a:t>
            </a:r>
            <a:r>
              <a:rPr lang="en-IN" sz="1800" dirty="0" err="1"/>
              <a:t>ax.bar</a:t>
            </a:r>
            <a:r>
              <a:rPr lang="en-IN" sz="1800" dirty="0"/>
              <a:t>(X-0.250 , </a:t>
            </a:r>
            <a:r>
              <a:rPr lang="en-IN" sz="1800" dirty="0" err="1"/>
              <a:t>graph_data</a:t>
            </a:r>
            <a:r>
              <a:rPr lang="en-IN" sz="1800" dirty="0"/>
              <a:t>[0], </a:t>
            </a:r>
            <a:r>
              <a:rPr lang="en-IN" sz="1800" dirty="0" err="1"/>
              <a:t>color</a:t>
            </a:r>
            <a:r>
              <a:rPr lang="en-IN" sz="1800" dirty="0"/>
              <a:t> = 'b', width = 0.125,label='Accuracy')</a:t>
            </a:r>
          </a:p>
          <a:p>
            <a:pPr marL="0" indent="0">
              <a:buNone/>
            </a:pPr>
            <a:r>
              <a:rPr lang="en-IN" sz="1800" dirty="0"/>
              <a:t>rects2=</a:t>
            </a:r>
            <a:r>
              <a:rPr lang="en-IN" sz="1800" dirty="0" err="1"/>
              <a:t>ax.bar</a:t>
            </a:r>
            <a:r>
              <a:rPr lang="en-IN" sz="1800" dirty="0"/>
              <a:t>(X-.125, </a:t>
            </a:r>
            <a:r>
              <a:rPr lang="en-IN" sz="1800" dirty="0" err="1"/>
              <a:t>graph_data</a:t>
            </a:r>
            <a:r>
              <a:rPr lang="en-IN" sz="1800" dirty="0"/>
              <a:t>[1], </a:t>
            </a:r>
            <a:r>
              <a:rPr lang="en-IN" sz="1800" dirty="0" err="1"/>
              <a:t>color</a:t>
            </a:r>
            <a:r>
              <a:rPr lang="en-IN" sz="1800" dirty="0"/>
              <a:t> = 'g', width = 0.125,label='Precision')</a:t>
            </a:r>
          </a:p>
          <a:p>
            <a:pPr marL="0" indent="0">
              <a:buNone/>
            </a:pPr>
            <a:r>
              <a:rPr lang="en-IN" sz="1800" dirty="0"/>
              <a:t>rects3=</a:t>
            </a:r>
            <a:r>
              <a:rPr lang="en-IN" sz="1800" dirty="0" err="1"/>
              <a:t>ax.bar</a:t>
            </a:r>
            <a:r>
              <a:rPr lang="en-IN" sz="1800" dirty="0"/>
              <a:t>(X , </a:t>
            </a:r>
            <a:r>
              <a:rPr lang="en-IN" sz="1800" dirty="0" err="1"/>
              <a:t>graph_data</a:t>
            </a:r>
            <a:r>
              <a:rPr lang="en-IN" sz="1800" dirty="0"/>
              <a:t>[2], </a:t>
            </a:r>
            <a:r>
              <a:rPr lang="en-IN" sz="1800" dirty="0" err="1"/>
              <a:t>color</a:t>
            </a:r>
            <a:r>
              <a:rPr lang="en-IN" sz="1800" dirty="0"/>
              <a:t> = 'r', width = 0.125,label='Sensitivity')</a:t>
            </a:r>
          </a:p>
          <a:p>
            <a:endParaRPr lang="en-IN" sz="1800" dirty="0"/>
          </a:p>
        </p:txBody>
      </p:sp>
      <p:sp>
        <p:nvSpPr>
          <p:cNvPr id="4" name="Slide Number Placeholder 3"/>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1744718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695" y="-1"/>
            <a:ext cx="11783870" cy="6740307"/>
          </a:xfrm>
          <a:prstGeom prst="rect">
            <a:avLst/>
          </a:prstGeom>
        </p:spPr>
        <p:txBody>
          <a:bodyPr wrap="square">
            <a:spAutoFit/>
          </a:bodyPr>
          <a:lstStyle/>
          <a:p>
            <a:r>
              <a:rPr lang="en-IN" sz="1600" dirty="0"/>
              <a:t>rects4=</a:t>
            </a:r>
            <a:r>
              <a:rPr lang="en-IN" sz="1600" dirty="0" err="1"/>
              <a:t>ax.bar</a:t>
            </a:r>
            <a:r>
              <a:rPr lang="en-IN" sz="1600" dirty="0"/>
              <a:t>(X + 0.125, </a:t>
            </a:r>
            <a:r>
              <a:rPr lang="en-IN" sz="1600" dirty="0" err="1"/>
              <a:t>graph_data</a:t>
            </a:r>
            <a:r>
              <a:rPr lang="en-IN" sz="1600" dirty="0"/>
              <a:t>[3], </a:t>
            </a:r>
            <a:r>
              <a:rPr lang="en-IN" sz="1600" dirty="0" err="1"/>
              <a:t>color</a:t>
            </a:r>
            <a:r>
              <a:rPr lang="en-IN" sz="1600" dirty="0"/>
              <a:t> = 'y', width = 0.125,label='Specificity')</a:t>
            </a:r>
          </a:p>
          <a:p>
            <a:r>
              <a:rPr lang="en-IN" sz="1600" dirty="0"/>
              <a:t>rects5=</a:t>
            </a:r>
            <a:r>
              <a:rPr lang="en-IN" sz="1600" dirty="0" err="1"/>
              <a:t>ax.bar</a:t>
            </a:r>
            <a:r>
              <a:rPr lang="en-IN" sz="1600" dirty="0"/>
              <a:t>(X + 0.250, </a:t>
            </a:r>
            <a:r>
              <a:rPr lang="en-IN" sz="1600" dirty="0" err="1"/>
              <a:t>graph_data</a:t>
            </a:r>
            <a:r>
              <a:rPr lang="en-IN" sz="1600" dirty="0"/>
              <a:t>[4], </a:t>
            </a:r>
            <a:r>
              <a:rPr lang="en-IN" sz="1600" dirty="0" err="1"/>
              <a:t>color</a:t>
            </a:r>
            <a:r>
              <a:rPr lang="en-IN" sz="1600" dirty="0"/>
              <a:t> = 'orange', width = 0.125,label='F1-score')</a:t>
            </a:r>
          </a:p>
          <a:p>
            <a:r>
              <a:rPr lang="en-IN" sz="1600" dirty="0" err="1"/>
              <a:t>ax.set_xticks</a:t>
            </a:r>
            <a:r>
              <a:rPr lang="en-IN" sz="1600" dirty="0"/>
              <a:t>([0,1,2])</a:t>
            </a:r>
          </a:p>
          <a:p>
            <a:r>
              <a:rPr lang="en-IN" sz="1600" dirty="0" err="1"/>
              <a:t>ax.set_xticklabels</a:t>
            </a:r>
            <a:r>
              <a:rPr lang="en-IN" sz="1600" dirty="0"/>
              <a:t>(["NB","SVM","RF"])</a:t>
            </a:r>
          </a:p>
          <a:p>
            <a:r>
              <a:rPr lang="en-IN" sz="1600" dirty="0" err="1"/>
              <a:t>ax.legend</a:t>
            </a:r>
            <a:r>
              <a:rPr lang="en-IN" sz="1600" dirty="0"/>
              <a:t>()</a:t>
            </a:r>
          </a:p>
          <a:p>
            <a:r>
              <a:rPr lang="en-IN" sz="1600" dirty="0" err="1"/>
              <a:t>def</a:t>
            </a:r>
            <a:r>
              <a:rPr lang="en-IN" sz="1600" dirty="0"/>
              <a:t> </a:t>
            </a:r>
            <a:r>
              <a:rPr lang="en-IN" sz="1600" dirty="0" err="1"/>
              <a:t>autolabel</a:t>
            </a:r>
            <a:r>
              <a:rPr lang="en-IN" sz="1600" dirty="0"/>
              <a:t>(</a:t>
            </a:r>
            <a:r>
              <a:rPr lang="en-IN" sz="1600" dirty="0" err="1"/>
              <a:t>rects</a:t>
            </a:r>
            <a:r>
              <a:rPr lang="en-IN" sz="1600" dirty="0"/>
              <a:t>):</a:t>
            </a:r>
          </a:p>
          <a:p>
            <a:r>
              <a:rPr lang="en-IN" sz="1600" dirty="0"/>
              <a:t>    </a:t>
            </a:r>
          </a:p>
          <a:p>
            <a:r>
              <a:rPr lang="en-IN" sz="1600" dirty="0"/>
              <a:t>    for </a:t>
            </a:r>
            <a:r>
              <a:rPr lang="en-IN" sz="1600" dirty="0" err="1"/>
              <a:t>rect</a:t>
            </a:r>
            <a:r>
              <a:rPr lang="en-IN" sz="1600" dirty="0"/>
              <a:t> in </a:t>
            </a:r>
            <a:r>
              <a:rPr lang="en-IN" sz="1600" dirty="0" err="1"/>
              <a:t>rects</a:t>
            </a:r>
            <a:r>
              <a:rPr lang="en-IN" sz="1600" dirty="0"/>
              <a:t>:</a:t>
            </a:r>
          </a:p>
          <a:p>
            <a:r>
              <a:rPr lang="en-IN" sz="1600" dirty="0"/>
              <a:t>        height = </a:t>
            </a:r>
            <a:r>
              <a:rPr lang="en-IN" sz="1600" dirty="0" err="1"/>
              <a:t>rect.get_height</a:t>
            </a:r>
            <a:r>
              <a:rPr lang="en-IN" sz="1600" dirty="0"/>
              <a:t>()</a:t>
            </a:r>
          </a:p>
          <a:p>
            <a:r>
              <a:rPr lang="en-IN" sz="1600" dirty="0"/>
              <a:t>        </a:t>
            </a:r>
            <a:r>
              <a:rPr lang="en-IN" sz="1600" dirty="0" err="1"/>
              <a:t>ax.text</a:t>
            </a:r>
            <a:r>
              <a:rPr lang="en-IN" sz="1600" dirty="0"/>
              <a:t>(</a:t>
            </a:r>
            <a:r>
              <a:rPr lang="en-IN" sz="1600" dirty="0" err="1"/>
              <a:t>rect.get_x</a:t>
            </a:r>
            <a:r>
              <a:rPr lang="en-IN" sz="1600" dirty="0"/>
              <a:t>() + </a:t>
            </a:r>
            <a:r>
              <a:rPr lang="en-IN" sz="1600" dirty="0" err="1"/>
              <a:t>rect.get_width</a:t>
            </a:r>
            <a:r>
              <a:rPr lang="en-IN" sz="1600" dirty="0"/>
              <a:t>()/2., 1*height,</a:t>
            </a:r>
          </a:p>
          <a:p>
            <a:r>
              <a:rPr lang="en-IN" sz="1600" dirty="0"/>
              <a:t>                '%d' % </a:t>
            </a:r>
            <a:r>
              <a:rPr lang="en-IN" sz="1600" dirty="0" err="1"/>
              <a:t>int</a:t>
            </a:r>
            <a:r>
              <a:rPr lang="en-IN" sz="1600" dirty="0"/>
              <a:t>(height),</a:t>
            </a:r>
          </a:p>
          <a:p>
            <a:r>
              <a:rPr lang="en-IN" sz="1600" dirty="0"/>
              <a:t>                ha='</a:t>
            </a:r>
            <a:r>
              <a:rPr lang="en-IN" sz="1600" dirty="0" err="1"/>
              <a:t>center</a:t>
            </a:r>
            <a:r>
              <a:rPr lang="en-IN" sz="1600" dirty="0"/>
              <a:t>', </a:t>
            </a:r>
            <a:r>
              <a:rPr lang="en-IN" sz="1600" dirty="0" err="1"/>
              <a:t>va</a:t>
            </a:r>
            <a:r>
              <a:rPr lang="en-IN" sz="1600" dirty="0"/>
              <a:t>='bottom')</a:t>
            </a:r>
          </a:p>
          <a:p>
            <a:endParaRPr lang="en-IN" sz="1600" dirty="0"/>
          </a:p>
          <a:p>
            <a:r>
              <a:rPr lang="en-IN" sz="1600" dirty="0" err="1"/>
              <a:t>autolabel</a:t>
            </a:r>
            <a:r>
              <a:rPr lang="en-IN" sz="1600" dirty="0"/>
              <a:t>(rects1)</a:t>
            </a:r>
          </a:p>
          <a:p>
            <a:r>
              <a:rPr lang="en-IN" sz="1600" dirty="0" err="1"/>
              <a:t>autolabel</a:t>
            </a:r>
            <a:r>
              <a:rPr lang="en-IN" sz="1600" dirty="0"/>
              <a:t>(rects2)</a:t>
            </a:r>
          </a:p>
          <a:p>
            <a:r>
              <a:rPr lang="en-IN" sz="1600" dirty="0" err="1"/>
              <a:t>autolabel</a:t>
            </a:r>
            <a:r>
              <a:rPr lang="en-IN" sz="1600" dirty="0"/>
              <a:t>(rects3)</a:t>
            </a:r>
          </a:p>
          <a:p>
            <a:r>
              <a:rPr lang="en-IN" sz="1600" dirty="0" err="1"/>
              <a:t>autolabel</a:t>
            </a:r>
            <a:r>
              <a:rPr lang="en-IN" sz="1600" dirty="0"/>
              <a:t>(rects4)</a:t>
            </a:r>
          </a:p>
          <a:p>
            <a:r>
              <a:rPr lang="en-IN" sz="1600" dirty="0" err="1"/>
              <a:t>autolabel</a:t>
            </a:r>
            <a:r>
              <a:rPr lang="en-IN" sz="1600" dirty="0"/>
              <a:t>(rects5)</a:t>
            </a:r>
          </a:p>
          <a:p>
            <a:r>
              <a:rPr lang="en-IN" sz="1600" dirty="0" err="1"/>
              <a:t>plt.show</a:t>
            </a:r>
            <a:r>
              <a:rPr lang="en-IN" sz="1600" dirty="0"/>
              <a:t>()</a:t>
            </a:r>
          </a:p>
          <a:p>
            <a:r>
              <a:rPr lang="en-IN" sz="1600" dirty="0"/>
              <a:t>import pandas as </a:t>
            </a:r>
            <a:r>
              <a:rPr lang="en-IN" sz="1600" dirty="0" err="1"/>
              <a:t>pd</a:t>
            </a:r>
            <a:endParaRPr lang="en-IN" sz="1600" dirty="0"/>
          </a:p>
          <a:p>
            <a:r>
              <a:rPr lang="en-IN" sz="1600" dirty="0" err="1"/>
              <a:t>p_data</a:t>
            </a:r>
            <a:r>
              <a:rPr lang="en-IN" sz="1600" dirty="0"/>
              <a:t> = [["Gaussian Naive Bayes",</a:t>
            </a:r>
            <a:r>
              <a:rPr lang="en-IN" sz="1600" dirty="0" err="1"/>
              <a:t>acc_NB</a:t>
            </a:r>
            <a:r>
              <a:rPr lang="en-IN" sz="1600" dirty="0"/>
              <a:t>*100,Precision_NB,Sensitivity_NB,Specificity_NB,f_NB],</a:t>
            </a:r>
          </a:p>
          <a:p>
            <a:r>
              <a:rPr lang="en-IN" sz="1600" dirty="0"/>
              <a:t>          ["Support Vector Machine",</a:t>
            </a:r>
            <a:r>
              <a:rPr lang="en-IN" sz="1600" dirty="0" err="1"/>
              <a:t>acc_svm</a:t>
            </a:r>
            <a:r>
              <a:rPr lang="en-IN" sz="1600" dirty="0"/>
              <a:t>*100,Precision_svm,Sensitivity_svm,Specificity_svm,f_svm],</a:t>
            </a:r>
          </a:p>
          <a:p>
            <a:r>
              <a:rPr lang="en-IN" sz="1600" dirty="0"/>
              <a:t>          ["Random Forest",</a:t>
            </a:r>
            <a:r>
              <a:rPr lang="en-IN" sz="1600" dirty="0" err="1"/>
              <a:t>acc_rf</a:t>
            </a:r>
            <a:r>
              <a:rPr lang="en-IN" sz="1600" dirty="0"/>
              <a:t>*100,Precision_rf,Sensitivity_rf,Specificity_rf,f_rf]</a:t>
            </a:r>
          </a:p>
          <a:p>
            <a:r>
              <a:rPr lang="en-IN" sz="1600" dirty="0"/>
              <a:t>]</a:t>
            </a:r>
          </a:p>
          <a:p>
            <a:r>
              <a:rPr lang="en-IN" sz="1600" dirty="0" err="1"/>
              <a:t>perf_data</a:t>
            </a:r>
            <a:r>
              <a:rPr lang="en-IN" sz="1600" dirty="0"/>
              <a:t>=</a:t>
            </a:r>
            <a:r>
              <a:rPr lang="en-IN" sz="1600" dirty="0" err="1"/>
              <a:t>pd.DataFrame</a:t>
            </a:r>
            <a:r>
              <a:rPr lang="en-IN" sz="1600" dirty="0"/>
              <a:t>(</a:t>
            </a:r>
            <a:r>
              <a:rPr lang="en-IN" sz="1600" dirty="0" err="1"/>
              <a:t>p_data,columns</a:t>
            </a:r>
            <a:r>
              <a:rPr lang="en-IN" sz="1600" dirty="0"/>
              <a:t>=["</a:t>
            </a:r>
            <a:r>
              <a:rPr lang="en-IN" sz="1600" dirty="0" err="1"/>
              <a:t>Algo</a:t>
            </a:r>
            <a:r>
              <a:rPr lang="en-IN" sz="1600" dirty="0"/>
              <a:t> </a:t>
            </a:r>
            <a:r>
              <a:rPr lang="en-IN" sz="1600" dirty="0" err="1"/>
              <a:t>used","Accuracy</a:t>
            </a:r>
            <a:r>
              <a:rPr lang="en-IN" sz="1600" dirty="0"/>
              <a:t>(%)","Precision(%)","Sensitivity(%)","Specificity(%)","F1_score(%)"])</a:t>
            </a:r>
          </a:p>
          <a:p>
            <a:r>
              <a:rPr lang="en-IN" sz="1600" dirty="0"/>
              <a:t>print(</a:t>
            </a:r>
            <a:r>
              <a:rPr lang="en-IN" sz="1600" dirty="0" err="1"/>
              <a:t>perf_data</a:t>
            </a:r>
            <a:r>
              <a:rPr lang="en-IN" sz="1600" dirty="0"/>
              <a:t>)</a:t>
            </a:r>
          </a:p>
        </p:txBody>
      </p:sp>
      <p:sp>
        <p:nvSpPr>
          <p:cNvPr id="3" name="Slide Number Placeholder 2"/>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3189207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625" y="645459"/>
            <a:ext cx="9944558" cy="1188707"/>
          </a:xfrm>
        </p:spPr>
        <p:txBody>
          <a:bodyPr/>
          <a:lstStyle/>
          <a:p>
            <a:r>
              <a:rPr lang="en-US" dirty="0"/>
              <a:t>Bar Graph Comparison using SLIC segmentation</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63271"/>
            <a:ext cx="11214847" cy="4894729"/>
          </a:xfrm>
        </p:spPr>
      </p:pic>
      <p:sp>
        <p:nvSpPr>
          <p:cNvPr id="3" name="Slide Number Placeholder 2"/>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631240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table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4078049"/>
              </p:ext>
            </p:extLst>
          </p:nvPr>
        </p:nvGraphicFramePr>
        <p:xfrm>
          <a:off x="568171" y="2084291"/>
          <a:ext cx="10458416" cy="4545108"/>
        </p:xfrm>
        <a:graphic>
          <a:graphicData uri="http://schemas.openxmlformats.org/drawingml/2006/table">
            <a:tbl>
              <a:tblPr firstRow="1" firstCol="1" bandRow="1">
                <a:tableStyleId>{5C22544A-7EE6-4342-B048-85BDC9FD1C3A}</a:tableStyleId>
              </a:tblPr>
              <a:tblGrid>
                <a:gridCol w="1742296">
                  <a:extLst>
                    <a:ext uri="{9D8B030D-6E8A-4147-A177-3AD203B41FA5}">
                      <a16:colId xmlns:a16="http://schemas.microsoft.com/office/drawing/2014/main" xmlns="" val="20000"/>
                    </a:ext>
                  </a:extLst>
                </a:gridCol>
                <a:gridCol w="1742296">
                  <a:extLst>
                    <a:ext uri="{9D8B030D-6E8A-4147-A177-3AD203B41FA5}">
                      <a16:colId xmlns:a16="http://schemas.microsoft.com/office/drawing/2014/main" xmlns="" val="20001"/>
                    </a:ext>
                  </a:extLst>
                </a:gridCol>
                <a:gridCol w="1743456">
                  <a:extLst>
                    <a:ext uri="{9D8B030D-6E8A-4147-A177-3AD203B41FA5}">
                      <a16:colId xmlns:a16="http://schemas.microsoft.com/office/drawing/2014/main" xmlns="" val="20002"/>
                    </a:ext>
                  </a:extLst>
                </a:gridCol>
                <a:gridCol w="1743456">
                  <a:extLst>
                    <a:ext uri="{9D8B030D-6E8A-4147-A177-3AD203B41FA5}">
                      <a16:colId xmlns:a16="http://schemas.microsoft.com/office/drawing/2014/main" xmlns="" val="20003"/>
                    </a:ext>
                  </a:extLst>
                </a:gridCol>
                <a:gridCol w="1743456">
                  <a:extLst>
                    <a:ext uri="{9D8B030D-6E8A-4147-A177-3AD203B41FA5}">
                      <a16:colId xmlns:a16="http://schemas.microsoft.com/office/drawing/2014/main" xmlns="" val="20004"/>
                    </a:ext>
                  </a:extLst>
                </a:gridCol>
                <a:gridCol w="1743456">
                  <a:extLst>
                    <a:ext uri="{9D8B030D-6E8A-4147-A177-3AD203B41FA5}">
                      <a16:colId xmlns:a16="http://schemas.microsoft.com/office/drawing/2014/main" xmlns="" val="20005"/>
                    </a:ext>
                  </a:extLst>
                </a:gridCol>
              </a:tblGrid>
              <a:tr h="1136277">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Algo used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Accuracy(%)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Precision(%)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Sensitivity(%)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Specificity(%)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F1_score(%)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1136277">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Gaussian Naive Bayes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85.380117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94.214876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72.611465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96.216216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82.014388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1136277">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Support Vector Machine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95.614035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92.771084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98.089172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93.513514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95.356037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1136277">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Random Forest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           97.368421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96.835443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97.452229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97.297297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97.142857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bl>
          </a:graphicData>
        </a:graphic>
      </p:graphicFrame>
      <p:sp>
        <p:nvSpPr>
          <p:cNvPr id="3" name="Slide Number Placeholder 2"/>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2055113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 Graph Comparison using Masking segmentation</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966" y="1963272"/>
            <a:ext cx="10730752" cy="4894728"/>
          </a:xfrm>
        </p:spPr>
      </p:pic>
      <p:sp>
        <p:nvSpPr>
          <p:cNvPr id="3" name="Slide Number Placeholder 2"/>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2041909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table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11648573"/>
              </p:ext>
            </p:extLst>
          </p:nvPr>
        </p:nvGraphicFramePr>
        <p:xfrm>
          <a:off x="0" y="1988598"/>
          <a:ext cx="12191998" cy="4869400"/>
        </p:xfrm>
        <a:graphic>
          <a:graphicData uri="http://schemas.openxmlformats.org/drawingml/2006/table">
            <a:tbl>
              <a:tblPr firstRow="1" firstCol="1" bandRow="1">
                <a:tableStyleId>{5C22544A-7EE6-4342-B048-85BDC9FD1C3A}</a:tableStyleId>
              </a:tblPr>
              <a:tblGrid>
                <a:gridCol w="2031099">
                  <a:extLst>
                    <a:ext uri="{9D8B030D-6E8A-4147-A177-3AD203B41FA5}">
                      <a16:colId xmlns:a16="http://schemas.microsoft.com/office/drawing/2014/main" xmlns="" val="20000"/>
                    </a:ext>
                  </a:extLst>
                </a:gridCol>
                <a:gridCol w="2031099">
                  <a:extLst>
                    <a:ext uri="{9D8B030D-6E8A-4147-A177-3AD203B41FA5}">
                      <a16:colId xmlns:a16="http://schemas.microsoft.com/office/drawing/2014/main" xmlns="" val="20001"/>
                    </a:ext>
                  </a:extLst>
                </a:gridCol>
                <a:gridCol w="2032450">
                  <a:extLst>
                    <a:ext uri="{9D8B030D-6E8A-4147-A177-3AD203B41FA5}">
                      <a16:colId xmlns:a16="http://schemas.microsoft.com/office/drawing/2014/main" xmlns="" val="20002"/>
                    </a:ext>
                  </a:extLst>
                </a:gridCol>
                <a:gridCol w="2032450">
                  <a:extLst>
                    <a:ext uri="{9D8B030D-6E8A-4147-A177-3AD203B41FA5}">
                      <a16:colId xmlns:a16="http://schemas.microsoft.com/office/drawing/2014/main" xmlns="" val="20003"/>
                    </a:ext>
                  </a:extLst>
                </a:gridCol>
                <a:gridCol w="2032450">
                  <a:extLst>
                    <a:ext uri="{9D8B030D-6E8A-4147-A177-3AD203B41FA5}">
                      <a16:colId xmlns:a16="http://schemas.microsoft.com/office/drawing/2014/main" xmlns="" val="20004"/>
                    </a:ext>
                  </a:extLst>
                </a:gridCol>
                <a:gridCol w="2032450">
                  <a:extLst>
                    <a:ext uri="{9D8B030D-6E8A-4147-A177-3AD203B41FA5}">
                      <a16:colId xmlns:a16="http://schemas.microsoft.com/office/drawing/2014/main" xmlns="" val="20005"/>
                    </a:ext>
                  </a:extLst>
                </a:gridCol>
              </a:tblGrid>
              <a:tr h="1217350">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Algo used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Accuracy(%)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Precision(%)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Sensitivity(%)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Specificity(%)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F1_score(%)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1217350">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Gaussian Naive Bayes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86.842105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95.901639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74.522293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97.297297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83.870968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1217350">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Support Vector Machine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93.859649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91.975309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94.904459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92.972973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93.416928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1217350">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Random Forest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           97.368421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96.835443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97.452229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97.297297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97.142857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bl>
          </a:graphicData>
        </a:graphic>
      </p:graphicFrame>
      <p:sp>
        <p:nvSpPr>
          <p:cNvPr id="3" name="Slide Number Placeholder 2"/>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999902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9F6F82-2C15-49FD-84BE-F4B52384656F}"/>
              </a:ext>
            </a:extLst>
          </p:cNvPr>
          <p:cNvSpPr>
            <a:spLocks noGrp="1"/>
          </p:cNvSpPr>
          <p:nvPr>
            <p:ph type="title"/>
          </p:nvPr>
        </p:nvSpPr>
        <p:spPr/>
        <p:txBody>
          <a:bodyPr/>
          <a:lstStyle/>
          <a:p>
            <a:r>
              <a:rPr lang="en-IN" dirty="0"/>
              <a:t>Basis of theoretical comparison:</a:t>
            </a:r>
          </a:p>
        </p:txBody>
      </p:sp>
      <p:sp>
        <p:nvSpPr>
          <p:cNvPr id="4" name="Content Placeholder 2">
            <a:extLst>
              <a:ext uri="{FF2B5EF4-FFF2-40B4-BE49-F238E27FC236}">
                <a16:creationId xmlns:a16="http://schemas.microsoft.com/office/drawing/2014/main" xmlns="" id="{75940AAB-54FE-405A-AA9F-91B42EC9B558}"/>
              </a:ext>
            </a:extLst>
          </p:cNvPr>
          <p:cNvSpPr>
            <a:spLocks noGrp="1"/>
          </p:cNvSpPr>
          <p:nvPr>
            <p:ph idx="1"/>
          </p:nvPr>
        </p:nvSpPr>
        <p:spPr>
          <a:xfrm>
            <a:off x="115409" y="2050742"/>
            <a:ext cx="11807301" cy="4913790"/>
          </a:xfrm>
        </p:spPr>
        <p:txBody>
          <a:bodyPr>
            <a:normAutofit fontScale="92500" lnSpcReduction="20000"/>
          </a:bodyPr>
          <a:lstStyle/>
          <a:p>
            <a:pPr marL="0" indent="0" algn="l">
              <a:buNone/>
            </a:pPr>
            <a:r>
              <a:rPr lang="en-IN" sz="1600" b="0" i="0" dirty="0">
                <a:effectLst/>
                <a:latin typeface="Times New Roman" panose="02020603050405020304" pitchFamily="18" charset="0"/>
                <a:cs typeface="Times New Roman" panose="02020603050405020304" pitchFamily="18" charset="0"/>
              </a:rPr>
              <a:t>The inherent method of approaching a problem is different in different kind of algorithms and this is exhibited through their characteristics. The characteristics of an algorithm can broadly be understood by focusing on key areas such as –</a:t>
            </a:r>
          </a:p>
          <a:p>
            <a:pPr marL="0" indent="0" algn="l">
              <a:buNone/>
            </a:pPr>
            <a:r>
              <a:rPr lang="en-IN" sz="1600" b="1" i="0" dirty="0">
                <a:effectLst/>
                <a:latin typeface="Times New Roman" panose="02020603050405020304" pitchFamily="18" charset="0"/>
                <a:cs typeface="Times New Roman" panose="02020603050405020304" pitchFamily="18" charset="0"/>
              </a:rPr>
              <a:t>a) Accuracy</a:t>
            </a:r>
            <a:r>
              <a:rPr lang="en-IN" sz="1600" b="0" i="0" dirty="0">
                <a:effectLst/>
                <a:latin typeface="Times New Roman" panose="02020603050405020304" pitchFamily="18" charset="0"/>
                <a:cs typeface="Times New Roman" panose="02020603050405020304" pitchFamily="18" charset="0"/>
              </a:rPr>
              <a:t>: There is a general level of accuracy with sophisticated machine and deep learning algorithms generally having a high level of accuracy while on the other hand the traditional techniques do have a threshold and provide a descent accuracy and don’t out rightly fail which sometimes other algorithms do.</a:t>
            </a:r>
          </a:p>
          <a:p>
            <a:pPr marL="0" indent="0" algn="l">
              <a:buNone/>
            </a:pPr>
            <a:r>
              <a:rPr lang="en-IN" sz="1600" b="1" i="0" dirty="0">
                <a:effectLst/>
                <a:latin typeface="Times New Roman" panose="02020603050405020304" pitchFamily="18" charset="0"/>
                <a:cs typeface="Times New Roman" panose="02020603050405020304" pitchFamily="18" charset="0"/>
              </a:rPr>
              <a:t>b)</a:t>
            </a:r>
            <a:r>
              <a:rPr lang="en-IN" sz="1600" b="0" i="0" dirty="0">
                <a:effectLst/>
                <a:latin typeface="Times New Roman" panose="02020603050405020304" pitchFamily="18" charset="0"/>
                <a:cs typeface="Times New Roman" panose="02020603050405020304" pitchFamily="18" charset="0"/>
              </a:rPr>
              <a:t> </a:t>
            </a:r>
            <a:r>
              <a:rPr lang="en-IN" sz="1600" b="1" i="0" dirty="0">
                <a:effectLst/>
                <a:latin typeface="Times New Roman" panose="02020603050405020304" pitchFamily="18" charset="0"/>
                <a:cs typeface="Times New Roman" panose="02020603050405020304" pitchFamily="18" charset="0"/>
              </a:rPr>
              <a:t>Interpretability</a:t>
            </a:r>
            <a:r>
              <a:rPr lang="en-IN" sz="1600" b="0" i="0" dirty="0">
                <a:effectLst/>
                <a:latin typeface="Times New Roman" panose="02020603050405020304" pitchFamily="18" charset="0"/>
                <a:cs typeface="Times New Roman" panose="02020603050405020304" pitchFamily="18" charset="0"/>
              </a:rPr>
              <a:t>: The question how we are being able to get the accuracy we are getting is sometimes important and this is where algorithms that provide high accuracy are so complex that their internal working is like a ‘black box’ and are less interpretable. It becomes difficult to understand what the model is doing as the calculations are so lengthy and complex and cannot be understood easily.</a:t>
            </a:r>
          </a:p>
          <a:p>
            <a:pPr marL="0" indent="0" algn="l">
              <a:buNone/>
            </a:pPr>
            <a:r>
              <a:rPr lang="en-IN" sz="1600" b="1" i="0" dirty="0">
                <a:effectLst/>
                <a:latin typeface="Times New Roman" panose="02020603050405020304" pitchFamily="18" charset="0"/>
                <a:cs typeface="Times New Roman" panose="02020603050405020304" pitchFamily="18" charset="0"/>
              </a:rPr>
              <a:t>c)</a:t>
            </a:r>
            <a:r>
              <a:rPr lang="en-IN" sz="1600" b="0" i="0" dirty="0">
                <a:effectLst/>
                <a:latin typeface="Times New Roman" panose="02020603050405020304" pitchFamily="18" charset="0"/>
                <a:cs typeface="Times New Roman" panose="02020603050405020304" pitchFamily="18" charset="0"/>
              </a:rPr>
              <a:t> </a:t>
            </a:r>
            <a:r>
              <a:rPr lang="en-IN" sz="1600" b="1" i="0" dirty="0">
                <a:effectLst/>
                <a:latin typeface="Times New Roman" panose="02020603050405020304" pitchFamily="18" charset="0"/>
                <a:cs typeface="Times New Roman" panose="02020603050405020304" pitchFamily="18" charset="0"/>
              </a:rPr>
              <a:t>Type</a:t>
            </a:r>
            <a:r>
              <a:rPr lang="en-IN" sz="1600" b="0" i="0" dirty="0">
                <a:effectLst/>
                <a:latin typeface="Times New Roman" panose="02020603050405020304" pitchFamily="18" charset="0"/>
                <a:cs typeface="Times New Roman" panose="02020603050405020304" pitchFamily="18" charset="0"/>
              </a:rPr>
              <a:t>: Models can either be parametric or non-parametric. Parametric models are those where generally we have a mathematical equation involved which works under specific circumstances in order to function properly. In other words, there is set of strict assumptions that should be fulfilled which allow the algorithm that the data belongs to particular family of distributions and tries to create the line of best fit and make predictions. However, there are other models which can be categorized as non-parametric which have fewer requirements of assumptions to be fulfilled and create no mathematical equation in order to function. There algorithms can be rule based, distance based, probabilistic etc.</a:t>
            </a:r>
          </a:p>
          <a:p>
            <a:pPr marL="0" indent="0" algn="l">
              <a:buNone/>
            </a:pPr>
            <a:r>
              <a:rPr lang="en-IN" sz="1600" b="1" i="0" dirty="0">
                <a:effectLst/>
                <a:latin typeface="Times New Roman" panose="02020603050405020304" pitchFamily="18" charset="0"/>
                <a:cs typeface="Times New Roman" panose="02020603050405020304" pitchFamily="18" charset="0"/>
              </a:rPr>
              <a:t>d)</a:t>
            </a:r>
            <a:r>
              <a:rPr lang="en-IN" sz="1600" b="0" i="0" dirty="0">
                <a:effectLst/>
                <a:latin typeface="Times New Roman" panose="02020603050405020304" pitchFamily="18" charset="0"/>
                <a:cs typeface="Times New Roman" panose="02020603050405020304" pitchFamily="18" charset="0"/>
              </a:rPr>
              <a:t> </a:t>
            </a:r>
            <a:r>
              <a:rPr lang="en-IN" sz="1600" b="1" i="0" dirty="0">
                <a:effectLst/>
                <a:latin typeface="Times New Roman" panose="02020603050405020304" pitchFamily="18" charset="0"/>
                <a:cs typeface="Times New Roman" panose="02020603050405020304" pitchFamily="18" charset="0"/>
              </a:rPr>
              <a:t>Data Size Handling Capabilities</a:t>
            </a:r>
            <a:r>
              <a:rPr lang="en-IN" sz="1600" b="0" i="0" dirty="0">
                <a:effectLst/>
                <a:latin typeface="Times New Roman" panose="02020603050405020304" pitchFamily="18" charset="0"/>
                <a:cs typeface="Times New Roman" panose="02020603050405020304" pitchFamily="18" charset="0"/>
              </a:rPr>
              <a:t>: Some algorithms can handle that which is in very high dimensions i.e. there are a large number of rows. Similarly, certain algorithm is best for dealing with big data.</a:t>
            </a:r>
          </a:p>
          <a:p>
            <a:pPr marL="0" indent="0" algn="l">
              <a:buNone/>
            </a:pPr>
            <a:r>
              <a:rPr lang="en-IN" sz="1600" b="1" i="0" dirty="0">
                <a:effectLst/>
                <a:latin typeface="Times New Roman" panose="02020603050405020304" pitchFamily="18" charset="0"/>
                <a:cs typeface="Times New Roman" panose="02020603050405020304" pitchFamily="18" charset="0"/>
              </a:rPr>
              <a:t>e)</a:t>
            </a:r>
            <a:r>
              <a:rPr lang="en-IN" sz="1600" b="0" i="0" dirty="0">
                <a:effectLst/>
                <a:latin typeface="Times New Roman" panose="02020603050405020304" pitchFamily="18" charset="0"/>
                <a:cs typeface="Times New Roman" panose="02020603050405020304" pitchFamily="18" charset="0"/>
              </a:rPr>
              <a:t> </a:t>
            </a:r>
            <a:r>
              <a:rPr lang="en-IN" sz="1600" b="1" i="0" dirty="0">
                <a:effectLst/>
                <a:latin typeface="Times New Roman" panose="02020603050405020304" pitchFamily="18" charset="0"/>
                <a:cs typeface="Times New Roman" panose="02020603050405020304" pitchFamily="18" charset="0"/>
              </a:rPr>
              <a:t>Resistance to Multicollinearity</a:t>
            </a:r>
            <a:r>
              <a:rPr lang="en-IN" sz="1600" b="0" i="0" dirty="0">
                <a:effectLst/>
                <a:latin typeface="Times New Roman" panose="02020603050405020304" pitchFamily="18" charset="0"/>
                <a:cs typeface="Times New Roman" panose="02020603050405020304" pitchFamily="18" charset="0"/>
              </a:rPr>
              <a:t>: Some algorithms especially tree based algorithms are much more resistant to Multicollinearity than say traditional models.</a:t>
            </a:r>
          </a:p>
          <a:p>
            <a:pPr marL="0" indent="0" algn="l">
              <a:buNone/>
            </a:pPr>
            <a:r>
              <a:rPr lang="en-IN" sz="1600" b="1" i="0" dirty="0">
                <a:effectLst/>
                <a:latin typeface="Times New Roman" panose="02020603050405020304" pitchFamily="18" charset="0"/>
                <a:cs typeface="Times New Roman" panose="02020603050405020304" pitchFamily="18" charset="0"/>
              </a:rPr>
              <a:t>f)</a:t>
            </a:r>
            <a:r>
              <a:rPr lang="en-IN" sz="1600" b="0" i="0" dirty="0">
                <a:effectLst/>
                <a:latin typeface="Times New Roman" panose="02020603050405020304" pitchFamily="18" charset="0"/>
                <a:cs typeface="Times New Roman" panose="02020603050405020304" pitchFamily="18" charset="0"/>
              </a:rPr>
              <a:t> </a:t>
            </a:r>
            <a:r>
              <a:rPr lang="en-IN" sz="1600" b="1" i="0" dirty="0">
                <a:effectLst/>
                <a:latin typeface="Times New Roman" panose="02020603050405020304" pitchFamily="18" charset="0"/>
                <a:cs typeface="Times New Roman" panose="02020603050405020304" pitchFamily="18" charset="0"/>
              </a:rPr>
              <a:t>Susceptibility to Outliers</a:t>
            </a:r>
            <a:r>
              <a:rPr lang="en-IN" sz="1600" b="0" i="0" dirty="0">
                <a:effectLst/>
                <a:latin typeface="Times New Roman" panose="02020603050405020304" pitchFamily="18" charset="0"/>
                <a:cs typeface="Times New Roman" panose="02020603050405020304" pitchFamily="18" charset="0"/>
              </a:rPr>
              <a:t>: Parametric algorithms are generally more vulnerable to outliers while others are not.</a:t>
            </a:r>
          </a:p>
          <a:p>
            <a:pPr marL="0" indent="0" algn="l">
              <a:buNone/>
            </a:pPr>
            <a:r>
              <a:rPr lang="en-IN" sz="1600" b="1" i="0" dirty="0">
                <a:effectLst/>
                <a:latin typeface="Times New Roman" panose="02020603050405020304" pitchFamily="18" charset="0"/>
                <a:cs typeface="Times New Roman" panose="02020603050405020304" pitchFamily="18" charset="0"/>
              </a:rPr>
              <a:t>g)</a:t>
            </a:r>
            <a:r>
              <a:rPr lang="en-IN" sz="1600" b="0" i="0" dirty="0">
                <a:effectLst/>
                <a:latin typeface="Times New Roman" panose="02020603050405020304" pitchFamily="18" charset="0"/>
                <a:cs typeface="Times New Roman" panose="02020603050405020304" pitchFamily="18" charset="0"/>
              </a:rPr>
              <a:t> </a:t>
            </a:r>
            <a:r>
              <a:rPr lang="en-IN" sz="1600" b="1" i="0" dirty="0">
                <a:effectLst/>
                <a:latin typeface="Times New Roman" panose="02020603050405020304" pitchFamily="18" charset="0"/>
                <a:cs typeface="Times New Roman" panose="02020603050405020304" pitchFamily="18" charset="0"/>
              </a:rPr>
              <a:t>Assumptions</a:t>
            </a:r>
            <a:r>
              <a:rPr lang="en-IN" sz="1600" b="0" i="0" dirty="0">
                <a:effectLst/>
                <a:latin typeface="Times New Roman" panose="02020603050405020304" pitchFamily="18" charset="0"/>
                <a:cs typeface="Times New Roman" panose="02020603050405020304" pitchFamily="18" charset="0"/>
              </a:rPr>
              <a:t>: For some algorithm, there is a set of predetermined assumptions that should be satisfied in order for them to function properly while other, generally non-parametric algorithm have no or less rigid assumption requirements.</a:t>
            </a:r>
          </a:p>
          <a:p>
            <a:pPr marL="0" indent="0" algn="l">
              <a:buNone/>
            </a:pPr>
            <a:r>
              <a:rPr lang="en-IN" sz="1600" b="1" i="0" dirty="0">
                <a:effectLst/>
                <a:latin typeface="Times New Roman" panose="02020603050405020304" pitchFamily="18" charset="0"/>
                <a:cs typeface="Times New Roman" panose="02020603050405020304" pitchFamily="18" charset="0"/>
              </a:rPr>
              <a:t>h) Training and Testing Phase</a:t>
            </a:r>
            <a:r>
              <a:rPr lang="en-IN" sz="1600" b="0" i="0" dirty="0">
                <a:effectLst/>
                <a:latin typeface="Times New Roman" panose="02020603050405020304" pitchFamily="18" charset="0"/>
                <a:cs typeface="Times New Roman" panose="02020603050405020304" pitchFamily="18" charset="0"/>
              </a:rPr>
              <a:t>: The time taken during the training and testing phase differs as certain algorithm that depend on a lot of small isolated calculation taking a lot of time during testing phase while algorithms where mathematical equations are involved take more time in training phase.</a:t>
            </a:r>
          </a:p>
          <a:p>
            <a:endParaRPr lang="en-IN" sz="1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120163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a:extLst>
              <a:ext uri="{FF2B5EF4-FFF2-40B4-BE49-F238E27FC236}">
                <a16:creationId xmlns:a16="http://schemas.microsoft.com/office/drawing/2014/main" xmlns="" id="{BE35FFC0-CFB1-4CE3-ABE4-EC53B911FAF8}"/>
              </a:ext>
            </a:extLst>
          </p:cNvPr>
          <p:cNvGraphicFramePr>
            <a:graphicFrameLocks/>
          </p:cNvGraphicFramePr>
          <p:nvPr>
            <p:extLst>
              <p:ext uri="{D42A27DB-BD31-4B8C-83A1-F6EECF244321}">
                <p14:modId xmlns:p14="http://schemas.microsoft.com/office/powerpoint/2010/main" val="3051563493"/>
              </p:ext>
            </p:extLst>
          </p:nvPr>
        </p:nvGraphicFramePr>
        <p:xfrm>
          <a:off x="0" y="0"/>
          <a:ext cx="12192000" cy="6858000"/>
        </p:xfrm>
        <a:graphic>
          <a:graphicData uri="http://schemas.openxmlformats.org/drawingml/2006/table">
            <a:tbl>
              <a:tblPr firstRow="1" firstCol="1" bandRow="1">
                <a:tableStyleId>{5C22544A-7EE6-4342-B048-85BDC9FD1C3A}</a:tableStyleId>
              </a:tblPr>
              <a:tblGrid>
                <a:gridCol w="1231636">
                  <a:extLst>
                    <a:ext uri="{9D8B030D-6E8A-4147-A177-3AD203B41FA5}">
                      <a16:colId xmlns:a16="http://schemas.microsoft.com/office/drawing/2014/main" xmlns="" val="20000"/>
                    </a:ext>
                  </a:extLst>
                </a:gridCol>
                <a:gridCol w="1456364">
                  <a:extLst>
                    <a:ext uri="{9D8B030D-6E8A-4147-A177-3AD203B41FA5}">
                      <a16:colId xmlns:a16="http://schemas.microsoft.com/office/drawing/2014/main" xmlns="" val="20001"/>
                    </a:ext>
                  </a:extLst>
                </a:gridCol>
                <a:gridCol w="1161817">
                  <a:extLst>
                    <a:ext uri="{9D8B030D-6E8A-4147-A177-3AD203B41FA5}">
                      <a16:colId xmlns:a16="http://schemas.microsoft.com/office/drawing/2014/main" xmlns="" val="20002"/>
                    </a:ext>
                  </a:extLst>
                </a:gridCol>
                <a:gridCol w="1701819">
                  <a:extLst>
                    <a:ext uri="{9D8B030D-6E8A-4147-A177-3AD203B41FA5}">
                      <a16:colId xmlns:a16="http://schemas.microsoft.com/office/drawing/2014/main" xmlns="" val="20003"/>
                    </a:ext>
                  </a:extLst>
                </a:gridCol>
                <a:gridCol w="1129090">
                  <a:extLst>
                    <a:ext uri="{9D8B030D-6E8A-4147-A177-3AD203B41FA5}">
                      <a16:colId xmlns:a16="http://schemas.microsoft.com/office/drawing/2014/main" xmlns="" val="20004"/>
                    </a:ext>
                  </a:extLst>
                </a:gridCol>
                <a:gridCol w="1800001">
                  <a:extLst>
                    <a:ext uri="{9D8B030D-6E8A-4147-A177-3AD203B41FA5}">
                      <a16:colId xmlns:a16="http://schemas.microsoft.com/office/drawing/2014/main" xmlns="" val="20005"/>
                    </a:ext>
                  </a:extLst>
                </a:gridCol>
                <a:gridCol w="1082181">
                  <a:extLst>
                    <a:ext uri="{9D8B030D-6E8A-4147-A177-3AD203B41FA5}">
                      <a16:colId xmlns:a16="http://schemas.microsoft.com/office/drawing/2014/main" xmlns="" val="20006"/>
                    </a:ext>
                  </a:extLst>
                </a:gridCol>
                <a:gridCol w="773455">
                  <a:extLst>
                    <a:ext uri="{9D8B030D-6E8A-4147-A177-3AD203B41FA5}">
                      <a16:colId xmlns:a16="http://schemas.microsoft.com/office/drawing/2014/main" xmlns="" val="20007"/>
                    </a:ext>
                  </a:extLst>
                </a:gridCol>
                <a:gridCol w="927273">
                  <a:extLst>
                    <a:ext uri="{9D8B030D-6E8A-4147-A177-3AD203B41FA5}">
                      <a16:colId xmlns:a16="http://schemas.microsoft.com/office/drawing/2014/main" xmlns="" val="20008"/>
                    </a:ext>
                  </a:extLst>
                </a:gridCol>
                <a:gridCol w="928364">
                  <a:extLst>
                    <a:ext uri="{9D8B030D-6E8A-4147-A177-3AD203B41FA5}">
                      <a16:colId xmlns:a16="http://schemas.microsoft.com/office/drawing/2014/main" xmlns="" val="20009"/>
                    </a:ext>
                  </a:extLst>
                </a:gridCol>
              </a:tblGrid>
              <a:tr h="1868203">
                <a:tc>
                  <a:txBody>
                    <a:bodyPr/>
                    <a:lstStyle/>
                    <a:p>
                      <a:pPr algn="l" fontAlgn="base">
                        <a:spcAft>
                          <a:spcPts val="1800"/>
                        </a:spcAft>
                      </a:pPr>
                      <a:r>
                        <a:rPr lang="en-IN" sz="1050" dirty="0">
                          <a:effectLst/>
                        </a:rPr>
                        <a:t>Algorithm</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Type</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Accuracy</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Interpretability</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Data  Size Handling</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Resistant to Multicollinearity</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Susceptible To Outliers</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Assumptions</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Training Phase time</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Test Phase Timings</a:t>
                      </a:r>
                      <a:endParaRPr lang="en-IN" sz="1100" dirty="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1806425">
                <a:tc>
                  <a:txBody>
                    <a:bodyPr/>
                    <a:lstStyle/>
                    <a:p>
                      <a:pPr algn="l" fontAlgn="base">
                        <a:spcAft>
                          <a:spcPts val="1800"/>
                        </a:spcAft>
                      </a:pPr>
                      <a:r>
                        <a:rPr lang="en-IN" sz="1050" dirty="0">
                          <a:effectLst/>
                        </a:rPr>
                        <a:t>Support vector Machine</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Non Parametric</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High</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Medium</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Large</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No</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Yes</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Flexible</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Medium</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Low</a:t>
                      </a:r>
                      <a:endParaRPr lang="en-IN" sz="1100" dirty="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1650636">
                <a:tc>
                  <a:txBody>
                    <a:bodyPr/>
                    <a:lstStyle/>
                    <a:p>
                      <a:pPr algn="l" fontAlgn="base">
                        <a:spcAft>
                          <a:spcPts val="1800"/>
                        </a:spcAft>
                      </a:pPr>
                      <a:r>
                        <a:rPr lang="en-IN" sz="1050" dirty="0">
                          <a:effectLst/>
                        </a:rPr>
                        <a:t>Naïve Bayes</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Probabilistic</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Medium</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Medium</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Large</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Yes</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Yes</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Flexible</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Medium</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Low</a:t>
                      </a:r>
                      <a:endParaRPr lang="en-IN" sz="1100" dirty="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1532736">
                <a:tc>
                  <a:txBody>
                    <a:bodyPr/>
                    <a:lstStyle/>
                    <a:p>
                      <a:pPr algn="l" fontAlgn="base">
                        <a:spcAft>
                          <a:spcPts val="1800"/>
                        </a:spcAft>
                      </a:pPr>
                      <a:r>
                        <a:rPr lang="en-IN" sz="1050" dirty="0">
                          <a:effectLst/>
                        </a:rPr>
                        <a:t>Random Forest</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Rule Based</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High</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Low</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Large</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Yes</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No</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Flexible</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High</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Medium</a:t>
                      </a:r>
                      <a:endParaRPr lang="en-IN" sz="1100" dirty="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bl>
          </a:graphicData>
        </a:graphic>
      </p:graphicFrame>
      <p:sp>
        <p:nvSpPr>
          <p:cNvPr id="2" name="Slide Number Placeholder 1"/>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546365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from comparison tables and graphs</a:t>
            </a:r>
            <a:endParaRPr lang="en-IN" dirty="0"/>
          </a:p>
        </p:txBody>
      </p:sp>
      <p:sp>
        <p:nvSpPr>
          <p:cNvPr id="3" name="Content Placeholder 2"/>
          <p:cNvSpPr>
            <a:spLocks noGrp="1"/>
          </p:cNvSpPr>
          <p:nvPr>
            <p:ph idx="1"/>
          </p:nvPr>
        </p:nvSpPr>
        <p:spPr/>
        <p:txBody>
          <a:bodyPr>
            <a:normAutofit/>
          </a:bodyPr>
          <a:lstStyle/>
          <a:p>
            <a:pPr marL="0" indent="0">
              <a:buNone/>
            </a:pPr>
            <a:r>
              <a:rPr lang="en-US" b="1" dirty="0">
                <a:solidFill>
                  <a:schemeClr val="bg1"/>
                </a:solidFill>
              </a:rPr>
              <a:t>1)Gaussian Naïve Bayes performs the worst among the three</a:t>
            </a:r>
            <a:r>
              <a:rPr lang="en-US" dirty="0">
                <a:solidFill>
                  <a:schemeClr val="bg1"/>
                </a:solidFill>
              </a:rPr>
              <a:t>:</a:t>
            </a:r>
          </a:p>
          <a:p>
            <a:pPr marL="0" indent="0">
              <a:buNone/>
            </a:pPr>
            <a:r>
              <a:rPr lang="en-US" sz="2000" dirty="0"/>
              <a:t> As It is a </a:t>
            </a:r>
            <a:r>
              <a:rPr lang="en-IN" sz="2000" dirty="0">
                <a:cs typeface="Times New Roman" panose="02020603050405020304" pitchFamily="18" charset="0"/>
              </a:rPr>
              <a:t>Parametric model ,where generally we have a mathematical equation involved which works under specific circumstances in order to function properly. In other words, there is set of strict assumptions that should be fulfilled which allow the algorithm that the data belongs to particular family of distributions.</a:t>
            </a:r>
          </a:p>
          <a:p>
            <a:pPr marL="0" indent="0">
              <a:buNone/>
            </a:pPr>
            <a:r>
              <a:rPr lang="en-US" sz="2000" dirty="0">
                <a:cs typeface="Times New Roman" panose="02020603050405020304" pitchFamily="18" charset="0"/>
              </a:rPr>
              <a:t>Therefore its accuracy is less compared to others as its not flexible and assumes parameters are independent which might not be the case.</a:t>
            </a:r>
            <a:endParaRPr lang="en-IN" sz="2000" dirty="0">
              <a:cs typeface="Times New Roman" panose="02020603050405020304" pitchFamily="18" charset="0"/>
            </a:endParaRPr>
          </a:p>
          <a:p>
            <a:pPr marL="0" indent="0">
              <a:buNone/>
            </a:pPr>
            <a:r>
              <a:rPr lang="en-US" sz="2000" dirty="0"/>
              <a:t>Another way to say this is that it usually isn’t the case that P(Z| X, Y) = P(Z|X) * P(Z|Y), which naive Bayes classification assumes.</a:t>
            </a:r>
            <a:endParaRPr lang="en-IN" sz="2000" dirty="0"/>
          </a:p>
        </p:txBody>
      </p:sp>
      <p:sp>
        <p:nvSpPr>
          <p:cNvPr id="4" name="Slide Number Placeholder 3"/>
          <p:cNvSpPr>
            <a:spLocks noGrp="1"/>
          </p:cNvSpPr>
          <p:nvPr>
            <p:ph type="sldNum" sz="quarter" idx="12"/>
          </p:nvPr>
        </p:nvSpPr>
        <p:spPr/>
        <p:txBody>
          <a:bodyPr/>
          <a:lstStyle/>
          <a:p>
            <a:fld id="{6D22F896-40B5-4ADD-8801-0D06FADFA095}" type="slidenum">
              <a:rPr lang="en-US" smtClean="0"/>
              <a:t>39</a:t>
            </a:fld>
            <a:endParaRPr lang="en-US" dirty="0"/>
          </a:p>
        </p:txBody>
      </p:sp>
    </p:spTree>
    <p:extLst>
      <p:ext uri="{BB962C8B-B14F-4D97-AF65-F5344CB8AC3E}">
        <p14:creationId xmlns:p14="http://schemas.microsoft.com/office/powerpoint/2010/main" val="743680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9E53E7-EEBC-463F-BF83-A7F92C5834D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xmlns="" id="{EFB93AF7-DD1B-413D-B87F-D42216C015B0}"/>
              </a:ext>
            </a:extLst>
          </p:cNvPr>
          <p:cNvSpPr>
            <a:spLocks noGrp="1"/>
          </p:cNvSpPr>
          <p:nvPr>
            <p:ph idx="1"/>
          </p:nvPr>
        </p:nvSpPr>
        <p:spPr>
          <a:xfrm>
            <a:off x="680321" y="2026154"/>
            <a:ext cx="9613861" cy="3859741"/>
          </a:xfrm>
        </p:spPr>
        <p:txBody>
          <a:bodyPr>
            <a:normAutofit/>
          </a:bodyPr>
          <a:lstStyle/>
          <a:p>
            <a:r>
              <a:rPr lang="en-IN" sz="2000" dirty="0"/>
              <a:t>In our project we have used and compared 2 different segmentation techniques and  3 different classifiers.</a:t>
            </a:r>
          </a:p>
          <a:p>
            <a:endParaRPr lang="en-IN" sz="2000" dirty="0"/>
          </a:p>
          <a:p>
            <a:endParaRPr lang="en-IN" sz="2000" dirty="0"/>
          </a:p>
          <a:p>
            <a:endParaRPr lang="en-IN" sz="2000" dirty="0"/>
          </a:p>
          <a:p>
            <a:pPr marL="0" indent="0">
              <a:buNone/>
            </a:pPr>
            <a:endParaRPr lang="en-IN" sz="2000" dirty="0"/>
          </a:p>
          <a:p>
            <a:pPr marL="0" indent="0">
              <a:buNone/>
            </a:pPr>
            <a:r>
              <a:rPr lang="en-IN" sz="2000" dirty="0"/>
              <a:t>We have compared the result using 5 different factors:</a:t>
            </a:r>
          </a:p>
          <a:p>
            <a:pPr marL="0" indent="0">
              <a:buNone/>
            </a:pPr>
            <a:endParaRPr lang="en-IN" sz="2000" dirty="0"/>
          </a:p>
        </p:txBody>
      </p:sp>
      <p:graphicFrame>
        <p:nvGraphicFramePr>
          <p:cNvPr id="4" name="Table 4">
            <a:extLst>
              <a:ext uri="{FF2B5EF4-FFF2-40B4-BE49-F238E27FC236}">
                <a16:creationId xmlns:a16="http://schemas.microsoft.com/office/drawing/2014/main" xmlns="" id="{81C3213F-B129-49FF-A226-D6A80E3ED4FB}"/>
              </a:ext>
            </a:extLst>
          </p:cNvPr>
          <p:cNvGraphicFramePr>
            <a:graphicFrameLocks noGrp="1"/>
          </p:cNvGraphicFramePr>
          <p:nvPr>
            <p:extLst>
              <p:ext uri="{D42A27DB-BD31-4B8C-83A1-F6EECF244321}">
                <p14:modId xmlns:p14="http://schemas.microsoft.com/office/powerpoint/2010/main" val="3853231524"/>
              </p:ext>
            </p:extLst>
          </p:nvPr>
        </p:nvGraphicFramePr>
        <p:xfrm>
          <a:off x="957802" y="2687320"/>
          <a:ext cx="4064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3697736388"/>
                    </a:ext>
                  </a:extLst>
                </a:gridCol>
              </a:tblGrid>
              <a:tr h="370840">
                <a:tc>
                  <a:txBody>
                    <a:bodyPr/>
                    <a:lstStyle/>
                    <a:p>
                      <a:r>
                        <a:rPr lang="en-IN" dirty="0"/>
                        <a:t>Classifiers Used</a:t>
                      </a:r>
                    </a:p>
                  </a:txBody>
                  <a:tcPr/>
                </a:tc>
                <a:extLst>
                  <a:ext uri="{0D108BD9-81ED-4DB2-BD59-A6C34878D82A}">
                    <a16:rowId xmlns:a16="http://schemas.microsoft.com/office/drawing/2014/main" xmlns="" val="4172087154"/>
                  </a:ext>
                </a:extLst>
              </a:tr>
              <a:tr h="370840">
                <a:tc>
                  <a:txBody>
                    <a:bodyPr/>
                    <a:lstStyle/>
                    <a:p>
                      <a:r>
                        <a:rPr lang="en-IN" dirty="0"/>
                        <a:t>Gaussian Naïve Bayes</a:t>
                      </a:r>
                    </a:p>
                  </a:txBody>
                  <a:tcPr/>
                </a:tc>
                <a:extLst>
                  <a:ext uri="{0D108BD9-81ED-4DB2-BD59-A6C34878D82A}">
                    <a16:rowId xmlns:a16="http://schemas.microsoft.com/office/drawing/2014/main" xmlns="" val="2797924851"/>
                  </a:ext>
                </a:extLst>
              </a:tr>
              <a:tr h="370840">
                <a:tc>
                  <a:txBody>
                    <a:bodyPr/>
                    <a:lstStyle/>
                    <a:p>
                      <a:r>
                        <a:rPr lang="en-IN" dirty="0"/>
                        <a:t>Support Vector Machine</a:t>
                      </a:r>
                    </a:p>
                  </a:txBody>
                  <a:tcPr/>
                </a:tc>
                <a:extLst>
                  <a:ext uri="{0D108BD9-81ED-4DB2-BD59-A6C34878D82A}">
                    <a16:rowId xmlns:a16="http://schemas.microsoft.com/office/drawing/2014/main" xmlns="" val="3209802091"/>
                  </a:ext>
                </a:extLst>
              </a:tr>
              <a:tr h="370840">
                <a:tc>
                  <a:txBody>
                    <a:bodyPr/>
                    <a:lstStyle/>
                    <a:p>
                      <a:r>
                        <a:rPr lang="en-IN" dirty="0"/>
                        <a:t>Random Forest</a:t>
                      </a:r>
                    </a:p>
                  </a:txBody>
                  <a:tcPr/>
                </a:tc>
                <a:extLst>
                  <a:ext uri="{0D108BD9-81ED-4DB2-BD59-A6C34878D82A}">
                    <a16:rowId xmlns:a16="http://schemas.microsoft.com/office/drawing/2014/main" xmlns="" val="1090843480"/>
                  </a:ext>
                </a:extLst>
              </a:tr>
            </a:tbl>
          </a:graphicData>
        </a:graphic>
      </p:graphicFrame>
      <p:graphicFrame>
        <p:nvGraphicFramePr>
          <p:cNvPr id="5" name="Table 4">
            <a:extLst>
              <a:ext uri="{FF2B5EF4-FFF2-40B4-BE49-F238E27FC236}">
                <a16:creationId xmlns:a16="http://schemas.microsoft.com/office/drawing/2014/main" xmlns="" id="{8A196626-63F5-403D-84AE-025BFC9E5AF1}"/>
              </a:ext>
            </a:extLst>
          </p:cNvPr>
          <p:cNvGraphicFramePr>
            <a:graphicFrameLocks noGrp="1"/>
          </p:cNvGraphicFramePr>
          <p:nvPr>
            <p:extLst>
              <p:ext uri="{D42A27DB-BD31-4B8C-83A1-F6EECF244321}">
                <p14:modId xmlns:p14="http://schemas.microsoft.com/office/powerpoint/2010/main" val="3490589061"/>
              </p:ext>
            </p:extLst>
          </p:nvPr>
        </p:nvGraphicFramePr>
        <p:xfrm>
          <a:off x="5590812" y="2687320"/>
          <a:ext cx="4064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3697736388"/>
                    </a:ext>
                  </a:extLst>
                </a:gridCol>
              </a:tblGrid>
              <a:tr h="370840">
                <a:tc>
                  <a:txBody>
                    <a:bodyPr/>
                    <a:lstStyle/>
                    <a:p>
                      <a:r>
                        <a:rPr lang="en-IN" dirty="0"/>
                        <a:t>Segmentation Technique Used</a:t>
                      </a:r>
                    </a:p>
                  </a:txBody>
                  <a:tcPr/>
                </a:tc>
                <a:extLst>
                  <a:ext uri="{0D108BD9-81ED-4DB2-BD59-A6C34878D82A}">
                    <a16:rowId xmlns:a16="http://schemas.microsoft.com/office/drawing/2014/main" xmlns="" val="4172087154"/>
                  </a:ext>
                </a:extLst>
              </a:tr>
              <a:tr h="370840">
                <a:tc>
                  <a:txBody>
                    <a:bodyPr/>
                    <a:lstStyle/>
                    <a:p>
                      <a:r>
                        <a:rPr lang="en-IN" dirty="0"/>
                        <a:t>Masking Technique</a:t>
                      </a:r>
                    </a:p>
                  </a:txBody>
                  <a:tcPr/>
                </a:tc>
                <a:extLst>
                  <a:ext uri="{0D108BD9-81ED-4DB2-BD59-A6C34878D82A}">
                    <a16:rowId xmlns:a16="http://schemas.microsoft.com/office/drawing/2014/main" xmlns="" val="2797924851"/>
                  </a:ext>
                </a:extLst>
              </a:tr>
              <a:tr h="370840">
                <a:tc>
                  <a:txBody>
                    <a:bodyPr/>
                    <a:lstStyle/>
                    <a:p>
                      <a:r>
                        <a:rPr lang="en-IN" dirty="0"/>
                        <a:t>SLIC Technique</a:t>
                      </a:r>
                    </a:p>
                  </a:txBody>
                  <a:tcPr/>
                </a:tc>
                <a:extLst>
                  <a:ext uri="{0D108BD9-81ED-4DB2-BD59-A6C34878D82A}">
                    <a16:rowId xmlns:a16="http://schemas.microsoft.com/office/drawing/2014/main" xmlns="" val="3209802091"/>
                  </a:ext>
                </a:extLst>
              </a:tr>
            </a:tbl>
          </a:graphicData>
        </a:graphic>
      </p:graphicFrame>
      <p:graphicFrame>
        <p:nvGraphicFramePr>
          <p:cNvPr id="6" name="Table 6">
            <a:extLst>
              <a:ext uri="{FF2B5EF4-FFF2-40B4-BE49-F238E27FC236}">
                <a16:creationId xmlns:a16="http://schemas.microsoft.com/office/drawing/2014/main" xmlns="" id="{9465B0F8-E4F7-4BA8-8807-030486D19EED}"/>
              </a:ext>
            </a:extLst>
          </p:cNvPr>
          <p:cNvGraphicFramePr>
            <a:graphicFrameLocks noGrp="1"/>
          </p:cNvGraphicFramePr>
          <p:nvPr>
            <p:extLst>
              <p:ext uri="{D42A27DB-BD31-4B8C-83A1-F6EECF244321}">
                <p14:modId xmlns:p14="http://schemas.microsoft.com/office/powerpoint/2010/main" val="2944261447"/>
              </p:ext>
            </p:extLst>
          </p:nvPr>
        </p:nvGraphicFramePr>
        <p:xfrm>
          <a:off x="3134149" y="4632960"/>
          <a:ext cx="3959109" cy="2194560"/>
        </p:xfrm>
        <a:graphic>
          <a:graphicData uri="http://schemas.openxmlformats.org/drawingml/2006/table">
            <a:tbl>
              <a:tblPr firstRow="1" bandRow="1">
                <a:tableStyleId>{5C22544A-7EE6-4342-B048-85BDC9FD1C3A}</a:tableStyleId>
              </a:tblPr>
              <a:tblGrid>
                <a:gridCol w="3959109">
                  <a:extLst>
                    <a:ext uri="{9D8B030D-6E8A-4147-A177-3AD203B41FA5}">
                      <a16:colId xmlns:a16="http://schemas.microsoft.com/office/drawing/2014/main" xmlns="" val="1028598203"/>
                    </a:ext>
                  </a:extLst>
                </a:gridCol>
              </a:tblGrid>
              <a:tr h="165914">
                <a:tc>
                  <a:txBody>
                    <a:bodyPr/>
                    <a:lstStyle/>
                    <a:p>
                      <a:r>
                        <a:rPr lang="en-IN" dirty="0"/>
                        <a:t>Comparison Factors</a:t>
                      </a:r>
                    </a:p>
                  </a:txBody>
                  <a:tcPr/>
                </a:tc>
                <a:extLst>
                  <a:ext uri="{0D108BD9-81ED-4DB2-BD59-A6C34878D82A}">
                    <a16:rowId xmlns:a16="http://schemas.microsoft.com/office/drawing/2014/main" xmlns="" val="3777770368"/>
                  </a:ext>
                </a:extLst>
              </a:tr>
              <a:tr h="165914">
                <a:tc>
                  <a:txBody>
                    <a:bodyPr/>
                    <a:lstStyle/>
                    <a:p>
                      <a:r>
                        <a:rPr lang="en-IN" dirty="0"/>
                        <a:t>Accuracy </a:t>
                      </a:r>
                    </a:p>
                  </a:txBody>
                  <a:tcPr/>
                </a:tc>
                <a:extLst>
                  <a:ext uri="{0D108BD9-81ED-4DB2-BD59-A6C34878D82A}">
                    <a16:rowId xmlns:a16="http://schemas.microsoft.com/office/drawing/2014/main" xmlns="" val="4065496093"/>
                  </a:ext>
                </a:extLst>
              </a:tr>
              <a:tr h="165914">
                <a:tc>
                  <a:txBody>
                    <a:bodyPr/>
                    <a:lstStyle/>
                    <a:p>
                      <a:r>
                        <a:rPr lang="en-IN" dirty="0"/>
                        <a:t>Precision</a:t>
                      </a:r>
                    </a:p>
                  </a:txBody>
                  <a:tcPr/>
                </a:tc>
                <a:extLst>
                  <a:ext uri="{0D108BD9-81ED-4DB2-BD59-A6C34878D82A}">
                    <a16:rowId xmlns:a16="http://schemas.microsoft.com/office/drawing/2014/main" xmlns="" val="3343123024"/>
                  </a:ext>
                </a:extLst>
              </a:tr>
              <a:tr h="165914">
                <a:tc>
                  <a:txBody>
                    <a:bodyPr/>
                    <a:lstStyle/>
                    <a:p>
                      <a:r>
                        <a:rPr lang="en-IN" dirty="0"/>
                        <a:t>Sensitivity</a:t>
                      </a:r>
                    </a:p>
                  </a:txBody>
                  <a:tcPr/>
                </a:tc>
                <a:extLst>
                  <a:ext uri="{0D108BD9-81ED-4DB2-BD59-A6C34878D82A}">
                    <a16:rowId xmlns:a16="http://schemas.microsoft.com/office/drawing/2014/main" xmlns="" val="62561941"/>
                  </a:ext>
                </a:extLst>
              </a:tr>
              <a:tr h="165914">
                <a:tc>
                  <a:txBody>
                    <a:bodyPr/>
                    <a:lstStyle/>
                    <a:p>
                      <a:r>
                        <a:rPr lang="en-IN" dirty="0"/>
                        <a:t>Specificity</a:t>
                      </a:r>
                    </a:p>
                  </a:txBody>
                  <a:tcPr/>
                </a:tc>
                <a:extLst>
                  <a:ext uri="{0D108BD9-81ED-4DB2-BD59-A6C34878D82A}">
                    <a16:rowId xmlns:a16="http://schemas.microsoft.com/office/drawing/2014/main" xmlns="" val="388993041"/>
                  </a:ext>
                </a:extLst>
              </a:tr>
              <a:tr h="165914">
                <a:tc>
                  <a:txBody>
                    <a:bodyPr/>
                    <a:lstStyle/>
                    <a:p>
                      <a:r>
                        <a:rPr lang="en-IN" dirty="0"/>
                        <a:t>F1-score</a:t>
                      </a:r>
                    </a:p>
                  </a:txBody>
                  <a:tcPr/>
                </a:tc>
                <a:extLst>
                  <a:ext uri="{0D108BD9-81ED-4DB2-BD59-A6C34878D82A}">
                    <a16:rowId xmlns:a16="http://schemas.microsoft.com/office/drawing/2014/main" xmlns="" val="2750370290"/>
                  </a:ext>
                </a:extLst>
              </a:tr>
            </a:tbl>
          </a:graphicData>
        </a:graphic>
      </p:graphicFrame>
      <p:sp>
        <p:nvSpPr>
          <p:cNvPr id="7" name="Slide Number Placeholder 6"/>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760776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30201"/>
            <a:ext cx="8763000" cy="6317627"/>
          </a:xfrm>
          <a:prstGeom prst="rect">
            <a:avLst/>
          </a:prstGeom>
        </p:spPr>
        <p:txBody>
          <a:bodyPr wrap="square">
            <a:spAutoFit/>
          </a:bodyPr>
          <a:lstStyle/>
          <a:p>
            <a:pPr defTabSz="914400" fontAlgn="base">
              <a:lnSpc>
                <a:spcPct val="90000"/>
              </a:lnSpc>
              <a:spcBef>
                <a:spcPts val="1000"/>
              </a:spcBef>
              <a:spcAft>
                <a:spcPts val="1800"/>
              </a:spcAft>
            </a:pPr>
            <a:r>
              <a:rPr lang="en-IN" sz="2400" b="1" dirty="0">
                <a:solidFill>
                  <a:schemeClr val="bg1"/>
                </a:solidFill>
              </a:rPr>
              <a:t>2) SVM works better than Naïve Bayes </a:t>
            </a:r>
          </a:p>
          <a:p>
            <a:pPr marL="342900" indent="-342900" defTabSz="914400" fontAlgn="base">
              <a:lnSpc>
                <a:spcPct val="90000"/>
              </a:lnSpc>
              <a:spcBef>
                <a:spcPts val="1000"/>
              </a:spcBef>
              <a:spcAft>
                <a:spcPts val="1800"/>
              </a:spcAft>
              <a:buFont typeface="Arial" panose="020B0604020202020204" pitchFamily="34" charset="0"/>
              <a:buChar char="•"/>
            </a:pPr>
            <a:r>
              <a:rPr lang="en-IN" sz="2000" dirty="0"/>
              <a:t>As it chooses the most optimal model of all the models its generate i.e. hyperplane with the maximum margin.</a:t>
            </a:r>
          </a:p>
          <a:p>
            <a:pPr marL="342900" indent="-342900" defTabSz="914400" fontAlgn="base">
              <a:lnSpc>
                <a:spcPct val="90000"/>
              </a:lnSpc>
              <a:spcBef>
                <a:spcPts val="1000"/>
              </a:spcBef>
              <a:spcAft>
                <a:spcPts val="1800"/>
              </a:spcAft>
              <a:buFont typeface="Arial" panose="020B0604020202020204" pitchFamily="34" charset="0"/>
              <a:buChar char="•"/>
            </a:pPr>
            <a:r>
              <a:rPr lang="en-IN" sz="2000" dirty="0"/>
              <a:t>Kernel can be used to increase the dimensionality of the feature set, therefore making separation of data into classes easier than in the lower dimensionality. </a:t>
            </a:r>
          </a:p>
          <a:p>
            <a:pPr marL="342900" indent="-342900" defTabSz="914400" fontAlgn="base">
              <a:lnSpc>
                <a:spcPct val="90000"/>
              </a:lnSpc>
              <a:spcBef>
                <a:spcPts val="1000"/>
              </a:spcBef>
              <a:spcAft>
                <a:spcPts val="1800"/>
              </a:spcAft>
              <a:buFont typeface="Arial" panose="020B0604020202020204" pitchFamily="34" charset="0"/>
              <a:buChar char="•"/>
            </a:pPr>
            <a:r>
              <a:rPr lang="en-US" sz="2000" dirty="0"/>
              <a:t> But works less efficiently than random forest. </a:t>
            </a:r>
          </a:p>
          <a:p>
            <a:pPr defTabSz="914400" fontAlgn="base">
              <a:lnSpc>
                <a:spcPct val="90000"/>
              </a:lnSpc>
              <a:spcBef>
                <a:spcPts val="1000"/>
              </a:spcBef>
              <a:spcAft>
                <a:spcPts val="1800"/>
              </a:spcAft>
            </a:pPr>
            <a:r>
              <a:rPr lang="en-US" sz="2400" b="1" dirty="0">
                <a:solidFill>
                  <a:schemeClr val="bg1"/>
                </a:solidFill>
              </a:rPr>
              <a:t>3)Random forest works best </a:t>
            </a:r>
          </a:p>
          <a:p>
            <a:pPr marL="342900" indent="-342900" defTabSz="914400" fontAlgn="base">
              <a:lnSpc>
                <a:spcPct val="90000"/>
              </a:lnSpc>
              <a:spcBef>
                <a:spcPts val="1000"/>
              </a:spcBef>
              <a:spcAft>
                <a:spcPts val="1800"/>
              </a:spcAft>
              <a:buFont typeface="Arial" panose="020B0604020202020204" pitchFamily="34" charset="0"/>
              <a:buChar char="•"/>
            </a:pPr>
            <a:r>
              <a:rPr lang="en-US" sz="2000" dirty="0"/>
              <a:t>as at each level of splitting the node it consider the best feature to separate into classes in the form of maximum information gain.</a:t>
            </a:r>
          </a:p>
          <a:p>
            <a:pPr marL="342900" indent="-342900" defTabSz="914400" fontAlgn="base">
              <a:lnSpc>
                <a:spcPct val="90000"/>
              </a:lnSpc>
              <a:spcBef>
                <a:spcPts val="1000"/>
              </a:spcBef>
              <a:spcAft>
                <a:spcPts val="1800"/>
              </a:spcAft>
              <a:buFont typeface="Arial" panose="020B0604020202020204" pitchFamily="34" charset="0"/>
              <a:buChar char="•"/>
            </a:pPr>
            <a:r>
              <a:rPr lang="en-US" sz="2000" dirty="0"/>
              <a:t>Since it’s a rule based algorithm ,so decision making is better than other algorithms.</a:t>
            </a:r>
          </a:p>
          <a:p>
            <a:pPr defTabSz="914400" fontAlgn="base">
              <a:lnSpc>
                <a:spcPct val="90000"/>
              </a:lnSpc>
              <a:spcBef>
                <a:spcPts val="1000"/>
              </a:spcBef>
              <a:spcAft>
                <a:spcPts val="1800"/>
              </a:spcAft>
            </a:pPr>
            <a:endParaRPr lang="en-IN" sz="2000" dirty="0"/>
          </a:p>
        </p:txBody>
      </p:sp>
      <p:sp>
        <p:nvSpPr>
          <p:cNvPr id="3" name="Slide Number Placeholder 2"/>
          <p:cNvSpPr>
            <a:spLocks noGrp="1"/>
          </p:cNvSpPr>
          <p:nvPr>
            <p:ph type="sldNum" sz="quarter" idx="12"/>
          </p:nvPr>
        </p:nvSpPr>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22742052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A6A02C-7A2B-4ECB-A1D7-C7DFD862537D}"/>
              </a:ext>
            </a:extLst>
          </p:cNvPr>
          <p:cNvSpPr>
            <a:spLocks noGrp="1"/>
          </p:cNvSpPr>
          <p:nvPr>
            <p:ph type="title"/>
          </p:nvPr>
        </p:nvSpPr>
        <p:spPr/>
        <p:txBody>
          <a:bodyPr/>
          <a:lstStyle/>
          <a:p>
            <a:r>
              <a:rPr lang="en-IN" dirty="0"/>
              <a:t>SOURCE OF DATA SET:</a:t>
            </a:r>
          </a:p>
        </p:txBody>
      </p:sp>
      <p:sp>
        <p:nvSpPr>
          <p:cNvPr id="3" name="Content Placeholder 2">
            <a:extLst>
              <a:ext uri="{FF2B5EF4-FFF2-40B4-BE49-F238E27FC236}">
                <a16:creationId xmlns:a16="http://schemas.microsoft.com/office/drawing/2014/main" xmlns="" id="{D2A8CB94-A4D2-4750-9D9A-B648608A81FE}"/>
              </a:ext>
            </a:extLst>
          </p:cNvPr>
          <p:cNvSpPr>
            <a:spLocks noGrp="1"/>
          </p:cNvSpPr>
          <p:nvPr>
            <p:ph idx="1"/>
          </p:nvPr>
        </p:nvSpPr>
        <p:spPr>
          <a:xfrm>
            <a:off x="804609" y="3331172"/>
            <a:ext cx="9613861" cy="1808999"/>
          </a:xfrm>
        </p:spPr>
        <p:txBody>
          <a:bodyPr/>
          <a:lstStyle/>
          <a:p>
            <a:r>
              <a:rPr lang="en-US" sz="2400" dirty="0">
                <a:solidFill>
                  <a:schemeClr val="bg1"/>
                </a:solidFill>
                <a:hlinkClick r:id="rId2">
                  <a:extLst>
                    <a:ext uri="{A12FA001-AC4F-418D-AE19-62706E023703}">
                      <ahyp:hlinkClr xmlns:ahyp="http://schemas.microsoft.com/office/drawing/2018/hyperlinkcolor" xmlns="" val="tx"/>
                    </a:ext>
                  </a:extLst>
                </a:hlinkClick>
              </a:rPr>
              <a:t>https://github.com/spMohanty/PlantVillage-Dataset/tree/master/raw/color</a:t>
            </a:r>
            <a:endParaRPr lang="en-US" sz="2400" dirty="0">
              <a:solidFill>
                <a:schemeClr val="bg1"/>
              </a:solidFill>
            </a:endParaRPr>
          </a:p>
          <a:p>
            <a:endParaRPr lang="en-US" dirty="0">
              <a:solidFill>
                <a:schemeClr val="bg1"/>
              </a:solidFill>
            </a:endParaRPr>
          </a:p>
        </p:txBody>
      </p:sp>
      <p:sp>
        <p:nvSpPr>
          <p:cNvPr id="4" name="Slide Number Placeholder 3">
            <a:extLst>
              <a:ext uri="{FF2B5EF4-FFF2-40B4-BE49-F238E27FC236}">
                <a16:creationId xmlns:a16="http://schemas.microsoft.com/office/drawing/2014/main" xmlns="" id="{DDB1CFBA-903D-4B63-A31E-D360065F3386}"/>
              </a:ext>
            </a:extLst>
          </p:cNvPr>
          <p:cNvSpPr>
            <a:spLocks noGrp="1"/>
          </p:cNvSpPr>
          <p:nvPr>
            <p:ph type="sldNum" sz="quarter" idx="12"/>
          </p:nvPr>
        </p:nvSpPr>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30433216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538DDE-79A8-4D57-B0D2-FAC8F8C89299}"/>
              </a:ext>
            </a:extLst>
          </p:cNvPr>
          <p:cNvSpPr>
            <a:spLocks noGrp="1"/>
          </p:cNvSpPr>
          <p:nvPr>
            <p:ph type="title"/>
          </p:nvPr>
        </p:nvSpPr>
        <p:spPr/>
        <p:txBody>
          <a:bodyPr/>
          <a:lstStyle/>
          <a:p>
            <a:r>
              <a:rPr lang="en-IN" dirty="0"/>
              <a:t>Timeline:	</a:t>
            </a:r>
          </a:p>
        </p:txBody>
      </p:sp>
      <p:sp>
        <p:nvSpPr>
          <p:cNvPr id="3" name="Content Placeholder 2">
            <a:extLst>
              <a:ext uri="{FF2B5EF4-FFF2-40B4-BE49-F238E27FC236}">
                <a16:creationId xmlns:a16="http://schemas.microsoft.com/office/drawing/2014/main" xmlns="" id="{E3CF0C97-7732-430D-A47A-E9E4E33D4A2A}"/>
              </a:ext>
            </a:extLst>
          </p:cNvPr>
          <p:cNvSpPr>
            <a:spLocks noGrp="1"/>
          </p:cNvSpPr>
          <p:nvPr>
            <p:ph idx="1"/>
          </p:nvPr>
        </p:nvSpPr>
        <p:spPr>
          <a:xfrm>
            <a:off x="680321" y="2336873"/>
            <a:ext cx="9901862" cy="3599316"/>
          </a:xfrm>
        </p:spPr>
        <p:txBody>
          <a:bodyPr/>
          <a:lstStyle/>
          <a:p>
            <a:r>
              <a:rPr lang="en-IN" dirty="0"/>
              <a:t>Review 0: Submission of title </a:t>
            </a:r>
          </a:p>
          <a:p>
            <a:r>
              <a:rPr lang="en-IN" dirty="0"/>
              <a:t>Review 1: Image processing on data set and extraction of features 	        for ML Model</a:t>
            </a:r>
          </a:p>
          <a:p>
            <a:r>
              <a:rPr lang="en-IN" dirty="0"/>
              <a:t>Review 2: Implementation of 3 ML Models and comparing the results.</a:t>
            </a:r>
          </a:p>
        </p:txBody>
      </p:sp>
      <p:sp>
        <p:nvSpPr>
          <p:cNvPr id="4" name="Slide Number Placeholder 3">
            <a:extLst>
              <a:ext uri="{FF2B5EF4-FFF2-40B4-BE49-F238E27FC236}">
                <a16:creationId xmlns:a16="http://schemas.microsoft.com/office/drawing/2014/main" xmlns="" id="{75C335BC-CC3E-4C18-ACF4-3FFCEA1805AB}"/>
              </a:ext>
            </a:extLst>
          </p:cNvPr>
          <p:cNvSpPr>
            <a:spLocks noGrp="1"/>
          </p:cNvSpPr>
          <p:nvPr>
            <p:ph type="sldNum" sz="quarter" idx="12"/>
          </p:nvPr>
        </p:nvSpPr>
        <p:spPr/>
        <p:txBody>
          <a:bodyPr/>
          <a:lstStyle/>
          <a:p>
            <a:fld id="{6D22F896-40B5-4ADD-8801-0D06FADFA095}" type="slidenum">
              <a:rPr lang="en-US" smtClean="0"/>
              <a:t>42</a:t>
            </a:fld>
            <a:endParaRPr lang="en-US" dirty="0"/>
          </a:p>
        </p:txBody>
      </p:sp>
    </p:spTree>
    <p:extLst>
      <p:ext uri="{BB962C8B-B14F-4D97-AF65-F5344CB8AC3E}">
        <p14:creationId xmlns:p14="http://schemas.microsoft.com/office/powerpoint/2010/main" val="14074538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03952" y="304829"/>
            <a:ext cx="2838883" cy="72701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latin typeface="Arial" panose="020B0604020202020204" pitchFamily="34" charset="0"/>
                <a:cs typeface="Arial" panose="020B0604020202020204" pitchFamily="34" charset="0"/>
              </a:rPr>
              <a:t>References</a:t>
            </a:r>
          </a:p>
        </p:txBody>
      </p:sp>
      <p:sp>
        <p:nvSpPr>
          <p:cNvPr id="3" name="Content Placeholder 2"/>
          <p:cNvSpPr txBox="1">
            <a:spLocks/>
          </p:cNvSpPr>
          <p:nvPr/>
        </p:nvSpPr>
        <p:spPr>
          <a:xfrm>
            <a:off x="1192527" y="1285004"/>
            <a:ext cx="9202454" cy="544490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https://towardsdatascience.com/</a:t>
            </a:r>
            <a:endParaRPr lang="en-US" sz="20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https://victorzhou.com/</a:t>
            </a:r>
            <a:endParaRPr lang="en-US" sz="20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IN" sz="2000" u="sng" dirty="0">
                <a:solidFill>
                  <a:schemeClr val="bg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xmlns="" val="tx"/>
                    </a:ext>
                  </a:extLst>
                </a:hlinkClick>
              </a:rPr>
              <a:t>https://haralick.org/journals/TexturalFeatures.pdf</a:t>
            </a:r>
            <a:endParaRPr lang="en-US" sz="20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IN" sz="2000" dirty="0">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xmlns="" val="tx"/>
                    </a:ext>
                  </a:extLst>
                </a:hlinkClick>
              </a:rPr>
              <a:t>https://en.wikipedia.org/wiki/Image_moment</a:t>
            </a:r>
            <a:endParaRPr lang="en-US" sz="20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2000" dirty="0" err="1">
                <a:solidFill>
                  <a:schemeClr val="bg1"/>
                </a:solidFill>
                <a:latin typeface="Arial" panose="020B0604020202020204" pitchFamily="34" charset="0"/>
                <a:cs typeface="Arial" panose="020B0604020202020204" pitchFamily="34" charset="0"/>
              </a:rPr>
              <a:t>Ko</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Ko</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Zaw</a:t>
            </a:r>
            <a:r>
              <a:rPr lang="en-US" sz="2000" dirty="0">
                <a:solidFill>
                  <a:schemeClr val="bg1"/>
                </a:solidFill>
                <a:latin typeface="Arial" panose="020B0604020202020204" pitchFamily="34" charset="0"/>
                <a:cs typeface="Arial" panose="020B0604020202020204" pitchFamily="34" charset="0"/>
              </a:rPr>
              <a:t>, Zin Ma </a:t>
            </a:r>
            <a:r>
              <a:rPr lang="en-US" sz="2000" dirty="0" err="1">
                <a:solidFill>
                  <a:schemeClr val="bg1"/>
                </a:solidFill>
                <a:latin typeface="Arial" panose="020B0604020202020204" pitchFamily="34" charset="0"/>
                <a:cs typeface="Arial" panose="020B0604020202020204" pitchFamily="34" charset="0"/>
              </a:rPr>
              <a:t>Ma</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Myo</a:t>
            </a:r>
            <a:r>
              <a:rPr lang="en-US" sz="2000" dirty="0">
                <a:solidFill>
                  <a:schemeClr val="bg1"/>
                </a:solidFill>
                <a:latin typeface="Arial" panose="020B0604020202020204" pitchFamily="34" charset="0"/>
                <a:cs typeface="Arial" panose="020B0604020202020204" pitchFamily="34" charset="0"/>
              </a:rPr>
              <a:t>, and </a:t>
            </a:r>
            <a:r>
              <a:rPr lang="en-US" sz="2000" dirty="0" err="1">
                <a:solidFill>
                  <a:schemeClr val="bg1"/>
                </a:solidFill>
                <a:latin typeface="Arial" panose="020B0604020202020204" pitchFamily="34" charset="0"/>
                <a:cs typeface="Arial" panose="020B0604020202020204" pitchFamily="34" charset="0"/>
              </a:rPr>
              <a:t>Wah</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Wah</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Hlaing</a:t>
            </a:r>
            <a:r>
              <a:rPr lang="en-US" sz="2000" dirty="0">
                <a:solidFill>
                  <a:schemeClr val="bg1"/>
                </a:solidFill>
                <a:latin typeface="Arial" panose="020B0604020202020204" pitchFamily="34" charset="0"/>
                <a:cs typeface="Arial" panose="020B0604020202020204" pitchFamily="34" charset="0"/>
              </a:rPr>
              <a:t>. 2018. “Multiclass Support Vector Machine Based Detection and Classification of Leaf Diseases”, 11th National Conference on Science and Engineering, YTU, Yangon, </a:t>
            </a:r>
          </a:p>
          <a:p>
            <a:pPr>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S. S. Panchal, R. Sonar. 2016. “Pomegranate Leaf Disease Detection Using Support Vector Machine,” International Journal of Engineering and Computer Science, vol. 5, no 6, pp. 16815-16818. </a:t>
            </a:r>
          </a:p>
          <a:p>
            <a:pPr>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D. </a:t>
            </a:r>
            <a:r>
              <a:rPr lang="en-US" sz="2000" dirty="0" err="1">
                <a:solidFill>
                  <a:schemeClr val="bg1"/>
                </a:solidFill>
                <a:latin typeface="Arial" panose="020B0604020202020204" pitchFamily="34" charset="0"/>
                <a:cs typeface="Arial" panose="020B0604020202020204" pitchFamily="34" charset="0"/>
              </a:rPr>
              <a:t>Gadkari</a:t>
            </a:r>
            <a:r>
              <a:rPr lang="en-US" sz="2000" dirty="0">
                <a:solidFill>
                  <a:schemeClr val="bg1"/>
                </a:solidFill>
                <a:latin typeface="Arial" panose="020B0604020202020204" pitchFamily="34" charset="0"/>
                <a:cs typeface="Arial" panose="020B0604020202020204" pitchFamily="34" charset="0"/>
              </a:rPr>
              <a:t>. 2004. “Image Quality Analysis Using GLCM,” M.E. thesis, University of Central Florida, Orlando, Florida. </a:t>
            </a:r>
          </a:p>
          <a:p>
            <a:pPr>
              <a:buFont typeface="Wingdings" panose="05000000000000000000" pitchFamily="2" charset="2"/>
              <a:buChar char="Ø"/>
            </a:pPr>
            <a:r>
              <a:rPr lang="en-IN" sz="2000" dirty="0">
                <a:solidFill>
                  <a:schemeClr val="bg1"/>
                </a:solidFill>
                <a:latin typeface="Arial" panose="020B0604020202020204" pitchFamily="34" charset="0"/>
                <a:cs typeface="Arial" panose="020B0604020202020204" pitchFamily="34" charset="0"/>
              </a:rPr>
              <a:t>Cong, </a:t>
            </a:r>
            <a:r>
              <a:rPr lang="en-IN" sz="2000" dirty="0" err="1">
                <a:solidFill>
                  <a:schemeClr val="bg1"/>
                </a:solidFill>
                <a:latin typeface="Arial" panose="020B0604020202020204" pitchFamily="34" charset="0"/>
                <a:cs typeface="Arial" panose="020B0604020202020204" pitchFamily="34" charset="0"/>
              </a:rPr>
              <a:t>Jinyu</a:t>
            </a:r>
            <a:r>
              <a:rPr lang="en-IN" sz="2000" dirty="0">
                <a:solidFill>
                  <a:schemeClr val="bg1"/>
                </a:solidFill>
                <a:latin typeface="Arial" panose="020B0604020202020204" pitchFamily="34" charset="0"/>
                <a:cs typeface="Arial" panose="020B0604020202020204" pitchFamily="34" charset="0"/>
              </a:rPr>
              <a:t> &amp; Wei, </a:t>
            </a:r>
            <a:r>
              <a:rPr lang="en-IN" sz="2000" dirty="0" err="1">
                <a:solidFill>
                  <a:schemeClr val="bg1"/>
                </a:solidFill>
                <a:latin typeface="Arial" panose="020B0604020202020204" pitchFamily="34" charset="0"/>
                <a:cs typeface="Arial" panose="020B0604020202020204" pitchFamily="34" charset="0"/>
              </a:rPr>
              <a:t>Benzheng</a:t>
            </a:r>
            <a:r>
              <a:rPr lang="en-IN" sz="2000" dirty="0">
                <a:solidFill>
                  <a:schemeClr val="bg1"/>
                </a:solidFill>
                <a:latin typeface="Arial" panose="020B0604020202020204" pitchFamily="34" charset="0"/>
                <a:cs typeface="Arial" panose="020B0604020202020204" pitchFamily="34" charset="0"/>
              </a:rPr>
              <a:t> &amp; Yin, </a:t>
            </a:r>
            <a:r>
              <a:rPr lang="en-IN" sz="2000" dirty="0" err="1">
                <a:solidFill>
                  <a:schemeClr val="bg1"/>
                </a:solidFill>
                <a:latin typeface="Arial" panose="020B0604020202020204" pitchFamily="34" charset="0"/>
                <a:cs typeface="Arial" panose="020B0604020202020204" pitchFamily="34" charset="0"/>
              </a:rPr>
              <a:t>Yilong</a:t>
            </a:r>
            <a:r>
              <a:rPr lang="en-IN" sz="2000" dirty="0">
                <a:solidFill>
                  <a:schemeClr val="bg1"/>
                </a:solidFill>
                <a:latin typeface="Arial" panose="020B0604020202020204" pitchFamily="34" charset="0"/>
                <a:cs typeface="Arial" panose="020B0604020202020204" pitchFamily="34" charset="0"/>
              </a:rPr>
              <a:t> &amp; Xi, </a:t>
            </a:r>
            <a:r>
              <a:rPr lang="en-IN" sz="2000" dirty="0" err="1">
                <a:solidFill>
                  <a:schemeClr val="bg1"/>
                </a:solidFill>
                <a:latin typeface="Arial" panose="020B0604020202020204" pitchFamily="34" charset="0"/>
                <a:cs typeface="Arial" panose="020B0604020202020204" pitchFamily="34" charset="0"/>
              </a:rPr>
              <a:t>Xiaoming</a:t>
            </a:r>
            <a:r>
              <a:rPr lang="en-IN" sz="2000" dirty="0">
                <a:solidFill>
                  <a:schemeClr val="bg1"/>
                </a:solidFill>
                <a:latin typeface="Arial" panose="020B0604020202020204" pitchFamily="34" charset="0"/>
                <a:cs typeface="Arial" panose="020B0604020202020204" pitchFamily="34" charset="0"/>
              </a:rPr>
              <a:t> &amp; Zheng, </a:t>
            </a:r>
            <a:r>
              <a:rPr lang="en-IN" sz="2000" dirty="0" err="1">
                <a:solidFill>
                  <a:schemeClr val="bg1"/>
                </a:solidFill>
                <a:latin typeface="Arial" panose="020B0604020202020204" pitchFamily="34" charset="0"/>
                <a:cs typeface="Arial" panose="020B0604020202020204" pitchFamily="34" charset="0"/>
              </a:rPr>
              <a:t>Yuanjie</a:t>
            </a:r>
            <a:r>
              <a:rPr lang="en-IN" sz="2000" dirty="0">
                <a:solidFill>
                  <a:schemeClr val="bg1"/>
                </a:solidFill>
                <a:latin typeface="Arial" panose="020B0604020202020204" pitchFamily="34" charset="0"/>
                <a:cs typeface="Arial" panose="020B0604020202020204" pitchFamily="34" charset="0"/>
              </a:rPr>
              <a:t>. (2014). Performance evaluation of simple linear iterative clustering algorithm on medical image processing. Bio-medical materials and engineering. 24. 3231-8. 10.3233/BME-141145.</a:t>
            </a:r>
          </a:p>
          <a:p>
            <a:pPr marL="457200" lvl="1" indent="0">
              <a:buFont typeface="Arial" panose="020B0604020202020204" pitchFamily="34" charset="0"/>
              <a:buNone/>
            </a:pPr>
            <a:endParaRPr lang="en-US" dirty="0">
              <a:solidFill>
                <a:srgbClr val="00B05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43</a:t>
            </a:fld>
            <a:endParaRPr lang="en-US" dirty="0"/>
          </a:p>
        </p:txBody>
      </p:sp>
    </p:spTree>
    <p:extLst>
      <p:ext uri="{BB962C8B-B14F-4D97-AF65-F5344CB8AC3E}">
        <p14:creationId xmlns:p14="http://schemas.microsoft.com/office/powerpoint/2010/main" val="29538637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900999" y="844436"/>
            <a:ext cx="9663455" cy="5169817"/>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bg1"/>
                </a:solidFill>
              </a:rPr>
              <a:t>Prakash M. </a:t>
            </a:r>
            <a:r>
              <a:rPr lang="en-US" dirty="0" err="1">
                <a:solidFill>
                  <a:schemeClr val="bg1"/>
                </a:solidFill>
              </a:rPr>
              <a:t>Mainkar</a:t>
            </a:r>
            <a:r>
              <a:rPr lang="en-US" dirty="0">
                <a:solidFill>
                  <a:schemeClr val="bg1"/>
                </a:solidFill>
              </a:rPr>
              <a:t>, </a:t>
            </a:r>
            <a:r>
              <a:rPr lang="en-US" dirty="0" err="1">
                <a:solidFill>
                  <a:schemeClr val="bg1"/>
                </a:solidFill>
              </a:rPr>
              <a:t>Shreekant</a:t>
            </a:r>
            <a:r>
              <a:rPr lang="en-US" dirty="0">
                <a:solidFill>
                  <a:schemeClr val="bg1"/>
                </a:solidFill>
              </a:rPr>
              <a:t> </a:t>
            </a:r>
            <a:r>
              <a:rPr lang="en-US" dirty="0" err="1">
                <a:solidFill>
                  <a:schemeClr val="bg1"/>
                </a:solidFill>
              </a:rPr>
              <a:t>Ghorpade</a:t>
            </a:r>
            <a:r>
              <a:rPr lang="en-US" dirty="0">
                <a:solidFill>
                  <a:schemeClr val="bg1"/>
                </a:solidFill>
              </a:rPr>
              <a:t> and </a:t>
            </a:r>
            <a:r>
              <a:rPr lang="en-US" dirty="0" err="1">
                <a:solidFill>
                  <a:schemeClr val="bg1"/>
                </a:solidFill>
              </a:rPr>
              <a:t>Mayur</a:t>
            </a:r>
            <a:r>
              <a:rPr lang="en-US" dirty="0">
                <a:solidFill>
                  <a:schemeClr val="bg1"/>
                </a:solidFill>
              </a:rPr>
              <a:t> </a:t>
            </a:r>
            <a:r>
              <a:rPr lang="en-US" dirty="0" err="1">
                <a:solidFill>
                  <a:schemeClr val="bg1"/>
                </a:solidFill>
              </a:rPr>
              <a:t>Adawadkar</a:t>
            </a:r>
            <a:r>
              <a:rPr lang="en-US" dirty="0">
                <a:solidFill>
                  <a:schemeClr val="bg1"/>
                </a:solidFill>
              </a:rPr>
              <a:t> “Plant Leaf Disease Detection and Classification Using Image Processing Techniques” International Journal of Innovative and Emerging Research in Engineering Volume 2, Issue 4, 2015, e-ISSN: 2394 – 3343, p-ISSN: 2394 – 5494. </a:t>
            </a:r>
          </a:p>
          <a:p>
            <a:pPr>
              <a:buFont typeface="Wingdings" panose="05000000000000000000" pitchFamily="2" charset="2"/>
              <a:buChar char="Ø"/>
            </a:pPr>
            <a:r>
              <a:rPr lang="en-US" dirty="0">
                <a:solidFill>
                  <a:schemeClr val="bg1"/>
                </a:solidFill>
              </a:rPr>
              <a:t>Sabah Bashir and </a:t>
            </a:r>
            <a:r>
              <a:rPr lang="en-US" dirty="0" err="1">
                <a:solidFill>
                  <a:schemeClr val="bg1"/>
                </a:solidFill>
              </a:rPr>
              <a:t>Navdeep</a:t>
            </a:r>
            <a:r>
              <a:rPr lang="en-US" dirty="0">
                <a:solidFill>
                  <a:schemeClr val="bg1"/>
                </a:solidFill>
              </a:rPr>
              <a:t> Sharma “Remote Area Plant Disease Detection Using Image Processing” IOSR Journal of Electronics and Communication Engineering (IOSRJECE) ISSN : 2278-2834 Volume 2, Issue 6 (Sep-Oct 2012), PP 31-34. </a:t>
            </a:r>
          </a:p>
          <a:p>
            <a:pPr>
              <a:buFont typeface="Wingdings" panose="05000000000000000000" pitchFamily="2" charset="2"/>
              <a:buChar char="Ø"/>
            </a:pPr>
            <a:r>
              <a:rPr lang="en-US" dirty="0" err="1">
                <a:solidFill>
                  <a:schemeClr val="bg1"/>
                </a:solidFill>
              </a:rPr>
              <a:t>Dheeb</a:t>
            </a:r>
            <a:r>
              <a:rPr lang="en-US" dirty="0">
                <a:solidFill>
                  <a:schemeClr val="bg1"/>
                </a:solidFill>
              </a:rPr>
              <a:t> Al </a:t>
            </a:r>
            <a:r>
              <a:rPr lang="en-US" dirty="0" err="1">
                <a:solidFill>
                  <a:schemeClr val="bg1"/>
                </a:solidFill>
              </a:rPr>
              <a:t>Bashish</a:t>
            </a:r>
            <a:r>
              <a:rPr lang="en-US" dirty="0">
                <a:solidFill>
                  <a:schemeClr val="bg1"/>
                </a:solidFill>
              </a:rPr>
              <a:t>, Malik </a:t>
            </a:r>
            <a:r>
              <a:rPr lang="en-US" dirty="0" err="1">
                <a:solidFill>
                  <a:schemeClr val="bg1"/>
                </a:solidFill>
              </a:rPr>
              <a:t>Braik</a:t>
            </a:r>
            <a:r>
              <a:rPr lang="en-US" dirty="0">
                <a:solidFill>
                  <a:schemeClr val="bg1"/>
                </a:solidFill>
              </a:rPr>
              <a:t> and </a:t>
            </a:r>
            <a:r>
              <a:rPr lang="en-US" dirty="0" err="1">
                <a:solidFill>
                  <a:schemeClr val="bg1"/>
                </a:solidFill>
              </a:rPr>
              <a:t>Sulieman</a:t>
            </a:r>
            <a:r>
              <a:rPr lang="en-US" dirty="0">
                <a:solidFill>
                  <a:schemeClr val="bg1"/>
                </a:solidFill>
              </a:rPr>
              <a:t> </a:t>
            </a:r>
            <a:r>
              <a:rPr lang="en-US" dirty="0" err="1">
                <a:solidFill>
                  <a:schemeClr val="bg1"/>
                </a:solidFill>
              </a:rPr>
              <a:t>Bani</a:t>
            </a:r>
            <a:r>
              <a:rPr lang="en-US" dirty="0">
                <a:solidFill>
                  <a:schemeClr val="bg1"/>
                </a:solidFill>
              </a:rPr>
              <a:t>-Ahmad “A Framework for Detection and Classification of Plant Leaf and Stem Diseases” 2010 IEEE International Conference on Signal and Image Processing, pp. 978-1-4244-8594-9/10. </a:t>
            </a:r>
          </a:p>
          <a:p>
            <a:pPr>
              <a:buFont typeface="Wingdings" panose="05000000000000000000" pitchFamily="2" charset="2"/>
              <a:buChar char="Ø"/>
            </a:pPr>
            <a:r>
              <a:rPr lang="en-US" dirty="0" err="1">
                <a:solidFill>
                  <a:schemeClr val="bg1"/>
                </a:solidFill>
              </a:rPr>
              <a:t>Zulkifli</a:t>
            </a:r>
            <a:r>
              <a:rPr lang="en-US" dirty="0">
                <a:solidFill>
                  <a:schemeClr val="bg1"/>
                </a:solidFill>
              </a:rPr>
              <a:t> Bin </a:t>
            </a:r>
            <a:r>
              <a:rPr lang="en-US" dirty="0" err="1">
                <a:solidFill>
                  <a:schemeClr val="bg1"/>
                </a:solidFill>
              </a:rPr>
              <a:t>Husin</a:t>
            </a:r>
            <a:r>
              <a:rPr lang="en-US" dirty="0">
                <a:solidFill>
                  <a:schemeClr val="bg1"/>
                </a:solidFill>
              </a:rPr>
              <a:t>, Abdul </a:t>
            </a:r>
            <a:r>
              <a:rPr lang="en-US" dirty="0" err="1">
                <a:solidFill>
                  <a:schemeClr val="bg1"/>
                </a:solidFill>
              </a:rPr>
              <a:t>Hallis</a:t>
            </a:r>
            <a:r>
              <a:rPr lang="en-US" dirty="0">
                <a:solidFill>
                  <a:schemeClr val="bg1"/>
                </a:solidFill>
              </a:rPr>
              <a:t> Bin Abdul Aziz, Ali </a:t>
            </a:r>
            <a:r>
              <a:rPr lang="en-US" dirty="0" err="1">
                <a:solidFill>
                  <a:schemeClr val="bg1"/>
                </a:solidFill>
              </a:rPr>
              <a:t>Yeon</a:t>
            </a:r>
            <a:r>
              <a:rPr lang="en-US" dirty="0">
                <a:solidFill>
                  <a:schemeClr val="bg1"/>
                </a:solidFill>
              </a:rPr>
              <a:t> Bin </a:t>
            </a:r>
            <a:r>
              <a:rPr lang="en-US" dirty="0" err="1">
                <a:solidFill>
                  <a:schemeClr val="bg1"/>
                </a:solidFill>
              </a:rPr>
              <a:t>Md</a:t>
            </a:r>
            <a:r>
              <a:rPr lang="en-US" dirty="0">
                <a:solidFill>
                  <a:schemeClr val="bg1"/>
                </a:solidFill>
              </a:rPr>
              <a:t> </a:t>
            </a:r>
            <a:r>
              <a:rPr lang="en-US" dirty="0" err="1">
                <a:solidFill>
                  <a:schemeClr val="bg1"/>
                </a:solidFill>
              </a:rPr>
              <a:t>Shakaff</a:t>
            </a:r>
            <a:r>
              <a:rPr lang="en-US" dirty="0">
                <a:solidFill>
                  <a:schemeClr val="bg1"/>
                </a:solidFill>
              </a:rPr>
              <a:t> and </a:t>
            </a:r>
            <a:r>
              <a:rPr lang="en-US" dirty="0" err="1">
                <a:solidFill>
                  <a:schemeClr val="bg1"/>
                </a:solidFill>
              </a:rPr>
              <a:t>Rohani</a:t>
            </a:r>
            <a:r>
              <a:rPr lang="en-US" dirty="0">
                <a:solidFill>
                  <a:schemeClr val="bg1"/>
                </a:solidFill>
              </a:rPr>
              <a:t> </a:t>
            </a:r>
            <a:r>
              <a:rPr lang="en-US" dirty="0" err="1">
                <a:solidFill>
                  <a:schemeClr val="bg1"/>
                </a:solidFill>
              </a:rPr>
              <a:t>Binti</a:t>
            </a:r>
            <a:r>
              <a:rPr lang="en-US" dirty="0">
                <a:solidFill>
                  <a:schemeClr val="bg1"/>
                </a:solidFill>
              </a:rPr>
              <a:t> S Mohamed </a:t>
            </a:r>
            <a:r>
              <a:rPr lang="en-US" dirty="0" err="1">
                <a:solidFill>
                  <a:schemeClr val="bg1"/>
                </a:solidFill>
              </a:rPr>
              <a:t>Farook</a:t>
            </a:r>
            <a:r>
              <a:rPr lang="en-US" dirty="0">
                <a:solidFill>
                  <a:schemeClr val="bg1"/>
                </a:solidFill>
              </a:rPr>
              <a:t> “Feasibility Study on Plant Chili Disease Detection Using Image Processing Techniques” 2012 IEEE Third International Conference on Intelligent Systems Modelling and Simulation, pp. 978-0-7695-4668-1/12. </a:t>
            </a:r>
          </a:p>
          <a:p>
            <a:pPr>
              <a:buFont typeface="Wingdings" panose="05000000000000000000" pitchFamily="2" charset="2"/>
              <a:buChar char="Ø"/>
            </a:pPr>
            <a:r>
              <a:rPr lang="en-US" dirty="0" err="1">
                <a:solidFill>
                  <a:schemeClr val="bg1"/>
                </a:solidFill>
              </a:rPr>
              <a:t>Sachin</a:t>
            </a:r>
            <a:r>
              <a:rPr lang="en-US" dirty="0">
                <a:solidFill>
                  <a:schemeClr val="bg1"/>
                </a:solidFill>
              </a:rPr>
              <a:t> D. </a:t>
            </a:r>
            <a:r>
              <a:rPr lang="en-US" dirty="0" err="1">
                <a:solidFill>
                  <a:schemeClr val="bg1"/>
                </a:solidFill>
              </a:rPr>
              <a:t>Khirade</a:t>
            </a:r>
            <a:r>
              <a:rPr lang="en-US" dirty="0">
                <a:solidFill>
                  <a:schemeClr val="bg1"/>
                </a:solidFill>
              </a:rPr>
              <a:t>, A. B. </a:t>
            </a:r>
            <a:r>
              <a:rPr lang="en-US" dirty="0" err="1">
                <a:solidFill>
                  <a:schemeClr val="bg1"/>
                </a:solidFill>
              </a:rPr>
              <a:t>Patil</a:t>
            </a:r>
            <a:r>
              <a:rPr lang="en-US" dirty="0">
                <a:solidFill>
                  <a:schemeClr val="bg1"/>
                </a:solidFill>
              </a:rPr>
              <a:t>, “Plant Disease Detection Using Image Processing” 2015 IEEE International Conference on Computing Communication Control and Automation, pp. 978-1-4799-6892-3/15. </a:t>
            </a:r>
          </a:p>
          <a:p>
            <a:endParaRPr lang="en-IN" dirty="0">
              <a:solidFill>
                <a:schemeClr val="bg1"/>
              </a:solidFill>
            </a:endParaRPr>
          </a:p>
        </p:txBody>
      </p:sp>
      <p:sp>
        <p:nvSpPr>
          <p:cNvPr id="3" name="Slide Number Placeholder 2"/>
          <p:cNvSpPr>
            <a:spLocks noGrp="1"/>
          </p:cNvSpPr>
          <p:nvPr>
            <p:ph type="sldNum" sz="quarter" idx="12"/>
          </p:nvPr>
        </p:nvSpPr>
        <p:spPr/>
        <p:txBody>
          <a:bodyPr/>
          <a:lstStyle/>
          <a:p>
            <a:fld id="{6D22F896-40B5-4ADD-8801-0D06FADFA095}" type="slidenum">
              <a:rPr lang="en-US" smtClean="0"/>
              <a:t>44</a:t>
            </a:fld>
            <a:endParaRPr lang="en-US" dirty="0"/>
          </a:p>
        </p:txBody>
      </p:sp>
    </p:spTree>
    <p:extLst>
      <p:ext uri="{BB962C8B-B14F-4D97-AF65-F5344CB8AC3E}">
        <p14:creationId xmlns:p14="http://schemas.microsoft.com/office/powerpoint/2010/main" val="30263822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5AFAE89-5FE3-4276-9DBE-E76C4097A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524" y="676459"/>
            <a:ext cx="7759854" cy="5457188"/>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45</a:t>
            </a:fld>
            <a:endParaRPr lang="en-US" dirty="0"/>
          </a:p>
        </p:txBody>
      </p:sp>
    </p:spTree>
    <p:extLst>
      <p:ext uri="{BB962C8B-B14F-4D97-AF65-F5344CB8AC3E}">
        <p14:creationId xmlns:p14="http://schemas.microsoft.com/office/powerpoint/2010/main" val="1946360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24EEA-4244-4ACF-84B3-CA7C73C01DF0}"/>
              </a:ext>
            </a:extLst>
          </p:cNvPr>
          <p:cNvSpPr>
            <a:spLocks noGrp="1"/>
          </p:cNvSpPr>
          <p:nvPr>
            <p:ph type="title"/>
          </p:nvPr>
        </p:nvSpPr>
        <p:spPr/>
        <p:txBody>
          <a:bodyPr/>
          <a:lstStyle/>
          <a:p>
            <a:r>
              <a:rPr lang="en-US" dirty="0"/>
              <a:t>Classifier 1-Gaussian Naïve Bayes</a:t>
            </a:r>
            <a:endParaRPr lang="en-IN" dirty="0"/>
          </a:p>
        </p:txBody>
      </p:sp>
      <p:sp>
        <p:nvSpPr>
          <p:cNvPr id="3" name="Content Placeholder 2">
            <a:extLst>
              <a:ext uri="{FF2B5EF4-FFF2-40B4-BE49-F238E27FC236}">
                <a16:creationId xmlns:a16="http://schemas.microsoft.com/office/drawing/2014/main" xmlns="" id="{3A3A137C-6F40-4AD6-A6B7-19EC0CB115B5}"/>
              </a:ext>
            </a:extLst>
          </p:cNvPr>
          <p:cNvSpPr>
            <a:spLocks noGrp="1"/>
          </p:cNvSpPr>
          <p:nvPr>
            <p:ph idx="1"/>
          </p:nvPr>
        </p:nvSpPr>
        <p:spPr>
          <a:xfrm>
            <a:off x="0" y="2026153"/>
            <a:ext cx="7767961" cy="4605465"/>
          </a:xfrm>
        </p:spPr>
        <p:txBody>
          <a:bodyPr>
            <a:normAutofit fontScale="92500" lnSpcReduction="20000"/>
          </a:bodyPr>
          <a:lstStyle/>
          <a:p>
            <a:r>
              <a:rPr lang="en-IN" b="0" i="0" dirty="0">
                <a:effectLst/>
              </a:rPr>
              <a:t>Naïve Bayes is a probabilistic machine learning algorithm based on the </a:t>
            </a:r>
            <a:r>
              <a:rPr lang="en-IN" b="1" i="1" dirty="0">
                <a:effectLst/>
              </a:rPr>
              <a:t>Bayes Theorem</a:t>
            </a:r>
            <a:r>
              <a:rPr lang="en-IN" b="0" i="0" dirty="0">
                <a:effectLst/>
              </a:rPr>
              <a:t>, used in a wide variety of classification tasks. </a:t>
            </a:r>
          </a:p>
          <a:p>
            <a:pPr algn="l"/>
            <a:r>
              <a:rPr lang="en-IN" b="0" i="0" dirty="0">
                <a:effectLst/>
              </a:rPr>
              <a:t>Bayes’ Theorem is a simple mathematical formula used for calculating conditional probabilities.</a:t>
            </a:r>
          </a:p>
          <a:p>
            <a:pPr algn="l"/>
            <a:r>
              <a:rPr lang="en-IN" b="1" i="0" dirty="0">
                <a:effectLst/>
              </a:rPr>
              <a:t>Conditional probability</a:t>
            </a:r>
            <a:r>
              <a:rPr lang="en-IN" b="0" i="0" dirty="0">
                <a:effectLst/>
              </a:rPr>
              <a:t> is a measure of the probability of an event occurring given that another event has (by assumption, presumption, assertion, or evidence) occurred.</a:t>
            </a:r>
          </a:p>
          <a:p>
            <a:pPr algn="l"/>
            <a:r>
              <a:rPr lang="en-IN" dirty="0"/>
              <a:t>There is some assumptions made by this algorithm which impacts on the accuracy of this algorithm.</a:t>
            </a:r>
          </a:p>
          <a:p>
            <a:pPr algn="l"/>
            <a:r>
              <a:rPr lang="en-IN" b="0" i="0" dirty="0">
                <a:effectLst/>
              </a:rPr>
              <a:t>Assumptions: 1) It assumes all features are independent</a:t>
            </a:r>
          </a:p>
          <a:p>
            <a:pPr marL="1828800" lvl="4" indent="0">
              <a:buNone/>
            </a:pPr>
            <a:r>
              <a:rPr lang="en-IN" dirty="0"/>
              <a:t>   </a:t>
            </a:r>
            <a:r>
              <a:rPr lang="en-IN" sz="2200" dirty="0"/>
              <a:t>2) It gives equal importance to all the features   i.e. it assumes that all the features have equal weight in classification.</a:t>
            </a:r>
            <a:endParaRPr lang="en-IN" sz="2200" b="0" i="0" dirty="0">
              <a:effectLst/>
            </a:endParaRPr>
          </a:p>
          <a:p>
            <a:pPr lvl="5"/>
            <a:endParaRPr lang="en-IN" b="0" i="0" dirty="0">
              <a:effectLst/>
            </a:endParaRPr>
          </a:p>
          <a:p>
            <a:endParaRPr lang="en-IN" b="1" dirty="0"/>
          </a:p>
        </p:txBody>
      </p:sp>
      <p:pic>
        <p:nvPicPr>
          <p:cNvPr id="1028" name="Picture 4">
            <a:extLst>
              <a:ext uri="{FF2B5EF4-FFF2-40B4-BE49-F238E27FC236}">
                <a16:creationId xmlns:a16="http://schemas.microsoft.com/office/drawing/2014/main" xmlns="" id="{8CAD3435-75E5-49E8-AD92-9EBFBA539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938" y="2373154"/>
            <a:ext cx="4293833" cy="265068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26505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endParaRPr lang="en-IN" dirty="0"/>
          </a:p>
        </p:txBody>
      </p:sp>
      <p:sp>
        <p:nvSpPr>
          <p:cNvPr id="3" name="Content Placeholder 2"/>
          <p:cNvSpPr>
            <a:spLocks noGrp="1"/>
          </p:cNvSpPr>
          <p:nvPr>
            <p:ph idx="1"/>
          </p:nvPr>
        </p:nvSpPr>
        <p:spPr>
          <a:xfrm>
            <a:off x="177800" y="2082801"/>
            <a:ext cx="10412217" cy="4584700"/>
          </a:xfrm>
        </p:spPr>
        <p:txBody>
          <a:bodyPr>
            <a:normAutofit/>
          </a:bodyPr>
          <a:lstStyle/>
          <a:p>
            <a:pPr fontAlgn="base"/>
            <a:r>
              <a:rPr lang="en-IN" dirty="0"/>
              <a:t>STEP 1: From Training set find the prior probability                                                P(diseased)=(diseased)/(diseased + healthy)                                                                                       P (healthy)=(healthy)/(diseased + healthy).</a:t>
            </a:r>
          </a:p>
          <a:p>
            <a:pPr fontAlgn="base"/>
            <a:r>
              <a:rPr lang="en-IN" dirty="0"/>
              <a:t>STEP 2: Find the mean, variance for the all the 550 feature given the target is plant is healthy or diseased separately from the test data, i.e. if plant is healthy calculate the mean and variance of the given feature.</a:t>
            </a:r>
          </a:p>
          <a:p>
            <a:pPr fontAlgn="base"/>
            <a:r>
              <a:rPr lang="en-IN" dirty="0"/>
              <a:t>STEP 3: From the test data, for all the leaves we now predict whether that belongs to which class i.e healthy or diseased.</a:t>
            </a:r>
          </a:p>
          <a:p>
            <a:pPr fontAlgn="base"/>
            <a:endParaRPr lang="en-IN" dirty="0"/>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015183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241300" y="127000"/>
                <a:ext cx="10960100" cy="6463308"/>
              </a:xfrm>
              <a:prstGeom prst="rect">
                <a:avLst/>
              </a:prstGeom>
            </p:spPr>
            <p:txBody>
              <a:bodyPr wrap="square">
                <a:spAutoFit/>
              </a:bodyPr>
              <a:lstStyle/>
              <a:p>
                <a:pPr fontAlgn="base"/>
                <a:r>
                  <a:rPr lang="en-IN" dirty="0"/>
                  <a:t>Using below mentioned formulas:</a:t>
                </a:r>
              </a:p>
              <a:p>
                <a:pPr fontAlgn="base"/>
                <a:endParaRPr lang="en-IN" dirty="0"/>
              </a:p>
              <a:p>
                <a:pPr fontAlgn="base"/>
                <a:endParaRPr lang="en-US" dirty="0"/>
              </a:p>
              <a:p>
                <a:pPr fontAlgn="base"/>
                <a:endParaRPr lang="en-US" dirty="0"/>
              </a:p>
              <a:p>
                <a:pPr fontAlgn="base"/>
                <a:r>
                  <a:rPr lang="en-US" dirty="0"/>
                  <a:t>We can see that the denominator is constant for all thus we can create a proportionality:</a:t>
                </a:r>
              </a:p>
              <a:p>
                <a:pPr fontAlgn="base"/>
                <a:endParaRPr lang="en-US" dirty="0"/>
              </a:p>
              <a:p>
                <a:pPr fontAlgn="base"/>
                <a:endParaRPr lang="en-US" dirty="0"/>
              </a:p>
              <a:p>
                <a:pPr fontAlgn="base"/>
                <a:endParaRPr lang="en-US" dirty="0"/>
              </a:p>
              <a:p>
                <a:pPr fontAlgn="base"/>
                <a:endParaRPr lang="en-US" dirty="0"/>
              </a:p>
              <a:p>
                <a:pPr fontAlgn="base"/>
                <a:r>
                  <a:rPr lang="en-US" dirty="0"/>
                  <a:t>We can calculate P(Xi/Y) as</a:t>
                </a:r>
              </a:p>
              <a:p>
                <a:pPr fontAlgn="base"/>
                <a:endParaRPr lang="en-US" dirty="0"/>
              </a:p>
              <a:p>
                <a:pPr fontAlgn="base"/>
                <a:endParaRPr lang="en-US" dirty="0"/>
              </a:p>
              <a:p>
                <a:pPr fontAlgn="base"/>
                <a:r>
                  <a:rPr lang="en-US" dirty="0"/>
                  <a:t>Where:</a:t>
                </a:r>
              </a:p>
              <a:p>
                <a:pPr fontAlgn="base"/>
                <a:r>
                  <a:rPr lang="en-IN" dirty="0"/>
                  <a:t>P(y)=prior probability</a:t>
                </a:r>
              </a:p>
              <a:p>
                <a:pPr fontAlgn="base"/>
                <a:endParaRPr lang="en-IN" dirty="0"/>
              </a:p>
              <a:p>
                <a:pPr fontAlgn="base"/>
                <a:r>
                  <a:rPr lang="en-IN" dirty="0"/>
                  <a:t>μ</a:t>
                </a:r>
                <a14:m>
                  <m:oMath xmlns:m="http://schemas.openxmlformats.org/officeDocument/2006/math">
                    <m:r>
                      <a:rPr lang="en-IN" i="1">
                        <a:latin typeface="Cambria Math" panose="02040503050406030204" pitchFamily="18" charset="0"/>
                      </a:rPr>
                      <m:t>𝑦</m:t>
                    </m:r>
                  </m:oMath>
                </a14:m>
                <a:r>
                  <a:rPr lang="en-IN" dirty="0"/>
                  <a:t>=mean of feature x given class Y or in this case diseased plant or healthy one (from training data)</a:t>
                </a:r>
              </a:p>
              <a:p>
                <a:pPr fontAlgn="base"/>
                <a:endParaRPr lang="en-IN" dirty="0"/>
              </a:p>
              <a:p>
                <a:pPr fontAlgn="base"/>
                <a:r>
                  <a:rPr lang="en-IN" dirty="0"/>
                  <a:t> X</a:t>
                </a:r>
                <a:r>
                  <a:rPr lang="en-IN" i="1" baseline="-25000" dirty="0"/>
                  <a:t>i= </a:t>
                </a:r>
                <a:r>
                  <a:rPr lang="en-IN" i="1" dirty="0" err="1"/>
                  <a:t>i</a:t>
                </a:r>
                <a:r>
                  <a:rPr lang="en-IN" i="1" baseline="30000" dirty="0" err="1"/>
                  <a:t>th</a:t>
                </a:r>
                <a:r>
                  <a:rPr lang="en-IN" i="1" baseline="30000" dirty="0"/>
                  <a:t> </a:t>
                </a:r>
                <a:r>
                  <a:rPr lang="en-IN" i="1" dirty="0"/>
                  <a:t>feature value for the test data</a:t>
                </a:r>
                <a:endParaRPr lang="en-IN" dirty="0"/>
              </a:p>
              <a:p>
                <a:pPr fontAlgn="base"/>
                <a:endParaRPr lang="en-IN" i="1" dirty="0"/>
              </a:p>
              <a:p>
                <a:pPr fontAlgn="base"/>
                <a:r>
                  <a:rPr lang="en-IN" i="1" dirty="0"/>
                  <a:t> σ</a:t>
                </a:r>
                <a:r>
                  <a:rPr lang="en-IN" i="1" baseline="-25000" dirty="0"/>
                  <a:t>y</a:t>
                </a:r>
                <a:r>
                  <a:rPr lang="en-IN" i="1" baseline="30000" dirty="0"/>
                  <a:t>2 </a:t>
                </a:r>
                <a:r>
                  <a:rPr lang="en-IN" dirty="0"/>
                  <a:t>=variance of feature x given class Y or in this case diseased plant or healthy one (from training data)</a:t>
                </a:r>
              </a:p>
              <a:p>
                <a:pPr fontAlgn="base"/>
                <a:endParaRPr lang="en-IN" dirty="0"/>
              </a:p>
              <a:p>
                <a:pPr fontAlgn="base"/>
                <a:endParaRPr lang="en-US" dirty="0"/>
              </a:p>
              <a:p>
                <a:pPr fontAlgn="base"/>
                <a:endParaRPr lang="en-IN" dirty="0"/>
              </a:p>
            </p:txBody>
          </p:sp>
        </mc:Choice>
        <mc:Fallback xmlns="">
          <p:sp>
            <p:nvSpPr>
              <p:cNvPr id="4" name="Rectangle 3"/>
              <p:cNvSpPr>
                <a:spLocks noRot="1" noChangeAspect="1" noMove="1" noResize="1" noEditPoints="1" noAdjustHandles="1" noChangeArrowheads="1" noChangeShapeType="1" noTextEdit="1"/>
              </p:cNvSpPr>
              <p:nvPr/>
            </p:nvSpPr>
            <p:spPr>
              <a:xfrm>
                <a:off x="241300" y="127000"/>
                <a:ext cx="10960100" cy="6463308"/>
              </a:xfrm>
              <a:prstGeom prst="rect">
                <a:avLst/>
              </a:prstGeom>
              <a:blipFill>
                <a:blip r:embed="rId2"/>
                <a:stretch>
                  <a:fillRect l="-501" t="-660" r="-167"/>
                </a:stretch>
              </a:blipFill>
            </p:spPr>
            <p:txBody>
              <a:bodyPr/>
              <a:lstStyle/>
              <a:p>
                <a:r>
                  <a:rPr lang="en-IN">
                    <a:noFill/>
                  </a:rPr>
                  <a:t> </a:t>
                </a:r>
              </a:p>
            </p:txBody>
          </p:sp>
        </mc:Fallback>
      </mc:AlternateContent>
      <p:pic>
        <p:nvPicPr>
          <p:cNvPr id="5" name="Picture 4" descr="Screenshot_6"/>
          <p:cNvPicPr/>
          <p:nvPr/>
        </p:nvPicPr>
        <p:blipFill rotWithShape="1">
          <a:blip r:embed="rId3">
            <a:extLst>
              <a:ext uri="{28A0092B-C50C-407E-A947-70E740481C1C}">
                <a14:useLocalDpi xmlns:a14="http://schemas.microsoft.com/office/drawing/2010/main" val="0"/>
              </a:ext>
            </a:extLst>
          </a:blip>
          <a:srcRect t="23728" b="11918"/>
          <a:stretch/>
        </p:blipFill>
        <p:spPr bwMode="auto">
          <a:xfrm>
            <a:off x="3548636" y="2631603"/>
            <a:ext cx="3579495" cy="612560"/>
          </a:xfrm>
          <a:prstGeom prst="rect">
            <a:avLst/>
          </a:prstGeom>
          <a:noFill/>
          <a:ln>
            <a:noFill/>
          </a:ln>
        </p:spPr>
      </p:pic>
      <p:pic>
        <p:nvPicPr>
          <p:cNvPr id="3" name="Picture 2">
            <a:extLst>
              <a:ext uri="{FF2B5EF4-FFF2-40B4-BE49-F238E27FC236}">
                <a16:creationId xmlns:a16="http://schemas.microsoft.com/office/drawing/2014/main" xmlns="" id="{C691815D-74FC-4ED0-9C0B-A8491AB9B280}"/>
              </a:ext>
            </a:extLst>
          </p:cNvPr>
          <p:cNvPicPr>
            <a:picLocks noChangeAspect="1"/>
          </p:cNvPicPr>
          <p:nvPr/>
        </p:nvPicPr>
        <p:blipFill>
          <a:blip r:embed="rId4"/>
          <a:stretch>
            <a:fillRect/>
          </a:stretch>
        </p:blipFill>
        <p:spPr>
          <a:xfrm>
            <a:off x="1889317" y="593574"/>
            <a:ext cx="5692213" cy="541826"/>
          </a:xfrm>
          <a:prstGeom prst="rect">
            <a:avLst/>
          </a:prstGeom>
        </p:spPr>
      </p:pic>
      <p:pic>
        <p:nvPicPr>
          <p:cNvPr id="2052" name="Picture 4">
            <a:extLst>
              <a:ext uri="{FF2B5EF4-FFF2-40B4-BE49-F238E27FC236}">
                <a16:creationId xmlns:a16="http://schemas.microsoft.com/office/drawing/2014/main" xmlns="" id="{D98673AF-7DD8-428A-B68E-297BFED82F3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0013" b="12978"/>
          <a:stretch/>
        </p:blipFill>
        <p:spPr bwMode="auto">
          <a:xfrm>
            <a:off x="1889317" y="1802575"/>
            <a:ext cx="5692213" cy="46813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529787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327" y="612648"/>
            <a:ext cx="9050597" cy="1289785"/>
          </a:xfrm>
        </p:spPr>
        <p:txBody>
          <a:bodyPr>
            <a:normAutofit fontScale="90000"/>
          </a:bodyPr>
          <a:lstStyle/>
          <a:p>
            <a:pPr algn="ctr"/>
            <a:r>
              <a:rPr lang="en-US" dirty="0"/>
              <a:t>         </a:t>
            </a:r>
            <a:br>
              <a:rPr lang="en-US" dirty="0"/>
            </a:br>
            <a:r>
              <a:rPr lang="en-US" dirty="0"/>
              <a:t/>
            </a:r>
            <a:br>
              <a:rPr lang="en-US" dirty="0"/>
            </a:br>
            <a:r>
              <a:rPr lang="en-US" dirty="0"/>
              <a:t>Classifiers Implementation And Results</a:t>
            </a:r>
            <a:br>
              <a:rPr lang="en-US" dirty="0"/>
            </a:br>
            <a:r>
              <a:rPr lang="en-US" dirty="0"/>
              <a:t>                         </a:t>
            </a:r>
            <a:endParaRPr lang="en-IN" dirty="0"/>
          </a:p>
        </p:txBody>
      </p:sp>
      <p:sp>
        <p:nvSpPr>
          <p:cNvPr id="4" name="Content Placeholder 3"/>
          <p:cNvSpPr>
            <a:spLocks noGrp="1"/>
          </p:cNvSpPr>
          <p:nvPr>
            <p:ph idx="1"/>
          </p:nvPr>
        </p:nvSpPr>
        <p:spPr>
          <a:xfrm>
            <a:off x="505327" y="2021305"/>
            <a:ext cx="9788856" cy="4692316"/>
          </a:xfrm>
        </p:spPr>
        <p:txBody>
          <a:bodyPr>
            <a:normAutofit fontScale="92500" lnSpcReduction="20000"/>
          </a:bodyPr>
          <a:lstStyle/>
          <a:p>
            <a:pPr marL="0" indent="0">
              <a:buNone/>
            </a:pPr>
            <a:r>
              <a:rPr lang="en-US" b="1" dirty="0"/>
              <a:t>Code:</a:t>
            </a:r>
          </a:p>
          <a:p>
            <a:r>
              <a:rPr lang="en-IN" dirty="0"/>
              <a:t>import pandas as </a:t>
            </a:r>
            <a:r>
              <a:rPr lang="en-IN" dirty="0" err="1"/>
              <a:t>pd</a:t>
            </a:r>
            <a:endParaRPr lang="en-IN" dirty="0"/>
          </a:p>
          <a:p>
            <a:r>
              <a:rPr lang="en-IN" dirty="0"/>
              <a:t>import </a:t>
            </a:r>
            <a:r>
              <a:rPr lang="en-IN" dirty="0" err="1"/>
              <a:t>numpy</a:t>
            </a:r>
            <a:endParaRPr lang="en-IN" dirty="0"/>
          </a:p>
          <a:p>
            <a:r>
              <a:rPr lang="en-IN" dirty="0"/>
              <a:t>(</a:t>
            </a:r>
            <a:r>
              <a:rPr lang="en-IN" dirty="0" err="1"/>
              <a:t>trainDataGlobal</a:t>
            </a:r>
            <a:r>
              <a:rPr lang="en-IN" dirty="0"/>
              <a:t>, </a:t>
            </a:r>
            <a:r>
              <a:rPr lang="en-IN" dirty="0" err="1"/>
              <a:t>testDataGlobal</a:t>
            </a:r>
            <a:r>
              <a:rPr lang="en-IN" dirty="0"/>
              <a:t>, </a:t>
            </a:r>
            <a:r>
              <a:rPr lang="en-IN" dirty="0" err="1"/>
              <a:t>trainLabelsGlobal</a:t>
            </a:r>
            <a:r>
              <a:rPr lang="en-IN" dirty="0"/>
              <a:t>, </a:t>
            </a:r>
            <a:r>
              <a:rPr lang="en-IN" dirty="0" err="1"/>
              <a:t>testLabelsGlobal</a:t>
            </a:r>
            <a:r>
              <a:rPr lang="en-IN" dirty="0"/>
              <a:t>) = </a:t>
            </a:r>
            <a:r>
              <a:rPr lang="en-IN" dirty="0" err="1"/>
              <a:t>train_test_split</a:t>
            </a:r>
            <a:r>
              <a:rPr lang="en-IN" dirty="0"/>
              <a:t>(</a:t>
            </a:r>
            <a:r>
              <a:rPr lang="en-IN" dirty="0" err="1"/>
              <a:t>np.array</a:t>
            </a:r>
            <a:r>
              <a:rPr lang="en-IN" dirty="0"/>
              <a:t>(</a:t>
            </a:r>
            <a:r>
              <a:rPr lang="en-IN" dirty="0" err="1"/>
              <a:t>global_features</a:t>
            </a:r>
            <a:r>
              <a:rPr lang="en-IN" dirty="0"/>
              <a:t>),</a:t>
            </a:r>
            <a:r>
              <a:rPr lang="en-IN" dirty="0" err="1"/>
              <a:t>np.array</a:t>
            </a:r>
            <a:r>
              <a:rPr lang="en-IN" dirty="0"/>
              <a:t>(</a:t>
            </a:r>
            <a:r>
              <a:rPr lang="en-IN" dirty="0" err="1"/>
              <a:t>global_labels</a:t>
            </a:r>
            <a:r>
              <a:rPr lang="en-IN" dirty="0"/>
              <a:t>),                                                                              </a:t>
            </a:r>
            <a:r>
              <a:rPr lang="en-IN" dirty="0" err="1"/>
              <a:t>test_size</a:t>
            </a:r>
            <a:r>
              <a:rPr lang="en-IN" dirty="0"/>
              <a:t>=</a:t>
            </a:r>
            <a:r>
              <a:rPr lang="en-IN" dirty="0" err="1"/>
              <a:t>test_size,random_state</a:t>
            </a:r>
            <a:r>
              <a:rPr lang="en-IN" dirty="0"/>
              <a:t>=seed)</a:t>
            </a:r>
          </a:p>
          <a:p>
            <a:r>
              <a:rPr lang="en-IN" dirty="0" err="1"/>
              <a:t>clf_gauss</a:t>
            </a:r>
            <a:r>
              <a:rPr lang="en-IN" dirty="0"/>
              <a:t>=</a:t>
            </a:r>
            <a:r>
              <a:rPr lang="en-IN" dirty="0" err="1"/>
              <a:t>GaussianNB</a:t>
            </a:r>
            <a:r>
              <a:rPr lang="en-IN" dirty="0"/>
              <a:t>()</a:t>
            </a:r>
          </a:p>
          <a:p>
            <a:r>
              <a:rPr lang="en-IN" dirty="0" err="1"/>
              <a:t>clf_gauss.fit</a:t>
            </a:r>
            <a:r>
              <a:rPr lang="en-IN" dirty="0"/>
              <a:t>(</a:t>
            </a:r>
            <a:r>
              <a:rPr lang="en-IN" dirty="0" err="1"/>
              <a:t>trainDataGlobal,trainLabelsGlobal</a:t>
            </a:r>
            <a:r>
              <a:rPr lang="en-IN" dirty="0"/>
              <a:t>)</a:t>
            </a:r>
          </a:p>
          <a:p>
            <a:r>
              <a:rPr lang="en-IN" dirty="0" err="1"/>
              <a:t>NB_pr</a:t>
            </a:r>
            <a:r>
              <a:rPr lang="en-IN" dirty="0"/>
              <a:t>=</a:t>
            </a:r>
            <a:r>
              <a:rPr lang="en-IN" dirty="0" err="1"/>
              <a:t>clf_gauss.predict</a:t>
            </a:r>
            <a:r>
              <a:rPr lang="en-IN" dirty="0"/>
              <a:t>(</a:t>
            </a:r>
            <a:r>
              <a:rPr lang="en-IN" dirty="0" err="1"/>
              <a:t>testDataGlobal</a:t>
            </a:r>
            <a:r>
              <a:rPr lang="en-IN" dirty="0"/>
              <a:t>)</a:t>
            </a:r>
          </a:p>
          <a:p>
            <a:r>
              <a:rPr lang="en-IN" dirty="0" err="1"/>
              <a:t>acc_NB</a:t>
            </a:r>
            <a:r>
              <a:rPr lang="en-IN" dirty="0"/>
              <a:t> = </a:t>
            </a:r>
            <a:r>
              <a:rPr lang="en-IN" dirty="0" err="1"/>
              <a:t>clf_gauss.score</a:t>
            </a:r>
            <a:r>
              <a:rPr lang="en-IN" dirty="0"/>
              <a:t>(</a:t>
            </a:r>
            <a:r>
              <a:rPr lang="en-IN" dirty="0" err="1"/>
              <a:t>testDataGlobal,testLabelsGlobal</a:t>
            </a:r>
            <a:r>
              <a:rPr lang="en-IN" dirty="0"/>
              <a:t>)</a:t>
            </a:r>
          </a:p>
          <a:p>
            <a:r>
              <a:rPr lang="en-IN" dirty="0"/>
              <a:t>print('Accuracy',</a:t>
            </a:r>
            <a:r>
              <a:rPr lang="en-IN" dirty="0" err="1"/>
              <a:t>str</a:t>
            </a:r>
            <a:r>
              <a:rPr lang="en-IN" dirty="0"/>
              <a:t>(</a:t>
            </a:r>
            <a:r>
              <a:rPr lang="en-IN" dirty="0" err="1"/>
              <a:t>acc_NB</a:t>
            </a:r>
            <a:r>
              <a:rPr lang="en-IN" dirty="0"/>
              <a:t>*100)+"%")</a:t>
            </a:r>
          </a:p>
          <a:p>
            <a:r>
              <a:rPr lang="en-IN" dirty="0"/>
              <a:t>cm=</a:t>
            </a:r>
            <a:r>
              <a:rPr lang="en-IN" dirty="0" err="1"/>
              <a:t>confusion_matrix</a:t>
            </a:r>
            <a:r>
              <a:rPr lang="en-IN" dirty="0"/>
              <a:t>(</a:t>
            </a:r>
            <a:r>
              <a:rPr lang="en-IN" dirty="0" err="1"/>
              <a:t>testLabelsGlobal,NB_pr</a:t>
            </a:r>
            <a:r>
              <a:rPr lang="en-IN" dirty="0"/>
              <a:t>)</a:t>
            </a:r>
          </a:p>
          <a:p>
            <a:r>
              <a:rPr lang="en-IN" dirty="0"/>
              <a:t>print(cm)</a:t>
            </a:r>
          </a:p>
        </p:txBody>
      </p:sp>
      <p:sp>
        <p:nvSpPr>
          <p:cNvPr id="3" name="Slide Number Placeholder 2"/>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29707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379" y="108284"/>
            <a:ext cx="11321716" cy="7017306"/>
          </a:xfrm>
          <a:prstGeom prst="rect">
            <a:avLst/>
          </a:prstGeom>
        </p:spPr>
        <p:txBody>
          <a:bodyPr wrap="square">
            <a:spAutoFit/>
          </a:bodyPr>
          <a:lstStyle/>
          <a:p>
            <a:r>
              <a:rPr lang="en-IN" dirty="0" err="1"/>
              <a:t>Precision_NB</a:t>
            </a:r>
            <a:r>
              <a:rPr lang="en-IN" dirty="0"/>
              <a:t>=(cm[0][0])*100/(cm[0][0]+cm[1][0])</a:t>
            </a:r>
          </a:p>
          <a:p>
            <a:endParaRPr lang="en-IN" dirty="0"/>
          </a:p>
          <a:p>
            <a:r>
              <a:rPr lang="en-IN" dirty="0" err="1"/>
              <a:t>Sensitivity_NB</a:t>
            </a:r>
            <a:r>
              <a:rPr lang="en-IN" dirty="0"/>
              <a:t>=(cm[0][0])*100/(cm[0][0]+cm[0][1])</a:t>
            </a:r>
          </a:p>
          <a:p>
            <a:endParaRPr lang="en-IN" dirty="0"/>
          </a:p>
          <a:p>
            <a:r>
              <a:rPr lang="en-IN" dirty="0" err="1"/>
              <a:t>Specificity_NB</a:t>
            </a:r>
            <a:r>
              <a:rPr lang="en-IN" dirty="0"/>
              <a:t>=(cm[1][1])*100/(cm[1][1]+cm[1][0])</a:t>
            </a:r>
          </a:p>
          <a:p>
            <a:endParaRPr lang="en-IN" dirty="0"/>
          </a:p>
          <a:p>
            <a:r>
              <a:rPr lang="en-IN" dirty="0"/>
              <a:t>import </a:t>
            </a:r>
            <a:r>
              <a:rPr lang="en-IN" dirty="0" err="1"/>
              <a:t>seaborn</a:t>
            </a:r>
            <a:r>
              <a:rPr lang="en-IN" dirty="0"/>
              <a:t> as </a:t>
            </a:r>
            <a:r>
              <a:rPr lang="en-IN" dirty="0" err="1"/>
              <a:t>sm</a:t>
            </a:r>
            <a:endParaRPr lang="en-IN" dirty="0"/>
          </a:p>
          <a:p>
            <a:endParaRPr lang="en-IN" dirty="0"/>
          </a:p>
          <a:p>
            <a:r>
              <a:rPr lang="en-IN" dirty="0" err="1"/>
              <a:t>sm.heatmap</a:t>
            </a:r>
            <a:r>
              <a:rPr lang="en-IN" dirty="0"/>
              <a:t>(</a:t>
            </a:r>
            <a:r>
              <a:rPr lang="en-IN" dirty="0" err="1"/>
              <a:t>cm,annot</a:t>
            </a:r>
            <a:r>
              <a:rPr lang="en-IN" dirty="0"/>
              <a:t>=True)</a:t>
            </a:r>
          </a:p>
          <a:p>
            <a:endParaRPr lang="en-IN" dirty="0"/>
          </a:p>
          <a:p>
            <a:r>
              <a:rPr lang="en-IN" dirty="0" err="1"/>
              <a:t>plt.xlabel</a:t>
            </a:r>
            <a:r>
              <a:rPr lang="en-IN" dirty="0"/>
              <a:t>('Predicted')</a:t>
            </a:r>
          </a:p>
          <a:p>
            <a:endParaRPr lang="en-IN" dirty="0"/>
          </a:p>
          <a:p>
            <a:r>
              <a:rPr lang="en-IN" dirty="0" err="1"/>
              <a:t>plt.ylabel</a:t>
            </a:r>
            <a:r>
              <a:rPr lang="en-IN" dirty="0"/>
              <a:t>('Actual')</a:t>
            </a:r>
          </a:p>
          <a:p>
            <a:endParaRPr lang="en-IN" dirty="0"/>
          </a:p>
          <a:p>
            <a:r>
              <a:rPr lang="en-IN" dirty="0"/>
              <a:t>print("[STATUS] </a:t>
            </a:r>
            <a:r>
              <a:rPr lang="en-IN" dirty="0" err="1"/>
              <a:t>splitted</a:t>
            </a:r>
            <a:r>
              <a:rPr lang="en-IN" dirty="0"/>
              <a:t> train and test data...")</a:t>
            </a:r>
          </a:p>
          <a:p>
            <a:endParaRPr lang="en-IN" dirty="0"/>
          </a:p>
          <a:p>
            <a:r>
              <a:rPr lang="en-IN" dirty="0"/>
              <a:t>print("Train data  : {}".format(</a:t>
            </a:r>
            <a:r>
              <a:rPr lang="en-IN" dirty="0" err="1"/>
              <a:t>trainDataGlobal.shape</a:t>
            </a:r>
            <a:r>
              <a:rPr lang="en-IN" dirty="0"/>
              <a:t>))</a:t>
            </a:r>
          </a:p>
          <a:p>
            <a:endParaRPr lang="en-IN" dirty="0"/>
          </a:p>
          <a:p>
            <a:r>
              <a:rPr lang="en-IN" dirty="0"/>
              <a:t>print("Test data   : {}".format(</a:t>
            </a:r>
            <a:r>
              <a:rPr lang="en-IN" dirty="0" err="1"/>
              <a:t>testDataGlobal.shape</a:t>
            </a:r>
            <a:r>
              <a:rPr lang="en-IN" dirty="0"/>
              <a:t>)) </a:t>
            </a:r>
          </a:p>
          <a:p>
            <a:r>
              <a:rPr lang="en-IN" dirty="0"/>
              <a:t>print("Precision=TP/TP+FP:",(cm[0][0])*100/(cm[0][0]+cm[1][0]),'%')</a:t>
            </a:r>
          </a:p>
          <a:p>
            <a:r>
              <a:rPr lang="en-IN" dirty="0"/>
              <a:t>print("Sensitivity=TP/TP+FN:",(cm[0][0])*100/(cm[0][0]+cm[0][1]),'%')</a:t>
            </a:r>
          </a:p>
          <a:p>
            <a:r>
              <a:rPr lang="en-IN" dirty="0"/>
              <a:t>print("Specificity=TN/TN+FP:",(cm[1][1])*100/(cm[1][1]+cm[1][0]),'%')</a:t>
            </a:r>
          </a:p>
          <a:p>
            <a:r>
              <a:rPr lang="en-IN" dirty="0" err="1"/>
              <a:t>f_NB</a:t>
            </a:r>
            <a:r>
              <a:rPr lang="en-IN" dirty="0"/>
              <a:t>=2*(</a:t>
            </a:r>
            <a:r>
              <a:rPr lang="en-IN" dirty="0" err="1"/>
              <a:t>Precision_NB</a:t>
            </a:r>
            <a:r>
              <a:rPr lang="en-IN" dirty="0"/>
              <a:t>*</a:t>
            </a:r>
            <a:r>
              <a:rPr lang="en-IN" dirty="0" err="1"/>
              <a:t>Sensitivity_NB</a:t>
            </a:r>
            <a:r>
              <a:rPr lang="en-IN" dirty="0"/>
              <a:t>)/(</a:t>
            </a:r>
            <a:r>
              <a:rPr lang="en-IN" dirty="0" err="1"/>
              <a:t>Precision_NB+Sensitivity_NB</a:t>
            </a:r>
            <a:r>
              <a:rPr lang="en-IN" dirty="0"/>
              <a:t>)</a:t>
            </a:r>
          </a:p>
          <a:p>
            <a:r>
              <a:rPr lang="en-IN" dirty="0"/>
              <a:t>print("F1-Score:",f_NB,'%')</a:t>
            </a:r>
          </a:p>
          <a:p>
            <a:endParaRPr lang="en-IN" dirty="0"/>
          </a:p>
        </p:txBody>
      </p:sp>
      <p:sp>
        <p:nvSpPr>
          <p:cNvPr id="3" name="Slide Number Placeholder 2"/>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417991485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1740</TotalTime>
  <Words>2928</Words>
  <Application>Microsoft Office PowerPoint</Application>
  <PresentationFormat>Widescreen</PresentationFormat>
  <Paragraphs>491</Paragraphs>
  <Slides>45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Algerian</vt:lpstr>
      <vt:lpstr>Arial</vt:lpstr>
      <vt:lpstr>Calibri</vt:lpstr>
      <vt:lpstr>Cambria Math</vt:lpstr>
      <vt:lpstr>Courier New</vt:lpstr>
      <vt:lpstr>Mangal</vt:lpstr>
      <vt:lpstr>Times New Roman</vt:lpstr>
      <vt:lpstr>Trebuchet MS</vt:lpstr>
      <vt:lpstr>Wingdings</vt:lpstr>
      <vt:lpstr>Berlin</vt:lpstr>
      <vt:lpstr>PowerPoint Presentation</vt:lpstr>
      <vt:lpstr>Previous Results:</vt:lpstr>
      <vt:lpstr>Segmentation Output:</vt:lpstr>
      <vt:lpstr>Introduction</vt:lpstr>
      <vt:lpstr>Classifier 1-Gaussian Naïve Bayes</vt:lpstr>
      <vt:lpstr>Algorithm</vt:lpstr>
      <vt:lpstr>PowerPoint Presentation</vt:lpstr>
      <vt:lpstr>           Classifiers Implementation And Results                          </vt:lpstr>
      <vt:lpstr>PowerPoint Presentation</vt:lpstr>
      <vt:lpstr>Output Using SLIC Segmentation Technique</vt:lpstr>
      <vt:lpstr>Output Using Masking Segmentation Technique</vt:lpstr>
      <vt:lpstr>Inference</vt:lpstr>
      <vt:lpstr>Classifier 2-Support vector Machine</vt:lpstr>
      <vt:lpstr>PowerPoint Presentation</vt:lpstr>
      <vt:lpstr>Classifier implementation and Result</vt:lpstr>
      <vt:lpstr>PowerPoint Presentation</vt:lpstr>
      <vt:lpstr>Output Using SLIC Segmentation Technique</vt:lpstr>
      <vt:lpstr>Output Using Masking Segmentation Technique</vt:lpstr>
      <vt:lpstr>Inference</vt:lpstr>
      <vt:lpstr>Classifier 3-Random Forest</vt:lpstr>
      <vt:lpstr>PowerPoint Presentation</vt:lpstr>
      <vt:lpstr>PowerPoint Presentation</vt:lpstr>
      <vt:lpstr>Conclusive Steps for Random Forest using previously mentioned formulas and concepts.</vt:lpstr>
      <vt:lpstr>Classifier implementation and results</vt:lpstr>
      <vt:lpstr>PowerPoint Presentation</vt:lpstr>
      <vt:lpstr>Output Using SLIC Segmentation Technique</vt:lpstr>
      <vt:lpstr>Contribution of Each feature in Classification</vt:lpstr>
      <vt:lpstr>Output Using Masking Segmentation Technique</vt:lpstr>
      <vt:lpstr>Contribution of Each feature in Classification</vt:lpstr>
      <vt:lpstr>Inference</vt:lpstr>
      <vt:lpstr>Performance Analysis and Comparison of Algorithms. </vt:lpstr>
      <vt:lpstr>PowerPoint Presentation</vt:lpstr>
      <vt:lpstr>Bar Graph Comparison using SLIC segmentation</vt:lpstr>
      <vt:lpstr>Comparison table</vt:lpstr>
      <vt:lpstr>Bar Graph Comparison using Masking segmentation</vt:lpstr>
      <vt:lpstr>Comparison table</vt:lpstr>
      <vt:lpstr>Basis of theoretical comparison:</vt:lpstr>
      <vt:lpstr>PowerPoint Presentation</vt:lpstr>
      <vt:lpstr>Conclusions from comparison tables and graphs</vt:lpstr>
      <vt:lpstr>PowerPoint Presentation</vt:lpstr>
      <vt:lpstr>SOURCE OF DATA SET:</vt:lpstr>
      <vt:lpstr>Timeline: </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RESULTS                           Classifier 1-Gaussian Naive Bayes</dc:title>
  <dc:creator>Microsoft account</dc:creator>
  <cp:lastModifiedBy>Microsoft account</cp:lastModifiedBy>
  <cp:revision>76</cp:revision>
  <dcterms:created xsi:type="dcterms:W3CDTF">2021-04-17T17:50:36Z</dcterms:created>
  <dcterms:modified xsi:type="dcterms:W3CDTF">2021-04-22T03:16:00Z</dcterms:modified>
</cp:coreProperties>
</file>