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7" r:id="rId4"/>
    <p:sldId id="278" r:id="rId5"/>
    <p:sldId id="259" r:id="rId6"/>
    <p:sldId id="260" r:id="rId7"/>
    <p:sldId id="261" r:id="rId8"/>
    <p:sldId id="262" r:id="rId9"/>
    <p:sldId id="283" r:id="rId10"/>
    <p:sldId id="285" r:id="rId11"/>
    <p:sldId id="286" r:id="rId12"/>
    <p:sldId id="287" r:id="rId13"/>
    <p:sldId id="288" r:id="rId14"/>
    <p:sldId id="263" r:id="rId15"/>
    <p:sldId id="272" r:id="rId16"/>
    <p:sldId id="264" r:id="rId17"/>
    <p:sldId id="265" r:id="rId18"/>
    <p:sldId id="279" r:id="rId19"/>
    <p:sldId id="280" r:id="rId20"/>
    <p:sldId id="282" r:id="rId21"/>
    <p:sldId id="281" r:id="rId22"/>
    <p:sldId id="284" r:id="rId23"/>
    <p:sldId id="266" r:id="rId24"/>
    <p:sldId id="267" r:id="rId25"/>
    <p:sldId id="273" r:id="rId26"/>
    <p:sldId id="274" r:id="rId27"/>
    <p:sldId id="268" r:id="rId28"/>
    <p:sldId id="269" r:id="rId29"/>
    <p:sldId id="270" r:id="rId30"/>
    <p:sldId id="271" r:id="rId31"/>
    <p:sldId id="275" r:id="rId32"/>
    <p:sldId id="276"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5" d="100"/>
          <a:sy n="75" d="100"/>
        </p:scale>
        <p:origin x="2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4/17/2021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4/17/2021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27" y="120316"/>
            <a:ext cx="9788854" cy="1503947"/>
          </a:xfrm>
        </p:spPr>
        <p:txBody>
          <a:bodyPr>
            <a:normAutofit fontScale="90000"/>
          </a:bodyPr>
          <a:lstStyle/>
          <a:p>
            <a:pPr algn="ctr"/>
            <a:r>
              <a:rPr lang="en-US" dirty="0" smtClean="0"/>
              <a:t>         </a:t>
            </a:r>
            <a:br>
              <a:rPr lang="en-US" dirty="0" smtClean="0"/>
            </a:br>
            <a:r>
              <a:rPr lang="en-US" dirty="0"/>
              <a:t/>
            </a:r>
            <a:br>
              <a:rPr lang="en-US" dirty="0"/>
            </a:br>
            <a:r>
              <a:rPr lang="en-US" dirty="0" err="1" smtClean="0"/>
              <a:t>Classfiers</a:t>
            </a:r>
            <a:r>
              <a:rPr lang="en-US" dirty="0" smtClean="0"/>
              <a:t> Implementation And Results</a:t>
            </a:r>
            <a:br>
              <a:rPr lang="en-US" dirty="0" smtClean="0"/>
            </a:br>
            <a:r>
              <a:rPr lang="en-US" dirty="0" smtClean="0"/>
              <a:t>                         </a:t>
            </a:r>
            <a:br>
              <a:rPr lang="en-US" dirty="0" smtClean="0"/>
            </a:br>
            <a:r>
              <a:rPr lang="en-US" dirty="0" smtClean="0"/>
              <a:t>Classifier 1-Gaussian Naive Bayes</a:t>
            </a:r>
            <a:endParaRPr lang="en-IN" dirty="0"/>
          </a:p>
        </p:txBody>
      </p:sp>
      <p:sp>
        <p:nvSpPr>
          <p:cNvPr id="4" name="Content Placeholder 3"/>
          <p:cNvSpPr>
            <a:spLocks noGrp="1"/>
          </p:cNvSpPr>
          <p:nvPr>
            <p:ph idx="1"/>
          </p:nvPr>
        </p:nvSpPr>
        <p:spPr>
          <a:xfrm>
            <a:off x="505327" y="2021305"/>
            <a:ext cx="9788856" cy="4692316"/>
          </a:xfrm>
        </p:spPr>
        <p:txBody>
          <a:bodyPr>
            <a:normAutofit fontScale="92500" lnSpcReduction="20000"/>
          </a:bodyPr>
          <a:lstStyle/>
          <a:p>
            <a:pPr marL="0" indent="0">
              <a:buNone/>
            </a:pPr>
            <a:r>
              <a:rPr lang="en-US" b="1" dirty="0" smtClean="0"/>
              <a:t>Code:</a:t>
            </a:r>
          </a:p>
          <a:p>
            <a:r>
              <a:rPr lang="en-IN" dirty="0"/>
              <a:t>import pandas as </a:t>
            </a:r>
            <a:r>
              <a:rPr lang="en-IN" dirty="0" err="1"/>
              <a:t>pd</a:t>
            </a:r>
            <a:endParaRPr lang="en-IN" dirty="0"/>
          </a:p>
          <a:p>
            <a:r>
              <a:rPr lang="en-IN" dirty="0"/>
              <a:t>import </a:t>
            </a:r>
            <a:r>
              <a:rPr lang="en-IN" dirty="0" err="1"/>
              <a:t>numpy</a:t>
            </a:r>
            <a:endParaRPr lang="en-IN" dirty="0"/>
          </a:p>
          <a:p>
            <a:r>
              <a:rPr lang="en-IN" dirty="0"/>
              <a:t>(</a:t>
            </a:r>
            <a:r>
              <a:rPr lang="en-IN" dirty="0" err="1"/>
              <a:t>trainDataGlobal</a:t>
            </a:r>
            <a:r>
              <a:rPr lang="en-IN" dirty="0"/>
              <a:t>, </a:t>
            </a:r>
            <a:r>
              <a:rPr lang="en-IN" dirty="0" err="1"/>
              <a:t>testDataGlobal</a:t>
            </a:r>
            <a:r>
              <a:rPr lang="en-IN" dirty="0"/>
              <a:t>, </a:t>
            </a:r>
            <a:r>
              <a:rPr lang="en-IN" dirty="0" err="1"/>
              <a:t>trainLabelsGlobal</a:t>
            </a:r>
            <a:r>
              <a:rPr lang="en-IN" dirty="0"/>
              <a:t>, </a:t>
            </a:r>
            <a:r>
              <a:rPr lang="en-IN" dirty="0" err="1"/>
              <a:t>testLabelsGlobal</a:t>
            </a:r>
            <a:r>
              <a:rPr lang="en-IN" dirty="0"/>
              <a:t>) = </a:t>
            </a:r>
            <a:r>
              <a:rPr lang="en-IN" dirty="0" err="1"/>
              <a:t>train_test_split</a:t>
            </a:r>
            <a:r>
              <a:rPr lang="en-IN" dirty="0"/>
              <a:t>(</a:t>
            </a:r>
            <a:r>
              <a:rPr lang="en-IN" dirty="0" err="1"/>
              <a:t>np.array</a:t>
            </a:r>
            <a:r>
              <a:rPr lang="en-IN" dirty="0"/>
              <a:t>(</a:t>
            </a:r>
            <a:r>
              <a:rPr lang="en-IN" dirty="0" err="1"/>
              <a:t>global_features</a:t>
            </a:r>
            <a:r>
              <a:rPr lang="en-IN" dirty="0" smtClean="0"/>
              <a:t>),</a:t>
            </a:r>
            <a:r>
              <a:rPr lang="en-IN" dirty="0" err="1" smtClean="0"/>
              <a:t>np.array</a:t>
            </a:r>
            <a:r>
              <a:rPr lang="en-IN" dirty="0" smtClean="0"/>
              <a:t>(</a:t>
            </a:r>
            <a:r>
              <a:rPr lang="en-IN" dirty="0" err="1" smtClean="0"/>
              <a:t>global_labels</a:t>
            </a:r>
            <a:r>
              <a:rPr lang="en-IN" dirty="0" smtClean="0"/>
              <a:t>),                                                                              </a:t>
            </a:r>
            <a:r>
              <a:rPr lang="en-IN" dirty="0" err="1" smtClean="0"/>
              <a:t>test_size</a:t>
            </a:r>
            <a:r>
              <a:rPr lang="en-IN" dirty="0" smtClean="0"/>
              <a:t>=</a:t>
            </a:r>
            <a:r>
              <a:rPr lang="en-IN" dirty="0" err="1" smtClean="0"/>
              <a:t>test_size,random_state</a:t>
            </a:r>
            <a:r>
              <a:rPr lang="en-IN" dirty="0" smtClean="0"/>
              <a:t>=seed</a:t>
            </a:r>
            <a:r>
              <a:rPr lang="en-IN" dirty="0"/>
              <a:t>)</a:t>
            </a:r>
          </a:p>
          <a:p>
            <a:r>
              <a:rPr lang="en-IN" dirty="0" err="1"/>
              <a:t>clf_gauss</a:t>
            </a:r>
            <a:r>
              <a:rPr lang="en-IN" dirty="0"/>
              <a:t>=</a:t>
            </a:r>
            <a:r>
              <a:rPr lang="en-IN" dirty="0" err="1"/>
              <a:t>GaussianNB</a:t>
            </a:r>
            <a:r>
              <a:rPr lang="en-IN" dirty="0"/>
              <a:t>()</a:t>
            </a:r>
          </a:p>
          <a:p>
            <a:r>
              <a:rPr lang="en-IN" dirty="0" err="1"/>
              <a:t>clf_gauss.fit</a:t>
            </a:r>
            <a:r>
              <a:rPr lang="en-IN" dirty="0"/>
              <a:t>(</a:t>
            </a:r>
            <a:r>
              <a:rPr lang="en-IN" dirty="0" err="1"/>
              <a:t>trainDataGlobal,trainLabelsGlobal</a:t>
            </a:r>
            <a:r>
              <a:rPr lang="en-IN" dirty="0"/>
              <a:t>)</a:t>
            </a:r>
          </a:p>
          <a:p>
            <a:r>
              <a:rPr lang="en-IN" dirty="0" err="1"/>
              <a:t>NB_pr</a:t>
            </a:r>
            <a:r>
              <a:rPr lang="en-IN" dirty="0"/>
              <a:t>=</a:t>
            </a:r>
            <a:r>
              <a:rPr lang="en-IN" dirty="0" err="1"/>
              <a:t>clf_gauss.predict</a:t>
            </a:r>
            <a:r>
              <a:rPr lang="en-IN" dirty="0"/>
              <a:t>(</a:t>
            </a:r>
            <a:r>
              <a:rPr lang="en-IN" dirty="0" err="1"/>
              <a:t>testDataGlobal</a:t>
            </a:r>
            <a:r>
              <a:rPr lang="en-IN" dirty="0"/>
              <a:t>)</a:t>
            </a:r>
          </a:p>
          <a:p>
            <a:r>
              <a:rPr lang="en-IN" dirty="0" err="1"/>
              <a:t>acc_NB</a:t>
            </a:r>
            <a:r>
              <a:rPr lang="en-IN" dirty="0"/>
              <a:t> = </a:t>
            </a:r>
            <a:r>
              <a:rPr lang="en-IN" dirty="0" err="1"/>
              <a:t>clf_gauss.score</a:t>
            </a:r>
            <a:r>
              <a:rPr lang="en-IN" dirty="0"/>
              <a:t>(</a:t>
            </a:r>
            <a:r>
              <a:rPr lang="en-IN" dirty="0" err="1"/>
              <a:t>testDataGlobal,testLabelsGlobal</a:t>
            </a:r>
            <a:r>
              <a:rPr lang="en-IN" dirty="0"/>
              <a:t>)</a:t>
            </a:r>
          </a:p>
          <a:p>
            <a:r>
              <a:rPr lang="en-IN" dirty="0"/>
              <a:t>print('Accuracy',</a:t>
            </a:r>
            <a:r>
              <a:rPr lang="en-IN" dirty="0" err="1"/>
              <a:t>str</a:t>
            </a:r>
            <a:r>
              <a:rPr lang="en-IN" dirty="0"/>
              <a:t>(</a:t>
            </a:r>
            <a:r>
              <a:rPr lang="en-IN" dirty="0" err="1"/>
              <a:t>acc_NB</a:t>
            </a:r>
            <a:r>
              <a:rPr lang="en-IN" dirty="0"/>
              <a:t>*100)+"%")</a:t>
            </a:r>
          </a:p>
          <a:p>
            <a:r>
              <a:rPr lang="en-IN" dirty="0"/>
              <a:t>cm=</a:t>
            </a:r>
            <a:r>
              <a:rPr lang="en-IN" dirty="0" err="1"/>
              <a:t>confusion_matrix</a:t>
            </a:r>
            <a:r>
              <a:rPr lang="en-IN" dirty="0"/>
              <a:t>(</a:t>
            </a:r>
            <a:r>
              <a:rPr lang="en-IN" dirty="0" err="1"/>
              <a:t>testLabelsGlobal,NB_pr</a:t>
            </a:r>
            <a:r>
              <a:rPr lang="en-IN" dirty="0"/>
              <a:t>)</a:t>
            </a:r>
          </a:p>
          <a:p>
            <a:r>
              <a:rPr lang="en-IN" dirty="0"/>
              <a:t>print(cm</a:t>
            </a:r>
            <a:r>
              <a:rPr lang="en-IN" dirty="0" smtClean="0"/>
              <a:t>)</a:t>
            </a:r>
            <a:endParaRPr lang="en-IN" dirty="0"/>
          </a:p>
        </p:txBody>
      </p:sp>
    </p:spTree>
    <p:extLst>
      <p:ext uri="{BB962C8B-B14F-4D97-AF65-F5344CB8AC3E}">
        <p14:creationId xmlns:p14="http://schemas.microsoft.com/office/powerpoint/2010/main" val="1297072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429020"/>
            <a:ext cx="7454900" cy="6370975"/>
          </a:xfrm>
          <a:prstGeom prst="rect">
            <a:avLst/>
          </a:prstGeom>
        </p:spPr>
        <p:txBody>
          <a:bodyPr wrap="square">
            <a:spAutoFit/>
          </a:bodyPr>
          <a:lstStyle/>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Suppose we have 2 feature and want to classify in 2 broad category shown in the figures.</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The objective to SVM is to plot a hyperplane that divides the labelled data into 2 half's.</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We also need to plot 2 planes parallel to hyperplane which passes through the nearest point from the hyperplane for both the category. These points are called support vectors.</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We can have multiple such hyperplanes but there is one more constraint </a:t>
            </a:r>
            <a:r>
              <a:rPr lang="en-IN" sz="2400" dirty="0" err="1">
                <a:latin typeface="Calibri" panose="020F0502020204030204" pitchFamily="34" charset="0"/>
                <a:cs typeface="Calibri" panose="020F0502020204030204" pitchFamily="34" charset="0"/>
              </a:rPr>
              <a:t>i.e</a:t>
            </a:r>
            <a:r>
              <a:rPr lang="en-IN" sz="2400" dirty="0">
                <a:latin typeface="Calibri" panose="020F0502020204030204" pitchFamily="34" charset="0"/>
                <a:cs typeface="Calibri" panose="020F0502020204030204" pitchFamily="34" charset="0"/>
              </a:rPr>
              <a:t> we need to maximize the margin distance.</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Margin distance is calculated as distance between 2 margin lines.</a:t>
            </a:r>
            <a:endParaRPr lang="en-IN"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C95A4787-0F0F-484B-9015-48E311EC9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400" y="1616088"/>
            <a:ext cx="4341893" cy="208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8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87375"/>
            <a:ext cx="9613900" cy="1081088"/>
          </a:xfrm>
        </p:spPr>
        <p:txBody>
          <a:bodyPr/>
          <a:lstStyle/>
          <a:p>
            <a:r>
              <a:rPr lang="en-US" dirty="0" err="1" smtClean="0"/>
              <a:t>Maths</a:t>
            </a:r>
            <a:r>
              <a:rPr lang="en-US" dirty="0" smtClean="0"/>
              <a:t> of SVM</a:t>
            </a:r>
            <a:endParaRPr lang="en-IN" dirty="0"/>
          </a:p>
        </p:txBody>
      </p:sp>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3149" t="11643" r="5708" b="14554"/>
          <a:stretch/>
        </p:blipFill>
        <p:spPr>
          <a:xfrm>
            <a:off x="0" y="0"/>
            <a:ext cx="12192000" cy="6858000"/>
          </a:xfrm>
          <a:prstGeom prst="rect">
            <a:avLst/>
          </a:prstGeom>
        </p:spPr>
      </p:pic>
    </p:spTree>
    <p:extLst>
      <p:ext uri="{BB962C8B-B14F-4D97-AF65-F5344CB8AC3E}">
        <p14:creationId xmlns:p14="http://schemas.microsoft.com/office/powerpoint/2010/main" val="320874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14" t="13333" r="10049" b="15869"/>
          <a:stretch/>
        </p:blipFill>
        <p:spPr>
          <a:xfrm>
            <a:off x="0" y="90153"/>
            <a:ext cx="12192000" cy="6694476"/>
          </a:xfrm>
          <a:prstGeom prst="rect">
            <a:avLst/>
          </a:prstGeom>
        </p:spPr>
      </p:pic>
    </p:spTree>
    <p:extLst>
      <p:ext uri="{BB962C8B-B14F-4D97-AF65-F5344CB8AC3E}">
        <p14:creationId xmlns:p14="http://schemas.microsoft.com/office/powerpoint/2010/main" val="170104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0332" b="60509"/>
          <a:stretch/>
        </p:blipFill>
        <p:spPr>
          <a:xfrm>
            <a:off x="0" y="0"/>
            <a:ext cx="12191999" cy="6451600"/>
          </a:xfrm>
          <a:prstGeom prst="rect">
            <a:avLst/>
          </a:prstGeom>
        </p:spPr>
      </p:pic>
    </p:spTree>
    <p:extLst>
      <p:ext uri="{BB962C8B-B14F-4D97-AF65-F5344CB8AC3E}">
        <p14:creationId xmlns:p14="http://schemas.microsoft.com/office/powerpoint/2010/main" val="370561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SLIC Segmentation Technique</a:t>
            </a:r>
            <a:endParaRPr lang="en-IN" dirty="0"/>
          </a:p>
        </p:txBody>
      </p:sp>
      <p:sp>
        <p:nvSpPr>
          <p:cNvPr id="3" name="Content Placeholder 2"/>
          <p:cNvSpPr>
            <a:spLocks noGrp="1"/>
          </p:cNvSpPr>
          <p:nvPr>
            <p:ph idx="1"/>
          </p:nvPr>
        </p:nvSpPr>
        <p:spPr>
          <a:xfrm>
            <a:off x="217941" y="1999991"/>
            <a:ext cx="9613861" cy="4858010"/>
          </a:xfrm>
        </p:spPr>
        <p:txBody>
          <a:bodyPr/>
          <a:lstStyle/>
          <a:p>
            <a:pPr mar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Accuracy: 95.6140350877193%</a:t>
            </a:r>
          </a:p>
          <a:p>
            <a:pPr mar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[[154 3] [ 12 173]]</a:t>
            </a:r>
          </a:p>
          <a:p>
            <a:pPr mar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Precision=TP/TP+FP: 92.7710843373494 % </a:t>
            </a:r>
          </a:p>
          <a:p>
            <a:pPr mar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Sensitivity=TP/TP+FN: 98.08917197452229 % </a:t>
            </a:r>
          </a:p>
          <a:p>
            <a:pPr mar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Specificity=TN/TN+FP: 93.51351351351352 % </a:t>
            </a:r>
          </a:p>
          <a:p>
            <a:pPr mar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F1-Score: 95.35603715170278 % </a:t>
            </a:r>
          </a:p>
          <a:p>
            <a:pPr marL="0" lvl="0" indent="0" eaLnBrk="0" fontAlgn="base" hangingPunct="0">
              <a:lnSpc>
                <a:spcPct val="100000"/>
              </a:lnSpc>
              <a:spcBef>
                <a:spcPct val="0"/>
              </a:spcBef>
              <a:spcAft>
                <a:spcPct val="0"/>
              </a:spcAft>
              <a:buNone/>
            </a:pPr>
            <a:endParaRPr lang="en-US" altLang="en-US" sz="3200" dirty="0"/>
          </a:p>
          <a:p>
            <a:pPr marL="0" lvl="0" indent="0" eaLnBrk="0" fontAlgn="base" hangingPunct="0">
              <a:lnSpc>
                <a:spcPct val="100000"/>
              </a:lnSpc>
              <a:spcBef>
                <a:spcPct val="0"/>
              </a:spcBef>
              <a:spcAft>
                <a:spcPct val="0"/>
              </a:spcAft>
              <a:buNone/>
            </a:pPr>
            <a:r>
              <a:rPr lang="en-US" altLang="en-US" dirty="0">
                <a:solidFill>
                  <a:srgbClr val="000000"/>
                </a:solidFill>
                <a:latin typeface="Helvetica Neue"/>
              </a:rPr>
              <a:t>  </a:t>
            </a:r>
            <a:r>
              <a:rPr lang="en-US" altLang="en-US" sz="5400" dirty="0">
                <a:solidFill>
                  <a:srgbClr val="000000"/>
                </a:solidFill>
                <a:latin typeface="Helvetica Neue"/>
              </a:rPr>
              <a:t> </a:t>
            </a:r>
            <a:r>
              <a:rPr lang="en-US" altLang="en-US" dirty="0">
                <a:solidFill>
                  <a:srgbClr val="000000"/>
                </a:solidFill>
                <a:latin typeface="Helvetica Neue"/>
              </a:rPr>
              <a:t>       </a:t>
            </a:r>
          </a:p>
          <a:p>
            <a:endParaRPr lang="en-IN" dirty="0"/>
          </a:p>
        </p:txBody>
      </p:sp>
      <p:sp>
        <p:nvSpPr>
          <p:cNvPr id="5" name="AutoShape 2" descr="data:image/png;base64,iVBORw0KGgoAAAANSUhEUgAAAW4AAAEGCAYAAABFBX+4AAAAOXRFWHRTb2Z0d2FyZQBNYXRwbG90bGliIHZlcnNpb24zLjMuMiwgaHR0cHM6Ly9tYXRwbG90bGliLm9yZy8vihELAAAACXBIWXMAAAsTAAALEwEAmpwYAAAbrklEQVR4nO3deZRU1dnv8e+vaQEHRhFEcExwwCEmUa9DNCgIxgEwvho05iUJsaMhTpmUmBuWGowZNK9xSOQGhHtflRDRiDEiiiKaRAFHBCTihAyKE6O8QHc/9486YInd1dVFVVcd/H1cZ1XVPqf22eViPTw8Z5+zFRGYmVl6VJV7AGZm1jwO3GZmKePAbWaWMg7cZmYp48BtZpYy1eUeQGPWzRjn6S72Ce36XVHuIVgFqt2wRFvbx8Z3X8075mzXZZ+tPt/WcMZtZpYyFZtxm5m1qPq6co8gbw7cZmYAdbXlHkHeHLjNzICI+nIPIW8O3GZmAPUO3GZm6eKM28wsZXxx0swsZZxxm5mlS3hWiZlZyvjipJlZyrhUYmaWMr44aWaWMinKuP2QKTMzyNzynu/WBEljJS2X9OIW7RdKWiBprqRfZ7WPkLQw2Tegqf6dcZuZQbEvTo4DbgL+76YGSccDg4BDImK9pK5Je29gCHAgsBvwsKR9I6LR2o0zbjMzIKIu763pvmIG8P4WzRcA10bE+uSY5Un7IGBCRKyPiNeAhcARufp34DYzg0yNO89NUo2k2VlbTR5n2Bc4VtJTkh6TdHjS3gN4M+u4xUlbo1wqMTODZpVKImI0MLqZZ6gGOgFHAocDEyXtAzS0mk7O1XgcuM3MoCVmlSwG7o6IAGZKqge6JO27Zx3XE1iaqyOXSszMAOo25r8V5q/ACQCS9gVaA+8Ck4EhktpI2hvoBczM1ZEzbjMzKOqsEkl3An2ALpIWAyOBscDYZIrgBmBokn3PlTQRmAfUAsNzzSgBB24zs4wilkoi4uxGdp3byPGjgFH59u/AbWYGfsiUmVnqOHCbmaVLFH7RscU5cJuZQaoeMuXAbWYGLpWYmaWOM24zs5Rxxm1mljLOuM3MUqbWq7ybmaWLM24zs5RxjdvMLGWccZuZpYwzbjOzlHHGbWaWMp5VYmaWMpFzmceK4qXLzMwgU+POd2uCpLGSlier3Wy570eSQlKXrLYRkhZKWiBpQFP9O3CbmUFRAzcwDjhpy0ZJuwMnAouy2noDQ4ADk+/cIqlVrs4duM3MIHNxMt+tqa4iZgDvN7Drd8BPgOy6zCBgQkSsj4jXgIXAEbn6d43bzAygLuf6vFtN0kBgSUQ8Lyl7Vw/gyazPi5O2Rjlwm5lBs+ZxS6oBarKaRkfE6BzH7wBcAfRvaHcDbTmvlDpwm5lBswJ3EqQbDdQN+AywN7Ap2+4JPCPpCDIZ9u5Zx/YElubqzDVuMzMoao37E11HzImIrhGxV0TsRSZYfyEi3gImA0MktZG0N9ALmJmrPwduMzMg6iPvrSmS7gT+BewnabGkYY2eN2IuMBGYB0wBhkdEzoK7SyVmZlDUZ5VExNlN7N9ri8+jgFH59u/AbWYGJZ9VUkwO3GZm4KcDmpmljgP3p9vIcfcz44WFdG63A5OuPO8T+2cteINLb57Ebjt3AKDvF/bju6d9aavOuWFjLT8b+zfmv7GMDjttz69qBtOjS0deWvQ219w+hTXrNtCqSnznlKMZcHjvrTqXlVebNm2Y/sgkWrdpQ3V1K+6++36uvOq6cg8r/VL0kCkH7hIYePTBDDn+i/xs7H2NHvP5z/bkxovOanbfS95dwc9vu58xP/76x9rveeJ52u/QlvuuuYApM+dxw6Tp/Pq7g9m+dTVXf/s09uzWmeUrVnPOL27jqAP3of0ObZt9bqsM69evp1//s1i79kOqq6uZMf0epkx5lKdmPlPuoaWbM26QtD+Ze/B7kLkLaCkwOSLml+qcleKL++7BkndXFPTd+598kTumzWZjbR0H77MbP/36AFpVNT1rc/pzL3P+wEzW3u+L+3PtnVOJCPbcdefNx3Tt2I7O7Xbkg9UfOnCn3Nq1HwKw3XbVVG+3HZGibLFi5THNr1KUZB63pMuACWRu5ZwJzEre3ynp8lKcM21eeHUJZ105huE3/JmFS94B4NVl7/LgrPmMu+wbTBw5jKoq8fcn5+bV3/IVq9m1U3sAqltVsdP2bVixZt3Hjpnz2lI21tax+y6divtjrMVVVVUxe9ZUli15gWnTZjBz1rPlHlL61dXlv5VZqTLuYcCBEbExu1HS9cBc4NqGvpR9//+NPxzKsIF9SjS88jpgj1154Nrh7NC2NY/PWcilt0zivlHnM3P+68x/4y2+PmocAOs31tK53Y4AXHrzJJa8u4LaujqWvb+Ks64cA8A5/Q5n8DGHNFiey36OzTsr1vCzMfdx9bdOpaqqoUcjWJrU19dz2OH96dChPZP+MoYDD9yPuXMXlHtYqRYulVAP7Aa8sUV792Rfg7Lv/183Y1x6/t3STDtt32bz+2MP/izX3D6VD1Z/SAScdvTBXPTVPp/4zu+GnwE0XuPu1qkdb32wim6d21NbV8+adevpsOP2AKxZt54Lb5zI8MHHcchncj50zFJm5cpVPDbjnwzo38eBe2t92kslwCXANEkPSBqdbFOAacDFJTpnary7cs3mmuSc15YSEXTcaXuOOGAvHnr6Jd5ftRaAlWvXsfS9lXn1+eVDe3HfPzOLbTz89Escvt+eSGJjbR0/uGUSpx51EP0PO6A0P8haVJcunenQIVMWa9u2LX1POJYFC14p86i2ASV8VkmxlSTjjogpkvYl8zDwHmTq24uBWU3dg78tuHz0X5n970WsWLOO/j++iQsGHkttUhc7s88XePjpl5g4/VmqW1XRZrtqrj1vEJL4zG5d+P7g4zj/dxOICKpbtWLEOf03TxvM5fQvfY4rxtzHaT/9A+133J5f1QwCYOrs+Tzz8pusWLOOyf+YA8BV3zqV/ffoVrr/AVZS3bt3Y+yY/6JVqyqqqqq46677uP/vD5d7WOmXooxblXo1elsulVjh2vW7otxDsApUu2HJVl+4WfvzIXnHnB2vmlDWC0Wex21mBhVRAsmXA7eZGaSqVOLAbWaGpwOamaWPM24zs5RJUeD20mVmZlDUW94ljZW0XNKLWW2/kfSSpBck3SOpY9a+EZIWSlogaUBT/Ttwm5lR3DUngXHASVu0PQQcFBGHAP8GRgBI6g0MAQ5MvnOLpFa5OnfgNjODTKkk360JETEDeH+LtqkRUZt8fBLombwfBEyIiPUR8RqwkMzNi41y4DYzg8zzuPPcJNVImp211TTzbN8GHkje9wDezNq3OGlrlC9OmplBsy5OZj8Qr7kkXQHUArdvamroFLn6cOA2M4MWmVUiaShwKtA3PnreyGJg96zDepJZeKZRLpWYmQFRV5/3VghJJwGXAQMj4sOsXZOBIZLaSNob6EVmAZpGOeM2M4OiZtyS7gT6AF0kLQZGkplF0gZ4SJlVTp6MiPMjYq6kicA8MiWU4U09RdWB28wM8p3ml19fEWc30Dwmx/GjgFH59u/AbWYGqbpz0oHbzAxyLKpYeRy4zcyAqE1P5HbgNjMDZ9xmZmlTzIuTpebAbWYGzrjNzNLGGbeZWdo44zYzS5fND1xNAQduMzMgnHGbmaWMA7eZWbo44zYzSxkHbjOzlIm6hhaiqUwO3GZmOOM2M0udqHfGbWaWKmnKuL3mpJkZEKG8t6ZIGitpuaQXs9o6S3pI0svJa6esfSMkLZS0QNKApvp34DYzI5Nx57vlYRxw0hZtlwPTIqIXMC35jKTewBDgwOQ7t0hqlatzB24zM6C+TnlvTYmIGcD7WzQPAsYn78cDg7PaJ0TE+oh4DVgIHJGrfwduMzMyFyfz3STVSJqdtdXkcYpuEbEMIHntmrT3AN7MOm5x0tYoX5w0M6N5s0oiYjQwukinbujEOZ8x64zbzAyIyH8r0NuSugMkr8uT9sXA7lnH9QSW5uqo0Yxb0o3kiPoRcVG+ozUzq3QtMI97MjAUuDZ5vTer/Q5J1wO7Ab2Ambk6ylUqmb314zQzS4d8pvnlS9KdQB+gi6TFwEgyAXuipGHAIuDMzHljrqSJwDygFhgeEXW5+m80cEfE+Mb2mZlta+qK+KySiDi7kV19Gzl+FDAq3/6bvDgpaRfgMqA30DbrRCfkexIzs0pXzIy71PK5OHk7MB/YG7gSeB2YVcIxmZm1uOZMByy3fAL3zhExBtgYEY9FxLeBI0s8LjOzFtUCs0qKJp953BuT12WSTiEzTaVn6YZkZtbyKiGTzlc+gfsXkjoAPwRuBNoDl5Z0VGZmLayuPj23tTQZuCPib8nblcDxpR2OmVl5VEIJJF/5zCq5jQZuxElq3WZm24T6FM0qyadU8res922B02nidkwzs7RJ03TAfEolk7I/J3cEPVyyEZmZlcE2VSppQC9gj2IPZEt7nPbLUp/CUmjd0sfLPQTbRm1TpRJJq/l4jfstMndSmpltM7a1WSXtWmIgZmbllKJKSdN3Tkqalk+bmVma1Yfy3sot1/O42wI7kHksYSc+WqWhPZlnxpqZbTO2lVkl3wUuIROkn+ajwL0KuLm0wzIza1n5Ld5eGXI9j/sG4AZJF0bEjS04JjOzFhcNLv1YmfK5jFovqeOmD5I6Sfpe6YZkZtbyakN5b02RdKmkuZJelHSnpLaSOkt6SNLLyWunQseaT+A+LyJWbPoQER8A5xV6QjOzShQo7y0XST2Ai4DDIuIgoBUwBLgcmBYRvYBpyeeC5BO4qyRtHqmkVkDrQk9oZlaJ6pux5aEa2F5SNZlJHkuBQcCmJSHHA4MLHWs+gftBMgtc9pV0AnAn8EChJzQzq0TNybgl1UianbXVbO4nYgnwWzILAi8DVkbEVKBbRCxLjlkGdC10rPnc8n4ZUANcQGZmybNA90JPaGZWiZozqyQiRgOjG9qX1K4HkVnucQXwF0nnbvUAszSZcUdEPfAk8CpwGJlViucXcxBmZuVWh/LemtAPeC0i3omIjcDdwNHA25K6AySvywsda64bcPYlU1A/G3gP+DNARHgxBTPb5hRx5bJFwJGSdgDWkUl2ZwNrgaHAtcnrvYWeIFep5CXgceC0iFgImSkuhZ7IzKyS1RdpHndEPCXpLuAZoJZMeXk0sBOZ64XDyAT3Mws9R67AfQaZjPtRSVOACVCkX2ZmVmGK+ZCpiBgJjNyieT2Z7HurNVrjjoh7IuJrwP7AdDILBHeT9AdJ/YtxcjOzSlHk6YAllc/FybURcXtEnAr0BJ5jKyaOm5lVonop763cmvXk8Ih4PyJujYgTSjUgM7NyqGvGVm6FLF1mZrbNKeKskpJz4DYzo3izSlqCA7eZGelausyB28wMl0rMzFKnEqb55cuB28wMqHPGbWaWLs64zcxSxoHbzCxl8lhKsmI4cJuZ4YzbzCx1KuFW9nw5cJuZ4XncZmap41KJmVnKpClwN+uxrmZm26poxtYUSR0l3SXpJUnzJR0lqbOkhyS9nLx2KnSsDtxmZmRq3PluebgBmBIR+wOfA+aTWYBmWkT0AqaxFQvSOHCbmVG8hRQktQeOA8YARMSGiFgBDALGJ4eNBwYXOlYHbjMzoJ7Ie5NUI2l21laT1dU+wDvAbZKelfQnSTsC3SJiGUDy2rXQsfripJkZzbs4GRGjgdGN7K4GvgBcGBFPSbqBIq/T64zbzIyiXpxcDCyOiKeSz3eRCeRvS+oOkLwuL3SsDtxmZmQy7ny3XCLiLeBNSfslTX2BecBkYGjSNhS4t9CxulRiZgbUqqiLl10I3C6pNfAq8C0yifJEScOARcCZhXbuwG1mRnHXnIyI54DDGtjVtxj9O3CbmZGuOycduM3MyEwHTAsHbjMzilsqKTUHbjMzXCoxM0uduhTl3A7cZmY44zYzS51wxm1mli7OuK1gN9x0DSee1Id333mP4446DYCRV/+EAScdz4YNG3n9tUVcNHwEq1auLvNIrbl+ds31zPjHTDp36shf//uPn9g/9va7uH/qowDU1dXx6htv8vj9E+jQvl3B59ywYQMjrr6OeQtepmOH9vz2qhH06N6Nl/79Clf/9ibWrP2QqlZV1PznEL7S78sFn2dbkKbpgH5WSYWZcMfdDDnjOx9re+zRf3DskafS55iBvPLK61z8g++WaXS2NQaffCJ/vP4Xje7/9tf/g0njb2bS+Ju55PxvctihB+cdtJcse5tvfv8nn2i/+29Tad9uJx6YOJZvfG0w198yFoC2bdtwzf/+Effefiu3XvcLfvX7W1m1ek1hP2wbUcwVcErNgbvC/Oufs/ngg5Ufa5v+yD+oq8s8vv3pWc+x2267lmNotpWaE4j//vBjnHziRxnwfQ8+wpDvXMwZQ4dz5a9/v/nPQ1MeefxfDDq5HwD9+xzLU08/R0Sw1x492XP3HgB03WVnOnfqyAcrVubqaptXS+S9lZsDd8qcc+4ZTHtoRrmHYSW07n/+hyeenM2Jfb4EwCuvL2LKtMf4f3+8jknjb6aqqoq/JSWVpix/5z127doFgOrqVuy04w6sWLnqY8fMmbeAjRtr2b1H9+L+kJSJZvxXbi1e45b0rYi4rZF9NUANwE5tu9K2dceWHFrFu/RH51NbW8ddEyeXeyhWQtOfeIrPH9J7c3b+1OznmPfSQoYMuxiA9evX07lTRwAuGnEVS5a+zcbajSx7+x3OGDocgHPPGsTpp/Qn4pNBRvpo0cR33n2fEVf9hlE/+yFVVZ/uPM4XJ3O7EmgwcGevKrFLh/3K/9daBfna2YM5cUAfzhj4zXIPxUrsgWmPcXK/Pps/RwQDv9KPSy/41ieO/f0vfw5katxXjLqOcTf9+mP7u3XtwlvL32XXrrtQW1vHmrUfbv4LYc3atXzvxz/nwpqhfO6gA0r3g1KiEjLpfJXkr1hJLzSyzQG6leKc27IT+h7LhZecxzeGXMC6df9T7uFYCa1es5bZz87h+GOP2tx25GGH8tD0J3jvgxUArFy1mqVvvZ1Xf8d/6Uju/fvDAEyd/jj/64ufQxIbN27k4hFXM/Ckvgw44dii/440KtZCCi2hVBl3N2AA8MEW7QL+WaJzbhNuHXMdx3zpCDrv3Inn5z3Gr395Ixf/oIbWrVtz118z/1CZPft5fnzpyDKP1JrrxyOvZdazL7BixSr6Dj6X7w37BrW1tQB87fRTAJj22D85+ogvsMP2bTd/7zN778mF5/0nNZdcQX3Us111NVf84HvstmvTOdBXTx3AiKt/w1fO+jYd2rfjN1dmlj6c8sjjPP3ci6xYuZq/JoF91BU/YP99P1Psn50adQ2UlSqVGqqBbXWn0hjgtoh4ooF9d0TEOU314VKJNWTpKw+UewhWgbbrso+aPiq3c/Y8Pe+Yc8cb9zR5PkmtgNnAkog4VVJn4M/AXsDrwFkRsWVym5eSlEoiYlhDQTvZ12TQNjNraSWYVXIxMD/r8+XAtIjoBUxjK1Z+/3RfRjYzSxSzxi2pJ3AK8Kes5kHA+OT9eGBwoWN14DYzI3PLe76bpBpJs7O2mi26+y/gJ3w8zneLiGUAyWvXQsfqZ5WYmdG86YDZU5e3JOlUYHlEPC2pT1EGtwUHbjMzijqr5BhgoKSTgbZAe0n/DbwtqXtELJPUHVhe6AlcKjEzo3mlklwiYkRE9IyIvYAhwCMRcS4wGRiaHDYUuLfQsTrjNjOjRW6suRaYKGkYsAg4s9COHLjNzCjNLe8RMR2Ynrx/D+hbjH4duM3MSNdCCg7cZmbQ4JMUK5UDt5kZUOeM28wsXVwqMTNLGZdKzMxSxhm3mVnKpGkFHAduMzPStZCCA7eZGS6VmJmljgO3mVnKeFaJmVnKOOM2M0sZzyoxM0uZumiBB7sWiQO3mRmucZuZpY5r3GZmKZOmGrfXnDQzA+oj8t5ykbS7pEclzZc0V9LFSXtnSQ9Jejl57VToWB24zczIZNz5/teEWuCHEXEAcCQwXFJv4HJgWkT0AqYlnwviUomZGcWbVRIRy4BlyfvVkuYDPYBBQJ/ksPFk1qK8rJBzOOM2M6N5pRJJNZJmZ201DfUpaS/g88BTQLckqG8K7l0LHaszbjMzmndxMiJGA6NzHSNpJ2AScElErJK0dQPM4sBtZgZNXnRsDknbkQnat0fE3Unz25K6R8QySd2B5YX271KJmRnFuzipTGo9BpgfEddn7ZoMDE3eDwXuLXSszrjNzIC6qCtWV8cA3wDmSHouafspcC0wUdIwYBFwZqEncOA2M6N4t7xHxBNAYwXtvsU4hwO3mRm+5d3MLHX8kCkzs5Qp5qySUnPgNjMjXQ+ZcuA2M8MLKZiZpY5r3GZmKeMat5lZyjjjNjNLGc/jNjNLGWfcZmYp41klZmYp44uTZmYp41KJmVnK+M5JM7OUccZtZpYyaapxK01/y3xaSapJFic128x/Lj69vOZkOtSUewBWkfzn4lPKgdvMLGUcuM3MUsaBOx1cx7SG+M/Fp5QvTpqZpYwzbjOzlHHgNjNLGQfuCifpJEkLJC2UdHm5x2PlJ2mspOWSXiz3WKw8HLgrmKRWwM3AV4DewNmSepd3VFYBxgEnlXsQVj4O3JXtCGBhRLwaERuACcCgMo/JyiwiZgDvl3scVj4O3JWtB/Bm1ufFSZuZfYo5cFc2NdDm+Ztmn3IO3JVtMbB71ueewNIyjcXMKoQDd2WbBfSStLek1sAQYHKZx2RmZebAXcEiohb4PvAgMB+YGBFzyzsqKzdJdwL/AvaTtFjSsHKPyVqWb3k3M0sZZ9xmZinjwG1mljIO3GZmKePAbWaWMg7cZmYp48BtJSGpTtJzkl6U9BdJO2xFX+Mk/Ufy/k+5HrQlqY+kows4x+uSuhQ6RrOW5MBtpbIuIg6NiIOADcD52TuTJx82W0R8JyLm5TikD9DswG2WJg7c1hIeBz6bZMOPSroDmCOplaTfSJol6QVJ3wVQxk2S5km6H+i6qSNJ0yUdlrw/SdIzkp6XNE3SXmT+grg0yfaPlbSLpEnJOWZJOib57s6Spkp6VtKtNPxcGLOKVF3uAdi2TVI1meeJT0majgAOiojXJNUAKyPicEltgH9Imgp8HtgPOBjoBswDxm7R7y7A/wGOS/rqHBHvS/ojsCYifpscdwfwu4h4QtIeZO5CPQAYCTwREVdJOgWoKen/CLMicuC2Utle0nPJ+8eBMWRKGDMj4rWkvT9wyKb6NdAB6AUcB9wZEXXAUkmPNND/kcCMTX1FRGPPp+4H9JY2J9TtJbVLzvHV5Lv3S/qgsJ9p1vIcuK1U1kXEodkNSfBcm90EXBgRD25x3Mk0/fha5XEMZMqBR0XEugbG4uc9WCq5xm3l9CBwgaTtACTtK2lHYAYwJKmBdweOb+C7/wK+LGnv5Ludk/bVQLus46aSeVAXyXGHJm9nAF9P2r4CdCrWjzIrNQduK6c/kalfP5MsfHsrmX8F3gO8DMwB/gA8tuUXI+IdMnXpuyU9D/w52XUfcPqmi5PARcBhycXPeXw0u+VK4DhJz5Ap2Swq0W80Kzo/HdDMLGWccZuZpYwDt5lZyjhwm5mljAO3mVnKOHCbmaWMA7eZWco4cJuZpcz/B0uZRQU3ugMuAAAAAElFTkSuQmCC"/>
          <p:cNvSpPr>
            <a:spLocks noChangeAspect="1" noChangeArrowheads="1"/>
          </p:cNvSpPr>
          <p:nvPr/>
        </p:nvSpPr>
        <p:spPr bwMode="auto">
          <a:xfrm>
            <a:off x="34925" y="-68263"/>
            <a:ext cx="304800" cy="386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478756" y="4262688"/>
            <a:ext cx="3486150" cy="2495550"/>
          </a:xfrm>
          <a:prstGeom prst="rect">
            <a:avLst/>
          </a:prstGeom>
        </p:spPr>
      </p:pic>
    </p:spTree>
    <p:extLst>
      <p:ext uri="{BB962C8B-B14F-4D97-AF65-F5344CB8AC3E}">
        <p14:creationId xmlns:p14="http://schemas.microsoft.com/office/powerpoint/2010/main" val="1971971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Masking Segmentation Technique</a:t>
            </a:r>
            <a:endParaRPr lang="en-IN" dirty="0"/>
          </a:p>
        </p:txBody>
      </p:sp>
      <p:sp>
        <p:nvSpPr>
          <p:cNvPr id="5" name="Rectangle 4"/>
          <p:cNvSpPr/>
          <p:nvPr/>
        </p:nvSpPr>
        <p:spPr>
          <a:xfrm>
            <a:off x="323557" y="2053883"/>
            <a:ext cx="9580098" cy="2462213"/>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Accuracy: 93.85964912280701%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[[149 8] [ 13 172]]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Precision=TP/TP+FP: 91.9753086419753 %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Sensitivity=TP/TP+FN: 94.90445859872611 %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Specificity=TN/TN+FP: 92.97297297297297 %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F1-Score: 93.41692789968651 %</a:t>
            </a:r>
            <a:r>
              <a:rPr lang="en-US" altLang="en-US" sz="2400" dirty="0"/>
              <a:t> </a:t>
            </a:r>
            <a:endParaRPr lang="en-US" altLang="en-US" sz="2400" dirty="0" smtClean="0"/>
          </a:p>
          <a:p>
            <a:pPr lvl="0" defTabSz="914400" eaLnBrk="0" fontAlgn="base" hangingPunct="0">
              <a:spcBef>
                <a:spcPct val="0"/>
              </a:spcBef>
              <a:spcAft>
                <a:spcPct val="0"/>
              </a:spcAft>
            </a:pPr>
            <a:endParaRPr lang="en-US" altLang="en-US" sz="4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70242" y="3939687"/>
            <a:ext cx="4017352" cy="2615858"/>
          </a:xfrm>
          <a:prstGeom prst="rect">
            <a:avLst/>
          </a:prstGeom>
        </p:spPr>
      </p:pic>
    </p:spTree>
    <p:extLst>
      <p:ext uri="{BB962C8B-B14F-4D97-AF65-F5344CB8AC3E}">
        <p14:creationId xmlns:p14="http://schemas.microsoft.com/office/powerpoint/2010/main" val="196860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a:t>
            </a:r>
            <a:r>
              <a:rPr lang="en-US" dirty="0" smtClean="0"/>
              <a:t>3-Random Forest</a:t>
            </a:r>
            <a:endParaRPr lang="en-IN" dirty="0"/>
          </a:p>
        </p:txBody>
      </p:sp>
      <p:sp>
        <p:nvSpPr>
          <p:cNvPr id="3" name="Content Placeholder 2"/>
          <p:cNvSpPr>
            <a:spLocks noGrp="1"/>
          </p:cNvSpPr>
          <p:nvPr>
            <p:ph idx="1"/>
          </p:nvPr>
        </p:nvSpPr>
        <p:spPr>
          <a:xfrm>
            <a:off x="132347" y="1997242"/>
            <a:ext cx="10161835" cy="4764505"/>
          </a:xfrm>
        </p:spPr>
        <p:txBody>
          <a:bodyPr>
            <a:normAutofit fontScale="85000" lnSpcReduction="20000"/>
          </a:bodyPr>
          <a:lstStyle/>
          <a:p>
            <a:r>
              <a:rPr lang="en-IN" dirty="0"/>
              <a:t>from </a:t>
            </a:r>
            <a:r>
              <a:rPr lang="en-IN" dirty="0" err="1"/>
              <a:t>sklearn.ensemble</a:t>
            </a:r>
            <a:r>
              <a:rPr lang="en-IN" dirty="0"/>
              <a:t> import  </a:t>
            </a:r>
            <a:r>
              <a:rPr lang="en-IN" dirty="0" err="1"/>
              <a:t>RandomForestClassifier</a:t>
            </a:r>
            <a:endParaRPr lang="en-IN" dirty="0"/>
          </a:p>
          <a:p>
            <a:r>
              <a:rPr lang="en-IN" dirty="0"/>
              <a:t>from </a:t>
            </a:r>
            <a:r>
              <a:rPr lang="en-IN" dirty="0" err="1"/>
              <a:t>sklearn.metrics</a:t>
            </a:r>
            <a:r>
              <a:rPr lang="en-IN" dirty="0"/>
              <a:t> import </a:t>
            </a:r>
            <a:r>
              <a:rPr lang="en-IN" dirty="0" err="1"/>
              <a:t>accuracy_score</a:t>
            </a:r>
            <a:endParaRPr lang="en-IN" dirty="0"/>
          </a:p>
          <a:p>
            <a:r>
              <a:rPr lang="en-IN" dirty="0"/>
              <a:t>import pandas as </a:t>
            </a:r>
            <a:r>
              <a:rPr lang="en-IN" dirty="0" err="1"/>
              <a:t>pd</a:t>
            </a:r>
            <a:endParaRPr lang="en-IN" dirty="0"/>
          </a:p>
          <a:p>
            <a:r>
              <a:rPr lang="en-IN" dirty="0"/>
              <a:t>import </a:t>
            </a:r>
            <a:r>
              <a:rPr lang="en-IN" dirty="0" err="1"/>
              <a:t>numpy</a:t>
            </a:r>
            <a:endParaRPr lang="en-IN" dirty="0"/>
          </a:p>
          <a:p>
            <a:r>
              <a:rPr lang="en-IN" dirty="0" err="1"/>
              <a:t>clf</a:t>
            </a:r>
            <a:r>
              <a:rPr lang="en-IN" dirty="0"/>
              <a:t>=</a:t>
            </a:r>
            <a:r>
              <a:rPr lang="en-IN" dirty="0" err="1"/>
              <a:t>RandomForestClassifier</a:t>
            </a:r>
            <a:r>
              <a:rPr lang="en-IN" dirty="0"/>
              <a:t>(</a:t>
            </a:r>
            <a:r>
              <a:rPr lang="en-IN" dirty="0" err="1"/>
              <a:t>n_estimators</a:t>
            </a:r>
            <a:r>
              <a:rPr lang="en-IN" dirty="0"/>
              <a:t>=1000,criterion='entropy',</a:t>
            </a:r>
            <a:r>
              <a:rPr lang="en-IN" dirty="0" err="1"/>
              <a:t>random_state</a:t>
            </a:r>
            <a:r>
              <a:rPr lang="en-IN" dirty="0"/>
              <a:t>=0)</a:t>
            </a:r>
          </a:p>
          <a:p>
            <a:r>
              <a:rPr lang="en-IN" dirty="0" err="1"/>
              <a:t>clf.fit</a:t>
            </a:r>
            <a:r>
              <a:rPr lang="en-IN" dirty="0"/>
              <a:t>(</a:t>
            </a:r>
            <a:r>
              <a:rPr lang="en-IN" dirty="0" err="1"/>
              <a:t>trainDataGlobal,trainLabelsGlobal</a:t>
            </a:r>
            <a:r>
              <a:rPr lang="en-IN" dirty="0"/>
              <a:t>)</a:t>
            </a:r>
          </a:p>
          <a:p>
            <a:r>
              <a:rPr lang="en-IN" dirty="0" err="1"/>
              <a:t>pred</a:t>
            </a:r>
            <a:r>
              <a:rPr lang="en-IN" dirty="0"/>
              <a:t>=</a:t>
            </a:r>
            <a:r>
              <a:rPr lang="en-IN" dirty="0" err="1"/>
              <a:t>clf.predict</a:t>
            </a:r>
            <a:r>
              <a:rPr lang="en-IN" dirty="0"/>
              <a:t>(</a:t>
            </a:r>
            <a:r>
              <a:rPr lang="en-IN" dirty="0" err="1"/>
              <a:t>testDataGlobal</a:t>
            </a:r>
            <a:r>
              <a:rPr lang="en-IN" dirty="0"/>
              <a:t>)</a:t>
            </a:r>
          </a:p>
          <a:p>
            <a:r>
              <a:rPr lang="en-IN" dirty="0" err="1"/>
              <a:t>acc_rf</a:t>
            </a:r>
            <a:r>
              <a:rPr lang="en-IN" dirty="0"/>
              <a:t>=</a:t>
            </a:r>
            <a:r>
              <a:rPr lang="en-IN" dirty="0" err="1"/>
              <a:t>accuracy_score</a:t>
            </a:r>
            <a:r>
              <a:rPr lang="en-IN" dirty="0"/>
              <a:t>(</a:t>
            </a:r>
            <a:r>
              <a:rPr lang="en-IN" dirty="0" err="1"/>
              <a:t>pred,testLabelsGlobal</a:t>
            </a:r>
            <a:r>
              <a:rPr lang="en-IN" dirty="0"/>
              <a:t>)</a:t>
            </a:r>
          </a:p>
          <a:p>
            <a:r>
              <a:rPr lang="en-IN" dirty="0"/>
              <a:t>print("Accuracy:",</a:t>
            </a:r>
            <a:r>
              <a:rPr lang="en-IN" dirty="0" err="1"/>
              <a:t>str</a:t>
            </a:r>
            <a:r>
              <a:rPr lang="en-IN" dirty="0"/>
              <a:t>(</a:t>
            </a:r>
            <a:r>
              <a:rPr lang="en-IN" dirty="0" err="1"/>
              <a:t>acc_rf</a:t>
            </a:r>
            <a:r>
              <a:rPr lang="en-IN" dirty="0"/>
              <a:t>*100)+"%");</a:t>
            </a:r>
          </a:p>
          <a:p>
            <a:r>
              <a:rPr lang="en-IN" dirty="0"/>
              <a:t>cm=</a:t>
            </a:r>
            <a:r>
              <a:rPr lang="en-IN" dirty="0" err="1"/>
              <a:t>confusion_matrix</a:t>
            </a:r>
            <a:r>
              <a:rPr lang="en-IN" dirty="0"/>
              <a:t>(</a:t>
            </a:r>
            <a:r>
              <a:rPr lang="en-IN" dirty="0" err="1"/>
              <a:t>testLabelsGlobal,pred</a:t>
            </a:r>
            <a:r>
              <a:rPr lang="en-IN" dirty="0" smtClean="0"/>
              <a:t>)</a:t>
            </a:r>
            <a:endParaRPr lang="en-IN" dirty="0"/>
          </a:p>
          <a:p>
            <a:r>
              <a:rPr lang="en-IN" dirty="0"/>
              <a:t>print(cm)</a:t>
            </a:r>
          </a:p>
          <a:p>
            <a:r>
              <a:rPr lang="en-IN" dirty="0" err="1"/>
              <a:t>Precision_rf</a:t>
            </a:r>
            <a:r>
              <a:rPr lang="en-IN" dirty="0"/>
              <a:t>=(cm[0][0])*100/(cm[0][0]+cm[1][0])</a:t>
            </a:r>
          </a:p>
          <a:p>
            <a:r>
              <a:rPr lang="en-IN" dirty="0" err="1"/>
              <a:t>Sensitivity_rf</a:t>
            </a:r>
            <a:r>
              <a:rPr lang="en-IN" dirty="0"/>
              <a:t>=(cm[0][0])*100/(cm[0][0]+cm[0][1])</a:t>
            </a:r>
          </a:p>
          <a:p>
            <a:r>
              <a:rPr lang="en-IN" dirty="0" err="1"/>
              <a:t>Specificity_rf</a:t>
            </a:r>
            <a:r>
              <a:rPr lang="en-IN" dirty="0"/>
              <a:t>=(cm[1][1])*100/(cm[1][1]+cm[1][0])</a:t>
            </a:r>
          </a:p>
          <a:p>
            <a:endParaRPr lang="en-IN" dirty="0" smtClean="0"/>
          </a:p>
          <a:p>
            <a:endParaRPr lang="en-IN" dirty="0"/>
          </a:p>
        </p:txBody>
      </p:sp>
    </p:spTree>
    <p:extLst>
      <p:ext uri="{BB962C8B-B14F-4D97-AF65-F5344CB8AC3E}">
        <p14:creationId xmlns:p14="http://schemas.microsoft.com/office/powerpoint/2010/main" val="309279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757" y="120316"/>
            <a:ext cx="10455443" cy="6217087"/>
          </a:xfrm>
          <a:prstGeom prst="rect">
            <a:avLst/>
          </a:prstGeom>
        </p:spPr>
        <p:txBody>
          <a:bodyPr wrap="square">
            <a:spAutoFit/>
          </a:bodyPr>
          <a:lstStyle/>
          <a:p>
            <a:r>
              <a:rPr lang="en-IN" sz="2800" dirty="0"/>
              <a:t>import </a:t>
            </a:r>
            <a:r>
              <a:rPr lang="en-IN" sz="2800" dirty="0" err="1"/>
              <a:t>seaborn</a:t>
            </a:r>
            <a:r>
              <a:rPr lang="en-IN" sz="2800" dirty="0"/>
              <a:t> as </a:t>
            </a:r>
            <a:r>
              <a:rPr lang="en-IN" sz="2800" dirty="0" err="1"/>
              <a:t>sm</a:t>
            </a:r>
            <a:endParaRPr lang="en-IN" sz="2800" dirty="0"/>
          </a:p>
          <a:p>
            <a:r>
              <a:rPr lang="en-IN" sz="2800" dirty="0" err="1"/>
              <a:t>sm.heatmap</a:t>
            </a:r>
            <a:r>
              <a:rPr lang="en-IN" sz="2800" dirty="0"/>
              <a:t>(</a:t>
            </a:r>
            <a:r>
              <a:rPr lang="en-IN" sz="2800" dirty="0" err="1"/>
              <a:t>cm,annot</a:t>
            </a:r>
            <a:r>
              <a:rPr lang="en-IN" sz="2800" dirty="0"/>
              <a:t>=True)</a:t>
            </a:r>
          </a:p>
          <a:p>
            <a:r>
              <a:rPr lang="en-IN" sz="2800" dirty="0" err="1"/>
              <a:t>plt.xlabel</a:t>
            </a:r>
            <a:r>
              <a:rPr lang="en-IN" sz="2800" dirty="0"/>
              <a:t>('Predicted')</a:t>
            </a:r>
          </a:p>
          <a:p>
            <a:r>
              <a:rPr lang="en-IN" sz="2800" dirty="0" err="1"/>
              <a:t>plt.ylabel</a:t>
            </a:r>
            <a:r>
              <a:rPr lang="en-IN" sz="2800" dirty="0"/>
              <a:t>('Actual')</a:t>
            </a:r>
          </a:p>
          <a:p>
            <a:r>
              <a:rPr lang="en-IN" sz="2600" dirty="0" smtClean="0"/>
              <a:t>print</a:t>
            </a:r>
            <a:r>
              <a:rPr lang="en-IN" sz="2600" dirty="0"/>
              <a:t>("Precision=TP/TP+FP:",(cm[0][0])*100/(cm[0][0]+cm[1][0]),'%')</a:t>
            </a:r>
          </a:p>
          <a:p>
            <a:r>
              <a:rPr lang="en-IN" sz="2600" dirty="0"/>
              <a:t>print("Sensitivity=TP/TP+FN:",(cm[0][0])*100/(cm[0][0]+cm[0][1</a:t>
            </a:r>
            <a:r>
              <a:rPr lang="en-IN" sz="2600" dirty="0" smtClean="0"/>
              <a:t>]),'%)</a:t>
            </a:r>
            <a:endParaRPr lang="en-IN" sz="2600" dirty="0"/>
          </a:p>
          <a:p>
            <a:r>
              <a:rPr lang="en-IN" sz="2600" dirty="0"/>
              <a:t>print("Specificity=TN/TN+FP:",(cm[1][1])*100/(cm[1][1]+cm[1][0</a:t>
            </a:r>
            <a:r>
              <a:rPr lang="en-IN" sz="2600" dirty="0" smtClean="0"/>
              <a:t>]),')</a:t>
            </a:r>
            <a:endParaRPr lang="en-IN" sz="2600" dirty="0"/>
          </a:p>
          <a:p>
            <a:r>
              <a:rPr lang="en-IN" sz="2600" dirty="0" err="1"/>
              <a:t>f_rf</a:t>
            </a:r>
            <a:r>
              <a:rPr lang="en-IN" sz="2600" dirty="0"/>
              <a:t>=2*(</a:t>
            </a:r>
            <a:r>
              <a:rPr lang="en-IN" sz="2600" dirty="0" err="1"/>
              <a:t>Precision_rf</a:t>
            </a:r>
            <a:r>
              <a:rPr lang="en-IN" sz="2600" dirty="0"/>
              <a:t>*</a:t>
            </a:r>
            <a:r>
              <a:rPr lang="en-IN" sz="2600" dirty="0" err="1"/>
              <a:t>Sensitivity_rf</a:t>
            </a:r>
            <a:r>
              <a:rPr lang="en-IN" sz="2600" dirty="0"/>
              <a:t>)/(</a:t>
            </a:r>
            <a:r>
              <a:rPr lang="en-IN" sz="2600" dirty="0" err="1"/>
              <a:t>Precision_rf+Sensitivity_rf</a:t>
            </a:r>
            <a:r>
              <a:rPr lang="en-IN" sz="2600" dirty="0"/>
              <a:t>)</a:t>
            </a:r>
          </a:p>
          <a:p>
            <a:r>
              <a:rPr lang="en-IN" sz="2600" dirty="0"/>
              <a:t>print("F1-Score:",f_rf</a:t>
            </a:r>
            <a:r>
              <a:rPr lang="en-IN" sz="2600" dirty="0" smtClean="0"/>
              <a:t>,'%')</a:t>
            </a:r>
            <a:endParaRPr lang="en-IN" sz="2600" dirty="0"/>
          </a:p>
          <a:p>
            <a:r>
              <a:rPr lang="en-IN" sz="2600" dirty="0" err="1"/>
              <a:t>importances</a:t>
            </a:r>
            <a:r>
              <a:rPr lang="en-IN" sz="2600" dirty="0"/>
              <a:t>=</a:t>
            </a:r>
            <a:r>
              <a:rPr lang="en-IN" sz="2600" dirty="0" err="1"/>
              <a:t>clf.feature_importances</a:t>
            </a:r>
            <a:r>
              <a:rPr lang="en-IN" sz="2600" dirty="0"/>
              <a:t>_</a:t>
            </a:r>
          </a:p>
          <a:p>
            <a:r>
              <a:rPr lang="en-IN" sz="2600" dirty="0"/>
              <a:t>for x in range (0,len(</a:t>
            </a:r>
            <a:r>
              <a:rPr lang="en-IN" sz="2600" dirty="0" err="1"/>
              <a:t>importances</a:t>
            </a:r>
            <a:r>
              <a:rPr lang="en-IN" sz="2600" dirty="0"/>
              <a:t>)):</a:t>
            </a:r>
          </a:p>
          <a:p>
            <a:r>
              <a:rPr lang="en-IN" sz="2600" dirty="0"/>
              <a:t>    print("Feature {}:{}".format(</a:t>
            </a:r>
            <a:r>
              <a:rPr lang="en-IN" sz="2600" dirty="0" err="1"/>
              <a:t>x,importances</a:t>
            </a:r>
            <a:r>
              <a:rPr lang="en-IN" sz="2600" dirty="0"/>
              <a:t>[x]))</a:t>
            </a:r>
          </a:p>
          <a:p>
            <a:r>
              <a:rPr lang="en-IN" sz="2600" dirty="0" err="1"/>
              <a:t>plt.subplots</a:t>
            </a:r>
            <a:r>
              <a:rPr lang="en-IN" sz="2600" dirty="0"/>
              <a:t>(</a:t>
            </a:r>
            <a:r>
              <a:rPr lang="en-IN" sz="2600" dirty="0" err="1"/>
              <a:t>figsize</a:t>
            </a:r>
            <a:r>
              <a:rPr lang="en-IN" sz="2600" dirty="0"/>
              <a:t> =(16,9))   </a:t>
            </a:r>
          </a:p>
          <a:p>
            <a:r>
              <a:rPr lang="en-IN" sz="2600" dirty="0" err="1"/>
              <a:t>plt.bar</a:t>
            </a:r>
            <a:r>
              <a:rPr lang="en-IN" sz="2600" dirty="0"/>
              <a:t>(</a:t>
            </a:r>
            <a:r>
              <a:rPr lang="en-IN" sz="2600" dirty="0" err="1"/>
              <a:t>np.arange</a:t>
            </a:r>
            <a:r>
              <a:rPr lang="en-IN" sz="2600" dirty="0"/>
              <a:t>(0,549),</a:t>
            </a:r>
            <a:r>
              <a:rPr lang="en-IN" sz="2600" dirty="0" err="1"/>
              <a:t>importances</a:t>
            </a:r>
            <a:r>
              <a:rPr lang="en-IN" sz="2600" dirty="0"/>
              <a:t>)</a:t>
            </a:r>
          </a:p>
          <a:p>
            <a:r>
              <a:rPr lang="en-IN" sz="2600" dirty="0" err="1"/>
              <a:t>plt.show</a:t>
            </a:r>
            <a:r>
              <a:rPr lang="en-IN" sz="2600" dirty="0"/>
              <a:t>()</a:t>
            </a:r>
            <a:endParaRPr lang="en-IN" sz="2600" dirty="0"/>
          </a:p>
        </p:txBody>
      </p:sp>
    </p:spTree>
    <p:extLst>
      <p:ext uri="{BB962C8B-B14F-4D97-AF65-F5344CB8AC3E}">
        <p14:creationId xmlns:p14="http://schemas.microsoft.com/office/powerpoint/2010/main" val="6886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Explanation</a:t>
            </a:r>
            <a:endParaRPr lang="en-IN" dirty="0"/>
          </a:p>
        </p:txBody>
      </p:sp>
      <p:sp>
        <p:nvSpPr>
          <p:cNvPr id="3" name="Content Placeholder 2"/>
          <p:cNvSpPr>
            <a:spLocks noGrp="1"/>
          </p:cNvSpPr>
          <p:nvPr>
            <p:ph idx="1"/>
          </p:nvPr>
        </p:nvSpPr>
        <p:spPr>
          <a:xfrm>
            <a:off x="0" y="2012742"/>
            <a:ext cx="8318499" cy="4540458"/>
          </a:xfrm>
        </p:spPr>
        <p:txBody>
          <a:bodyPr>
            <a:normAutofit lnSpcReduction="10000"/>
          </a:bodyPr>
          <a:lstStyle/>
          <a:p>
            <a:r>
              <a:rPr lang="en-IN" dirty="0">
                <a:latin typeface="Calibri" panose="020F0502020204030204" pitchFamily="34" charset="0"/>
                <a:cs typeface="Calibri" panose="020F0502020204030204" pitchFamily="34" charset="0"/>
              </a:rPr>
              <a:t>This is a classification algorithm</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subroutine of this algorithm is decision tree.</a:t>
            </a:r>
          </a:p>
          <a:p>
            <a:r>
              <a:rPr lang="en-IN" dirty="0" smtClean="0">
                <a:latin typeface="Calibri" panose="020F0502020204030204" pitchFamily="34" charset="0"/>
                <a:cs typeface="Calibri" panose="020F0502020204030204" pitchFamily="34" charset="0"/>
              </a:rPr>
              <a:t>When </a:t>
            </a:r>
            <a:r>
              <a:rPr lang="en-IN" dirty="0">
                <a:latin typeface="Calibri" panose="020F0502020204030204" pitchFamily="34" charset="0"/>
                <a:cs typeface="Calibri" panose="020F0502020204030204" pitchFamily="34" charset="0"/>
              </a:rPr>
              <a:t>the data set is very large the height of single decision tree will be very large which would result is performance of algorithm.</a:t>
            </a:r>
          </a:p>
          <a:p>
            <a:r>
              <a:rPr lang="en-IN" dirty="0" smtClean="0">
                <a:latin typeface="Calibri" panose="020F0502020204030204" pitchFamily="34" charset="0"/>
                <a:cs typeface="Calibri" panose="020F0502020204030204" pitchFamily="34" charset="0"/>
              </a:rPr>
              <a:t>Thus </a:t>
            </a:r>
            <a:r>
              <a:rPr lang="en-IN" dirty="0">
                <a:latin typeface="Calibri" panose="020F0502020204030204" pitchFamily="34" charset="0"/>
                <a:cs typeface="Calibri" panose="020F0502020204030204" pitchFamily="34" charset="0"/>
              </a:rPr>
              <a:t>we split the data set and make different decision trees and then take an average and return the result.</a:t>
            </a:r>
          </a:p>
          <a:p>
            <a:pPr>
              <a:spcAft>
                <a:spcPts val="800"/>
              </a:spcAft>
            </a:pPr>
            <a:r>
              <a:rPr lang="en-IN" dirty="0">
                <a:latin typeface="Calibri" panose="020F0502020204030204" pitchFamily="34" charset="0"/>
                <a:cs typeface="Calibri" panose="020F0502020204030204" pitchFamily="34" charset="0"/>
              </a:rPr>
              <a:t>While </a:t>
            </a:r>
            <a:r>
              <a:rPr lang="en-IN" dirty="0">
                <a:latin typeface="Calibri" panose="020F0502020204030204" pitchFamily="34" charset="0"/>
                <a:cs typeface="Calibri" panose="020F0502020204030204" pitchFamily="34" charset="0"/>
              </a:rPr>
              <a:t>building subsets of data for trees, the word “random” comes into the picture. </a:t>
            </a:r>
            <a:r>
              <a:rPr lang="en-IN" dirty="0">
                <a:latin typeface="Calibri" panose="020F0502020204030204" pitchFamily="34" charset="0"/>
                <a:cs typeface="Calibri" panose="020F0502020204030204" pitchFamily="34" charset="0"/>
              </a:rPr>
              <a:t>A subset of data is made by randomly selecting x number of features (columns) and y number of examples (rows) from the original dataset of n features and m </a:t>
            </a:r>
            <a:r>
              <a:rPr lang="en-IN" dirty="0">
                <a:latin typeface="Calibri" panose="020F0502020204030204" pitchFamily="34" charset="0"/>
                <a:cs typeface="Calibri" panose="020F0502020204030204" pitchFamily="34" charset="0"/>
              </a:rPr>
              <a:t>examples</a:t>
            </a:r>
            <a:r>
              <a:rPr lang="en-IN" dirty="0" smtClean="0">
                <a:latin typeface="Calibri" panose="020F0502020204030204" pitchFamily="34" charset="0"/>
                <a:cs typeface="Calibri" panose="020F0502020204030204" pitchFamily="34" charset="0"/>
              </a:rPr>
              <a:t>.</a:t>
            </a:r>
          </a:p>
          <a:p>
            <a:pPr>
              <a:spcAft>
                <a:spcPts val="800"/>
              </a:spcAft>
            </a:pPr>
            <a:endParaRPr lang="en-US" dirty="0">
              <a:latin typeface="Calibri" panose="020F0502020204030204" pitchFamily="34" charset="0"/>
              <a:cs typeface="Calibri" panose="020F0502020204030204" pitchFamily="34" charset="0"/>
            </a:endParaRPr>
          </a:p>
          <a:p>
            <a:pPr>
              <a:spcAft>
                <a:spcPts val="800"/>
              </a:spcAft>
            </a:pPr>
            <a:endParaRPr lang="en-IN" dirty="0" smtClean="0">
              <a:latin typeface="Calibri" panose="020F0502020204030204" pitchFamily="34" charset="0"/>
              <a:cs typeface="Calibri" panose="020F0502020204030204" pitchFamily="34" charset="0"/>
            </a:endParaRPr>
          </a:p>
          <a:p>
            <a:pPr>
              <a:spcAft>
                <a:spcPts val="800"/>
              </a:spcAft>
            </a:pPr>
            <a:endParaRPr lang="en-US" dirty="0">
              <a:latin typeface="Calibri" panose="020F0502020204030204" pitchFamily="34" charset="0"/>
              <a:cs typeface="Calibri" panose="020F0502020204030204" pitchFamily="34" charset="0"/>
            </a:endParaRPr>
          </a:p>
          <a:p>
            <a:pPr>
              <a:spcAft>
                <a:spcPts val="800"/>
              </a:spcAft>
            </a:pPr>
            <a:endParaRPr lang="en-US" dirty="0" smtClean="0">
              <a:latin typeface="Calibri" panose="020F0502020204030204" pitchFamily="34" charset="0"/>
              <a:cs typeface="Calibri" panose="020F0502020204030204" pitchFamily="34" charset="0"/>
            </a:endParaRPr>
          </a:p>
          <a:p>
            <a:pPr>
              <a:spcAft>
                <a:spcPts val="800"/>
              </a:spcAft>
            </a:pPr>
            <a:endParaRPr lang="en-IN" dirty="0" smtClean="0">
              <a:latin typeface="Calibri" panose="020F0502020204030204" pitchFamily="34" charset="0"/>
              <a:cs typeface="Calibri" panose="020F0502020204030204" pitchFamily="34" charset="0"/>
            </a:endParaRPr>
          </a:p>
          <a:p>
            <a:pPr>
              <a:spcAft>
                <a:spcPts val="800"/>
              </a:spcAft>
            </a:pPr>
            <a:endParaRPr lang="en-US" dirty="0">
              <a:latin typeface="Calibri" panose="020F0502020204030204" pitchFamily="34" charset="0"/>
              <a:cs typeface="Calibri" panose="020F0502020204030204" pitchFamily="34" charset="0"/>
            </a:endParaRPr>
          </a:p>
          <a:p>
            <a:endParaRPr lang="en-IN" dirty="0"/>
          </a:p>
        </p:txBody>
      </p:sp>
      <p:pic>
        <p:nvPicPr>
          <p:cNvPr id="4" name="Picture 4" descr="Random Forest">
            <a:extLst>
              <a:ext uri="{FF2B5EF4-FFF2-40B4-BE49-F238E27FC236}">
                <a16:creationId xmlns:a16="http://schemas.microsoft.com/office/drawing/2014/main" xmlns="" id="{349E7AAB-9F96-4FB7-9AD1-4AC968419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901" y="2572318"/>
            <a:ext cx="3733800" cy="381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00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9700" y="457200"/>
            <a:ext cx="9582150" cy="5389563"/>
          </a:xfrm>
        </p:spPr>
        <p:txBody>
          <a:bodyPr/>
          <a:lstStyle/>
          <a:p>
            <a:pPr>
              <a:lnSpc>
                <a:spcPts val="1680"/>
              </a:lnSpc>
              <a:spcBef>
                <a:spcPts val="1500"/>
              </a:spcBef>
              <a:spcAft>
                <a:spcPts val="1500"/>
              </a:spcAft>
            </a:pPr>
            <a:r>
              <a:rPr lang="en-IN" sz="1800" dirty="0">
                <a:solidFill>
                  <a:srgbClr val="595858"/>
                </a:solidFill>
                <a:latin typeface="Arial" panose="020B0604020202020204" pitchFamily="34" charset="0"/>
                <a:ea typeface="Times New Roman" panose="02020603050405020304" pitchFamily="18" charset="0"/>
                <a:cs typeface="Mangal" panose="02040503050203030202" pitchFamily="18" charset="0"/>
              </a:rPr>
              <a:t>But how come we decided that we should first split the data based on a particular feature and not on any other feature? </a:t>
            </a:r>
            <a:endParaRPr lang="en-IN" sz="1800" dirty="0" smtClean="0">
              <a:solidFill>
                <a:srgbClr val="595858"/>
              </a:solidFill>
              <a:latin typeface="Arial" panose="020B0604020202020204" pitchFamily="34" charset="0"/>
              <a:ea typeface="Times New Roman" panose="02020603050405020304" pitchFamily="18" charset="0"/>
              <a:cs typeface="Mangal" panose="02040503050203030202" pitchFamily="18" charset="0"/>
            </a:endParaRPr>
          </a:p>
          <a:p>
            <a:pPr>
              <a:lnSpc>
                <a:spcPts val="1680"/>
              </a:lnSpc>
              <a:spcBef>
                <a:spcPts val="1500"/>
              </a:spcBef>
              <a:spcAft>
                <a:spcPts val="1500"/>
              </a:spcAft>
            </a:pPr>
            <a:r>
              <a:rPr lang="en-IN" sz="1800" dirty="0">
                <a:solidFill>
                  <a:srgbClr val="595858"/>
                </a:solidFill>
                <a:latin typeface="Arial" panose="020B0604020202020204" pitchFamily="34" charset="0"/>
                <a:ea typeface="Times New Roman" panose="02020603050405020304" pitchFamily="18" charset="0"/>
                <a:cs typeface="Mangal" panose="02040503050203030202" pitchFamily="18" charset="0"/>
              </a:rPr>
              <a:t> </a:t>
            </a:r>
            <a:r>
              <a:rPr lang="en-IN" sz="1800" dirty="0" smtClean="0">
                <a:solidFill>
                  <a:srgbClr val="595858"/>
                </a:solidFill>
                <a:latin typeface="Arial" panose="020B0604020202020204" pitchFamily="34" charset="0"/>
                <a:ea typeface="Times New Roman" panose="02020603050405020304" pitchFamily="18" charset="0"/>
                <a:cs typeface="Mangal" panose="02040503050203030202" pitchFamily="18" charset="0"/>
              </a:rPr>
              <a:t>The </a:t>
            </a:r>
            <a:r>
              <a:rPr lang="en-IN" sz="1800" dirty="0">
                <a:solidFill>
                  <a:srgbClr val="595858"/>
                </a:solidFill>
                <a:latin typeface="Arial" panose="020B0604020202020204" pitchFamily="34" charset="0"/>
                <a:ea typeface="Times New Roman" panose="02020603050405020304" pitchFamily="18" charset="0"/>
                <a:cs typeface="Mangal" panose="02040503050203030202" pitchFamily="18" charset="0"/>
              </a:rPr>
              <a:t>reason is that this split was reducing the entropy by the maximum amount and gain is </a:t>
            </a:r>
            <a:r>
              <a:rPr lang="en-IN" sz="1800" dirty="0" smtClean="0">
                <a:solidFill>
                  <a:srgbClr val="595858"/>
                </a:solidFill>
                <a:latin typeface="Arial" panose="020B0604020202020204" pitchFamily="34" charset="0"/>
                <a:ea typeface="Times New Roman" panose="02020603050405020304" pitchFamily="18" charset="0"/>
                <a:cs typeface="Mangal" panose="02040503050203030202" pitchFamily="18" charset="0"/>
              </a:rPr>
              <a:t>  maximum</a:t>
            </a:r>
            <a:r>
              <a:rPr lang="en-IN" sz="1800" dirty="0">
                <a:solidFill>
                  <a:srgbClr val="595858"/>
                </a:solidFill>
                <a:latin typeface="Arial" panose="020B0604020202020204" pitchFamily="34" charset="0"/>
                <a:ea typeface="Times New Roman" panose="02020603050405020304" pitchFamily="18" charset="0"/>
                <a:cs typeface="Mangal" panose="02040503050203030202" pitchFamily="18" charset="0"/>
              </a:rPr>
              <a:t>.</a:t>
            </a:r>
          </a:p>
          <a:p>
            <a:pPr>
              <a:lnSpc>
                <a:spcPts val="1680"/>
              </a:lnSpc>
              <a:spcBef>
                <a:spcPts val="1500"/>
              </a:spcBef>
              <a:spcAft>
                <a:spcPts val="1500"/>
              </a:spcAft>
            </a:pPr>
            <a:r>
              <a:rPr lang="en-IN" sz="1800" b="1" i="1" dirty="0" smtClean="0">
                <a:solidFill>
                  <a:srgbClr val="333333"/>
                </a:solidFill>
                <a:latin typeface="Arial" panose="020B0604020202020204" pitchFamily="34" charset="0"/>
                <a:ea typeface="Times New Roman" panose="02020603050405020304" pitchFamily="18" charset="0"/>
                <a:cs typeface="Mangal" panose="02040503050203030202" pitchFamily="18" charset="0"/>
              </a:rPr>
              <a:t>Information Gain</a:t>
            </a:r>
            <a:r>
              <a:rPr lang="en-US" sz="1800" dirty="0">
                <a:latin typeface="Calibri" panose="020F0502020204030204" pitchFamily="34" charset="0"/>
                <a:ea typeface="Times New Roman" panose="02020603050405020304" pitchFamily="18" charset="0"/>
                <a:cs typeface="Mangal" panose="02040503050203030202" pitchFamily="18" charset="0"/>
              </a:rPr>
              <a:t> </a:t>
            </a:r>
            <a:r>
              <a:rPr lang="en-US" sz="1800" dirty="0" smtClean="0">
                <a:latin typeface="Calibri" panose="020F0502020204030204" pitchFamily="34" charset="0"/>
                <a:ea typeface="Times New Roman" panose="02020603050405020304" pitchFamily="18" charset="0"/>
                <a:cs typeface="Mangal" panose="02040503050203030202" pitchFamily="18" charset="0"/>
              </a:rPr>
              <a:t>                                                                                                                                     </a:t>
            </a:r>
            <a:r>
              <a:rPr lang="en-IN" sz="1800" dirty="0" smtClean="0">
                <a:solidFill>
                  <a:srgbClr val="595858"/>
                </a:solidFill>
                <a:latin typeface="Arial" panose="020B0604020202020204" pitchFamily="34" charset="0"/>
                <a:ea typeface="Times New Roman" panose="02020603050405020304" pitchFamily="18" charset="0"/>
                <a:cs typeface="Mangal" panose="02040503050203030202" pitchFamily="18" charset="0"/>
              </a:rPr>
              <a:t>The </a:t>
            </a:r>
            <a:r>
              <a:rPr lang="en-IN" sz="1800" dirty="0">
                <a:solidFill>
                  <a:srgbClr val="595858"/>
                </a:solidFill>
                <a:latin typeface="Arial" panose="020B0604020202020204" pitchFamily="34" charset="0"/>
                <a:ea typeface="Times New Roman" panose="02020603050405020304" pitchFamily="18" charset="0"/>
                <a:cs typeface="Mangal" panose="02040503050203030202" pitchFamily="18" charset="0"/>
              </a:rPr>
              <a:t>information gain is the amount by which the Entropy of the system reduces due to the split that we have done. We have created the tree using observations. </a:t>
            </a:r>
            <a:endParaRPr lang="en-US" sz="1800" dirty="0">
              <a:solidFill>
                <a:srgbClr val="595858"/>
              </a:solidFill>
              <a:latin typeface="Arial" panose="020B0604020202020204" pitchFamily="34" charset="0"/>
              <a:ea typeface="Times New Roman" panose="02020603050405020304" pitchFamily="18" charset="0"/>
              <a:cs typeface="Mangal" panose="02040503050203030202" pitchFamily="18" charset="0"/>
            </a:endParaRPr>
          </a:p>
          <a:p>
            <a:pPr marL="0" indent="0">
              <a:lnSpc>
                <a:spcPct val="107000"/>
              </a:lnSpc>
              <a:spcAft>
                <a:spcPts val="1575"/>
              </a:spcAft>
              <a:buNone/>
            </a:pPr>
            <a:endParaRPr lang="en-US" sz="1800" dirty="0" smtClean="0">
              <a:solidFill>
                <a:srgbClr val="595858"/>
              </a:solidFill>
              <a:latin typeface="Arial" panose="020B0604020202020204" pitchFamily="34" charset="0"/>
              <a:ea typeface="Times New Roman" panose="02020603050405020304" pitchFamily="18" charset="0"/>
              <a:cs typeface="Mangal" panose="02040503050203030202" pitchFamily="18" charset="0"/>
            </a:endParaRPr>
          </a:p>
          <a:p>
            <a:pPr marL="0" indent="0">
              <a:lnSpc>
                <a:spcPct val="107000"/>
              </a:lnSpc>
              <a:spcAft>
                <a:spcPts val="1575"/>
              </a:spcAft>
              <a:buNone/>
            </a:pPr>
            <a:endParaRPr lang="en-IN" sz="1800" dirty="0" smtClean="0">
              <a:solidFill>
                <a:srgbClr val="595858"/>
              </a:solidFill>
              <a:latin typeface="Arial" panose="020B0604020202020204" pitchFamily="34" charset="0"/>
              <a:ea typeface="Times New Roman" panose="02020603050405020304" pitchFamily="18" charset="0"/>
              <a:cs typeface="Mangal" panose="02040503050203030202" pitchFamily="18" charset="0"/>
            </a:endParaRPr>
          </a:p>
          <a:p>
            <a:pPr marL="0" indent="0">
              <a:lnSpc>
                <a:spcPct val="107000"/>
              </a:lnSpc>
              <a:spcAft>
                <a:spcPts val="1575"/>
              </a:spcAft>
              <a:buNone/>
            </a:pPr>
            <a:endParaRPr lang="en-US" sz="2000" dirty="0" smtClean="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1575"/>
              </a:spcAft>
              <a:buNone/>
            </a:pPr>
            <a:endParaRPr lang="en-US" sz="20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descr="Random Forests - Gain Formula"/>
          <p:cNvPicPr/>
          <p:nvPr/>
        </p:nvPicPr>
        <p:blipFill>
          <a:blip r:embed="rId2">
            <a:extLst>
              <a:ext uri="{28A0092B-C50C-407E-A947-70E740481C1C}">
                <a14:useLocalDpi xmlns:a14="http://schemas.microsoft.com/office/drawing/2010/main" val="0"/>
              </a:ext>
            </a:extLst>
          </a:blip>
          <a:srcRect/>
          <a:stretch>
            <a:fillRect/>
          </a:stretch>
        </p:blipFill>
        <p:spPr bwMode="auto">
          <a:xfrm>
            <a:off x="2215819" y="3901281"/>
            <a:ext cx="5124450" cy="1484713"/>
          </a:xfrm>
          <a:prstGeom prst="rect">
            <a:avLst/>
          </a:prstGeom>
          <a:noFill/>
          <a:ln>
            <a:noFill/>
          </a:ln>
        </p:spPr>
      </p:pic>
    </p:spTree>
    <p:extLst>
      <p:ext uri="{BB962C8B-B14F-4D97-AF65-F5344CB8AC3E}">
        <p14:creationId xmlns:p14="http://schemas.microsoft.com/office/powerpoint/2010/main" val="269705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79" y="108284"/>
            <a:ext cx="11321716" cy="7017306"/>
          </a:xfrm>
          <a:prstGeom prst="rect">
            <a:avLst/>
          </a:prstGeom>
        </p:spPr>
        <p:txBody>
          <a:bodyPr wrap="square">
            <a:spAutoFit/>
          </a:bodyPr>
          <a:lstStyle/>
          <a:p>
            <a:r>
              <a:rPr lang="en-IN" dirty="0" err="1"/>
              <a:t>Precision_NB</a:t>
            </a:r>
            <a:r>
              <a:rPr lang="en-IN" dirty="0"/>
              <a:t>=(cm[0][0])*100/(cm[0][0]+cm[1][0</a:t>
            </a:r>
            <a:r>
              <a:rPr lang="en-IN" dirty="0" smtClean="0"/>
              <a:t>])</a:t>
            </a:r>
          </a:p>
          <a:p>
            <a:endParaRPr lang="en-IN" dirty="0"/>
          </a:p>
          <a:p>
            <a:r>
              <a:rPr lang="en-IN" dirty="0" err="1"/>
              <a:t>Sensitivity_NB</a:t>
            </a:r>
            <a:r>
              <a:rPr lang="en-IN" dirty="0"/>
              <a:t>=(cm[0][0])*100/(cm[0][0]+cm[0][1])</a:t>
            </a:r>
          </a:p>
          <a:p>
            <a:endParaRPr lang="en-IN" dirty="0" smtClean="0"/>
          </a:p>
          <a:p>
            <a:r>
              <a:rPr lang="en-IN" dirty="0" err="1" smtClean="0"/>
              <a:t>Specificity_NB</a:t>
            </a:r>
            <a:r>
              <a:rPr lang="en-IN" dirty="0"/>
              <a:t>=(cm[1][1])*100/(cm[1][1]+cm[1][0])</a:t>
            </a:r>
          </a:p>
          <a:p>
            <a:endParaRPr lang="en-IN" dirty="0" smtClean="0"/>
          </a:p>
          <a:p>
            <a:r>
              <a:rPr lang="en-IN" dirty="0" smtClean="0"/>
              <a:t>import </a:t>
            </a:r>
            <a:r>
              <a:rPr lang="en-IN" dirty="0" err="1"/>
              <a:t>seaborn</a:t>
            </a:r>
            <a:r>
              <a:rPr lang="en-IN" dirty="0"/>
              <a:t> as </a:t>
            </a:r>
            <a:r>
              <a:rPr lang="en-IN" dirty="0" err="1"/>
              <a:t>sm</a:t>
            </a:r>
            <a:endParaRPr lang="en-IN" dirty="0"/>
          </a:p>
          <a:p>
            <a:endParaRPr lang="en-IN" dirty="0" smtClean="0"/>
          </a:p>
          <a:p>
            <a:r>
              <a:rPr lang="en-IN" dirty="0" err="1" smtClean="0"/>
              <a:t>sm.heatmap</a:t>
            </a:r>
            <a:r>
              <a:rPr lang="en-IN" dirty="0" smtClean="0"/>
              <a:t>(</a:t>
            </a:r>
            <a:r>
              <a:rPr lang="en-IN" dirty="0" err="1" smtClean="0"/>
              <a:t>cm,annot</a:t>
            </a:r>
            <a:r>
              <a:rPr lang="en-IN" dirty="0" smtClean="0"/>
              <a:t>=True</a:t>
            </a:r>
            <a:r>
              <a:rPr lang="en-IN" dirty="0"/>
              <a:t>)</a:t>
            </a:r>
          </a:p>
          <a:p>
            <a:endParaRPr lang="en-IN" dirty="0" smtClean="0"/>
          </a:p>
          <a:p>
            <a:r>
              <a:rPr lang="en-IN" dirty="0" err="1" smtClean="0"/>
              <a:t>plt.xlabel</a:t>
            </a:r>
            <a:r>
              <a:rPr lang="en-IN" dirty="0"/>
              <a:t>('Predicted</a:t>
            </a:r>
            <a:r>
              <a:rPr lang="en-IN" dirty="0" smtClean="0"/>
              <a:t>')</a:t>
            </a:r>
          </a:p>
          <a:p>
            <a:endParaRPr lang="en-IN" dirty="0"/>
          </a:p>
          <a:p>
            <a:r>
              <a:rPr lang="en-IN" dirty="0" err="1"/>
              <a:t>plt.ylabel</a:t>
            </a:r>
            <a:r>
              <a:rPr lang="en-IN" dirty="0"/>
              <a:t>('Actual')</a:t>
            </a:r>
          </a:p>
          <a:p>
            <a:endParaRPr lang="en-IN" dirty="0" smtClean="0"/>
          </a:p>
          <a:p>
            <a:r>
              <a:rPr lang="en-IN" dirty="0" smtClean="0"/>
              <a:t>print</a:t>
            </a:r>
            <a:r>
              <a:rPr lang="en-IN" dirty="0"/>
              <a:t>("[STATUS] </a:t>
            </a:r>
            <a:r>
              <a:rPr lang="en-IN" dirty="0" err="1"/>
              <a:t>splitted</a:t>
            </a:r>
            <a:r>
              <a:rPr lang="en-IN" dirty="0"/>
              <a:t> train and test data...")</a:t>
            </a:r>
          </a:p>
          <a:p>
            <a:endParaRPr lang="en-IN" dirty="0" smtClean="0"/>
          </a:p>
          <a:p>
            <a:r>
              <a:rPr lang="en-IN" dirty="0" smtClean="0"/>
              <a:t>print</a:t>
            </a:r>
            <a:r>
              <a:rPr lang="en-IN" dirty="0"/>
              <a:t>("Train data  : {}".format(</a:t>
            </a:r>
            <a:r>
              <a:rPr lang="en-IN" dirty="0" err="1"/>
              <a:t>trainDataGlobal.shape</a:t>
            </a:r>
            <a:r>
              <a:rPr lang="en-IN" dirty="0"/>
              <a:t>))</a:t>
            </a:r>
          </a:p>
          <a:p>
            <a:endParaRPr lang="en-IN" dirty="0" smtClean="0"/>
          </a:p>
          <a:p>
            <a:r>
              <a:rPr lang="en-IN" dirty="0" smtClean="0"/>
              <a:t>print</a:t>
            </a:r>
            <a:r>
              <a:rPr lang="en-IN" dirty="0"/>
              <a:t>("Test data   : {}".format(</a:t>
            </a:r>
            <a:r>
              <a:rPr lang="en-IN" dirty="0" err="1"/>
              <a:t>testDataGlobal.shape</a:t>
            </a:r>
            <a:r>
              <a:rPr lang="en-IN" dirty="0"/>
              <a:t>)) </a:t>
            </a:r>
          </a:p>
          <a:p>
            <a:r>
              <a:rPr lang="en-IN" dirty="0"/>
              <a:t>print("Precision=TP/TP+FP:",(cm[0][0])*100/(cm[0][0]+cm[1][0]),'%')</a:t>
            </a:r>
          </a:p>
          <a:p>
            <a:r>
              <a:rPr lang="en-IN" dirty="0"/>
              <a:t>print("Sensitivity=TP/TP+FN:",(cm[0][0])*100/(cm[0][0]+cm[0][1]),'%')</a:t>
            </a:r>
          </a:p>
          <a:p>
            <a:r>
              <a:rPr lang="en-IN" dirty="0"/>
              <a:t>print("Specificity=TN/TN+FP:",(cm[1][1])*100/(cm[1][1]+cm[1][0]),'%')</a:t>
            </a:r>
          </a:p>
          <a:p>
            <a:r>
              <a:rPr lang="en-IN" dirty="0" err="1"/>
              <a:t>f_NB</a:t>
            </a:r>
            <a:r>
              <a:rPr lang="en-IN" dirty="0"/>
              <a:t>=2*(</a:t>
            </a:r>
            <a:r>
              <a:rPr lang="en-IN" dirty="0" err="1"/>
              <a:t>Precision_NB</a:t>
            </a:r>
            <a:r>
              <a:rPr lang="en-IN" dirty="0"/>
              <a:t>*</a:t>
            </a:r>
            <a:r>
              <a:rPr lang="en-IN" dirty="0" err="1"/>
              <a:t>Sensitivity_NB</a:t>
            </a:r>
            <a:r>
              <a:rPr lang="en-IN" dirty="0"/>
              <a:t>)/(</a:t>
            </a:r>
            <a:r>
              <a:rPr lang="en-IN" dirty="0" err="1"/>
              <a:t>Precision_NB+Sensitivity_NB</a:t>
            </a:r>
            <a:r>
              <a:rPr lang="en-IN" dirty="0"/>
              <a:t>)</a:t>
            </a:r>
          </a:p>
          <a:p>
            <a:r>
              <a:rPr lang="en-IN" dirty="0"/>
              <a:t>print("F1-Score:",f_NB,'%')</a:t>
            </a:r>
          </a:p>
          <a:p>
            <a:endParaRPr lang="en-IN" dirty="0"/>
          </a:p>
        </p:txBody>
      </p:sp>
    </p:spTree>
    <p:extLst>
      <p:ext uri="{BB962C8B-B14F-4D97-AF65-F5344CB8AC3E}">
        <p14:creationId xmlns:p14="http://schemas.microsoft.com/office/powerpoint/2010/main" val="4179914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419100"/>
            <a:ext cx="10452100" cy="6791603"/>
          </a:xfrm>
          <a:prstGeom prst="rect">
            <a:avLst/>
          </a:prstGeom>
        </p:spPr>
        <p:txBody>
          <a:bodyPr wrap="square">
            <a:spAutoFit/>
          </a:bodyPr>
          <a:lstStyle/>
          <a:p>
            <a:pPr marL="285750" indent="-285750">
              <a:spcAft>
                <a:spcPts val="800"/>
              </a:spcAft>
              <a:buFont typeface="Arial" panose="020B0604020202020204" pitchFamily="34" charset="0"/>
              <a:buChar char="•"/>
            </a:pPr>
            <a:r>
              <a:rPr lang="en-IN" sz="2800" dirty="0">
                <a:latin typeface="Calibri" panose="020F0502020204030204" pitchFamily="34" charset="0"/>
                <a:cs typeface="Calibri" panose="020F0502020204030204" pitchFamily="34" charset="0"/>
              </a:rPr>
              <a:t>Entropy is a measure of the randomness of a system. The entropy of sample space S is the expected number of bits needed to encode the class of a randomly drawn member of S.  </a:t>
            </a:r>
            <a:r>
              <a:rPr lang="en-IN" sz="2800" dirty="0" err="1">
                <a:latin typeface="Calibri" panose="020F0502020204030204" pitchFamily="34" charset="0"/>
                <a:cs typeface="Calibri" panose="020F0502020204030204" pitchFamily="34" charset="0"/>
              </a:rPr>
              <a:t>Lets</a:t>
            </a:r>
            <a:r>
              <a:rPr lang="en-IN" sz="2800" dirty="0">
                <a:latin typeface="Calibri" panose="020F0502020204030204" pitchFamily="34" charset="0"/>
                <a:cs typeface="Calibri" panose="020F0502020204030204" pitchFamily="34" charset="0"/>
              </a:rPr>
              <a:t> suppose we have 14 rows in our data so 14 members.</a:t>
            </a:r>
            <a:endParaRPr lang="en-US" sz="2800" dirty="0">
              <a:latin typeface="Calibri" panose="020F0502020204030204" pitchFamily="34" charset="0"/>
              <a:cs typeface="Calibri" panose="020F0502020204030204" pitchFamily="34" charset="0"/>
            </a:endParaRPr>
          </a:p>
          <a:p>
            <a:pPr algn="ctr">
              <a:spcAft>
                <a:spcPts val="800"/>
              </a:spcAft>
            </a:pPr>
            <a:r>
              <a:rPr lang="en-IN" sz="2800" b="1" dirty="0">
                <a:latin typeface="Calibri" panose="020F0502020204030204" pitchFamily="34" charset="0"/>
                <a:cs typeface="Calibri" panose="020F0502020204030204" pitchFamily="34" charset="0"/>
              </a:rPr>
              <a:t>          Entropy E(S)= -∑p(x)*log2(p(x</a:t>
            </a:r>
            <a:r>
              <a:rPr lang="en-IN" sz="2800" b="1" dirty="0" smtClean="0">
                <a:latin typeface="Calibri" panose="020F0502020204030204" pitchFamily="34" charset="0"/>
                <a:cs typeface="Calibri" panose="020F0502020204030204" pitchFamily="34" charset="0"/>
              </a:rPr>
              <a:t>))</a:t>
            </a:r>
          </a:p>
          <a:p>
            <a:pPr algn="ctr">
              <a:spcAft>
                <a:spcPts val="800"/>
              </a:spcAft>
            </a:pPr>
            <a:endParaRPr lang="en-US" sz="2800" b="1" dirty="0">
              <a:latin typeface="Calibri" panose="020F0502020204030204" pitchFamily="34" charset="0"/>
              <a:cs typeface="Calibri" panose="020F0502020204030204" pitchFamily="34" charset="0"/>
            </a:endParaRPr>
          </a:p>
          <a:p>
            <a:pPr marL="285750" indent="-285750">
              <a:spcAft>
                <a:spcPts val="1575"/>
              </a:spcAft>
              <a:buFont typeface="Arial" panose="020B0604020202020204" pitchFamily="34" charset="0"/>
              <a:buChar char="•"/>
            </a:pPr>
            <a:r>
              <a:rPr lang="en-IN" sz="2800" dirty="0">
                <a:latin typeface="Calibri" panose="020F0502020204030204" pitchFamily="34" charset="0"/>
                <a:cs typeface="Calibri" panose="020F0502020204030204" pitchFamily="34" charset="0"/>
              </a:rPr>
              <a:t>The entropy of the system is calculated by the above formula where p(x) is the probability of getting class x from those 14 members(assuming). We have two classes here one is Yes and the Other is No in target column. </a:t>
            </a:r>
            <a:endParaRPr lang="en-US" sz="2800" dirty="0">
              <a:latin typeface="Calibri" panose="020F0502020204030204" pitchFamily="34" charset="0"/>
              <a:cs typeface="Calibri" panose="020F0502020204030204" pitchFamily="34" charset="0"/>
            </a:endParaRPr>
          </a:p>
          <a:p>
            <a:pPr algn="ctr">
              <a:spcAft>
                <a:spcPts val="800"/>
              </a:spcAft>
            </a:pPr>
            <a:r>
              <a:rPr lang="en-IN" sz="2800" b="1" dirty="0">
                <a:latin typeface="Calibri" panose="020F0502020204030204" pitchFamily="34" charset="0"/>
                <a:cs typeface="Calibri" panose="020F0502020204030204" pitchFamily="34" charset="0"/>
              </a:rPr>
              <a:t>E(S)= -[p(Yes)*log(p(Yes))+ p(No)*log(p(No))];</a:t>
            </a:r>
            <a:r>
              <a:rPr lang="en-US" sz="2800" b="1" dirty="0">
                <a:latin typeface="Calibri" panose="020F0502020204030204" pitchFamily="34" charset="0"/>
                <a:cs typeface="Calibri" panose="020F0502020204030204" pitchFamily="34" charset="0"/>
              </a:rPr>
              <a:t>     </a:t>
            </a:r>
            <a:endParaRPr lang="en-US" sz="2800" b="1" dirty="0" smtClean="0">
              <a:latin typeface="Calibri" panose="020F0502020204030204" pitchFamily="34" charset="0"/>
              <a:cs typeface="Calibri" panose="020F0502020204030204" pitchFamily="34" charset="0"/>
            </a:endParaRPr>
          </a:p>
          <a:p>
            <a:pPr algn="ctr">
              <a:spcAft>
                <a:spcPts val="800"/>
              </a:spcAft>
            </a:pPr>
            <a:r>
              <a:rPr lang="en-IN" sz="2800" dirty="0" smtClean="0">
                <a:latin typeface="Calibri" panose="020F0502020204030204" pitchFamily="34" charset="0"/>
                <a:cs typeface="Calibri" panose="020F0502020204030204" pitchFamily="34" charset="0"/>
              </a:rPr>
              <a:t>where </a:t>
            </a:r>
            <a:r>
              <a:rPr lang="en-IN" sz="2800" dirty="0">
                <a:latin typeface="Calibri" panose="020F0502020204030204" pitchFamily="34" charset="0"/>
                <a:cs typeface="Calibri" panose="020F0502020204030204" pitchFamily="34" charset="0"/>
              </a:rPr>
              <a:t>yes means diseased otherwise </a:t>
            </a:r>
            <a:r>
              <a:rPr lang="en-IN" sz="2800" dirty="0" smtClean="0">
                <a:latin typeface="Calibri" panose="020F0502020204030204" pitchFamily="34" charset="0"/>
                <a:cs typeface="Calibri" panose="020F0502020204030204" pitchFamily="34" charset="0"/>
              </a:rPr>
              <a:t>healthy</a:t>
            </a:r>
          </a:p>
          <a:p>
            <a:pPr algn="ctr">
              <a:spcAft>
                <a:spcPts val="800"/>
              </a:spcAft>
            </a:pPr>
            <a:endParaRPr lang="en-US" sz="2800" dirty="0">
              <a:latin typeface="Calibri" panose="020F0502020204030204" pitchFamily="34" charset="0"/>
              <a:cs typeface="Calibri" panose="020F0502020204030204" pitchFamily="34" charset="0"/>
            </a:endParaRPr>
          </a:p>
          <a:p>
            <a:pPr algn="ctr">
              <a:spcAft>
                <a:spcPts val="800"/>
              </a:spcAft>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857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736600" y="571500"/>
            <a:ext cx="9664700" cy="5918200"/>
          </a:xfrm>
          <a:prstGeom prst="rect">
            <a:avLst/>
          </a:prstGeom>
        </p:spPr>
      </p:pic>
    </p:spTree>
    <p:extLst>
      <p:ext uri="{BB962C8B-B14F-4D97-AF65-F5344CB8AC3E}">
        <p14:creationId xmlns:p14="http://schemas.microsoft.com/office/powerpoint/2010/main" val="371070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Conclusive Steps for Random Forest using previously mentioned formulas and concepts.</a:t>
            </a:r>
            <a:endParaRPr lang="en-IN" dirty="0"/>
          </a:p>
        </p:txBody>
      </p:sp>
      <p:pic>
        <p:nvPicPr>
          <p:cNvPr id="4" name="Content Placeholder 4">
            <a:extLst>
              <a:ext uri="{FF2B5EF4-FFF2-40B4-BE49-F238E27FC236}">
                <a16:creationId xmlns:a16="http://schemas.microsoft.com/office/drawing/2014/main" xmlns="" id="{1632F5A8-EEFE-4E7A-98AD-889049EB11EF}"/>
              </a:ext>
            </a:extLst>
          </p:cNvPr>
          <p:cNvPicPr>
            <a:picLocks noGrp="1" noChangeAspect="1"/>
          </p:cNvPicPr>
          <p:nvPr>
            <p:ph idx="1"/>
          </p:nvPr>
        </p:nvPicPr>
        <p:blipFill rotWithShape="1">
          <a:blip r:embed="rId2"/>
          <a:srcRect l="37071" t="46814" r="28517" b="32958"/>
          <a:stretch/>
        </p:blipFill>
        <p:spPr>
          <a:xfrm>
            <a:off x="199486" y="2387600"/>
            <a:ext cx="10481214" cy="4152900"/>
          </a:xfrm>
          <a:prstGeom prst="rect">
            <a:avLst/>
          </a:prstGeom>
        </p:spPr>
      </p:pic>
    </p:spTree>
    <p:extLst>
      <p:ext uri="{BB962C8B-B14F-4D97-AF65-F5344CB8AC3E}">
        <p14:creationId xmlns:p14="http://schemas.microsoft.com/office/powerpoint/2010/main" val="199207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SLIC Segmentation Technique</a:t>
            </a:r>
            <a:endParaRPr lang="en-IN" dirty="0"/>
          </a:p>
        </p:txBody>
      </p:sp>
      <p:sp>
        <p:nvSpPr>
          <p:cNvPr id="5" name="Rectangle 4"/>
          <p:cNvSpPr/>
          <p:nvPr/>
        </p:nvSpPr>
        <p:spPr>
          <a:xfrm>
            <a:off x="324853" y="2069432"/>
            <a:ext cx="8819147" cy="2031325"/>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Accuracy: 97.36842105263158%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[[153 4] [ 5 180]]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Precision=TP/TP+FP: 96.83544303797468 %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Sensitivity=TP/TP+FN: 97.45222929936305 %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Specificity=TN/TN+FP: 97.29729729729729 %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F1-Score: 97.14285714285715 </a:t>
            </a:r>
            <a:r>
              <a:rPr lang="en-US" altLang="en-US" dirty="0" smtClean="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dirty="0" smtClean="0"/>
              <a:t> </a:t>
            </a:r>
            <a:endParaRPr lang="en-US" altLang="en-US" sz="4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42662" y="3858628"/>
            <a:ext cx="3486150" cy="2533650"/>
          </a:xfrm>
          <a:prstGeom prst="rect">
            <a:avLst/>
          </a:prstGeom>
        </p:spPr>
      </p:pic>
    </p:spTree>
    <p:extLst>
      <p:ext uri="{BB962C8B-B14F-4D97-AF65-F5344CB8AC3E}">
        <p14:creationId xmlns:p14="http://schemas.microsoft.com/office/powerpoint/2010/main" val="1974409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 y="2117557"/>
            <a:ext cx="11314758" cy="4612717"/>
          </a:xfrm>
          <a:prstGeom prst="rect">
            <a:avLst/>
          </a:prstGeom>
        </p:spPr>
      </p:pic>
      <p:sp>
        <p:nvSpPr>
          <p:cNvPr id="4" name="Title 3"/>
          <p:cNvSpPr>
            <a:spLocks noGrp="1"/>
          </p:cNvSpPr>
          <p:nvPr>
            <p:ph type="title"/>
          </p:nvPr>
        </p:nvSpPr>
        <p:spPr>
          <a:xfrm>
            <a:off x="734109" y="753228"/>
            <a:ext cx="9613861" cy="1080938"/>
          </a:xfrm>
        </p:spPr>
        <p:txBody>
          <a:bodyPr/>
          <a:lstStyle/>
          <a:p>
            <a:r>
              <a:rPr lang="en-US" dirty="0" smtClean="0"/>
              <a:t>Contribution of Each feature in Classification</a:t>
            </a:r>
            <a:endParaRPr lang="en-IN" dirty="0"/>
          </a:p>
        </p:txBody>
      </p:sp>
    </p:spTree>
    <p:extLst>
      <p:ext uri="{BB962C8B-B14F-4D97-AF65-F5344CB8AC3E}">
        <p14:creationId xmlns:p14="http://schemas.microsoft.com/office/powerpoint/2010/main" val="3066807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a:t>
            </a:r>
            <a:r>
              <a:rPr lang="en-US" dirty="0" smtClean="0"/>
              <a:t>Masking </a:t>
            </a:r>
            <a:r>
              <a:rPr lang="en-US" dirty="0"/>
              <a:t>Segmentation Technique</a:t>
            </a:r>
            <a:endParaRPr lang="en-IN" dirty="0"/>
          </a:p>
        </p:txBody>
      </p:sp>
      <p:sp>
        <p:nvSpPr>
          <p:cNvPr id="5" name="Rectangle 4"/>
          <p:cNvSpPr/>
          <p:nvPr/>
        </p:nvSpPr>
        <p:spPr>
          <a:xfrm>
            <a:off x="351691" y="2053883"/>
            <a:ext cx="9495693" cy="2123658"/>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Accuracy: 97.36842105263158%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[[153 4] [ 5 180]]</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Precision=TP/TP+FP: 96.83544303797468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Sensitivity=TP/TP+FN: 97.45222929936305%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Specificity=TN/TN+FP: 97.29729729729729 %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F1-Score: 97.14285714285715 </a:t>
            </a:r>
            <a:r>
              <a:rPr lang="en-US" altLang="en-US" dirty="0" smtClean="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2400" dirty="0" smtClean="0"/>
              <a:t> </a:t>
            </a:r>
            <a:endParaRPr lang="en-US" altLang="en-US" sz="4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51691" y="3878434"/>
            <a:ext cx="4375054" cy="2533650"/>
          </a:xfrm>
          <a:prstGeom prst="rect">
            <a:avLst/>
          </a:prstGeom>
        </p:spPr>
      </p:pic>
    </p:spTree>
    <p:extLst>
      <p:ext uri="{BB962C8B-B14F-4D97-AF65-F5344CB8AC3E}">
        <p14:creationId xmlns:p14="http://schemas.microsoft.com/office/powerpoint/2010/main" val="113879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of Each feature in Classification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93102"/>
            <a:ext cx="11228293" cy="4864898"/>
          </a:xfrm>
        </p:spPr>
      </p:pic>
    </p:spTree>
    <p:extLst>
      <p:ext uri="{BB962C8B-B14F-4D97-AF65-F5344CB8AC3E}">
        <p14:creationId xmlns:p14="http://schemas.microsoft.com/office/powerpoint/2010/main" val="890544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and Comparison of </a:t>
            </a:r>
            <a:r>
              <a:rPr lang="en-US" dirty="0" err="1" smtClean="0"/>
              <a:t>Algroithms</a:t>
            </a:r>
            <a:r>
              <a:rPr lang="en-US" dirty="0"/>
              <a:t>.</a:t>
            </a:r>
            <a:r>
              <a:rPr lang="en-US" dirty="0" smtClean="0"/>
              <a:t> </a:t>
            </a:r>
            <a:endParaRPr lang="en-IN" dirty="0"/>
          </a:p>
        </p:txBody>
      </p:sp>
      <p:sp>
        <p:nvSpPr>
          <p:cNvPr id="3" name="Content Placeholder 2"/>
          <p:cNvSpPr>
            <a:spLocks noGrp="1"/>
          </p:cNvSpPr>
          <p:nvPr>
            <p:ph idx="1"/>
          </p:nvPr>
        </p:nvSpPr>
        <p:spPr>
          <a:xfrm>
            <a:off x="252663" y="2045368"/>
            <a:ext cx="10841161" cy="4812632"/>
          </a:xfrm>
        </p:spPr>
        <p:txBody>
          <a:bodyPr>
            <a:noAutofit/>
          </a:bodyPr>
          <a:lstStyle/>
          <a:p>
            <a:pPr marL="0" indent="0">
              <a:buNone/>
            </a:pPr>
            <a:r>
              <a:rPr lang="en-US" sz="1800" b="1" dirty="0" smtClean="0"/>
              <a:t>Code:</a:t>
            </a:r>
          </a:p>
          <a:p>
            <a:r>
              <a:rPr lang="en-IN" sz="1800" dirty="0"/>
              <a:t>import </a:t>
            </a:r>
            <a:r>
              <a:rPr lang="en-IN" sz="1800" dirty="0" err="1"/>
              <a:t>matplotlib.pyplot</a:t>
            </a:r>
            <a:r>
              <a:rPr lang="en-IN" sz="1800" dirty="0"/>
              <a:t> as </a:t>
            </a:r>
            <a:r>
              <a:rPr lang="en-IN" sz="1800" dirty="0" err="1"/>
              <a:t>plt</a:t>
            </a:r>
            <a:endParaRPr lang="en-IN" sz="1800" dirty="0"/>
          </a:p>
          <a:p>
            <a:r>
              <a:rPr lang="en-IN" sz="1800" dirty="0" err="1"/>
              <a:t>graph_data</a:t>
            </a:r>
            <a:r>
              <a:rPr lang="en-IN" sz="1800" dirty="0"/>
              <a:t> = [[</a:t>
            </a:r>
            <a:r>
              <a:rPr lang="en-IN" sz="1800" dirty="0" err="1"/>
              <a:t>acc_NB</a:t>
            </a:r>
            <a:r>
              <a:rPr lang="en-IN" sz="1800" dirty="0"/>
              <a:t>*100,acc_svm*100,acc_rf*100],</a:t>
            </a:r>
          </a:p>
          <a:p>
            <a:r>
              <a:rPr lang="en-IN" sz="1800" dirty="0"/>
              <a:t>[</a:t>
            </a:r>
            <a:r>
              <a:rPr lang="en-IN" sz="1800" dirty="0" err="1"/>
              <a:t>Precision_NB,Precision_svm,Precision_rf</a:t>
            </a:r>
            <a:r>
              <a:rPr lang="en-IN" sz="1800" dirty="0"/>
              <a:t>],</a:t>
            </a:r>
          </a:p>
          <a:p>
            <a:r>
              <a:rPr lang="en-IN" sz="1800" dirty="0"/>
              <a:t>[</a:t>
            </a:r>
            <a:r>
              <a:rPr lang="en-IN" sz="1800" dirty="0" err="1"/>
              <a:t>Sensitivity_NB,Sensitivity_svm,Sensitivity_rf</a:t>
            </a:r>
            <a:r>
              <a:rPr lang="en-IN" sz="1800" dirty="0"/>
              <a:t>],</a:t>
            </a:r>
          </a:p>
          <a:p>
            <a:r>
              <a:rPr lang="en-IN" sz="1800" dirty="0"/>
              <a:t>[</a:t>
            </a:r>
            <a:r>
              <a:rPr lang="en-IN" sz="1800" dirty="0" err="1"/>
              <a:t>Specificity_NB,Specificity_svm,Specificity_rf</a:t>
            </a:r>
            <a:r>
              <a:rPr lang="en-IN" sz="1800" dirty="0" smtClean="0"/>
              <a:t>],[</a:t>
            </a:r>
            <a:r>
              <a:rPr lang="en-IN" sz="1800" dirty="0" err="1"/>
              <a:t>f_NB,f_svm,f_rf</a:t>
            </a:r>
            <a:r>
              <a:rPr lang="en-IN" sz="1800" dirty="0" smtClean="0"/>
              <a:t>]]</a:t>
            </a:r>
            <a:endParaRPr lang="en-IN" sz="1800" dirty="0"/>
          </a:p>
          <a:p>
            <a:r>
              <a:rPr lang="en-IN" sz="1800" dirty="0"/>
              <a:t>X = </a:t>
            </a:r>
            <a:r>
              <a:rPr lang="en-IN" sz="1800" dirty="0" err="1"/>
              <a:t>np.arange</a:t>
            </a:r>
            <a:r>
              <a:rPr lang="en-IN" sz="1800" dirty="0"/>
              <a:t>(3)</a:t>
            </a:r>
          </a:p>
          <a:p>
            <a:r>
              <a:rPr lang="en-IN" sz="1800" dirty="0" err="1"/>
              <a:t>fig,ax</a:t>
            </a:r>
            <a:r>
              <a:rPr lang="en-IN" sz="1800" dirty="0"/>
              <a:t> = </a:t>
            </a:r>
            <a:r>
              <a:rPr lang="en-IN" sz="1800" dirty="0" err="1"/>
              <a:t>plt.subplots</a:t>
            </a:r>
            <a:r>
              <a:rPr lang="en-IN" sz="1800" dirty="0"/>
              <a:t>()</a:t>
            </a:r>
          </a:p>
          <a:p>
            <a:r>
              <a:rPr lang="en-IN" sz="1800" dirty="0" err="1"/>
              <a:t>fig.set_figheight</a:t>
            </a:r>
            <a:r>
              <a:rPr lang="en-IN" sz="1800" dirty="0"/>
              <a:t>(10)</a:t>
            </a:r>
          </a:p>
          <a:p>
            <a:r>
              <a:rPr lang="en-IN" sz="1800" dirty="0" err="1"/>
              <a:t>fig.set_figwidth</a:t>
            </a:r>
            <a:r>
              <a:rPr lang="en-IN" sz="1800" dirty="0"/>
              <a:t>(20)</a:t>
            </a:r>
          </a:p>
          <a:p>
            <a:r>
              <a:rPr lang="en-IN" sz="1800" dirty="0" smtClean="0"/>
              <a:t>rects1=</a:t>
            </a:r>
            <a:r>
              <a:rPr lang="en-IN" sz="1800" dirty="0" err="1" smtClean="0"/>
              <a:t>ax.bar</a:t>
            </a:r>
            <a:r>
              <a:rPr lang="en-IN" sz="1800" dirty="0" smtClean="0"/>
              <a:t>(X-0.250 , </a:t>
            </a:r>
            <a:r>
              <a:rPr lang="en-IN" sz="1800" dirty="0" err="1" smtClean="0"/>
              <a:t>graph_data</a:t>
            </a:r>
            <a:r>
              <a:rPr lang="en-IN" sz="1800" dirty="0" smtClean="0"/>
              <a:t>[0], </a:t>
            </a:r>
            <a:r>
              <a:rPr lang="en-IN" sz="1800" dirty="0" err="1" smtClean="0"/>
              <a:t>color</a:t>
            </a:r>
            <a:r>
              <a:rPr lang="en-IN" sz="1800" dirty="0" smtClean="0"/>
              <a:t> = 'b', width = 0.125,label='Accuracy')</a:t>
            </a:r>
          </a:p>
          <a:p>
            <a:r>
              <a:rPr lang="en-IN" sz="1800" dirty="0" smtClean="0"/>
              <a:t>rects2=</a:t>
            </a:r>
            <a:r>
              <a:rPr lang="en-IN" sz="1800" dirty="0" err="1" smtClean="0"/>
              <a:t>ax.bar</a:t>
            </a:r>
            <a:r>
              <a:rPr lang="en-IN" sz="1800" dirty="0" smtClean="0"/>
              <a:t>(X-.125, </a:t>
            </a:r>
            <a:r>
              <a:rPr lang="en-IN" sz="1800" dirty="0" err="1" smtClean="0"/>
              <a:t>graph_data</a:t>
            </a:r>
            <a:r>
              <a:rPr lang="en-IN" sz="1800" dirty="0" smtClean="0"/>
              <a:t>[1], </a:t>
            </a:r>
            <a:r>
              <a:rPr lang="en-IN" sz="1800" dirty="0" err="1" smtClean="0"/>
              <a:t>color</a:t>
            </a:r>
            <a:r>
              <a:rPr lang="en-IN" sz="1800" dirty="0" smtClean="0"/>
              <a:t> = 'g', width = 0.125,label='Precision')</a:t>
            </a:r>
          </a:p>
          <a:p>
            <a:r>
              <a:rPr lang="en-IN" sz="1800" dirty="0"/>
              <a:t>rects3=</a:t>
            </a:r>
            <a:r>
              <a:rPr lang="en-IN" sz="1800" dirty="0" err="1"/>
              <a:t>ax.bar</a:t>
            </a:r>
            <a:r>
              <a:rPr lang="en-IN" sz="1800" dirty="0"/>
              <a:t>(X , </a:t>
            </a:r>
            <a:r>
              <a:rPr lang="en-IN" sz="1800" dirty="0" err="1"/>
              <a:t>graph_data</a:t>
            </a:r>
            <a:r>
              <a:rPr lang="en-IN" sz="1800" dirty="0"/>
              <a:t>[2], </a:t>
            </a:r>
            <a:r>
              <a:rPr lang="en-IN" sz="1800" dirty="0" err="1"/>
              <a:t>color</a:t>
            </a:r>
            <a:r>
              <a:rPr lang="en-IN" sz="1800" dirty="0"/>
              <a:t> = 'r', width = 0.125,label='Sensitivity')</a:t>
            </a:r>
          </a:p>
          <a:p>
            <a:endParaRPr lang="en-IN" sz="1800" dirty="0" smtClean="0"/>
          </a:p>
        </p:txBody>
      </p:sp>
    </p:spTree>
    <p:extLst>
      <p:ext uri="{BB962C8B-B14F-4D97-AF65-F5344CB8AC3E}">
        <p14:creationId xmlns:p14="http://schemas.microsoft.com/office/powerpoint/2010/main" val="1744718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695" y="-1"/>
            <a:ext cx="11783870" cy="6740307"/>
          </a:xfrm>
          <a:prstGeom prst="rect">
            <a:avLst/>
          </a:prstGeom>
        </p:spPr>
        <p:txBody>
          <a:bodyPr wrap="square">
            <a:spAutoFit/>
          </a:bodyPr>
          <a:lstStyle/>
          <a:p>
            <a:r>
              <a:rPr lang="en-IN" sz="1600" dirty="0" smtClean="0"/>
              <a:t>rects4=</a:t>
            </a:r>
            <a:r>
              <a:rPr lang="en-IN" sz="1600" dirty="0" err="1" smtClean="0"/>
              <a:t>ax.bar</a:t>
            </a:r>
            <a:r>
              <a:rPr lang="en-IN" sz="1600" dirty="0" smtClean="0"/>
              <a:t>(X </a:t>
            </a:r>
            <a:r>
              <a:rPr lang="en-IN" sz="1600" dirty="0"/>
              <a:t>+ 0.125, </a:t>
            </a:r>
            <a:r>
              <a:rPr lang="en-IN" sz="1600" dirty="0" err="1"/>
              <a:t>graph_data</a:t>
            </a:r>
            <a:r>
              <a:rPr lang="en-IN" sz="1600" dirty="0"/>
              <a:t>[3], </a:t>
            </a:r>
            <a:r>
              <a:rPr lang="en-IN" sz="1600" dirty="0" err="1"/>
              <a:t>color</a:t>
            </a:r>
            <a:r>
              <a:rPr lang="en-IN" sz="1600" dirty="0"/>
              <a:t> = 'y', width = 0.125,label='Specificity')</a:t>
            </a:r>
          </a:p>
          <a:p>
            <a:r>
              <a:rPr lang="en-IN" sz="1600" dirty="0"/>
              <a:t>rects5=</a:t>
            </a:r>
            <a:r>
              <a:rPr lang="en-IN" sz="1600" dirty="0" err="1"/>
              <a:t>ax.bar</a:t>
            </a:r>
            <a:r>
              <a:rPr lang="en-IN" sz="1600" dirty="0"/>
              <a:t>(X + 0.250, </a:t>
            </a:r>
            <a:r>
              <a:rPr lang="en-IN" sz="1600" dirty="0" err="1"/>
              <a:t>graph_data</a:t>
            </a:r>
            <a:r>
              <a:rPr lang="en-IN" sz="1600" dirty="0"/>
              <a:t>[4], </a:t>
            </a:r>
            <a:r>
              <a:rPr lang="en-IN" sz="1600" dirty="0" err="1"/>
              <a:t>color</a:t>
            </a:r>
            <a:r>
              <a:rPr lang="en-IN" sz="1600" dirty="0"/>
              <a:t> = 'orange', width = 0.125,label='F1-score')</a:t>
            </a:r>
          </a:p>
          <a:p>
            <a:r>
              <a:rPr lang="en-IN" sz="1600" dirty="0" err="1" smtClean="0"/>
              <a:t>ax.set_xticks</a:t>
            </a:r>
            <a:r>
              <a:rPr lang="en-IN" sz="1600" dirty="0"/>
              <a:t>([0,1,2])</a:t>
            </a:r>
          </a:p>
          <a:p>
            <a:r>
              <a:rPr lang="en-IN" sz="1600" dirty="0" err="1"/>
              <a:t>ax.set_xticklabels</a:t>
            </a:r>
            <a:r>
              <a:rPr lang="en-IN" sz="1600" dirty="0"/>
              <a:t>(["NB","SVM","RF"])</a:t>
            </a:r>
          </a:p>
          <a:p>
            <a:r>
              <a:rPr lang="en-IN" sz="1600" dirty="0" err="1"/>
              <a:t>ax.legend</a:t>
            </a:r>
            <a:r>
              <a:rPr lang="en-IN" sz="1600" dirty="0"/>
              <a:t>()</a:t>
            </a:r>
          </a:p>
          <a:p>
            <a:r>
              <a:rPr lang="en-IN" sz="1600" dirty="0" err="1"/>
              <a:t>def</a:t>
            </a:r>
            <a:r>
              <a:rPr lang="en-IN" sz="1600" dirty="0"/>
              <a:t> </a:t>
            </a:r>
            <a:r>
              <a:rPr lang="en-IN" sz="1600" dirty="0" err="1"/>
              <a:t>autolabel</a:t>
            </a:r>
            <a:r>
              <a:rPr lang="en-IN" sz="1600" dirty="0"/>
              <a:t>(</a:t>
            </a:r>
            <a:r>
              <a:rPr lang="en-IN" sz="1600" dirty="0" err="1"/>
              <a:t>rects</a:t>
            </a:r>
            <a:r>
              <a:rPr lang="en-IN" sz="1600" dirty="0"/>
              <a:t>):</a:t>
            </a:r>
          </a:p>
          <a:p>
            <a:r>
              <a:rPr lang="en-IN" sz="1600" dirty="0"/>
              <a:t>    </a:t>
            </a:r>
          </a:p>
          <a:p>
            <a:r>
              <a:rPr lang="en-IN" sz="1600" dirty="0"/>
              <a:t>    for </a:t>
            </a:r>
            <a:r>
              <a:rPr lang="en-IN" sz="1600" dirty="0" err="1"/>
              <a:t>rect</a:t>
            </a:r>
            <a:r>
              <a:rPr lang="en-IN" sz="1600" dirty="0"/>
              <a:t> in </a:t>
            </a:r>
            <a:r>
              <a:rPr lang="en-IN" sz="1600" dirty="0" err="1"/>
              <a:t>rects</a:t>
            </a:r>
            <a:r>
              <a:rPr lang="en-IN" sz="1600" dirty="0"/>
              <a:t>:</a:t>
            </a:r>
          </a:p>
          <a:p>
            <a:r>
              <a:rPr lang="en-IN" sz="1600" dirty="0"/>
              <a:t>        height = </a:t>
            </a:r>
            <a:r>
              <a:rPr lang="en-IN" sz="1600" dirty="0" err="1"/>
              <a:t>rect.get_height</a:t>
            </a:r>
            <a:r>
              <a:rPr lang="en-IN" sz="1600" dirty="0"/>
              <a:t>()</a:t>
            </a:r>
          </a:p>
          <a:p>
            <a:r>
              <a:rPr lang="en-IN" sz="1600" dirty="0"/>
              <a:t>        </a:t>
            </a:r>
            <a:r>
              <a:rPr lang="en-IN" sz="1600" dirty="0" err="1"/>
              <a:t>ax.text</a:t>
            </a:r>
            <a:r>
              <a:rPr lang="en-IN" sz="1600" dirty="0"/>
              <a:t>(</a:t>
            </a:r>
            <a:r>
              <a:rPr lang="en-IN" sz="1600" dirty="0" err="1"/>
              <a:t>rect.get_x</a:t>
            </a:r>
            <a:r>
              <a:rPr lang="en-IN" sz="1600" dirty="0"/>
              <a:t>() + </a:t>
            </a:r>
            <a:r>
              <a:rPr lang="en-IN" sz="1600" dirty="0" err="1"/>
              <a:t>rect.get_width</a:t>
            </a:r>
            <a:r>
              <a:rPr lang="en-IN" sz="1600" dirty="0"/>
              <a:t>()/2., 1*height,</a:t>
            </a:r>
          </a:p>
          <a:p>
            <a:r>
              <a:rPr lang="en-IN" sz="1600" dirty="0"/>
              <a:t>                '%d' % </a:t>
            </a:r>
            <a:r>
              <a:rPr lang="en-IN" sz="1600" dirty="0" err="1"/>
              <a:t>int</a:t>
            </a:r>
            <a:r>
              <a:rPr lang="en-IN" sz="1600" dirty="0"/>
              <a:t>(height),</a:t>
            </a:r>
          </a:p>
          <a:p>
            <a:r>
              <a:rPr lang="en-IN" sz="1600" dirty="0"/>
              <a:t>                ha='</a:t>
            </a:r>
            <a:r>
              <a:rPr lang="en-IN" sz="1600" dirty="0" err="1"/>
              <a:t>center</a:t>
            </a:r>
            <a:r>
              <a:rPr lang="en-IN" sz="1600" dirty="0"/>
              <a:t>', </a:t>
            </a:r>
            <a:r>
              <a:rPr lang="en-IN" sz="1600" dirty="0" err="1"/>
              <a:t>va</a:t>
            </a:r>
            <a:r>
              <a:rPr lang="en-IN" sz="1600" dirty="0"/>
              <a:t>='bottom')</a:t>
            </a:r>
          </a:p>
          <a:p>
            <a:endParaRPr lang="en-IN" sz="1600" dirty="0"/>
          </a:p>
          <a:p>
            <a:r>
              <a:rPr lang="en-IN" sz="1600" dirty="0" err="1"/>
              <a:t>autolabel</a:t>
            </a:r>
            <a:r>
              <a:rPr lang="en-IN" sz="1600" dirty="0"/>
              <a:t>(rects1)</a:t>
            </a:r>
          </a:p>
          <a:p>
            <a:r>
              <a:rPr lang="en-IN" sz="1600" dirty="0" err="1"/>
              <a:t>autolabel</a:t>
            </a:r>
            <a:r>
              <a:rPr lang="en-IN" sz="1600" dirty="0"/>
              <a:t>(rects2)</a:t>
            </a:r>
          </a:p>
          <a:p>
            <a:r>
              <a:rPr lang="en-IN" sz="1600" dirty="0" err="1"/>
              <a:t>autolabel</a:t>
            </a:r>
            <a:r>
              <a:rPr lang="en-IN" sz="1600" dirty="0"/>
              <a:t>(rects3)</a:t>
            </a:r>
          </a:p>
          <a:p>
            <a:r>
              <a:rPr lang="en-IN" sz="1600" dirty="0" err="1"/>
              <a:t>autolabel</a:t>
            </a:r>
            <a:r>
              <a:rPr lang="en-IN" sz="1600" dirty="0"/>
              <a:t>(rects4)</a:t>
            </a:r>
          </a:p>
          <a:p>
            <a:r>
              <a:rPr lang="en-IN" sz="1600" dirty="0" err="1"/>
              <a:t>autolabel</a:t>
            </a:r>
            <a:r>
              <a:rPr lang="en-IN" sz="1600" dirty="0"/>
              <a:t>(rects5)</a:t>
            </a:r>
          </a:p>
          <a:p>
            <a:r>
              <a:rPr lang="en-IN" sz="1600" dirty="0" err="1" smtClean="0"/>
              <a:t>plt.show</a:t>
            </a:r>
            <a:r>
              <a:rPr lang="en-IN" sz="1600" dirty="0" smtClean="0"/>
              <a:t>()</a:t>
            </a:r>
          </a:p>
          <a:p>
            <a:r>
              <a:rPr lang="en-IN" sz="1600" dirty="0"/>
              <a:t>import pandas as </a:t>
            </a:r>
            <a:r>
              <a:rPr lang="en-IN" sz="1600" dirty="0" err="1"/>
              <a:t>pd</a:t>
            </a:r>
            <a:endParaRPr lang="en-IN" sz="1600" dirty="0"/>
          </a:p>
          <a:p>
            <a:r>
              <a:rPr lang="en-IN" sz="1600" dirty="0" err="1"/>
              <a:t>p_data</a:t>
            </a:r>
            <a:r>
              <a:rPr lang="en-IN" sz="1600" dirty="0"/>
              <a:t> = [["Gaussian Naive Bayes",</a:t>
            </a:r>
            <a:r>
              <a:rPr lang="en-IN" sz="1600" dirty="0" err="1"/>
              <a:t>acc_NB</a:t>
            </a:r>
            <a:r>
              <a:rPr lang="en-IN" sz="1600" dirty="0"/>
              <a:t>*100,Precision_NB,Sensitivity_NB,Specificity_NB,f_NB],</a:t>
            </a:r>
          </a:p>
          <a:p>
            <a:r>
              <a:rPr lang="en-IN" sz="1600" dirty="0"/>
              <a:t>          ["Support Vector Machine",</a:t>
            </a:r>
            <a:r>
              <a:rPr lang="en-IN" sz="1600" dirty="0" err="1"/>
              <a:t>acc_svm</a:t>
            </a:r>
            <a:r>
              <a:rPr lang="en-IN" sz="1600" dirty="0"/>
              <a:t>*100,Precision_svm,Sensitivity_svm,Specificity_svm,f_svm],</a:t>
            </a:r>
          </a:p>
          <a:p>
            <a:r>
              <a:rPr lang="en-IN" sz="1600" dirty="0"/>
              <a:t>          ["Random Forest",</a:t>
            </a:r>
            <a:r>
              <a:rPr lang="en-IN" sz="1600" dirty="0" err="1"/>
              <a:t>acc_rf</a:t>
            </a:r>
            <a:r>
              <a:rPr lang="en-IN" sz="1600" dirty="0"/>
              <a:t>*100,Precision_rf,Sensitivity_rf,Specificity_rf,f_rf]</a:t>
            </a:r>
          </a:p>
          <a:p>
            <a:r>
              <a:rPr lang="en-IN" sz="1600" dirty="0"/>
              <a:t>]</a:t>
            </a:r>
          </a:p>
          <a:p>
            <a:r>
              <a:rPr lang="en-IN" sz="1600" dirty="0" err="1"/>
              <a:t>perf_data</a:t>
            </a:r>
            <a:r>
              <a:rPr lang="en-IN" sz="1600" dirty="0"/>
              <a:t>=</a:t>
            </a:r>
            <a:r>
              <a:rPr lang="en-IN" sz="1600" dirty="0" err="1"/>
              <a:t>pd.DataFrame</a:t>
            </a:r>
            <a:r>
              <a:rPr lang="en-IN" sz="1600" dirty="0"/>
              <a:t>(</a:t>
            </a:r>
            <a:r>
              <a:rPr lang="en-IN" sz="1600" dirty="0" err="1"/>
              <a:t>p_data,columns</a:t>
            </a:r>
            <a:r>
              <a:rPr lang="en-IN" sz="1600" dirty="0"/>
              <a:t>=["</a:t>
            </a:r>
            <a:r>
              <a:rPr lang="en-IN" sz="1600" dirty="0" err="1"/>
              <a:t>Algo</a:t>
            </a:r>
            <a:r>
              <a:rPr lang="en-IN" sz="1600" dirty="0"/>
              <a:t> </a:t>
            </a:r>
            <a:r>
              <a:rPr lang="en-IN" sz="1600" dirty="0" err="1"/>
              <a:t>used","Accuracy</a:t>
            </a:r>
            <a:r>
              <a:rPr lang="en-IN" sz="1600" dirty="0"/>
              <a:t>(%)","Precision(%)","Sensitivity(%)","Specificity(%)","F1_score(%)"])</a:t>
            </a:r>
          </a:p>
          <a:p>
            <a:r>
              <a:rPr lang="en-IN" sz="1600" dirty="0"/>
              <a:t>print(</a:t>
            </a:r>
            <a:r>
              <a:rPr lang="en-IN" sz="1600" dirty="0" err="1"/>
              <a:t>perf_data</a:t>
            </a:r>
            <a:r>
              <a:rPr lang="en-IN" sz="1600" dirty="0"/>
              <a:t>)</a:t>
            </a:r>
            <a:endParaRPr lang="en-IN" sz="1600" dirty="0"/>
          </a:p>
        </p:txBody>
      </p:sp>
    </p:spTree>
    <p:extLst>
      <p:ext uri="{BB962C8B-B14F-4D97-AF65-F5344CB8AC3E}">
        <p14:creationId xmlns:p14="http://schemas.microsoft.com/office/powerpoint/2010/main" val="3189207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645459"/>
            <a:ext cx="9944558" cy="1188707"/>
          </a:xfrm>
        </p:spPr>
        <p:txBody>
          <a:bodyPr/>
          <a:lstStyle/>
          <a:p>
            <a:r>
              <a:rPr lang="en-US" dirty="0" smtClean="0"/>
              <a:t>Bar Graph </a:t>
            </a:r>
            <a:r>
              <a:rPr lang="en-US" dirty="0" err="1" smtClean="0"/>
              <a:t>Comaparison</a:t>
            </a:r>
            <a:r>
              <a:rPr lang="en-US" dirty="0" smtClean="0"/>
              <a:t> using SLIC segmentation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63271"/>
            <a:ext cx="11214847" cy="4894729"/>
          </a:xfrm>
        </p:spPr>
      </p:pic>
    </p:spTree>
    <p:extLst>
      <p:ext uri="{BB962C8B-B14F-4D97-AF65-F5344CB8AC3E}">
        <p14:creationId xmlns:p14="http://schemas.microsoft.com/office/powerpoint/2010/main" val="63124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Explanation</a:t>
            </a:r>
            <a:endParaRPr lang="en-IN" dirty="0"/>
          </a:p>
        </p:txBody>
      </p:sp>
      <p:sp>
        <p:nvSpPr>
          <p:cNvPr id="3" name="Content Placeholder 2"/>
          <p:cNvSpPr>
            <a:spLocks noGrp="1"/>
          </p:cNvSpPr>
          <p:nvPr>
            <p:ph idx="1"/>
          </p:nvPr>
        </p:nvSpPr>
        <p:spPr>
          <a:xfrm>
            <a:off x="177800" y="2082801"/>
            <a:ext cx="10412217" cy="4584700"/>
          </a:xfrm>
        </p:spPr>
        <p:txBody>
          <a:bodyPr>
            <a:normAutofit/>
          </a:bodyPr>
          <a:lstStyle/>
          <a:p>
            <a:pPr fontAlgn="base"/>
            <a:r>
              <a:rPr lang="en-IN" dirty="0"/>
              <a:t>1) From Training set find the prior probability                                                P(diseased)=(diseased)/(diseased + healthy)                                                                                       P (healthy)=(healthy)/(diseased + healthy).</a:t>
            </a:r>
          </a:p>
          <a:p>
            <a:pPr fontAlgn="base"/>
            <a:r>
              <a:rPr lang="en-IN" dirty="0"/>
              <a:t>2) Find the mean, variance for the all the 550 feature given the target is plant is healthy or diseased separately from the test data, i.e. if plant is healthy calculate the mean and variance of the given feature.</a:t>
            </a:r>
          </a:p>
          <a:p>
            <a:pPr fontAlgn="base"/>
            <a:r>
              <a:rPr lang="en-IN" dirty="0"/>
              <a:t>3) From the test data, for all the leaves we now predict whether that belongs to which class </a:t>
            </a:r>
            <a:r>
              <a:rPr lang="en-IN" dirty="0" err="1"/>
              <a:t>i.e</a:t>
            </a:r>
            <a:r>
              <a:rPr lang="en-IN" dirty="0"/>
              <a:t> healthy or diseased.</a:t>
            </a:r>
          </a:p>
          <a:p>
            <a:pPr fontAlgn="base"/>
            <a:endParaRPr lang="en-IN" dirty="0"/>
          </a:p>
        </p:txBody>
      </p:sp>
    </p:spTree>
    <p:extLst>
      <p:ext uri="{BB962C8B-B14F-4D97-AF65-F5344CB8AC3E}">
        <p14:creationId xmlns:p14="http://schemas.microsoft.com/office/powerpoint/2010/main" val="2015183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333939"/>
              </p:ext>
            </p:extLst>
          </p:nvPr>
        </p:nvGraphicFramePr>
        <p:xfrm>
          <a:off x="578224" y="2084291"/>
          <a:ext cx="10448362" cy="4545108"/>
        </p:xfrm>
        <a:graphic>
          <a:graphicData uri="http://schemas.openxmlformats.org/drawingml/2006/table">
            <a:tbl>
              <a:tblPr firstRow="1" firstCol="1" bandRow="1">
                <a:tableStyleId>{5C22544A-7EE6-4342-B048-85BDC9FD1C3A}</a:tableStyleId>
              </a:tblPr>
              <a:tblGrid>
                <a:gridCol w="1740621"/>
                <a:gridCol w="1740621"/>
                <a:gridCol w="1741780"/>
                <a:gridCol w="1741780"/>
                <a:gridCol w="1741780"/>
                <a:gridCol w="1741780"/>
              </a:tblGrid>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Algo used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Accuracy(%)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Precision(%)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Sensitivity(%)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Specificity(%)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F1_score(%)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Gaussian Naive Bayes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85.380117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94.214876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72.611465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96.216216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82.014388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Support Vector Machine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95.614035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92.771084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98.089172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93.513514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95.356037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36277">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Random Forest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           97.368421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96.835443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97.452229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97.297297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97.142857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55113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a:t>
            </a:r>
            <a:r>
              <a:rPr lang="en-US" dirty="0" err="1"/>
              <a:t>Comaparison</a:t>
            </a:r>
            <a:r>
              <a:rPr lang="en-US" dirty="0"/>
              <a:t> using </a:t>
            </a:r>
            <a:r>
              <a:rPr lang="en-US" dirty="0" smtClean="0"/>
              <a:t>Masking segmentation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966" y="1963272"/>
            <a:ext cx="10730752" cy="4894728"/>
          </a:xfrm>
        </p:spPr>
      </p:pic>
    </p:spTree>
    <p:extLst>
      <p:ext uri="{BB962C8B-B14F-4D97-AF65-F5344CB8AC3E}">
        <p14:creationId xmlns:p14="http://schemas.microsoft.com/office/powerpoint/2010/main" val="2041909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1413764"/>
              </p:ext>
            </p:extLst>
          </p:nvPr>
        </p:nvGraphicFramePr>
        <p:xfrm>
          <a:off x="94128" y="2017059"/>
          <a:ext cx="11201400" cy="4733364"/>
        </p:xfrm>
        <a:graphic>
          <a:graphicData uri="http://schemas.openxmlformats.org/drawingml/2006/table">
            <a:tbl>
              <a:tblPr firstRow="1" firstCol="1" bandRow="1">
                <a:tableStyleId>{5C22544A-7EE6-4342-B048-85BDC9FD1C3A}</a:tableStyleId>
              </a:tblPr>
              <a:tblGrid>
                <a:gridCol w="1866072"/>
                <a:gridCol w="1866072"/>
                <a:gridCol w="1867314"/>
                <a:gridCol w="1867314"/>
                <a:gridCol w="1867314"/>
                <a:gridCol w="1867314"/>
              </a:tblGrid>
              <a:tr h="1183341">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err="1">
                          <a:effectLst/>
                        </a:rPr>
                        <a:t>Algo</a:t>
                      </a:r>
                      <a:r>
                        <a:rPr lang="en-IN" sz="1050" dirty="0">
                          <a:effectLst/>
                        </a:rPr>
                        <a:t> used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Accuracy(%)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Precision(%)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Sensitivity(%)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Specificity(%)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F1_score(%)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83341">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Gaussian Naive Bayes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86.842105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95.901639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74.522293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97.297297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83.870968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83341">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Support Vector Machine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93.859649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91.975309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94.904459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92.972973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93.416928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83341">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Random Forest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           97.368421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96.835443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97.452229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a:effectLst/>
                        </a:rPr>
                        <a:t>97.297297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dirty="0">
                          <a:effectLst/>
                        </a:rPr>
                        <a:t>97.142857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99902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884261085"/>
              </p:ext>
            </p:extLst>
          </p:nvPr>
        </p:nvGraphicFramePr>
        <p:xfrm>
          <a:off x="0" y="0"/>
          <a:ext cx="11925300" cy="6476999"/>
        </p:xfrm>
        <a:graphic>
          <a:graphicData uri="http://schemas.openxmlformats.org/drawingml/2006/table">
            <a:tbl>
              <a:tblPr firstRow="1" firstCol="1" bandRow="1">
                <a:tableStyleId>{5C22544A-7EE6-4342-B048-85BDC9FD1C3A}</a:tableStyleId>
              </a:tblPr>
              <a:tblGrid>
                <a:gridCol w="1204694"/>
                <a:gridCol w="1424506"/>
                <a:gridCol w="1136403"/>
                <a:gridCol w="1664591"/>
                <a:gridCol w="1104392"/>
                <a:gridCol w="1760625"/>
                <a:gridCol w="1058509"/>
                <a:gridCol w="756535"/>
                <a:gridCol w="906989"/>
                <a:gridCol w="908056"/>
              </a:tblGrid>
              <a:tr h="1764414">
                <a:tc>
                  <a:txBody>
                    <a:bodyPr/>
                    <a:lstStyle/>
                    <a:p>
                      <a:pPr algn="l" fontAlgn="base">
                        <a:spcAft>
                          <a:spcPts val="1800"/>
                        </a:spcAft>
                      </a:pPr>
                      <a:r>
                        <a:rPr lang="en-IN" sz="1050" dirty="0">
                          <a:effectLst/>
                        </a:rPr>
                        <a:t>Algorithm</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Type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Accuracy</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Interpretabilty</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Data  Size Handling</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Resistant to Multicollinearity</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Susceptibe To Outliers</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Assumptions</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Training Phase time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Test Phase Timings</a:t>
                      </a:r>
                      <a:endParaRPr lang="en-IN" sz="1100">
                        <a:effectLst/>
                        <a:latin typeface="Calibri" panose="020F0502020204030204" pitchFamily="34" charset="0"/>
                        <a:ea typeface="Times New Roman" panose="02020603050405020304" pitchFamily="18" charset="0"/>
                      </a:endParaRPr>
                    </a:p>
                  </a:txBody>
                  <a:tcPr marL="68580" marR="68580" marT="0" marB="0"/>
                </a:tc>
              </a:tr>
              <a:tr h="1706068">
                <a:tc>
                  <a:txBody>
                    <a:bodyPr/>
                    <a:lstStyle/>
                    <a:p>
                      <a:pPr algn="l" fontAlgn="base">
                        <a:spcAft>
                          <a:spcPts val="1800"/>
                        </a:spcAft>
                      </a:pPr>
                      <a:r>
                        <a:rPr lang="en-IN" sz="1050" dirty="0">
                          <a:effectLst/>
                        </a:rPr>
                        <a:t>Support vector Machine</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Non Parametric</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High</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Medium</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Large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No</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Yes</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Flexible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Medium</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Low</a:t>
                      </a:r>
                      <a:endParaRPr lang="en-IN" sz="1100">
                        <a:effectLst/>
                        <a:latin typeface="Calibri" panose="020F0502020204030204" pitchFamily="34" charset="0"/>
                        <a:ea typeface="Times New Roman" panose="02020603050405020304" pitchFamily="18" charset="0"/>
                      </a:endParaRPr>
                    </a:p>
                  </a:txBody>
                  <a:tcPr marL="68580" marR="68580" marT="0" marB="0"/>
                </a:tc>
              </a:tr>
              <a:tr h="1558934">
                <a:tc>
                  <a:txBody>
                    <a:bodyPr/>
                    <a:lstStyle/>
                    <a:p>
                      <a:pPr algn="l" fontAlgn="base">
                        <a:spcAft>
                          <a:spcPts val="1800"/>
                        </a:spcAft>
                      </a:pPr>
                      <a:r>
                        <a:rPr lang="en-IN" sz="1050">
                          <a:effectLst/>
                        </a:rPr>
                        <a:t>Naïve Bayes</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Probabilistic</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Medium</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Medium</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Large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Yes</a:t>
                      </a:r>
                      <a:endParaRPr lang="en-IN"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Yes</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Flexible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Medium</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Low</a:t>
                      </a:r>
                      <a:endParaRPr lang="en-IN" sz="1100">
                        <a:effectLst/>
                        <a:latin typeface="Calibri" panose="020F0502020204030204" pitchFamily="34" charset="0"/>
                        <a:ea typeface="Times New Roman" panose="02020603050405020304" pitchFamily="18" charset="0"/>
                      </a:endParaRPr>
                    </a:p>
                  </a:txBody>
                  <a:tcPr marL="68580" marR="68580" marT="0" marB="0"/>
                </a:tc>
              </a:tr>
              <a:tr h="1447583">
                <a:tc>
                  <a:txBody>
                    <a:bodyPr/>
                    <a:lstStyle/>
                    <a:p>
                      <a:pPr algn="l" fontAlgn="base">
                        <a:spcAft>
                          <a:spcPts val="1800"/>
                        </a:spcAft>
                      </a:pPr>
                      <a:r>
                        <a:rPr lang="en-IN" sz="1050">
                          <a:effectLst/>
                        </a:rPr>
                        <a:t>Random Forest</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Rule Based</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High</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Low</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Large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Yes</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No</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Flexible</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a:effectLst/>
                        </a:rPr>
                        <a:t>High</a:t>
                      </a:r>
                      <a:endParaRPr lang="en-IN" sz="1100">
                        <a:effectLst/>
                        <a:latin typeface="Calibri" panose="020F0502020204030204" pitchFamily="34" charset="0"/>
                        <a:ea typeface="Times New Roman" panose="02020603050405020304" pitchFamily="18" charset="0"/>
                      </a:endParaRPr>
                    </a:p>
                  </a:txBody>
                  <a:tcPr marL="68580" marR="68580" marT="0" marB="0"/>
                </a:tc>
                <a:tc>
                  <a:txBody>
                    <a:bodyPr/>
                    <a:lstStyle/>
                    <a:p>
                      <a:pPr algn="l" fontAlgn="base">
                        <a:spcAft>
                          <a:spcPts val="1800"/>
                        </a:spcAft>
                      </a:pPr>
                      <a:r>
                        <a:rPr lang="en-IN" sz="1050" dirty="0">
                          <a:effectLst/>
                        </a:rPr>
                        <a:t>Medium</a:t>
                      </a:r>
                      <a:endParaRPr lang="en-IN" sz="1100" dirty="0">
                        <a:effectLst/>
                        <a:latin typeface="Calibri" panose="020F0502020204030204" pitchFamily="34"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4636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from comparison tables and graphs</a:t>
            </a:r>
            <a:endParaRPr lang="en-IN" dirty="0"/>
          </a:p>
        </p:txBody>
      </p:sp>
      <p:sp>
        <p:nvSpPr>
          <p:cNvPr id="3" name="Content Placeholder 2"/>
          <p:cNvSpPr>
            <a:spLocks noGrp="1"/>
          </p:cNvSpPr>
          <p:nvPr>
            <p:ph idx="1"/>
          </p:nvPr>
        </p:nvSpPr>
        <p:spPr/>
        <p:txBody>
          <a:bodyPr>
            <a:normAutofit/>
          </a:bodyPr>
          <a:lstStyle/>
          <a:p>
            <a:pPr marL="0" indent="0">
              <a:buNone/>
            </a:pPr>
            <a:r>
              <a:rPr lang="en-US" b="1" dirty="0" smtClean="0"/>
              <a:t>1)Gaussian Naïve Bayes performs the worst among the three</a:t>
            </a:r>
            <a:r>
              <a:rPr lang="en-US" dirty="0" smtClean="0"/>
              <a:t>:</a:t>
            </a:r>
          </a:p>
          <a:p>
            <a:pPr marL="0" indent="0">
              <a:buNone/>
            </a:pPr>
            <a:r>
              <a:rPr lang="en-US" sz="2000" dirty="0" smtClean="0"/>
              <a:t> </a:t>
            </a:r>
            <a:r>
              <a:rPr lang="en-US" sz="2000" dirty="0"/>
              <a:t>A</a:t>
            </a:r>
            <a:r>
              <a:rPr lang="en-US" sz="2000" dirty="0" smtClean="0"/>
              <a:t>s It is a </a:t>
            </a:r>
            <a:r>
              <a:rPr lang="en-IN" sz="2000" dirty="0" smtClean="0">
                <a:latin typeface="Times New Roman" panose="02020603050405020304" pitchFamily="18" charset="0"/>
                <a:cs typeface="Times New Roman" panose="02020603050405020304" pitchFamily="18" charset="0"/>
              </a:rPr>
              <a:t>Parametric model ,where </a:t>
            </a:r>
            <a:r>
              <a:rPr lang="en-IN" sz="2000" dirty="0">
                <a:latin typeface="Times New Roman" panose="02020603050405020304" pitchFamily="18" charset="0"/>
                <a:cs typeface="Times New Roman" panose="02020603050405020304" pitchFamily="18" charset="0"/>
              </a:rPr>
              <a:t>generally we have a mathematical equation involved which works under specific circumstances in order to function properly. In other words, there is set of strict assumptions that should be fulfilled which allow the algorithm that the data belongs to particular family of </a:t>
            </a:r>
            <a:r>
              <a:rPr lang="en-IN" sz="2000" dirty="0" smtClean="0">
                <a:latin typeface="Times New Roman" panose="02020603050405020304" pitchFamily="18" charset="0"/>
                <a:cs typeface="Times New Roman" panose="02020603050405020304" pitchFamily="18" charset="0"/>
              </a:rPr>
              <a:t>distributions</a:t>
            </a:r>
            <a:r>
              <a:rPr lang="en-IN"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Therefore its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accuracy is less compared to others as its not flexible and assumes parameters are independent which might not be the case.</a:t>
            </a:r>
            <a:endParaRPr lang="en-IN" sz="2000" dirty="0" smtClean="0">
              <a:latin typeface="Times New Roman" panose="02020603050405020304" pitchFamily="18" charset="0"/>
              <a:cs typeface="Times New Roman" panose="02020603050405020304" pitchFamily="18" charset="0"/>
            </a:endParaRPr>
          </a:p>
          <a:p>
            <a:pPr marL="0" indent="0">
              <a:buNone/>
            </a:pPr>
            <a:r>
              <a:rPr lang="en-US" sz="2000" dirty="0"/>
              <a:t>Another way to say this is that it usually isn’t the case that P(Z| X, Y) = P(Z|X) * P(Z|Y), which naive Bayes classification assumes.</a:t>
            </a:r>
            <a:endParaRPr lang="en-IN" sz="2000" dirty="0"/>
          </a:p>
        </p:txBody>
      </p:sp>
    </p:spTree>
    <p:extLst>
      <p:ext uri="{BB962C8B-B14F-4D97-AF65-F5344CB8AC3E}">
        <p14:creationId xmlns:p14="http://schemas.microsoft.com/office/powerpoint/2010/main" val="743680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0201"/>
            <a:ext cx="8763000" cy="6317627"/>
          </a:xfrm>
          <a:prstGeom prst="rect">
            <a:avLst/>
          </a:prstGeom>
        </p:spPr>
        <p:txBody>
          <a:bodyPr wrap="square">
            <a:spAutoFit/>
          </a:bodyPr>
          <a:lstStyle/>
          <a:p>
            <a:pPr defTabSz="914400" fontAlgn="base">
              <a:lnSpc>
                <a:spcPct val="90000"/>
              </a:lnSpc>
              <a:spcBef>
                <a:spcPts val="1000"/>
              </a:spcBef>
              <a:spcAft>
                <a:spcPts val="1800"/>
              </a:spcAft>
            </a:pPr>
            <a:r>
              <a:rPr lang="en-IN" sz="2400" b="1" dirty="0"/>
              <a:t>2) </a:t>
            </a:r>
            <a:r>
              <a:rPr lang="en-IN" sz="2400" b="1" dirty="0"/>
              <a:t>SVM works better than Naïve Bayes </a:t>
            </a:r>
            <a:endParaRPr lang="en-IN" sz="2400" b="1" dirty="0" smtClean="0"/>
          </a:p>
          <a:p>
            <a:pPr marL="342900" indent="-342900" defTabSz="914400" fontAlgn="base">
              <a:lnSpc>
                <a:spcPct val="90000"/>
              </a:lnSpc>
              <a:spcBef>
                <a:spcPts val="1000"/>
              </a:spcBef>
              <a:spcAft>
                <a:spcPts val="1800"/>
              </a:spcAft>
              <a:buFont typeface="Arial" panose="020B0604020202020204" pitchFamily="34" charset="0"/>
              <a:buChar char="•"/>
            </a:pPr>
            <a:r>
              <a:rPr lang="en-IN" sz="2000" dirty="0" smtClean="0"/>
              <a:t>As </a:t>
            </a:r>
            <a:r>
              <a:rPr lang="en-IN" sz="2000" dirty="0"/>
              <a:t>it chooses the most optimal </a:t>
            </a:r>
            <a:r>
              <a:rPr lang="en-IN" sz="2000" dirty="0"/>
              <a:t>model </a:t>
            </a:r>
            <a:r>
              <a:rPr lang="en-IN" sz="2000" dirty="0"/>
              <a:t>of all the models its generate </a:t>
            </a:r>
            <a:r>
              <a:rPr lang="en-IN" sz="2000" dirty="0" err="1"/>
              <a:t>ie.hyperplane</a:t>
            </a:r>
            <a:r>
              <a:rPr lang="en-IN" sz="2000" dirty="0"/>
              <a:t> with the maximum margin.</a:t>
            </a:r>
          </a:p>
          <a:p>
            <a:pPr marL="342900" indent="-342900" defTabSz="914400" fontAlgn="base">
              <a:lnSpc>
                <a:spcPct val="90000"/>
              </a:lnSpc>
              <a:spcBef>
                <a:spcPts val="1000"/>
              </a:spcBef>
              <a:spcAft>
                <a:spcPts val="1800"/>
              </a:spcAft>
              <a:buFont typeface="Arial" panose="020B0604020202020204" pitchFamily="34" charset="0"/>
              <a:buChar char="•"/>
            </a:pPr>
            <a:r>
              <a:rPr lang="en-IN" sz="2000" dirty="0"/>
              <a:t>Kernel can be used to increase the dimensionality of the feature </a:t>
            </a:r>
            <a:r>
              <a:rPr lang="en-IN" sz="2000" dirty="0" err="1"/>
              <a:t>set,therefore</a:t>
            </a:r>
            <a:r>
              <a:rPr lang="en-IN" sz="2000" dirty="0"/>
              <a:t> making separation of data into classes easier than in the lower </a:t>
            </a:r>
            <a:r>
              <a:rPr lang="en-IN" sz="2000" dirty="0"/>
              <a:t>dimensionality. </a:t>
            </a:r>
            <a:endParaRPr lang="en-IN" sz="2000" dirty="0" smtClean="0"/>
          </a:p>
          <a:p>
            <a:pPr marL="342900" indent="-342900" defTabSz="914400" fontAlgn="base">
              <a:lnSpc>
                <a:spcPct val="90000"/>
              </a:lnSpc>
              <a:spcBef>
                <a:spcPts val="1000"/>
              </a:spcBef>
              <a:spcAft>
                <a:spcPts val="1800"/>
              </a:spcAft>
              <a:buFont typeface="Arial" panose="020B0604020202020204" pitchFamily="34" charset="0"/>
              <a:buChar char="•"/>
            </a:pPr>
            <a:r>
              <a:rPr lang="en-US" sz="2000" dirty="0" smtClean="0"/>
              <a:t> But </a:t>
            </a:r>
            <a:r>
              <a:rPr lang="en-US" sz="2000" dirty="0"/>
              <a:t>works less efficiently than random </a:t>
            </a:r>
            <a:r>
              <a:rPr lang="en-US" sz="2000" dirty="0" smtClean="0"/>
              <a:t>forest. </a:t>
            </a:r>
          </a:p>
          <a:p>
            <a:pPr defTabSz="914400" fontAlgn="base">
              <a:lnSpc>
                <a:spcPct val="90000"/>
              </a:lnSpc>
              <a:spcBef>
                <a:spcPts val="1000"/>
              </a:spcBef>
              <a:spcAft>
                <a:spcPts val="1800"/>
              </a:spcAft>
            </a:pPr>
            <a:r>
              <a:rPr lang="en-US" sz="2400" b="1" dirty="0" smtClean="0"/>
              <a:t>4)Random forest works best </a:t>
            </a:r>
          </a:p>
          <a:p>
            <a:pPr marL="342900" indent="-342900" defTabSz="914400" fontAlgn="base">
              <a:lnSpc>
                <a:spcPct val="90000"/>
              </a:lnSpc>
              <a:spcBef>
                <a:spcPts val="1000"/>
              </a:spcBef>
              <a:spcAft>
                <a:spcPts val="1800"/>
              </a:spcAft>
              <a:buFont typeface="Arial" panose="020B0604020202020204" pitchFamily="34" charset="0"/>
              <a:buChar char="•"/>
            </a:pPr>
            <a:r>
              <a:rPr lang="en-US" sz="2000" dirty="0" smtClean="0"/>
              <a:t>as at each level of splitting the node it consider the best feature to separate into classes in the form of maximum information gain.</a:t>
            </a:r>
          </a:p>
          <a:p>
            <a:pPr marL="342900" indent="-342900" defTabSz="914400" fontAlgn="base">
              <a:lnSpc>
                <a:spcPct val="90000"/>
              </a:lnSpc>
              <a:spcBef>
                <a:spcPts val="1000"/>
              </a:spcBef>
              <a:spcAft>
                <a:spcPts val="1800"/>
              </a:spcAft>
              <a:buFont typeface="Arial" panose="020B0604020202020204" pitchFamily="34" charset="0"/>
              <a:buChar char="•"/>
            </a:pPr>
            <a:r>
              <a:rPr lang="en-US" sz="2000" dirty="0" smtClean="0"/>
              <a:t>Since it’s a rule based algorithm ,so </a:t>
            </a:r>
            <a:r>
              <a:rPr lang="en-US" sz="2000" dirty="0" err="1" smtClean="0"/>
              <a:t>descison</a:t>
            </a:r>
            <a:r>
              <a:rPr lang="en-US" sz="2000" dirty="0" smtClean="0"/>
              <a:t> making is better than other algorithms.</a:t>
            </a:r>
            <a:endParaRPr lang="en-US" sz="2000" dirty="0"/>
          </a:p>
          <a:p>
            <a:pPr defTabSz="914400" fontAlgn="base">
              <a:lnSpc>
                <a:spcPct val="90000"/>
              </a:lnSpc>
              <a:spcBef>
                <a:spcPts val="1000"/>
              </a:spcBef>
              <a:spcAft>
                <a:spcPts val="1800"/>
              </a:spcAft>
            </a:pPr>
            <a:endParaRPr lang="en-IN" sz="2000" dirty="0"/>
          </a:p>
        </p:txBody>
      </p:sp>
    </p:spTree>
    <p:extLst>
      <p:ext uri="{BB962C8B-B14F-4D97-AF65-F5344CB8AC3E}">
        <p14:creationId xmlns:p14="http://schemas.microsoft.com/office/powerpoint/2010/main" val="227420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241300" y="127000"/>
                <a:ext cx="10960100" cy="6308778"/>
              </a:xfrm>
              <a:prstGeom prst="rect">
                <a:avLst/>
              </a:prstGeom>
            </p:spPr>
            <p:txBody>
              <a:bodyPr wrap="square">
                <a:spAutoFit/>
              </a:bodyPr>
              <a:lstStyle/>
              <a:p>
                <a:pPr fontAlgn="base"/>
                <a:r>
                  <a:rPr lang="en-IN" dirty="0"/>
                  <a:t>Using below mentioned </a:t>
                </a:r>
                <a:r>
                  <a:rPr lang="en-IN" dirty="0" smtClean="0"/>
                  <a:t>formulas:</a:t>
                </a:r>
              </a:p>
              <a:p>
                <a:pPr fontAlgn="base"/>
                <a14:m>
                  <m:oMathPara xmlns:m="http://schemas.openxmlformats.org/officeDocument/2006/math">
                    <m:oMathParaPr>
                      <m:jc m:val="centerGroup"/>
                    </m:oMathParaPr>
                    <m:oMath xmlns:m="http://schemas.openxmlformats.org/officeDocument/2006/math">
                      <m:eqArr>
                        <m:eqArrPr>
                          <m:ctrlPr>
                            <a:rPr lang="en-IN" i="1"/>
                          </m:ctrlPr>
                        </m:eqArrPr>
                        <m:e>
                          <m:r>
                            <a:rPr lang="en-IN" i="1"/>
                            <m:t>𝑃</m:t>
                          </m:r>
                          <m:r>
                            <a:rPr lang="en-IN" i="1"/>
                            <m:t>(</m:t>
                          </m:r>
                          <m:r>
                            <a:rPr lang="en-IN" i="1"/>
                            <m:t>𝑦</m:t>
                          </m:r>
                          <m:r>
                            <a:rPr lang="en-IN" i="1"/>
                            <m:t>∣</m:t>
                          </m:r>
                          <m:sSub>
                            <m:sSubPr>
                              <m:ctrlPr>
                                <a:rPr lang="en-IN" i="1"/>
                              </m:ctrlPr>
                            </m:sSubPr>
                            <m:e>
                              <m:r>
                                <a:rPr lang="en-IN" i="1"/>
                                <m:t>𝑥</m:t>
                              </m:r>
                            </m:e>
                            <m:sub>
                              <m:r>
                                <a:rPr lang="en-IN" i="1"/>
                                <m:t>1</m:t>
                              </m:r>
                            </m:sub>
                          </m:sSub>
                          <m:r>
                            <a:rPr lang="en-IN" i="1"/>
                            <m:t>,…,</m:t>
                          </m:r>
                          <m:sSub>
                            <m:sSubPr>
                              <m:ctrlPr>
                                <a:rPr lang="en-IN" i="1"/>
                              </m:ctrlPr>
                            </m:sSubPr>
                            <m:e>
                              <m:r>
                                <a:rPr lang="en-IN" i="1"/>
                                <m:t>𝑥</m:t>
                              </m:r>
                            </m:e>
                            <m:sub>
                              <m:r>
                                <a:rPr lang="en-IN" i="1"/>
                                <m:t>𝑛</m:t>
                              </m:r>
                            </m:sub>
                          </m:sSub>
                          <m:r>
                            <a:rPr lang="en-IN" i="1"/>
                            <m:t>)∝</m:t>
                          </m:r>
                          <m:r>
                            <a:rPr lang="en-IN" i="1"/>
                            <m:t>𝑃</m:t>
                          </m:r>
                          <m:r>
                            <a:rPr lang="en-IN" i="1"/>
                            <m:t>(</m:t>
                          </m:r>
                          <m:r>
                            <a:rPr lang="en-IN" i="1"/>
                            <m:t>𝑦</m:t>
                          </m:r>
                          <m:r>
                            <a:rPr lang="en-IN" i="1"/>
                            <m:t>)</m:t>
                          </m:r>
                          <m:nary>
                            <m:naryPr>
                              <m:chr m:val="∏"/>
                              <m:limLoc m:val="undOvr"/>
                              <m:grow m:val="on"/>
                              <m:ctrlPr>
                                <a:rPr lang="en-IN" i="1"/>
                              </m:ctrlPr>
                            </m:naryPr>
                            <m:sub>
                              <m:r>
                                <a:rPr lang="en-IN" i="1"/>
                                <m:t>𝑖</m:t>
                              </m:r>
                              <m:r>
                                <a:rPr lang="en-IN" i="1"/>
                                <m:t>=1</m:t>
                              </m:r>
                            </m:sub>
                            <m:sup>
                              <m:r>
                                <a:rPr lang="en-IN" i="1"/>
                                <m:t>𝑛</m:t>
                              </m:r>
                            </m:sup>
                            <m:e/>
                          </m:nary>
                          <m:r>
                            <a:rPr lang="en-IN" i="1"/>
                            <m:t>𝑃</m:t>
                          </m:r>
                          <m:r>
                            <a:rPr lang="en-IN" i="1"/>
                            <m:t>(</m:t>
                          </m:r>
                          <m:sSub>
                            <m:sSubPr>
                              <m:ctrlPr>
                                <a:rPr lang="en-IN" i="1"/>
                              </m:ctrlPr>
                            </m:sSubPr>
                            <m:e>
                              <m:r>
                                <a:rPr lang="en-IN" i="1"/>
                                <m:t>𝑥</m:t>
                              </m:r>
                            </m:e>
                            <m:sub>
                              <m:r>
                                <a:rPr lang="en-IN" i="1"/>
                                <m:t>𝑖</m:t>
                              </m:r>
                            </m:sub>
                          </m:sSub>
                          <m:r>
                            <a:rPr lang="en-IN" i="1"/>
                            <m:t>∣</m:t>
                          </m:r>
                          <m:r>
                            <a:rPr lang="en-IN" i="1"/>
                            <m:t>𝑦</m:t>
                          </m:r>
                          <m:r>
                            <a:rPr lang="en-IN" i="1"/>
                            <m:t>)</m:t>
                          </m:r>
                        </m:e>
                        <m:e>
                          <m:r>
                            <a:rPr lang="en-IN" i="1"/>
                            <m:t>⇓</m:t>
                          </m:r>
                        </m:e>
                        <m:e>
                          <m:limUpp>
                            <m:limUppPr>
                              <m:ctrlPr>
                                <a:rPr lang="en-IN" i="1"/>
                              </m:ctrlPr>
                            </m:limUppPr>
                            <m:e>
                              <m:r>
                                <a:rPr lang="en-IN" i="1"/>
                                <m:t>𝑦</m:t>
                              </m:r>
                            </m:e>
                            <m:lim>
                              <m:r>
                                <a:rPr lang="en-IN" i="1"/>
                                <m:t>^</m:t>
                              </m:r>
                            </m:lim>
                          </m:limUpp>
                          <m:r>
                            <a:rPr lang="en-IN" i="1"/>
                            <m:t>=</m:t>
                          </m:r>
                          <m:r>
                            <m:rPr>
                              <m:sty m:val="p"/>
                            </m:rPr>
                            <a:rPr lang="en-IN"/>
                            <m:t>arg</m:t>
                          </m:r>
                          <m:r>
                            <a:rPr lang="en-IN" i="1"/>
                            <m:t>⁡</m:t>
                          </m:r>
                          <m:limLow>
                            <m:limLowPr>
                              <m:ctrlPr>
                                <a:rPr lang="en-IN" i="1"/>
                              </m:ctrlPr>
                            </m:limLowPr>
                            <m:e>
                              <m:r>
                                <a:rPr lang="en-IN" i="1"/>
                                <m:t>𝑚𝑎𝑥</m:t>
                              </m:r>
                            </m:e>
                            <m:lim>
                              <m:r>
                                <a:rPr lang="en-IN" i="1"/>
                                <m:t>𝑦</m:t>
                              </m:r>
                            </m:lim>
                          </m:limLow>
                          <m:r>
                            <a:rPr lang="en-IN" i="1"/>
                            <m:t>𝑃</m:t>
                          </m:r>
                          <m:r>
                            <a:rPr lang="en-IN" i="1"/>
                            <m:t>(</m:t>
                          </m:r>
                          <m:r>
                            <a:rPr lang="en-IN" i="1"/>
                            <m:t>𝑦</m:t>
                          </m:r>
                          <m:r>
                            <a:rPr lang="en-IN" i="1"/>
                            <m:t>)</m:t>
                          </m:r>
                          <m:nary>
                            <m:naryPr>
                              <m:chr m:val="∏"/>
                              <m:limLoc m:val="undOvr"/>
                              <m:grow m:val="on"/>
                              <m:ctrlPr>
                                <a:rPr lang="en-IN" i="1"/>
                              </m:ctrlPr>
                            </m:naryPr>
                            <m:sub>
                              <m:r>
                                <a:rPr lang="en-IN" i="1"/>
                                <m:t>𝑖</m:t>
                              </m:r>
                              <m:r>
                                <a:rPr lang="en-IN" i="1"/>
                                <m:t>=1</m:t>
                              </m:r>
                            </m:sub>
                            <m:sup>
                              <m:r>
                                <a:rPr lang="en-IN" i="1"/>
                                <m:t>𝑛</m:t>
                              </m:r>
                            </m:sup>
                            <m:e/>
                          </m:nary>
                          <m:r>
                            <a:rPr lang="en-IN" i="1"/>
                            <m:t>𝑃</m:t>
                          </m:r>
                          <m:r>
                            <a:rPr lang="en-IN" i="1"/>
                            <m:t>(</m:t>
                          </m:r>
                          <m:sSub>
                            <m:sSubPr>
                              <m:ctrlPr>
                                <a:rPr lang="en-IN" i="1"/>
                              </m:ctrlPr>
                            </m:sSubPr>
                            <m:e>
                              <m:r>
                                <a:rPr lang="en-IN" i="1"/>
                                <m:t>𝑥</m:t>
                              </m:r>
                            </m:e>
                            <m:sub>
                              <m:r>
                                <a:rPr lang="en-IN" i="1"/>
                                <m:t>𝑖</m:t>
                              </m:r>
                            </m:sub>
                          </m:sSub>
                          <m:r>
                            <a:rPr lang="en-IN" i="1"/>
                            <m:t>∣</m:t>
                          </m:r>
                          <m:r>
                            <a:rPr lang="en-IN" i="1"/>
                            <m:t>𝑦</m:t>
                          </m:r>
                          <m:r>
                            <a:rPr lang="en-IN" i="1"/>
                            <m:t>),</m:t>
                          </m:r>
                        </m:e>
                      </m:eqArr>
                    </m:oMath>
                  </m:oMathPara>
                </a14:m>
                <a:endParaRPr lang="en-IN" dirty="0" smtClean="0"/>
              </a:p>
              <a:p>
                <a:pPr fontAlgn="base"/>
                <a:endParaRPr lang="en-US" dirty="0"/>
              </a:p>
              <a:p>
                <a:pPr fontAlgn="base"/>
                <a:endParaRPr lang="en-US" dirty="0" smtClean="0"/>
              </a:p>
              <a:p>
                <a:pPr fontAlgn="base"/>
                <a:endParaRPr lang="en-US" dirty="0"/>
              </a:p>
              <a:p>
                <a:pPr fontAlgn="base"/>
                <a:endParaRPr lang="en-US" dirty="0" smtClean="0"/>
              </a:p>
              <a:p>
                <a:pPr fontAlgn="base"/>
                <a:r>
                  <a:rPr lang="en-US" dirty="0" smtClean="0"/>
                  <a:t>Where:</a:t>
                </a:r>
                <a:endParaRPr lang="en-US" dirty="0"/>
              </a:p>
              <a:p>
                <a:pPr fontAlgn="base"/>
                <a:r>
                  <a:rPr lang="en-IN" dirty="0"/>
                  <a:t>P(y)=prior </a:t>
                </a:r>
                <a:r>
                  <a:rPr lang="en-IN" dirty="0" smtClean="0"/>
                  <a:t>probability</a:t>
                </a:r>
              </a:p>
              <a:p>
                <a:pPr fontAlgn="base"/>
                <a:endParaRPr lang="en-IN" dirty="0"/>
              </a:p>
              <a:p>
                <a:pPr fontAlgn="base"/>
                <a:r>
                  <a:rPr lang="en-IN" dirty="0" smtClean="0"/>
                  <a:t>μ</a:t>
                </a:r>
                <a14:m>
                  <m:oMath xmlns:m="http://schemas.openxmlformats.org/officeDocument/2006/math">
                    <m:r>
                      <a:rPr lang="en-IN" i="1"/>
                      <m:t>𝑦</m:t>
                    </m:r>
                  </m:oMath>
                </a14:m>
                <a:r>
                  <a:rPr lang="en-IN" dirty="0"/>
                  <a:t>=mean of feature x given class Y or in this case diseased plant or healthy one (from training data)</a:t>
                </a:r>
              </a:p>
              <a:p>
                <a:pPr fontAlgn="base"/>
                <a:endParaRPr lang="en-IN" dirty="0" smtClean="0"/>
              </a:p>
              <a:p>
                <a:pPr fontAlgn="base"/>
                <a:r>
                  <a:rPr lang="en-IN" dirty="0" smtClean="0"/>
                  <a:t> </a:t>
                </a:r>
                <a:r>
                  <a:rPr lang="en-IN" dirty="0"/>
                  <a:t>X</a:t>
                </a:r>
                <a:r>
                  <a:rPr lang="en-IN" i="1" baseline="-25000" dirty="0"/>
                  <a:t>i= </a:t>
                </a:r>
                <a:r>
                  <a:rPr lang="en-IN" i="1" dirty="0" err="1"/>
                  <a:t>i</a:t>
                </a:r>
                <a:r>
                  <a:rPr lang="en-IN" i="1" baseline="30000" dirty="0" err="1"/>
                  <a:t>th</a:t>
                </a:r>
                <a:r>
                  <a:rPr lang="en-IN" i="1" baseline="30000" dirty="0"/>
                  <a:t> </a:t>
                </a:r>
                <a:r>
                  <a:rPr lang="en-IN" i="1" dirty="0"/>
                  <a:t>feature value for the test </a:t>
                </a:r>
                <a:r>
                  <a:rPr lang="en-IN" i="1" dirty="0" smtClean="0"/>
                  <a:t>data</a:t>
                </a:r>
                <a:endParaRPr lang="en-IN" dirty="0"/>
              </a:p>
              <a:p>
                <a:pPr fontAlgn="base"/>
                <a:endParaRPr lang="en-IN" i="1" dirty="0" smtClean="0"/>
              </a:p>
              <a:p>
                <a:pPr fontAlgn="base"/>
                <a:r>
                  <a:rPr lang="en-IN" i="1" dirty="0" smtClean="0"/>
                  <a:t> </a:t>
                </a:r>
                <a:r>
                  <a:rPr lang="en-IN" i="1" dirty="0"/>
                  <a:t>σ</a:t>
                </a:r>
                <a:r>
                  <a:rPr lang="en-IN" i="1" baseline="-25000" dirty="0"/>
                  <a:t>y</a:t>
                </a:r>
                <a:r>
                  <a:rPr lang="en-IN" i="1" baseline="30000" dirty="0"/>
                  <a:t>2 </a:t>
                </a:r>
                <a:r>
                  <a:rPr lang="en-IN" dirty="0"/>
                  <a:t>=variance of feature x given class Y or in this case diseased plant or healthy one (from training data)</a:t>
                </a:r>
              </a:p>
              <a:p>
                <a:pPr fontAlgn="base"/>
                <a:endParaRPr lang="en-IN" dirty="0"/>
              </a:p>
              <a:p>
                <a:pPr fontAlgn="base"/>
                <a:endParaRPr lang="en-US" dirty="0" smtClean="0"/>
              </a:p>
              <a:p>
                <a:pPr fontAlgn="base"/>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241300" y="127000"/>
                <a:ext cx="10960100" cy="6308778"/>
              </a:xfrm>
              <a:prstGeom prst="rect">
                <a:avLst/>
              </a:prstGeom>
              <a:blipFill rotWithShape="0">
                <a:blip r:embed="rId2"/>
                <a:stretch>
                  <a:fillRect l="-501" t="-676" r="-167"/>
                </a:stretch>
              </a:blipFill>
            </p:spPr>
            <p:txBody>
              <a:bodyPr/>
              <a:lstStyle/>
              <a:p>
                <a:r>
                  <a:rPr lang="en-IN">
                    <a:noFill/>
                  </a:rPr>
                  <a:t> </a:t>
                </a:r>
              </a:p>
            </p:txBody>
          </p:sp>
        </mc:Fallback>
      </mc:AlternateContent>
      <p:pic>
        <p:nvPicPr>
          <p:cNvPr id="5" name="Picture 4" descr="Screenshot_6"/>
          <p:cNvPicPr/>
          <p:nvPr/>
        </p:nvPicPr>
        <p:blipFill>
          <a:blip r:embed="rId3">
            <a:extLst>
              <a:ext uri="{28A0092B-C50C-407E-A947-70E740481C1C}">
                <a14:useLocalDpi xmlns:a14="http://schemas.microsoft.com/office/drawing/2010/main" val="0"/>
              </a:ext>
            </a:extLst>
          </a:blip>
          <a:srcRect/>
          <a:stretch>
            <a:fillRect/>
          </a:stretch>
        </p:blipFill>
        <p:spPr bwMode="auto">
          <a:xfrm>
            <a:off x="2270252" y="2358860"/>
            <a:ext cx="3579495" cy="951865"/>
          </a:xfrm>
          <a:prstGeom prst="rect">
            <a:avLst/>
          </a:prstGeom>
          <a:noFill/>
          <a:ln>
            <a:noFill/>
          </a:ln>
        </p:spPr>
      </p:pic>
    </p:spTree>
    <p:extLst>
      <p:ext uri="{BB962C8B-B14F-4D97-AF65-F5344CB8AC3E}">
        <p14:creationId xmlns:p14="http://schemas.microsoft.com/office/powerpoint/2010/main" val="352978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21" y="696161"/>
            <a:ext cx="9613861" cy="1080938"/>
          </a:xfrm>
        </p:spPr>
        <p:txBody>
          <a:bodyPr/>
          <a:lstStyle/>
          <a:p>
            <a:r>
              <a:rPr lang="en-US" dirty="0" smtClean="0"/>
              <a:t>Output Using SLIC Segmentation Technique</a:t>
            </a:r>
            <a:endParaRPr lang="en-IN" dirty="0"/>
          </a:p>
        </p:txBody>
      </p:sp>
      <p:sp>
        <p:nvSpPr>
          <p:cNvPr id="6" name="AutoShape 4" descr="data:image/png;base64,iVBORw0KGgoAAAANSUhEUgAAAW4AAAEGCAYAAABFBX+4AAAAOXRFWHRTb2Z0d2FyZQBNYXRwbG90bGliIHZlcnNpb24zLjMuMiwgaHR0cHM6Ly9tYXRwbG90bGliLm9yZy8vihELAAAACXBIWXMAAAsTAAALEwEAmpwYAAAbnUlEQVR4nO3de5xVVf3/8dd7GEC5gwgiaKhBppZ+S83vt4sXFDUvaJZiaajopJKKWgniN9PCzAt5q5QUJUOJ8kb29Rbe/ZW3vKMmqeEIAorcCZiZz++Ps8Ejzpw5c+YcztnD++ljP87Za++z9jojj8+s+ey111JEYGZm6VFV7gaYmVnLOHCbmaWMA7eZWco4cJuZpYwDt5lZylSXuwFN+eCQPT3cxT7hxBe6lbsJVoHumP1ntbaONe+/mXfMad9721ZfrzXc4zYzS5mK7XGbmW1QDfXlbkHeHLjNzADq68rdgrw5cJuZAREN5W5C3hy4zcwAGhy4zczSxT1uM7OU8c1JM7OUcY/bzCxdwqNKzMxSxjcnzcxSxqkSM7OU8c1JM7OUcY/bzCxlfHPSzCxlfHPSzCxdIpzjNjNLF+e4zcxSxqkSM7OUSVGP20uXmZkB1K/Jf2uGpEmS5kt6eb3y0yS9LukVSZdklY+VNCs5tn9z9bvHbWYGxU6V3ARcA/xubYGkvYFhwOcjYpWkPkn5DsBwYEdgS+CvkgZHjrul7nGbmUEmVZLv1lxVEY8CC9crPgW4OCJWJefMT8qHAVMjYlVEvAXMAnbPVb8Dt5kZZHrceW6SaiQ9k7XV5HGFwcBXJT0p6RFJuyXl/YF3ss6rTcqa5FSJmRm0KFUSEROBiS28QjXQE9gD2A2YJmlbQI1dormKzMw2epHHTcdWqgVuj4gAnpLUAPROyrfKOm8AMCdXRU6VmJlBUXPcTbgT2AdA0mCgA/A+MB0YLqmjpG2AQcBTuSpyj9vMDIo6qkTSrcBeQG9JtcD5wCRgUjJEcDUwIul9vyJpGjATqANG5RpRAg7cZmYZRXwAJyKObuLQMU2cPx4Yn2/9DtxmZuBH3s3MUidFj7w7cJuZAdR5IQUzs3Rxj9vMLGWc4zYzSxn3uM3MUsY9bjOzlHGP28wsZTyqxMwsZSLnhHwVxYHbzAyc4zYzSx0HbjOzlPHNSTOzlKnPOZNqRXHgNjMDp0rMzFLHgdvMLGVSlOP2mpNmZkA0RN5bcyRNkjQ/WaZs/WM/kBSSemeVjZU0S9LrkvZvrn4HbjMzyKRK8t2adxNwwPqFkrYC9gNmZ5XtAAwHdkw+82tJ7XJV7sBtZgaZUSX5bs2IiEeBhY0c+iXwIyC72z4MmBoRqyLiLWAWsHuu+h24zcygRT1uSTWSnsnaapqrXtKhwLsR8cJ6h/oD72Tt1yZlTfLNSTMzaNGokoiYCEzM93xJnYBxwNDGDjd2iVz1OXCXQOfTz6HDbv9Nw+IPWfz94z9xvGrA1nQ5YwzV2w1ixc3X8587/tD6i1a3p8tZ51K93WAali5h2SUX0DD/Pdpt82k6n3oW6tQJ6htYOe1mVj/+UOuvZxtcVVUVl949gYXzFjL++As5+uzvsPvQLxENweIPFnPV2Vfw4bzG/jq3vJR2kqntgG2AFyQBDAD+IWl3Mj3srbLOHQDMyVWZUyUlsGrGPSz5yQ+bPB5Ll7B84lWsLCBgV/XZgm4XXfGJ8o5DDyKWLWXR977Df+76I52O+17mWqv+w7IJ41k86jiW/OSHdD7pNNS5S4uva+V38AmHUDurdt3+ndfdzpn7n85ZB57BMzOe5qgzhpexdW1AcW9OfkxEvBQRfSJiYEQMJBOsvxAR7wHTgeGSOkraBhgEPJWrvpIFbknbSzpH0lWSrkzef7ZU16skda+8SCxd2uTxWLyI+jdea3T+3w577Uf3y6+l+5XX03nU2VCV3/+iDl/6Mqtm3AfA6iceof3OXwCgYU4tDXPfzVx34Qc0LP4Qdeve0q9kZbbZFpvxxSG78dep968rW7ls5br3HTt1JFI0LWlFaoj8t2ZIuhX4G/AZSbWSRjZ1bkS8AkwDZgL3AqMiIucd0JKkSiSdAxwNTOWj3xwDgFslTY2Ii0tx3bRrN+BTdPzqPiz+0Sior6fzKWfSYc/9WP3Qfc1+tmqz3jS8Pz+z01BPLF+OunUnlixed071oO2huj0N7+X8K8wq0Ak/OYnJF93Ipp03/Vj5d354LHsdsTcrlq7gf486t0ytayOKOFdJRBzdzPGB6+2PB8bnW3+pctwjgR0jYk12oaQJwCtAo4E7uTNbA3D55wYx4lP9StS8ytR+5y9Qvd1guk+4DgB16EjDog8B6Hruz6jquwVUt6fd5n3ofuX1APxn+m2smnEPqJH7G1k9MPXsRZezxrHsip+nasJ4g12H7Mbi9xfz5kv/Ysc9dvrYsSmX3syUS2/mG6O+ydePO5ipE24pUyvTL/zIOw3AlsC/1yvvlxxrVPad2g8O2XPjiy4Sqx68lxW/++0nDi296Dwgk+PuMnoMS84d/bHjDe8voKp3Hxo+WABV7VDnzsTSJZlqN+1Et/N/wYrf30Dd6zNL/jWsuLbf9bPstt/ufHHvL9K+Ywc6de3E6CvO4orRE9ad89idj3DeTec7cLdGHimQSlGqwD0amCHpDT4an7g18Gng+yW6ZuqteeFZup53ESvv+iOxeBHq0hVt2omGBfOa/ezqJ5+g45D9qXv9FTp8eU/WvPhc5kB1NV3H/YxVD97H6iceLu0XsJL4/S9+x+9/8TsAdtxjJw773je4YvQE+g3sx9y35wKw235fovZftbmqseakaK6SkgTuiLhX0mAyT//0JzNOsRZ4urmke1vQ5Qc/pv3ndkHdutPjxj+y8pYboV3mR73q3umoRy+6//I61KkzNDSwyaHfZPGpI6h/59+suPl6ul14GagK6utYfu0VeQXuVQ/8H+3PGkeP66YQy5ay9JILAOjwlb2p3nFn1LUbHYdknsBddsXF1L81q3Q/ANsgjh1zHP23609DQwML3l3AtWN/Ve4mpVuKetyq1DvRG2WqxJp14gvdyt0Eq0B3zP5zYw+xtMjyHw/PO+Z0vnBqq6/XGn4Ax8wMnCoxM0udFKVKHLjNzPBwQDOz9HGP28wsZRy4zcxSpoiPvJeaA7eZGeS1lmSlcOA2MwOnSszMUsejSszMUsY9bjOzlElR4PbSZWZmQNQ35L01R9IkSfMlvZxVdqmk1yS9KOkOST2yjo2VNEvS65L2b65+B24zMyjq0mXATcAB65U9AOwUEZ8H/gmMBZC0AzAc2DH5zK8ltctVuQO3mRmZ4YD5bs3WFfEosHC9svsjYu1Cs38ns5wjwDBgakSsioi3gFlkpsRukgO3mRm0qMctqUbSM1lbTQuvdgJwT/K+Px8tOAOZtQv65/qwb06amUGORRU/KXuZxZaSNA6oA6asLWrsErnqcOA2MwOirvTjuCWNAA4GhsRHq9jUAltlnTYAmJOrHqdKzMwg0+POdyuApAOAc4BDI2JF1qHpwHBJHSVtAwwCnspVl3vcZmYUd64SSbcCewG9JdUC55MZRdIReEASwN8j4uSIeEXSNGAmmRTKqObW5nXgNjODgnvSjYmIoxspviHH+eOB8fnW78BtZoZnBzQzS5/0zDHlwG1mBrDu0ZgUcOA2MwPCPW4zs5Rx4DYzSxf3uM3MUsaB28wsZaK+sSlDKpMDt5kZ7nGbmaVONLjHbWaWKu5xm5mlTIR73GZmqeIet5lZyjR4VImZWbr45qSZWcqkKXB76TIzMyAi/605kiZJmi/p5ayyXpIekPRG8toz69hYSbMkvS5p/+bqb7LHLelqcqw0HBGnN998M7N0KHKP+ybgGuB3WWVjgBkRcbGkMcn+OZJ2AIYDOwJbAn+VNDjX8mW5UiXPtLblZmZpUczhgBHxqKSB6xUPI7MOJcBk4GEyiwcPA6ZGxCrgLUmzgN2BvzVVf5OBOyImF9xqM7OUqS/9qJK+ETEXICLmSuqTlPcH/p51Xm1S1qRmb05K2pzMb4UdgE3WlkfEPi1stJlZxWpJj1tSDVCTVTQxIiYWeOnGLpwzk57PqJIpwB+Ag4CTgRHAghY3zcysgrUkx50E6ZYG6nmS+iW97X7A/KS8Ftgq67wBwJxcFeUzqmSziLgBWBMRj0TECcAeLWywmVlFK+aokiZMJ9PxJXm9K6t8uKSOkrYBBgFP5aoonx73muR1rqSDyPwmGNDiJpuZVbBijiqRdCuZG5G9JdUC5wMXA9MkjQRmA98CiIhXJE0DZgJ1wKhcI0ogv8D9M0ndgbOBq4FuwJmFfR0zs8pU31C8x1oi4ugmDg1p4vzxwPh86282cEfE3cnbxcDe+VZsZpYmrUiBbHD5jCq5kUbucCa5bjOzNqGhjU3renfW+02Aw2nmjqeZWdq0qfm4I+K27P0k6f7XkrXIzKwM2lSqpBGDgK2L3ZD19b1vVqkvYSm0cs5j5W6CtVFtKlUiaSkfz3G/R+ZJSjOzNqOYo0pKLZ9USdcN0RAzs3JKUaak+ScnJc3Ip8zMLM0aQnlv5ZZrPu5NgE5knvzpyUcToXQjM2esmVmb0VZGlXwPGE0mSD/LR4F7CfCr0jbLzGzDStEi7znn474SuFLSaRFx9QZsk5nZBheNzq5amfK5jdogqcfaHUk9JZ1auiaZmW14daG8t3LLJ3CfFBGL1u5ExIfASSVrkZlZGQTKeyu3fB7AqZKkiMxzRZLaAR1K2ywzsw2rTeS4s9xHZg7Za8kMdTwZuKekrTIz28AqoSedr3wC9zlk1lY7hczIkueAfqVslJnZhtametwR0SDp78C2wFFAL+C23J8yM0uX+rbQ45Y0GBgOHA18QGbBYCLCiymYWZtTxJXLkHQmcCKZ9PJLwPFkHmj8AzAQeBs4Mhns0WK5RpW8RmaZnUMi4ivJWO6c66CZmaVVA8p7y0VSf+B0YNeI2AloR6YTPAaYERGDgBnJfkFyBe4jyMwE+JCk30oaAin6W8LMrAWiBVseqoFNJVWT6WnPAYYBk5Pjk4HDCm1rk4E7Iu6IiKOA7YGHySwQ3FfSbyQNLfSCZmaVqKEFm6QaSc9kbTVr64mId4HLyKzkPhdYHBH3A30jYm5yzlygT6Ftzefm5HJgCjBFUi8yS8qPAe4v9KJmZpWmQfknFCJiIjCxsWPJpHzDgG2ARcAfJR1ThCau06KZwyNiYURcFxH7FLMRZmblVt+CrRn7Am9FxIKIWAPcDvwPME9SP4DkdX6hbU3Pkg9mZiXUoPy3ZswG9pDUSZLIDPJ4FZgOjEjOGQHcVWhbC1lz0syszWlutEi+IuJJSX8C/gHUkXlocSLQhcxT6CPJBPdvFXoNB24zM4q7dFlEnA+cv17xKjK971Zz4DYzo7gP4JSaA7eZGW1srhIzs41BvXvcZmbp4h63mVnKOHCbmaVMBSwlmTcHbjMz3OM2M0udNM1Z7cBtZobHcZuZpY5TJWZmKePAbWaWMsWcq6TUHLjNzHCO28wsdTyqxMwsZRpSlCxx4DYzI103J710mZkZmZuT+W7NkdRD0p8kvSbpVUn/LamXpAckvZG89iy0rQ7cZmZketz5bnm4Erg3IrYHdiaz5uQYYEZEDAJmJPsFcarEzAyoU3Fy3JK6AV8DjgOIiNXAaknDgL2S0yYDDwPnFHIN97jNzGhZqkRSjaRnsraarKq2BRYAN0p6TtL1kjoDfSNiLkDy2qfQtrrHbWZGy25ORsREMiu3N6Ya+AJwWrLi+5W0Ii3SGPe4zczIDAfMd2tGLVAbEU8m+38iE8jnSeoHkLzOL7StDtxmZhRvVElEvAe8I+kzSdEQYCYwHRiRlI0A7iq0rU6VmJlR9HHcpwFTJHUA3gSOJ9NRniZpJDAb+FahlTtwm5kB9UV8cjIingd2beTQkGLU78BtZka6npx04DYzA8JzlZiZpYt73FYUgwdvxy1TfrNuf9tttuYnF1zGVVdfX8ZWWaHOu2gCjz7xFL169uDO31/7ieNLly1nzIWXMHfeAurr6jnu20dw+EFDW3XN1atXM/anlzPz9Tfo0b0bl104lv79+vLaP//FTy+7hmXLV1DVroqa7w7nwH33bNW10i5NswN6OGAF++c//8Wuuw1l192GsvuXDmDFipXcedc95W6WFeiwr+/HtRN+1uTxW2/7M9sN3JrbJ/+aG6/5BZde/VvWrFmTV93vzp3Hcd//0SfKb7/7frp17cI90yZx7FGHMeHXkwDYZJOOXPS/P+CuKddx3eU/4xdXXceSpcsK+2JtRDEnmSo1B+6UGLLPV3jzzX8ze/a75W6KFWjXXT5H925dmzwuieUrVhIRrFj5H7p360q7du0A+PN9DzL8xDM4YsQoLrjkKurr85v2/8HH/sawr+8LwNC9vsqTzz5PRDBw6wF8aqv+APTZfDN69ezBh4sWt/IbplsdkfdWbg7cKXHkkcOY+oc7y90MK6FvH3EIb779DnsP+w6Hf/cUxow+maqqKv719mzunfEIN197ObdN/hVVVVXcff9DedU5f8EHbNGnNwDV1e3o0rkTixYv+dg5L818nTVr6tiqf7+if6c0iRb8V24bPMct6fiIuLGJYzVADYDadaeqqvMGbVulat++PYccPJRx5/283E2xEnriqWfZftC2TLr6Yt55dy4njT6XL+68I08+8zwzX5vF8JFnALBq1Sp69ewBwOljL+TdOfNYU7eGufMWcMSIUQAcc+QwDj9oKBGfDDLSR4srLnh/IWMvvJTx551NVdXG3Y/zzcncLgAaDdzZE7dUd+hf/l9rFeKAA/bmuedeYv7898vdFCuhO/7yACcecySS2HrAlvTvtwVv/buWiODQA/flzFOO/8Rnrvr5j4FMjnvc+Mu56ZpLPna8b5/evDf/fbboszl1dfUsW75iXbpm2fLlnPrDH3NazQh23umzpf+CFa4SetL5KsmvWEkvNrG9BPQtxTXbsuFHHeY0yUagX9/N+fuzzwPw/sIPeXt2LQO23II9dt2FBx5+nA8+XATA4iVLmfPevLzq3Psre3DX//0VgPsffowvfXFnJLFmzRrOGPtTDj1gCPvv89VSfJ3UKfJCCiVVqh53X2B/4MP1ygX8vxJds03adNNN2HfI1zjl1ILmW7cK8sPzL+bp515k0aIlDDnsGE4deSx1dXUAHHX4QZx83LcZN/5yDj/2FCKCM089gZ49utOzR3dOO+m71IweR0M00L66mnFnncqWWzTfB/rGwfsz9qeXcuCRJ9C9W1cuvSAzu+i9Dz7Gs8+/zKLFS7kzCezjx53F9oO3K90PoMLVN5JWqlRqLAfW6kqlG4AbI+LxRo7dEhHfbq4Op0qsMSvnPFbuJlgFat97WzV/Vm7f/tThececW/59R6uv1xol6XFHxMgcx5oN2mZmG1qactx+ctLMjMrIXefLgdvMjHQ98u7AbWaGUyVmZqmTplElG/ejUmZmiSIuFgyApHaSnpN0d7LfS9IDkt5IXnsW2lYHbjMzSvIAzhnAq1n7Y4AZETEImJHsF8SB28yM4k4yJWkAcBCQPXn+MGBy8n4ycFihbXXgNjOjZakSSTWSnsnaatar7grgR3y8g943IuYCJK99Cm2rb06amUGjMynmOHfdhHjrk3QwMD8inpW0V1Eatx4HbjMzoL54wwG/DBwq6evAJkA3Sb8H5knqFxFzJfUD5hd6AadKzMwo3qiSiBgbEQMiYiAwHHgwIo4BpgMjktNGAHcV2lb3uM3MaFmqpEAXA9MkjQRmA98qtCIHbjMzSvPIe0Q8DDycvP8AGFKMeh24zczwI+9mZqmTpkfeHbjNzPDsgGZmqePAbWaWMhtgVEnROHCbmeEet5lZ6nhUiZlZytRHeladdOA2M8M5bjOz1HGO28wsZZzjNjNLmQanSszM0sU9bjOzlPGoEjOzlHGqxMwsZdKUKvHSZWZmZHrc+W65SNpK0kOSXpX0iqQzkvJekh6Q9Eby2rPQtjpwm5mR6XHn+18z6oCzI+KzwB7AKEk7AGOAGRExCJiR7BfEqRIzM6A+6otST0TMBeYm75dKehXoDwwD9kpOm0xmSbNzCrmGe9xmZmQeec93k1Qj6ZmsraaxOiUNBP4LeBLomwT1tcG9T6FtdY/bzIyWPfIeEROBibnOkdQFuA0YHRFLJLWugVkcuM3MKO4kU5LakwnaUyLi9qR4nqR+ETFXUj9gfqH1O1ViZkZRR5UIuAF4NSImZB2aDoxI3o8A7iq0re5xm5lR1HHcXwaOBV6S9HxSdi5wMTBN0khgNvCtQi/gwG1mRvEeeY+Ix4GmEtpDinENB24zM7yQgplZ6niuEjOzlHGP28wsZbx0mZlZyrjHbWaWMl5IwcwsZXxz0swsZZwqMTNLmTStgOPAbWaGe9xmZqmTphy30vRbZmMlqSaZ/9dsHf+72Hh5Wtd0aHR1Ddvo+d/FRsqB28wsZRy4zcxSxoE7HZzHtMb438VGyjcnzcxSxj1uM7OUceA2M0sZB+4KJ+kASa9LmiVpTLnbY+UnaZKk+ZJeLndbrDwcuCuYpHbAr4ADgR2AoyXtUN5WWQW4CTig3I2w8nHgrmy7A7Mi4s2IWA1MBYaVuU1WZhHxKLCw3O2w8nHgrmz9gXey9muTMjPbiDlwVzY1Uubxm2YbOQfuylYLbJW1PwCYU6a2mFmFcOCubE8DgyRtI6kDMByYXuY2mVmZOXBXsIioA74P3Ae8CkyLiFfK2yorN0m3An8DPiOpVtLIcrfJNiw/8m5mljLucZuZpYwDt5lZyjhwm5mljAO3mVnKOHCbmaWMA7eVhKR6Sc9LelnSHyV1akVdN0n6ZvL++lwTbUnaS9L/FHCNtyX1LrSNZhuSA7eVysqI2CUidgJWAydnH0xmPmyxiDgxImbmOGUvoMWB2yxNHLhtQ3gM+HTSG35I0i3AS5LaSbpU0tOSXpT0PQBlXCNppqS/AH3WViTpYUm7Ju8PkPQPSS9ImiFpIJlfEGcmvf2vStpc0m3JNZ6W9OXks5tJul/Sc5Kuo/F5YcwqUnW5G2Btm6RqMvOJ35sU7Q7sFBFvSaoBFkfEbpI6Ak9Iuh/4L+AzwOeAvsBMYNJ69W4O/Bb4WlJXr4hYKOlaYFlEXJacdwvwy4h4XNLWZJ5C/SxwPvB4RFwo6SCgpqQ/CLMicuC2UtlU0vPJ+8eAG8ikMJ6KiLeS8qHA59fmr4HuwCDga8CtEVEPzJH0YCP17wE8urauiGhqfup9gR2kdR3qbpK6Jtf4RvLZv0j6sLCvabbhOXBbqayMiF2yC5LguTy7CDgtIu5b77yv0/z0tcrjHMikA/87IlY20hbP92Cp5By3ldN9wCmS2gNIGiypM/AoMDzJgfcD9m7ks38D9pS0TfLZXkn5UqBr1nn3k5moi+S8XZK3jwLfScoOBHoW60uZlZoDt5XT9WTy1/9IFr69jsxfgXcAbwAvAb8BHln/gxGxgExe+nZJLwB/SA79GTh87c1J4HRg1+Tm50w+Gt1yAfA1Sf8gk7KZXaLvaFZ0nh3QzCxl3OM2M0sZB24zs5Rx4DYzSxkHbjOzlHHgNjNLGQduM7OUceA2M0uZ/w+WkbJJJT4cgwAAAABJRU5ErkJggg=="/>
          <p:cNvSpPr>
            <a:spLocks noChangeAspect="1" noChangeArrowheads="1"/>
          </p:cNvSpPr>
          <p:nvPr/>
        </p:nvSpPr>
        <p:spPr bwMode="auto">
          <a:xfrm>
            <a:off x="375521"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W4AAAEGCAYAAABFBX+4AAAAOXRFWHRTb2Z0d2FyZQBNYXRwbG90bGliIHZlcnNpb24zLjMuMiwgaHR0cHM6Ly9tYXRwbG90bGliLm9yZy8vihELAAAACXBIWXMAAAsTAAALEwEAmpwYAAAbnUlEQVR4nO3de5xVVf3/8dd7GEC5gwgiaKhBppZ+S83vt4sXFDUvaJZiaajopJKKWgniN9PCzAt5q5QUJUOJ8kb29Rbe/ZW3vKMmqeEIAorcCZiZz++Ps8Ejzpw5c+YcztnD++ljP87Za++z9jojj8+s+ey111JEYGZm6VFV7gaYmVnLOHCbmaWMA7eZWco4cJuZpYwDt5lZylSXuwFN+eCQPT3cxT7hxBe6lbsJVoHumP1ntbaONe+/mXfMad9721ZfrzXc4zYzS5mK7XGbmW1QDfXlbkHeHLjNzADq68rdgrw5cJuZAREN5W5C3hy4zcwAGhy4zczSxT1uM7OU8c1JM7OUcY/bzCxdwqNKzMxSxjcnzcxSxqkSM7OU8c1JM7OUcY/bzCxlfHPSzCxlfHPSzCxdIpzjNjNLF+e4zcxSxqkSM7OUSVGP20uXmZkB1K/Jf2uGpEmS5kt6eb3y0yS9LukVSZdklY+VNCs5tn9z9bvHbWYGxU6V3ARcA/xubYGkvYFhwOcjYpWkPkn5DsBwYEdgS+CvkgZHjrul7nGbmUEmVZLv1lxVEY8CC9crPgW4OCJWJefMT8qHAVMjYlVEvAXMAnbPVb8Dt5kZZHrceW6SaiQ9k7XV5HGFwcBXJT0p6RFJuyXl/YF3ss6rTcqa5FSJmRm0KFUSEROBiS28QjXQE9gD2A2YJmlbQI1dormKzMw2epHHTcdWqgVuj4gAnpLUAPROyrfKOm8AMCdXRU6VmJlBUXPcTbgT2AdA0mCgA/A+MB0YLqmjpG2AQcBTuSpyj9vMDIo6qkTSrcBeQG9JtcD5wCRgUjJEcDUwIul9vyJpGjATqANG5RpRAg7cZmYZRXwAJyKObuLQMU2cPx4Yn2/9DtxmZuBH3s3MUidFj7w7cJuZAdR5IQUzs3Rxj9vMLGWc4zYzSxn3uM3MUsY9bjOzlHGP28wsZTyqxMwsZSLnhHwVxYHbzAyc4zYzSx0HbjOzlPHNSTOzlKnPOZNqRXHgNjMDp0rMzFLHgdvMLGVSlOP2mpNmZkA0RN5bcyRNkjQ/WaZs/WM/kBSSemeVjZU0S9LrkvZvrn4HbjMzyKRK8t2adxNwwPqFkrYC9gNmZ5XtAAwHdkw+82tJ7XJV7sBtZgaZUSX5bs2IiEeBhY0c+iXwIyC72z4MmBoRqyLiLWAWsHuu+h24zcygRT1uSTWSnsnaapqrXtKhwLsR8cJ6h/oD72Tt1yZlTfLNSTMzaNGokoiYCEzM93xJnYBxwNDGDjd2iVz1OXCXQOfTz6HDbv9Nw+IPWfz94z9xvGrA1nQ5YwzV2w1ixc3X8587/tD6i1a3p8tZ51K93WAali5h2SUX0DD/Pdpt82k6n3oW6tQJ6htYOe1mVj/+UOuvZxtcVVUVl949gYXzFjL++As5+uzvsPvQLxENweIPFnPV2Vfw4bzG/jq3vJR2kqntgG2AFyQBDAD+IWl3Mj3srbLOHQDMyVWZUyUlsGrGPSz5yQ+bPB5Ll7B84lWsLCBgV/XZgm4XXfGJ8o5DDyKWLWXR977Df+76I52O+17mWqv+w7IJ41k86jiW/OSHdD7pNNS5S4uva+V38AmHUDurdt3+ndfdzpn7n85ZB57BMzOe5qgzhpexdW1AcW9OfkxEvBQRfSJiYEQMJBOsvxAR7wHTgeGSOkraBhgEPJWrvpIFbknbSzpH0lWSrkzef7ZU16skda+8SCxd2uTxWLyI+jdea3T+3w577Uf3y6+l+5XX03nU2VCV3/+iDl/6Mqtm3AfA6iceof3OXwCgYU4tDXPfzVx34Qc0LP4Qdeve0q9kZbbZFpvxxSG78dep968rW7ls5br3HTt1JFI0LWlFaoj8t2ZIuhX4G/AZSbWSRjZ1bkS8AkwDZgL3AqMiIucd0JKkSiSdAxwNTOWj3xwDgFslTY2Ii0tx3bRrN+BTdPzqPiz+0Sior6fzKWfSYc/9WP3Qfc1+tmqz3jS8Pz+z01BPLF+OunUnlixed071oO2huj0N7+X8K8wq0Ak/OYnJF93Ipp03/Vj5d354LHsdsTcrlq7gf486t0ytayOKOFdJRBzdzPGB6+2PB8bnW3+pctwjgR0jYk12oaQJwCtAo4E7uTNbA3D55wYx4lP9StS8ytR+5y9Qvd1guk+4DgB16EjDog8B6Hruz6jquwVUt6fd5n3ofuX1APxn+m2smnEPqJH7G1k9MPXsRZezxrHsip+nasJ4g12H7Mbi9xfz5kv/Ysc9dvrYsSmX3syUS2/mG6O+ydePO5ipE24pUyvTL/zIOw3AlsC/1yvvlxxrVPad2g8O2XPjiy4Sqx68lxW/++0nDi296Dwgk+PuMnoMS84d/bHjDe8voKp3Hxo+WABV7VDnzsTSJZlqN+1Et/N/wYrf30Dd6zNL/jWsuLbf9bPstt/ufHHvL9K+Ywc6de3E6CvO4orRE9ad89idj3DeTec7cLdGHimQSlGqwD0amCHpDT4an7g18Gng+yW6ZuqteeFZup53ESvv+iOxeBHq0hVt2omGBfOa/ezqJ5+g45D9qXv9FTp8eU/WvPhc5kB1NV3H/YxVD97H6iceLu0XsJL4/S9+x+9/8TsAdtxjJw773je4YvQE+g3sx9y35wKw235fovZftbmqseakaK6SkgTuiLhX0mAyT//0JzNOsRZ4urmke1vQ5Qc/pv3ndkHdutPjxj+y8pYboV3mR73q3umoRy+6//I61KkzNDSwyaHfZPGpI6h/59+suPl6ul14GagK6utYfu0VeQXuVQ/8H+3PGkeP66YQy5ay9JILAOjwlb2p3nFn1LUbHYdknsBddsXF1L81q3Q/ANsgjh1zHP23609DQwML3l3AtWN/Ve4mpVuKetyq1DvRG2WqxJp14gvdyt0Eq0B3zP5zYw+xtMjyHw/PO+Z0vnBqq6/XGn4Ax8wMnCoxM0udFKVKHLjNzPBwQDOz9HGP28wsZRy4zcxSpoiPvJeaA7eZGeS1lmSlcOA2MwOnSszMUsejSszMUsY9bjOzlElR4PbSZWZmQNQ35L01R9IkSfMlvZxVdqmk1yS9KOkOST2yjo2VNEvS65L2b65+B24zMyjq0mXATcAB65U9AOwUEZ8H/gmMBZC0AzAc2DH5zK8ltctVuQO3mRmZ4YD5bs3WFfEosHC9svsjYu1Cs38ns5wjwDBgakSsioi3gFlkpsRukgO3mRm0qMctqUbSM1lbTQuvdgJwT/K+Px8tOAOZtQv65/qwb06amUGORRU/KXuZxZaSNA6oA6asLWrsErnqcOA2MwOirvTjuCWNAA4GhsRHq9jUAltlnTYAmJOrHqdKzMwg0+POdyuApAOAc4BDI2JF1qHpwHBJHSVtAwwCnspVl3vcZmYUd64SSbcCewG9JdUC55MZRdIReEASwN8j4uSIeEXSNGAmmRTKqObW5nXgNjODgnvSjYmIoxspviHH+eOB8fnW78BtZoZnBzQzS5/0zDHlwG1mBrDu0ZgUcOA2MwPCPW4zs5Rx4DYzSxf3uM3MUsaB28wsZaK+sSlDKpMDt5kZ7nGbmaVONLjHbWaWKu5xm5mlTIR73GZmqeIet5lZyjR4VImZWbr45qSZWcqkKXB76TIzMyAi/605kiZJmi/p5ayyXpIekPRG8toz69hYSbMkvS5p/+bqb7LHLelqcqw0HBGnN998M7N0KHKP+ybgGuB3WWVjgBkRcbGkMcn+OZJ2AIYDOwJbAn+VNDjX8mW5UiXPtLblZmZpUczhgBHxqKSB6xUPI7MOJcBk4GEyiwcPA6ZGxCrgLUmzgN2BvzVVf5OBOyImF9xqM7OUqS/9qJK+ETEXICLmSuqTlPcH/p51Xm1S1qRmb05K2pzMb4UdgE3WlkfEPi1stJlZxWpJj1tSDVCTVTQxIiYWeOnGLpwzk57PqJIpwB+Ag4CTgRHAghY3zcysgrUkx50E6ZYG6nmS+iW97X7A/KS8Ftgq67wBwJxcFeUzqmSziLgBWBMRj0TECcAeLWywmVlFK+aokiZMJ9PxJXm9K6t8uKSOkrYBBgFP5aoonx73muR1rqSDyPwmGNDiJpuZVbBijiqRdCuZG5G9JdUC5wMXA9MkjQRmA98CiIhXJE0DZgJ1wKhcI0ogv8D9M0ndgbOBq4FuwJmFfR0zs8pU31C8x1oi4ugmDg1p4vzxwPh86282cEfE3cnbxcDe+VZsZpYmrUiBbHD5jCq5kUbucCa5bjOzNqGhjU3renfW+02Aw2nmjqeZWdq0qfm4I+K27P0k6f7XkrXIzKwM2lSqpBGDgK2L3ZD19b1vVqkvYSm0cs5j5W6CtVFtKlUiaSkfz3G/R+ZJSjOzNqOYo0pKLZ9USdcN0RAzs3JKUaak+ScnJc3Ip8zMLM0aQnlv5ZZrPu5NgE5knvzpyUcToXQjM2esmVmb0VZGlXwPGE0mSD/LR4F7CfCr0jbLzGzDStEi7znn474SuFLSaRFx9QZsk5nZBheNzq5amfK5jdogqcfaHUk9JZ1auiaZmW14daG8t3LLJ3CfFBGL1u5ExIfASSVrkZlZGQTKeyu3fB7AqZKkiMxzRZLaAR1K2ywzsw2rTeS4s9xHZg7Za8kMdTwZuKekrTIz28AqoSedr3wC9zlk1lY7hczIkueAfqVslJnZhtametwR0SDp78C2wFFAL+C23J8yM0uX+rbQ45Y0GBgOHA18QGbBYCLCiymYWZtTxJXLkHQmcCKZ9PJLwPFkHmj8AzAQeBs4Mhns0WK5RpW8RmaZnUMi4ivJWO6c66CZmaVVA8p7y0VSf+B0YNeI2AloR6YTPAaYERGDgBnJfkFyBe4jyMwE+JCk30oaAin6W8LMrAWiBVseqoFNJVWT6WnPAYYBk5Pjk4HDCm1rk4E7Iu6IiKOA7YGHySwQ3FfSbyQNLfSCZmaVqKEFm6QaSc9kbTVr64mId4HLyKzkPhdYHBH3A30jYm5yzlygT6Ftzefm5HJgCjBFUi8yS8qPAe4v9KJmZpWmQfknFCJiIjCxsWPJpHzDgG2ARcAfJR1ThCau06KZwyNiYURcFxH7FLMRZmblVt+CrRn7Am9FxIKIWAPcDvwPME9SP4DkdX6hbU3Pkg9mZiXUoPy3ZswG9pDUSZLIDPJ4FZgOjEjOGQHcVWhbC1lz0syszWlutEi+IuJJSX8C/gHUkXlocSLQhcxT6CPJBPdvFXoNB24zM4q7dFlEnA+cv17xKjK971Zz4DYzo7gP4JSaA7eZGW1srhIzs41BvXvcZmbp4h63mVnKOHCbmaVMBSwlmTcHbjMz3OM2M0udNM1Z7cBtZobHcZuZpY5TJWZmKePAbWaWMsWcq6TUHLjNzHCO28wsdTyqxMwsZRpSlCxx4DYzI103J710mZkZmZuT+W7NkdRD0p8kvSbpVUn/LamXpAckvZG89iy0rQ7cZmZketz5bnm4Erg3IrYHdiaz5uQYYEZEDAJmJPsFcarEzAyoU3Fy3JK6AV8DjgOIiNXAaknDgL2S0yYDDwPnFHIN97jNzGhZqkRSjaRnsraarKq2BRYAN0p6TtL1kjoDfSNiLkDy2qfQtrrHbWZGy25ORsREMiu3N6Ya+AJwWrLi+5W0Ii3SGPe4zczIDAfMd2tGLVAbEU8m+38iE8jnSeoHkLzOL7StDtxmZhRvVElEvAe8I+kzSdEQYCYwHRiRlI0A7iq0rU6VmJlR9HHcpwFTJHUA3gSOJ9NRniZpJDAb+FahlTtwm5kB9UV8cjIingd2beTQkGLU78BtZka6npx04DYzA8JzlZiZpYt73FYUgwdvxy1TfrNuf9tttuYnF1zGVVdfX8ZWWaHOu2gCjz7xFL169uDO31/7ieNLly1nzIWXMHfeAurr6jnu20dw+EFDW3XN1atXM/anlzPz9Tfo0b0bl104lv79+vLaP//FTy+7hmXLV1DVroqa7w7nwH33bNW10i5NswN6OGAF++c//8Wuuw1l192GsvuXDmDFipXcedc95W6WFeiwr+/HtRN+1uTxW2/7M9sN3JrbJ/+aG6/5BZde/VvWrFmTV93vzp3Hcd//0SfKb7/7frp17cI90yZx7FGHMeHXkwDYZJOOXPS/P+CuKddx3eU/4xdXXceSpcsK+2JtRDEnmSo1B+6UGLLPV3jzzX8ze/a75W6KFWjXXT5H925dmzwuieUrVhIRrFj5H7p360q7du0A+PN9DzL8xDM4YsQoLrjkKurr85v2/8HH/sawr+8LwNC9vsqTzz5PRDBw6wF8aqv+APTZfDN69ezBh4sWt/IbplsdkfdWbg7cKXHkkcOY+oc7y90MK6FvH3EIb779DnsP+w6Hf/cUxow+maqqKv719mzunfEIN197ObdN/hVVVVXcff9DedU5f8EHbNGnNwDV1e3o0rkTixYv+dg5L818nTVr6tiqf7+if6c0iRb8V24bPMct6fiIuLGJYzVADYDadaeqqvMGbVulat++PYccPJRx5/283E2xEnriqWfZftC2TLr6Yt55dy4njT6XL+68I08+8zwzX5vF8JFnALBq1Sp69ewBwOljL+TdOfNYU7eGufMWcMSIUQAcc+QwDj9oKBGfDDLSR4srLnh/IWMvvJTx551NVdXG3Y/zzcncLgAaDdzZE7dUd+hf/l9rFeKAA/bmuedeYv7898vdFCuhO/7yACcecySS2HrAlvTvtwVv/buWiODQA/flzFOO/8Rnrvr5j4FMjnvc+Mu56ZpLPna8b5/evDf/fbboszl1dfUsW75iXbpm2fLlnPrDH3NazQh23umzpf+CFa4SetL5KsmvWEkvNrG9BPQtxTXbsuFHHeY0yUagX9/N+fuzzwPw/sIPeXt2LQO23II9dt2FBx5+nA8+XATA4iVLmfPevLzq3Psre3DX//0VgPsffowvfXFnJLFmzRrOGPtTDj1gCPvv89VSfJ3UKfJCCiVVqh53X2B/4MP1ygX8vxJds03adNNN2HfI1zjl1ILmW7cK8sPzL+bp515k0aIlDDnsGE4deSx1dXUAHHX4QZx83LcZN/5yDj/2FCKCM089gZ49utOzR3dOO+m71IweR0M00L66mnFnncqWWzTfB/rGwfsz9qeXcuCRJ9C9W1cuvSAzu+i9Dz7Gs8+/zKLFS7kzCezjx53F9oO3K90PoMLVN5JWqlRqLAfW6kqlG4AbI+LxRo7dEhHfbq4Op0qsMSvnPFbuJlgFat97WzV/Vm7f/tThececW/59R6uv1xol6XFHxMgcx5oN2mZmG1qactx+ctLMjMrIXefLgdvMjHQ98u7AbWaGUyVmZqmTplElG/ejUmZmiSIuFgyApHaSnpN0d7LfS9IDkt5IXnsW2lYHbjMzSvIAzhnAq1n7Y4AZETEImJHsF8SB28yM4k4yJWkAcBCQPXn+MGBy8n4ycFihbXXgNjOjZakSSTWSnsnaatar7grgR3y8g943IuYCJK99Cm2rb06amUGjMynmOHfdhHjrk3QwMD8inpW0V1Eatx4HbjMzoL54wwG/DBwq6evAJkA3Sb8H5knqFxFzJfUD5hd6AadKzMwo3qiSiBgbEQMiYiAwHHgwIo4BpgMjktNGAHcV2lb3uM3MaFmqpEAXA9MkjQRmA98qtCIHbjMzSvPIe0Q8DDycvP8AGFKMeh24zczwI+9mZqmTpkfeHbjNzPDsgGZmqePAbWaWMhtgVEnROHCbmeEet5lZ6nhUiZlZytRHeladdOA2M8M5bjOz1HGO28wsZZzjNjNLmQanSszM0sU9bjOzlPGoEjOzlHGqxMwsZdKUKvHSZWZmZHrc+W65SNpK0kOSXpX0iqQzkvJekh6Q9Eby2rPQtjpwm5mR6XHn+18z6oCzI+KzwB7AKEk7AGOAGRExCJiR7BfEqRIzM6A+6otST0TMBeYm75dKehXoDwwD9kpOm0xmSbNzCrmGe9xmZmQeec93k1Qj6ZmsraaxOiUNBP4LeBLomwT1tcG9T6FtdY/bzIyWPfIeEROBibnOkdQFuA0YHRFLJLWugVkcuM3MKO4kU5LakwnaUyLi9qR4nqR+ETFXUj9gfqH1O1ViZkZRR5UIuAF4NSImZB2aDoxI3o8A7iq0re5xm5lR1HHcXwaOBV6S9HxSdi5wMTBN0khgNvCtQi/gwG1mRvEeeY+Ix4GmEtpDinENB24zM7yQgplZ6niuEjOzlHGP28wsZbx0mZlZyrjHbWaWMl5IwcwsZXxz0swsZZwqMTNLmTStgOPAbWaGe9xmZqmTphy30vRbZmMlqSaZ/9dsHf+72Hh5Wtd0aHR1Ddvo+d/FRsqB28wsZRy4zcxSxoE7HZzHtMb438VGyjcnzcxSxj1uM7OUceA2M0sZB+4KJ+kASa9LmiVpTLnbY+UnaZKk+ZJeLndbrDwcuCuYpHbAr4ADgR2AoyXtUN5WWQW4CTig3I2w8nHgrmy7A7Mi4s2IWA1MBYaVuU1WZhHxKLCw3O2w8nHgrmz9gXey9muTMjPbiDlwVzY1Uubxm2YbOQfuylYLbJW1PwCYU6a2mFmFcOCubE8DgyRtI6kDMByYXuY2mVmZOXBXsIioA74P3Ae8CkyLiFfK2yorN0m3An8DPiOpVtLIcrfJNiw/8m5mljLucZuZpYwDt5lZyjhwm5mljAO3mVnKOHCbmaWMA7eVhKR6Sc9LelnSHyV1akVdN0n6ZvL++lwTbUnaS9L/FHCNtyX1LrSNZhuSA7eVysqI2CUidgJWAydnH0xmPmyxiDgxImbmOGUvoMWB2yxNHLhtQ3gM+HTSG35I0i3AS5LaSbpU0tOSXpT0PQBlXCNppqS/AH3WViTpYUm7Ju8PkPQPSS9ImiFpIJlfEGcmvf2vStpc0m3JNZ6W9OXks5tJul/Sc5Kuo/F5YcwqUnW5G2Btm6RqMvOJ35sU7Q7sFBFvSaoBFkfEbpI6Ak9Iuh/4L+AzwOeAvsBMYNJ69W4O/Bb4WlJXr4hYKOlaYFlEXJacdwvwy4h4XNLWZJ5C/SxwPvB4RFwo6SCgpqQ/CLMicuC2UtlU0vPJ+8eAG8ikMJ6KiLeS8qHA59fmr4HuwCDga8CtEVEPzJH0YCP17wE8urauiGhqfup9gR2kdR3qbpK6Jtf4RvLZv0j6sLCvabbhOXBbqayMiF2yC5LguTy7CDgtIu5b77yv0/z0tcrjHMikA/87IlY20hbP92Cp5By3ldN9wCmS2gNIGiypM/AoMDzJgfcD9m7ks38D9pS0TfLZXkn5UqBr1nn3k5moi+S8XZK3jwLfScoOBHoW60uZlZoDt5XT9WTy1/9IFr69jsxfgXcAbwAvAb8BHln/gxGxgExe+nZJLwB/SA79GTh87c1J4HRg1+Tm50w+Gt1yAfA1Sf8gk7KZXaLvaFZ0nh3QzCxl3OM2M0sZB24zs5Rx4DYzSxkHbjOzlHHgNjNLGQduM7OUceA2M0uZ/w+WkbJJJT4cgwAAAABJRU5ErkJggg=="/>
          <p:cNvSpPr>
            <a:spLocks noChangeAspect="1" noChangeArrowheads="1"/>
          </p:cNvSpPr>
          <p:nvPr/>
        </p:nvSpPr>
        <p:spPr bwMode="auto">
          <a:xfrm>
            <a:off x="155575" y="-144463"/>
            <a:ext cx="1312278" cy="131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4" y="4488017"/>
            <a:ext cx="4647619" cy="2369983"/>
          </a:xfrm>
          <a:prstGeom prst="rect">
            <a:avLst/>
          </a:prstGeom>
        </p:spPr>
      </p:pic>
      <p:sp>
        <p:nvSpPr>
          <p:cNvPr id="12" name="Rectangle 11"/>
          <p:cNvSpPr/>
          <p:nvPr/>
        </p:nvSpPr>
        <p:spPr>
          <a:xfrm>
            <a:off x="375521" y="2001254"/>
            <a:ext cx="6096000" cy="2585323"/>
          </a:xfrm>
          <a:prstGeom prst="rect">
            <a:avLst/>
          </a:prstGeom>
        </p:spPr>
        <p:txBody>
          <a:bodyPr>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Accuracy 85.38011695906432%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[[114 43] [ 7 178]]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[STATUS] </a:t>
            </a:r>
            <a:r>
              <a:rPr lang="en-US" altLang="en-US" dirty="0" err="1">
                <a:solidFill>
                  <a:srgbClr val="000000"/>
                </a:solidFill>
                <a:latin typeface="Courier New" panose="02070309020205020404" pitchFamily="49" charset="0"/>
              </a:rPr>
              <a:t>splitted</a:t>
            </a:r>
            <a:r>
              <a:rPr lang="en-US" altLang="en-US" dirty="0">
                <a:solidFill>
                  <a:srgbClr val="000000"/>
                </a:solidFill>
                <a:latin typeface="Courier New" panose="02070309020205020404" pitchFamily="49" charset="0"/>
              </a:rPr>
              <a:t> train and test data... Train data : (1367, 549) Test data : (342, 549)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Precision=TP/TP+FP: 94.21487603305785 %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Sensitivity=TP/TP+FN: 72.61146496815287 %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Specificity=TN/TN+FP: 96.21621621621621 % </a:t>
            </a:r>
          </a:p>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rPr>
              <a:t>F1-Score: 82.01438848920864 %</a:t>
            </a:r>
          </a:p>
        </p:txBody>
      </p:sp>
      <p:sp>
        <p:nvSpPr>
          <p:cNvPr id="13" name="Content Placeholder 12"/>
          <p:cNvSpPr>
            <a:spLocks noGrp="1"/>
          </p:cNvSpPr>
          <p:nvPr>
            <p:ph idx="1"/>
          </p:nvPr>
        </p:nvSpPr>
        <p:spPr>
          <a:xfrm>
            <a:off x="155574" y="1987897"/>
            <a:ext cx="10804357" cy="4732482"/>
          </a:xfrm>
        </p:spPr>
        <p:txBody>
          <a:bodyPr/>
          <a:lstStyle/>
          <a:p>
            <a:endParaRPr lang="en-US" dirty="0" smtClean="0"/>
          </a:p>
          <a:p>
            <a:endParaRPr lang="en-IN" dirty="0"/>
          </a:p>
        </p:txBody>
      </p:sp>
    </p:spTree>
    <p:extLst>
      <p:ext uri="{BB962C8B-B14F-4D97-AF65-F5344CB8AC3E}">
        <p14:creationId xmlns:p14="http://schemas.microsoft.com/office/powerpoint/2010/main" val="2752188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Using </a:t>
            </a:r>
            <a:r>
              <a:rPr lang="en-US" dirty="0" smtClean="0"/>
              <a:t>Masking </a:t>
            </a:r>
            <a:r>
              <a:rPr lang="en-US" dirty="0"/>
              <a:t>Segmentation Technique</a:t>
            </a:r>
            <a:endParaRPr lang="en-IN" dirty="0"/>
          </a:p>
        </p:txBody>
      </p:sp>
      <p:sp>
        <p:nvSpPr>
          <p:cNvPr id="3" name="Content Placeholder 2"/>
          <p:cNvSpPr>
            <a:spLocks noGrp="1"/>
          </p:cNvSpPr>
          <p:nvPr>
            <p:ph idx="1"/>
          </p:nvPr>
        </p:nvSpPr>
        <p:spPr>
          <a:xfrm>
            <a:off x="339725" y="2003613"/>
            <a:ext cx="9074112" cy="2407022"/>
          </a:xfrm>
        </p:spPr>
        <p:txBody>
          <a:bodyPr>
            <a:normAutofit fontScale="92500" lnSpcReduction="20000"/>
          </a:bodyPr>
          <a:lstStyle/>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Accuracy 86.8421052631579%</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[[117 40] [ 5 180]]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[STATUS] </a:t>
            </a:r>
            <a:r>
              <a:rPr lang="en-US" altLang="en-US" dirty="0" err="1">
                <a:solidFill>
                  <a:srgbClr val="000000"/>
                </a:solidFill>
                <a:latin typeface="Courier New" panose="02070309020205020404" pitchFamily="49" charset="0"/>
                <a:cs typeface="Courier New" panose="02070309020205020404" pitchFamily="49" charset="0"/>
              </a:rPr>
              <a:t>splitted</a:t>
            </a:r>
            <a:r>
              <a:rPr lang="en-US" altLang="en-US" dirty="0">
                <a:solidFill>
                  <a:srgbClr val="000000"/>
                </a:solidFill>
                <a:latin typeface="Courier New" panose="02070309020205020404" pitchFamily="49" charset="0"/>
                <a:cs typeface="Courier New" panose="02070309020205020404" pitchFamily="49" charset="0"/>
              </a:rPr>
              <a:t> train and test data... Train data : (1367, 549) Test data : (342, 549)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Precision=TP/TP+FP: 95.90163934426229 %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Sensitivity=TP/TP+FN: 74.52229299363057 %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Specificity=TN/TN+FP: 97.29729729729729 % </a:t>
            </a: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F1-Score: 83.87096774193547 % </a:t>
            </a:r>
            <a:endParaRPr lang="en-US" altLang="en-US" sz="3200" dirty="0"/>
          </a:p>
          <a:p>
            <a:endParaRPr lang="en-IN" dirty="0"/>
          </a:p>
        </p:txBody>
      </p:sp>
      <p:sp>
        <p:nvSpPr>
          <p:cNvPr id="5" name="AutoShape 2" descr="data:image/png;base64,iVBORw0KGgoAAAANSUhEUgAAAW4AAAEKCAYAAAAyx7/DAAAAOXRFWHRTb2Z0d2FyZQBNYXRwbG90bGliIHZlcnNpb24zLjMuMiwgaHR0cHM6Ly9tYXRwbG90bGliLm9yZy8vihELAAAACXBIWXMAAAsTAAALEwEAmpwYAAAc2ElEQVR4nO3de5yVVb3H8c93GEC5g1xE0NDCDK3siIZ5VAxvaYkes7AsUnS837oo5EmPGh3yVqZZkqJ0MojQEi0RI/FSCl7yBkZSGo6MgHJHBGbmd/7Yj7LFmT17NnvPnmf8vn2t1+y9nmevZ23F3yx+z3rWUkRgZmbpUVHuDpiZWfM4cJuZpYwDt5lZyjhwm5mljAO3mVnKOHCbmaWMA7eZWZFJmiRpmaQXsur2lvS4pGckPSlpv6xj4yQtkrRQ0hFNte/AbWZWfLcDR25VdxVweUTsDVyavEfSEGAUsGfymZsktcvVuAO3mVmRRcTDwIqtq4FuyevuwJLk9UhgakRsjIiXgUXAfuRQWcS+FtXK44f7kU57n68/0aXcXbBW6J7F92pb29j8xr/yjjkd+nz4dKAqq2piRExs4mMXAPdLuobMoPkzSf0A4PGs86qTuka12sBtZtZaJUG6qUC9tTOBCyPiTklfAm4FDgUa+qWT85eIUyVmZgD1dfmXwowG7kpe/5Yt6ZBqYOes8wayJY3SIAduMzOAutr8S2GWAAcnrz8LvJS8ngGMktRR0q7AYGBeroacKjEzAyLqi9aWpCnAcKC3pGrgMuA04HpJlcDbJDnyiJgvaRqwAKgFzo6InMN6B24zM4D64gXuiDixkUP7NHL+eGB8vu07cJuZARRxxF1qDtxmZrAtNx1bnAO3mRl4xG1mljZR+GyRFufAbWYGRb05WWoO3GZm4FSJmVnq+OakmVnKeMRtZpYyvjlpZpYyvjlpZpYuTSwP0qo4cJuZgXPcZmap41SJmVnKeMRtZpYydZvL3YO8OXCbmUGqUiXeuszMDDKpknxLEyRNkrRM0gtb1Z8raaGk+ZKuyqofJ2lRcuyIptr3iNvMDIo94r4duBH45TsVkg4BRgKfiIiNkvom9UOAUcCewE7AnyTtnmv7Mo+4zcwgE7jzLU2IiIeBFVtVnwlMiIiNyTnLkvqRwNSI2BgRLwOL2LIDfIMcuM3MgKjbnHeRVCXpyaxSlccldgcOlDRX0kOS9k3qBwCvZp1XndQ1yqkSMzNo1nTAiJgITGzmFSqBnsAwYF9gmqTdADV0iaYaMjOz0s8qqQbuiogA5kmqB3on9TtnnTcQWJKrIadKzMygqLNKGvF74LMAknYHOgBvADOAUZI6StoVGAzMy9WQR9xmZlDUEbekKcBwoLekauAyYBIwKZkiuAkYnYy+50uaBiwAaoGzc80oAQduM7OMIj7yHhEnNnLopEbOHw+Mz7d9B24zM4Bab6RgZpYuXmTKzCxlUrRWiQO3mRl4xG1mljoecZuZpYxH3GZmKeNZJWZmKRM5lwdpVRy4zczAOW4zs9Rx4DYzSxnfnDQzS5m6nOs6tSoO3GZm4FSJmVnqOHCbmaWMc9xmZukS9emZx+2ty8zMIJMqybc0QdIkScuS3W62PvZtSSGpd1bdOEmLJC2UdERT7Ttwm5lBZlZJvqVptwNHbl0paWfgMGBxVt0QYBSwZ/KZmyS1y9W4A7eZGRR1xB0RDwMrGjj0I+AiIDsvMxKYGhEbI+JlYBGwX672HbjNzKBZgVtSlaQns0pVU81LOgZ4LSKe3erQAODVrPfVSV2jfHOyBDqddRHth+5PrF7FmgtPft/xDgceSsfjkr1EN2zgrYk/ou7f/9y2i1a2p/N542i320eJtatZf90V1C9/nXaDPkKnqgtRp05EfT1vT/8Vm//64LZdy8qioqKC6+79ESuWvskVJ19Bl+5duOimi+k3sB9Lq5fyw7MmsH71+nJ3M72aschUREwEJuZ7vqROwCXA4Q0dbugSudrziLsENs2ZyborL2r0eN2yGtZ973zWfnMMG6b/kk5nfCvvtiv67EiXy3/8vvqOI44i1q1jzTlf5e17p7P91zIDgNj4Nutv+AFrLjiZdVdeRKdTzkGdujT7O1n5feGUY6hetGVg9sWzT+C5vzzL6QdX8dxfnuWLZ51Qxt61AUVMlTTgw8CuwLOSXgEGAk9L2pHMCHvnrHMHAktyNVaywC1pD0kXS/qJpOuT1x8r1fVak9oFzxHr1jZ6vG7hfGL9uszrfyygYoc+7x7rcNBhdJ3wM7pecwudTv8mVOT3n6j9fgewcc5MADY/9hCVH98HgPqaauprXgMgVr5J/eqVqHv3gr6Xlc8OO+7AviP2ZdbUWe/WffqwTzN7+mwAZk+fzbDDh5Wre21DfeRfmikino+IvhExKCIGkQnW/xERrwMzgFGSOkraFRgMzMvVXkkCt6SLgalk/gowD3gieT1F0thSXDOtOow4ms1/y/w3qhiwC+0POIS1l5zD2m+fStTX0+HAQ/Nqp6JXH+rfWJ55U19HvLUOdX1vgG73kT1QZXvqX8/5y9xaodP+p4rbfjCJ+qyg0aN3D1YuWwnAymUr6dG7R5l610YUcVaJpCnAY8BHJVVLGtPYuRExH5gGLABmAmdHRM6LlCrHPQbYMyI2Z1dKug6YD0xo6ENJgr8K4LpPDeYbu+5Uou61DpV77U3HEUex9pJzAWj/iX2o3G13uv7wZgDUoQOxehUAnS+6koq+/VFlJRW9+9H1mlsA2PiH6Wx6cGYjWbIt/5OrRy86n/dd1t8wIVULxhvsO2JfVr+xin8+/0/2GvbxcnenzYoiPvIeESc2cXzQVu/HA+Pzbb9Ugbse2An491b1/ZNjDcpO+K88fnibji7tPrQbnc78Duu+fzGxbs279Rvn3M/bd/zifeevv+p7QCbH3emcsay77IL3HK9/czkVvftQt2I5VLRDnbpsaXf7TnS5ZAIbptxK3UsLSvadrDQ+NnQI+x32afY5ZCgdOnagU9ft+eaPv8WqN1bRs29PVi5bSc++PVn1xqpydzXd/OQkFwCzJd0naWJSZgKzgfNLdM3UUO++dP7Olaz/yQ+or6l+t37z80/TYf+DUbcemfO6dKWiT7+82tz8xF/pODwz37/9/gdT+8LTmQOVlXS56Eo2zZnF5sceKur3sJbxyx9O5uRPf4NTDxjDVedcxXN/fY7rLriWeQ/MZcQXRwAw4osjmPvA3DL3NOWiPv9SZiUZcUfETEm7k5lEPoDMX+SrgSeayt20BZ0v/B6Ve+6Nunan+8TfsuE3t0G7zL/qTbNmsP0Jo1HXbnQ67cLMB+rqWHvx6dRX/5sNv76VLpdeAxWC2lre+sX1sHxpk9fcOPuPdD7vu3S78Q5i3RrW/+gKADp85hAqh3wSde1Oh0Mygf2tGydQ98qi0nx5azHTb5rOxT8by2FfPpzlS5Yz4Yz/LXeX0i1FI25FK813tvVUiRXm6094KqO93z2L723oLk+zrL90VN4xp/MVU7f5etvCD+CYmUGrSIHky4HbzAxSlSpx4DYzo7jTAUvNgdvMDDziNjNLHQduM7OUyW+DhFbBgdvMjHTtOenAbWYGTpWYmaWOZ5WYmaWMR9xmZinjwG1mli5Rl55UifecNDODom5dJmmSpGWSXsiqu1rS3yU9J+l3knpkHRsnaZGkhZKOaKp9B24zMzLTAfMtebgdOHKrugeAvSLiE8A/gHEAkoYAo4A9k8/cJKldrsYduM3MoKgj7oh4GFixVd2siKhN3j5OZjd3gJHA1IjYGBEvA4vI7GXQKAduMzPIbKqYZ5FUJenJrFLVzKudAtyXvB4AvJp1rDqpa5RvTpqZAVGb/83J7P1xm0vSJUAtcMc7VQ1dIlcbDtxmZpBjG/PikTQa+DwwIrZsP1YN7Jx12kBgSa52nCoxM6PoNyffR9KRwMXAMRHxVtahGcAoSR0l7QoMBublassjbjMzKOqIW9IUYDjQW1I1cBmZWSQdgQckATweEWdExHxJ04AFZFIoZze1qboDt5kZxV0dMCJObKD61hznjwfG59u+A7eZGbRIjrtYHLjNzIB3Z1ingAO3mRkQHnGbmaWMA7eZWbp4xG1mljIO3GZmKRN1DT153jo5cJuZ4RG3mVnqRL1H3GZmqeIRt5lZykR4xG1mlioecZuZpUy9Z5WYmaWLb06amaWMA7eZWcpE8ZbjLrlGA7ekG8ixYWVEnFeSHpmZlUExR9ySJpHZW3JZROyV1PUCfgMMAl4BvhQRK5Nj44AxQB1wXkTcn6v9XCPuJ7e182ZmaVHk6YC3AzcCv8yqGwvMjogJksYm7y+WNAQYBewJ7AT8SdLuubYvazRwR8TkInTezCwV6oo4qyQiHpY0aKvqkWT2oQSYDMwhs3nwSGBqRGwEXpa0CNgPeKyx9pvMcUvqkzQ+BNguq2OfzfdLmJm1ds0ZcUuqAqqyqiZGxMQmPtYvImoy14oaSX2T+gHA41nnVSd1jcrn5uQdZPIyRwNnAKOB5Xl8zswsNZqT406CdFOBOl8NXTjnrdKKPBrdISJuBTZHxEMRcQowrJDemZm1VhH5lwItldQfIPm5LKmvBnbOOm8gsCRXQ/kE7s3JzxpJR0v6VNKwmVmbEfXKuxRoBpmMBcnPu7PqR0nqKGlXYDAwL1dD+aRKvi+pO/At4AagG3BhIb02M2ut6urzGcfmR9IUMjcie0uqBi4DJgDTJI0BFgMnAETEfEnTgAVALXB2rhklkEfgjoh7k5ergUMK/B5mZq1aMR/AiYgTGzk0opHzxwPj820/n1klt9FAojzJdZuZtQn1bWxZ13uzXm8HHEcTiXMzs7RpU+txR8Sd2e+T3M2fStYjM7MyaBNrleQwGNil2B3ZWp97Xir1JSyFNix5pNxdsDaqTaVKJK3lvTnu18k8SWlm1mYUc1ZJqeWTKunaEh0xMyunFGVKmn4AR9LsfOrMzNKsPpR3Kbdc63FvB3QiM4G8J1uep+9GZulBM7M2o63MKjkduIBMkH6KLYF7DfDT0nbLzKxlpWiT95zrcV8PXC/p3Ii4oQX7ZGbW4qLBRfpap3xuo9ZL6vHOG0k9JZ1Vui6ZmbW82lDepdzyCdynRcSqd94ke6SdVrIemZmVQaC8S7nl8wBOhSRFZJ4rktQO6FDabpmZtaw2kePOcj+ZpQh/Tmaq4xnAfSXtlZlZC2sNI+l85RO4Lyazt9qZZGaW/A3oX8pOmZm1tDSNuJvMcUdEPZmNLP8FDCWznuyLJe6XmVmLqkN5l6ZIulDSfEkvSJoiaTtJvSQ9IOml5GfPQvvaaOCWtLukSyW9CNwIvAoQEYdExI2FXtDMrDWqV/4lF0kDgPOAoRGxF9AOGAWMBWZHxGBgdvK+ILlG3H8nM7r+QkT8ZzKXO+d2OmZmaVWP8i55qAS2l1RJ5gn0JcBIYHJyfDJwbKF9zRW4jyezEuCDkn4haQQNbyNvZpZ60YySs52I14BryOwrWQOsjohZQL+IqEnOqQH6FtrXRgN3RPwuIr4M7AHMIbNBcD9JP5N0eKEXNDNrjeqbUSRVSXoyq1S9006Sux4J7EpmyZDOkk4qZl/zWdZ1PXAHcIekXmR2Jh4LzCpmR8zMyqle+ScUImIiMLGRw4cCL0fEcgBJdwGfAZZK6h8RNZL6A8sK7WuzVg6PiBURcXNEfLbQC5qZtUZ1zShNWAwMk9RJktgyE28GMDo5ZzRwd6F9LWTrMjOzNqep2SL5ioi5kqYDTwO1ZJ59mQh0IfMw4xgywf2EQq/hwG1mBvnOFslLRFwGXLZV9UYyo+9t5sBtZka6ti5z4DYzo3ipkpbgwG1mRrrWKnHgNjMD6jziNjNLF4+4zcxSxoHbzCxlWsFWknlz4DYzwyNuM7PUSdOa1Q7cZmZ4HreZWeo4VWJmljIO3GZmKeO1SszMUsY5bjOzlPGsEjOzlKlPUbKkWVuXmZm1Vc3ZLLgpknpImi7p75JelLS/pF6SHpD0UvKzZ6F9deA2MyNzczLfkofrgZkRsQfwSTJ7To4FZkfEYGB28r4gDtxmZhRvxC2pG3AQcCtARGyKiFXASGByctpk4NhC++rAbWYG1CryLpKqJD2ZVaqymtoNWA7cJulvkm6R1BnoFxE1AMnPvoX21Tcnzcxo3jzuiJhIZuf2hlQC/wGcm+z4fj3bkBZpiEfcZmYU9eZkNVAdEXOT99PJBPKlkvoDJD+XFdpXB24zMzLTAfMtuUTE68Crkj6aVI0AFgAzgNFJ3Wjg7kL76lSJmRlFf+T9XOAOSR2AfwEnkxkoT5M0BlgMnFBo4w7cZmYUd5GpiHgGGNrAoRHFaN+B28wMqEvRk5MO3GZmeFlXM7PUCY+4zczSxSNuK5pF/3ictevWUVdXT21tLcP2P6rcXbIC/fcPruPhv8yjV88e/P5XP3/f8bXr1jP2iquoWbqcuto6vvGV4znu6MO36ZqbNm1i3JXXsmDhS/To3o1rrhjHgP79+Ps//smV19zIuvVvUdGugqqvj+Jzhx68TddKO68OaEV16GEnMHTfwx20U+7Yow7j59d9v9HjU+68hw8P2oW7Jt/EbTf+kKtv+AWbN2/Oq+3XapbyjXMuel/9XffOolvXLtw3bRJf+/KxXHfTJAC2264jP/jet7n7jpu5+drv88Of3MyatesK+2JtRJEXmSopB26zFjJ074/TvVvXRo9LYv1bG4gI3trwNt27daVdu3YA3HP/nxl16vkcP/psLr/qJ9TV5bfs/58feYyRRx0KwOHDD2TuU88QEQzaZSAf2nkAAH377ECvnj1YuWr1Nn7DdKsl8i7l5sDdykUE9/1xCnMfv49Tx3y13N2xEvrK8V/gX6+8yiEjv8pxXz+TsRecQUVFBf98ZTEzZz/E//38Wu6c/FMqKiq4d9aDebW5bPmb7Ni3NwCVle3o0rkTq1avec85zy9YyObNtew8oH/Rv1OaRDP+KbcWz3FLOjkibmvkWBVQBaB23amo6NyifWuNDhp+LDU1S+nTZwdm3jeVhQsX8cijc5v+oKXOX+Y9xR6Dd2PSDRN49bUaTrvgu+zzyT2Z++QzLPj7IkaNOR+AjRs30qtnDwDOG3cFry1ZyubazdQsXc7xo88G4KQvjeS4ow8n4v1BRtqyueLyN1Yw7oqrGf/f36Ki4oM9jvPNydwuBxoM3NkrblV2GFD+X2utQE3NUgCWL3+Tu+++j3333duBu4363R8e4NSTvoQkdhm4EwP678jL/64mIjjmc4dy4Zknv+8zP/nfS4FMjvuS8ddy+41Xved4v769eX3ZG+zYtw+1tXWsW//Wu+madevXc9Z3LuXcqtF8cq+Plf4LtnKtYSSdr5L8ipX0XCPleaBfKa7ZFnXqtD1dunR+9/Vhhx7M/PkLy9wrK5X+/frw+FPPAPDGipW8sriagTvtyLChe/PAnEd5c+UqAFavWcuS15fm1eYh/zmMu//4JwBmzXmET+/zSSSxefNmzh93JcccOYIjPntgKb5O6hRz67JSK9WIux9wBLByq3oBfy3RNducfv36MP23twKZ/OTUqb/n/llzytspK9h3LpvAE397jlWr1jDi2JM4a8zXqK2tBeDLxx3NGd/4CpeMv5bjvnYmEcGFZ51Czx7d6dmjO+ee9nWqLriE+qinfWUll3zzLHbasekx0H99/gjGXXk1n/vSKXTv1pWrL88sCz3zz4/w1DMvsGr1Wn6fBPbxl3yTPXb/cOn+BbRydQ2klVorNZQD2+ZGpVuB2yLi0QaO/ToivtJUG06VWEM2LHmk3F2wVqh9793U9Fm5feVDx+Udc379799t8/W2RUlG3BExJsexJoO2mVlLS1OO209OmpnROnLX+XLgNjPDj7ybmaVOsR/AkdQu2eX93uR9L0kPSHop+dmz0L46cJuZkZlVkm/J0/nAi1nvxwKzI2IwMJtt2PndgdvMjOJtFgwgaSBwNHBLVvVIYHLyejJwbKF9deA2M6N5D+BIqpL0ZFap2qq5HwMX8d57nv0iogYg+dm30L765qSZGc2bDpi9PMfWJH0eWBYRT0kaXpTObcWB28yMos4qOQA4RtJRwHZAN0m/ApZK6h8RNZL6A8sKvYBTJWZmZJZQzrc00c64iBgYEYOAUcCfI+IkYAYwOjltNHB3oX31iNvMDKgr/TzuCcA0SWOAxcAJhTbkwG1mRmkewImIOcCc5PWbwIhitOvAbWYGTaZAWhMHbjMz0vXIuwO3mRleHdDMLHXStJGCA7eZGU6VmJmljgO3mVnKeFaJmVnKeMRtZpYynlViZpYydZGeXScduM3McI7bzCx1nOM2M0sZ57jNzFKm3qkSM7N08YjbzCxl0jSrxFuXmZmRSZXkW3KRtLOkByW9KGm+pPOT+l6SHpD0UvKzZ6F9deA2MyOTKsn3nybUAt+KiI8Bw4CzJQ0BxgKzI2IwMDt5XxAHbjMzijfijoiaiHg6eb0WeBEYAIwEJienTQaOLbSvDtxmZjRvxC2pStKTWaWqoTYlDQI+BcwF+kVEDWSCO9C30L765qSZGVAXdXmfGxETgYm5zpHUBbgTuCAi1kjatg5mceA2M6O4j7xLak8maN8REXcl1Usl9Y+IGkn9gWWFtu9UiZkZmUfe8y25KDO0vhV4MSKuyzo0AxidvB4N3F1oXz3iNjOjqCPuA4CvAc9Leiap+y4wAZgmaQywGDih0As4cJuZUbxH3iPiUaCxhPaIYlzDgdvMDD/ybmaWOml65N2B28wMb6RgZpY6XtbVzCxlPOI2M0sZb11mZpYyHnGbmaWMZ5WYmaWMb06amaWMUyVmZinjJyfNzFLGI24zs5RJU45bafot80ElqSrZccPsXf5z8cHljRTSocH97OwDz38uPqAcuM3MUsaB28wsZRy408F5TGuI/1x8QPnmpJlZynjEbWaWMg7cZmYp48Ddykk6UtJCSYskjS13f6z8JE2StEzSC+Xui5WHA3crJqkd8FPgc8AQ4ERJQ8rbK2sFbgeOLHcnrHwcuFu3/YBFEfGviNgETAVGlrlPVmYR8TCwotz9sPJx4G7dBgCvZr2vTurM7APMgbt1UwN1nr9p9gHnwN26VQM7Z70fCCwpU1/MrJVw4G7dngAGS9pVUgdgFDCjzH0yszJz4G7FIqIWOAe4H3gRmBYR88vbKys3SVOAx4CPSqqWNKbcfbKW5UfezcxSxiNuM7OUceA2M0sZB24zs5Rx4DYzSxkHbjOzlHHgtpKQVCfpGUkvSPqtpE7b0Nbtkr6YvL4l10JbkoZL+kwB13hFUu9C+2jWkhy4rVQ2RMTeEbEXsAk4I/tgsvJhs0XEqRGxIMcpw4FmB26zNHHgtpbwCPCRZDT8oKRfA89LaifpaklPSHpO0ukAyrhR0gJJfwD6vtOQpDmShiavj5T0tKRnJc2WNIjML4gLk9H+gZL6SLozucYTkg5IPruDpFmS/ibpZhpeF8asVaosdwesbZNUSWY98ZlJ1X7AXhHxsqQqYHVE7CupI/AXSbOATwEfBT4O9AMWAJO2arcP8AvgoKStXhGxQtLPgXURcU1y3q+BH0XEo5J2IfMU6seAy4BHI+IKSUcDVSX9F2FWRA7cVirbS3omef0IcCuZFMa8iHg5qT8c+MQ7+WugOzAYOAiYEhF1wBJJf26g/WHAw++0FRGNrU99KDBEendA3U1S1+Qa/5V89g+SVhb2Nc1angO3lcqGiNg7uyIJnuuzq4BzI+L+rc47iqaXr1Ue50AmHbh/RGxooC9e78FSyTluK6f7gTMltQeQtLukzsDDwKgkB94fOKSBzz4GHCxp1+SzvZL6tUDXrPNmkVmoi+S8vZOXDwNfTeo+B/Qs1pcyKzUHbiunW8jkr59ONr69mczfAn8HvAQ8D/wMeGjrD0bEcjJ56bskPQv8Jjl0D3DcOzcngfOAocnNzwVsmd1yOXCQpKfJpGwWl+g7mhWdVwc0M0sZj7jNzFLGgdvMLGUcuM3MUsaB28wsZRy4zcxSxoHbzCxlHLjNzFLm/wFjOK0b9FPf5QAAAABJRU5ErkJggg=="/>
          <p:cNvSpPr>
            <a:spLocks noChangeAspect="1" noChangeArrowheads="1"/>
          </p:cNvSpPr>
          <p:nvPr/>
        </p:nvSpPr>
        <p:spPr bwMode="auto">
          <a:xfrm>
            <a:off x="34925" y="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680321" y="4237381"/>
            <a:ext cx="3486150" cy="2533650"/>
          </a:xfrm>
          <a:prstGeom prst="rect">
            <a:avLst/>
          </a:prstGeom>
        </p:spPr>
      </p:pic>
    </p:spTree>
    <p:extLst>
      <p:ext uri="{BB962C8B-B14F-4D97-AF65-F5344CB8AC3E}">
        <p14:creationId xmlns:p14="http://schemas.microsoft.com/office/powerpoint/2010/main" val="1703902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a:t>
            </a:r>
            <a:r>
              <a:rPr lang="en-US" dirty="0" smtClean="0"/>
              <a:t>2-Support vector Machine</a:t>
            </a:r>
            <a:endParaRPr lang="en-IN" dirty="0"/>
          </a:p>
        </p:txBody>
      </p:sp>
      <p:sp>
        <p:nvSpPr>
          <p:cNvPr id="3" name="Content Placeholder 2"/>
          <p:cNvSpPr>
            <a:spLocks noGrp="1"/>
          </p:cNvSpPr>
          <p:nvPr>
            <p:ph idx="1"/>
          </p:nvPr>
        </p:nvSpPr>
        <p:spPr>
          <a:xfrm>
            <a:off x="312821" y="1973179"/>
            <a:ext cx="10455442" cy="4752474"/>
          </a:xfrm>
        </p:spPr>
        <p:txBody>
          <a:bodyPr>
            <a:normAutofit lnSpcReduction="10000"/>
          </a:bodyPr>
          <a:lstStyle/>
          <a:p>
            <a:pPr marL="0" indent="0">
              <a:buNone/>
            </a:pPr>
            <a:r>
              <a:rPr lang="en-US" b="1" dirty="0" smtClean="0"/>
              <a:t>Code:</a:t>
            </a:r>
            <a:endParaRPr lang="en-IN" b="1" dirty="0" smtClean="0"/>
          </a:p>
          <a:p>
            <a:r>
              <a:rPr lang="en-IN" dirty="0" smtClean="0"/>
              <a:t>import </a:t>
            </a:r>
            <a:r>
              <a:rPr lang="en-IN" dirty="0"/>
              <a:t>pandas as </a:t>
            </a:r>
            <a:r>
              <a:rPr lang="en-IN" dirty="0" err="1"/>
              <a:t>pd</a:t>
            </a:r>
            <a:endParaRPr lang="en-IN" dirty="0"/>
          </a:p>
          <a:p>
            <a:r>
              <a:rPr lang="en-IN" dirty="0"/>
              <a:t>import </a:t>
            </a:r>
            <a:r>
              <a:rPr lang="en-IN" dirty="0" err="1"/>
              <a:t>numpy</a:t>
            </a:r>
            <a:endParaRPr lang="en-IN" dirty="0"/>
          </a:p>
          <a:p>
            <a:r>
              <a:rPr lang="en-IN" dirty="0"/>
              <a:t>from </a:t>
            </a:r>
            <a:r>
              <a:rPr lang="en-IN" dirty="0" err="1"/>
              <a:t>sklearn.svm</a:t>
            </a:r>
            <a:r>
              <a:rPr lang="en-IN" dirty="0"/>
              <a:t> import </a:t>
            </a:r>
            <a:r>
              <a:rPr lang="en-IN" dirty="0" smtClean="0"/>
              <a:t>SVC</a:t>
            </a:r>
            <a:endParaRPr lang="en-IN" dirty="0"/>
          </a:p>
          <a:p>
            <a:r>
              <a:rPr lang="en-IN" dirty="0" err="1"/>
              <a:t>clf</a:t>
            </a:r>
            <a:r>
              <a:rPr lang="en-IN" dirty="0"/>
              <a:t>=SVC(</a:t>
            </a:r>
            <a:r>
              <a:rPr lang="en-IN" dirty="0" err="1"/>
              <a:t>random_state</a:t>
            </a:r>
            <a:r>
              <a:rPr lang="en-IN" dirty="0"/>
              <a:t>=9)</a:t>
            </a:r>
          </a:p>
          <a:p>
            <a:r>
              <a:rPr lang="en-IN" dirty="0" err="1" smtClean="0"/>
              <a:t>clf.fit</a:t>
            </a:r>
            <a:r>
              <a:rPr lang="en-IN" dirty="0" smtClean="0"/>
              <a:t>(</a:t>
            </a:r>
            <a:r>
              <a:rPr lang="en-IN" dirty="0" err="1" smtClean="0"/>
              <a:t>trainDataGlobal</a:t>
            </a:r>
            <a:r>
              <a:rPr lang="en-IN" dirty="0"/>
              <a:t>, </a:t>
            </a:r>
            <a:r>
              <a:rPr lang="en-IN" dirty="0" err="1"/>
              <a:t>trainLabelsGlobal</a:t>
            </a:r>
            <a:r>
              <a:rPr lang="en-IN" dirty="0"/>
              <a:t>)</a:t>
            </a:r>
          </a:p>
          <a:p>
            <a:r>
              <a:rPr lang="en-IN" dirty="0" err="1" smtClean="0"/>
              <a:t>pred</a:t>
            </a:r>
            <a:r>
              <a:rPr lang="en-IN" dirty="0" smtClean="0"/>
              <a:t>=</a:t>
            </a:r>
            <a:r>
              <a:rPr lang="en-IN" dirty="0" err="1" smtClean="0"/>
              <a:t>clf.predict</a:t>
            </a:r>
            <a:r>
              <a:rPr lang="en-IN" dirty="0" smtClean="0"/>
              <a:t>(</a:t>
            </a:r>
            <a:r>
              <a:rPr lang="en-IN" dirty="0" err="1" smtClean="0"/>
              <a:t>testDataGlobal</a:t>
            </a:r>
            <a:r>
              <a:rPr lang="en-IN" dirty="0"/>
              <a:t>)</a:t>
            </a:r>
          </a:p>
          <a:p>
            <a:r>
              <a:rPr lang="en-IN" dirty="0" smtClean="0"/>
              <a:t>from </a:t>
            </a:r>
            <a:r>
              <a:rPr lang="en-IN" dirty="0" err="1"/>
              <a:t>sklearn.metrics</a:t>
            </a:r>
            <a:r>
              <a:rPr lang="en-IN" dirty="0"/>
              <a:t> import </a:t>
            </a:r>
            <a:r>
              <a:rPr lang="en-IN" dirty="0" err="1"/>
              <a:t>accuracy_score,confusion_matrix</a:t>
            </a:r>
            <a:endParaRPr lang="en-IN" dirty="0"/>
          </a:p>
          <a:p>
            <a:r>
              <a:rPr lang="en-IN" dirty="0" err="1"/>
              <a:t>acc_svm</a:t>
            </a:r>
            <a:r>
              <a:rPr lang="en-IN" dirty="0"/>
              <a:t> = </a:t>
            </a:r>
            <a:r>
              <a:rPr lang="en-IN" dirty="0" err="1"/>
              <a:t>accuracy_score</a:t>
            </a:r>
            <a:r>
              <a:rPr lang="en-IN" dirty="0"/>
              <a:t>(</a:t>
            </a:r>
            <a:r>
              <a:rPr lang="en-IN" dirty="0" err="1"/>
              <a:t>pred</a:t>
            </a:r>
            <a:r>
              <a:rPr lang="en-IN" dirty="0"/>
              <a:t>, </a:t>
            </a:r>
            <a:r>
              <a:rPr lang="en-IN" dirty="0" err="1"/>
              <a:t>testLabelsGlobal</a:t>
            </a:r>
            <a:r>
              <a:rPr lang="en-IN" dirty="0"/>
              <a:t>)</a:t>
            </a:r>
          </a:p>
          <a:p>
            <a:r>
              <a:rPr lang="en-IN" dirty="0"/>
              <a:t>print('Accuracy:',</a:t>
            </a:r>
            <a:r>
              <a:rPr lang="en-IN" dirty="0" err="1"/>
              <a:t>str</a:t>
            </a:r>
            <a:r>
              <a:rPr lang="en-IN" dirty="0"/>
              <a:t>(</a:t>
            </a:r>
            <a:r>
              <a:rPr lang="en-IN" dirty="0" err="1"/>
              <a:t>acc_svm</a:t>
            </a:r>
            <a:r>
              <a:rPr lang="en-IN" dirty="0"/>
              <a:t>*100)+"%")</a:t>
            </a:r>
          </a:p>
          <a:p>
            <a:r>
              <a:rPr lang="en-IN" dirty="0"/>
              <a:t>cm=</a:t>
            </a:r>
            <a:r>
              <a:rPr lang="en-IN" dirty="0" err="1"/>
              <a:t>confusion_matrix</a:t>
            </a:r>
            <a:r>
              <a:rPr lang="en-IN" dirty="0"/>
              <a:t>(</a:t>
            </a:r>
            <a:r>
              <a:rPr lang="en-IN" dirty="0" err="1"/>
              <a:t>testLabelsGlobal,pred</a:t>
            </a:r>
            <a:r>
              <a:rPr lang="en-IN" dirty="0"/>
              <a:t>)</a:t>
            </a:r>
          </a:p>
          <a:p>
            <a:endParaRPr lang="en-IN" dirty="0"/>
          </a:p>
        </p:txBody>
      </p:sp>
    </p:spTree>
    <p:extLst>
      <p:ext uri="{BB962C8B-B14F-4D97-AF65-F5344CB8AC3E}">
        <p14:creationId xmlns:p14="http://schemas.microsoft.com/office/powerpoint/2010/main" val="1777858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79" y="108283"/>
            <a:ext cx="9673389" cy="6740307"/>
          </a:xfrm>
          <a:prstGeom prst="rect">
            <a:avLst/>
          </a:prstGeom>
        </p:spPr>
        <p:txBody>
          <a:bodyPr wrap="square">
            <a:spAutoFit/>
          </a:bodyPr>
          <a:lstStyle/>
          <a:p>
            <a:r>
              <a:rPr lang="en-IN" sz="2400" dirty="0"/>
              <a:t>print(cm)</a:t>
            </a:r>
          </a:p>
          <a:p>
            <a:r>
              <a:rPr lang="en-IN" sz="2400" dirty="0" err="1"/>
              <a:t>Precision_svm</a:t>
            </a:r>
            <a:r>
              <a:rPr lang="en-IN" sz="2400" dirty="0"/>
              <a:t>=(cm[0][0])*100/(cm[0][0]+cm[1][0])</a:t>
            </a:r>
          </a:p>
          <a:p>
            <a:r>
              <a:rPr lang="en-IN" sz="2400" dirty="0" err="1"/>
              <a:t>Sensitivity_svm</a:t>
            </a:r>
            <a:r>
              <a:rPr lang="en-IN" sz="2400" dirty="0"/>
              <a:t>=(cm[0][0])*100/(cm[0][0]+cm[0][1])</a:t>
            </a:r>
          </a:p>
          <a:p>
            <a:r>
              <a:rPr lang="en-IN" sz="2400" dirty="0" err="1"/>
              <a:t>Specificity_svm</a:t>
            </a:r>
            <a:r>
              <a:rPr lang="en-IN" sz="2400" dirty="0"/>
              <a:t>=(cm[1][1])*100/(cm[1][1]+cm[1][0])</a:t>
            </a:r>
          </a:p>
          <a:p>
            <a:r>
              <a:rPr lang="en-IN" sz="2400" dirty="0"/>
              <a:t>import </a:t>
            </a:r>
            <a:r>
              <a:rPr lang="en-IN" sz="2400" dirty="0" err="1"/>
              <a:t>seaborn</a:t>
            </a:r>
            <a:r>
              <a:rPr lang="en-IN" sz="2400" dirty="0"/>
              <a:t> as </a:t>
            </a:r>
            <a:r>
              <a:rPr lang="en-IN" sz="2400" dirty="0" err="1"/>
              <a:t>sm</a:t>
            </a:r>
            <a:endParaRPr lang="en-IN" sz="2400" dirty="0"/>
          </a:p>
          <a:p>
            <a:r>
              <a:rPr lang="en-IN" sz="2400" dirty="0" err="1"/>
              <a:t>sm.heatmap</a:t>
            </a:r>
            <a:r>
              <a:rPr lang="en-IN" sz="2400" dirty="0"/>
              <a:t>(</a:t>
            </a:r>
            <a:r>
              <a:rPr lang="en-IN" sz="2400" dirty="0" err="1"/>
              <a:t>cm,annot</a:t>
            </a:r>
            <a:r>
              <a:rPr lang="en-IN" sz="2400" dirty="0"/>
              <a:t>=True)</a:t>
            </a:r>
          </a:p>
          <a:p>
            <a:r>
              <a:rPr lang="en-IN" sz="2400" dirty="0" err="1"/>
              <a:t>plt.xlabel</a:t>
            </a:r>
            <a:r>
              <a:rPr lang="en-IN" sz="2400" dirty="0"/>
              <a:t>('Predicted')</a:t>
            </a:r>
          </a:p>
          <a:p>
            <a:r>
              <a:rPr lang="en-IN" sz="2400" dirty="0" err="1"/>
              <a:t>plt.ylabel</a:t>
            </a:r>
            <a:r>
              <a:rPr lang="en-IN" sz="2400" dirty="0"/>
              <a:t>('Actual')</a:t>
            </a:r>
          </a:p>
          <a:p>
            <a:r>
              <a:rPr lang="en-IN" sz="2400" dirty="0"/>
              <a:t>print("Precision=TP/TP+FP:",(cm[0][0])*100/(cm[0][0]+cm[1][0]),'%')</a:t>
            </a:r>
          </a:p>
          <a:p>
            <a:r>
              <a:rPr lang="en-IN" sz="2400" dirty="0"/>
              <a:t>print("Sensitivity=TP/TP+FN:",(cm[0][0])*100/(cm[0][0]+cm[0][1]),'%')</a:t>
            </a:r>
          </a:p>
          <a:p>
            <a:r>
              <a:rPr lang="en-IN" sz="2400" dirty="0"/>
              <a:t>print("Specificity=TN/TN+FP:",(cm[1][1])*100/(cm[1][1]+cm[1][0]),'%')</a:t>
            </a:r>
          </a:p>
          <a:p>
            <a:r>
              <a:rPr lang="en-IN" sz="2400" dirty="0" err="1"/>
              <a:t>f_svm</a:t>
            </a:r>
            <a:r>
              <a:rPr lang="en-IN" sz="2400" dirty="0"/>
              <a:t>=2*(</a:t>
            </a:r>
            <a:r>
              <a:rPr lang="en-IN" sz="2400" dirty="0" err="1"/>
              <a:t>Precision_svm</a:t>
            </a:r>
            <a:r>
              <a:rPr lang="en-IN" sz="2400" dirty="0"/>
              <a:t>*</a:t>
            </a:r>
            <a:r>
              <a:rPr lang="en-IN" sz="2400" dirty="0" err="1"/>
              <a:t>Sensitivity_svm</a:t>
            </a:r>
            <a:r>
              <a:rPr lang="en-IN" sz="2400" dirty="0"/>
              <a:t>)/(</a:t>
            </a:r>
            <a:r>
              <a:rPr lang="en-IN" sz="2400" dirty="0" err="1"/>
              <a:t>Precision_svm+Sensitivity_svm</a:t>
            </a:r>
            <a:r>
              <a:rPr lang="en-IN" sz="2400" dirty="0"/>
              <a:t>)</a:t>
            </a:r>
          </a:p>
          <a:p>
            <a:r>
              <a:rPr lang="en-IN" sz="2400" dirty="0"/>
              <a:t>print("F1-Score:",f_svm,'%')</a:t>
            </a:r>
          </a:p>
          <a:p>
            <a:endParaRPr lang="en-IN" sz="2400" dirty="0"/>
          </a:p>
          <a:p>
            <a:r>
              <a:rPr lang="en-IN" sz="2400" dirty="0" err="1" smtClean="0"/>
              <a:t>plt.show</a:t>
            </a:r>
            <a:r>
              <a:rPr lang="en-IN" sz="2400" dirty="0"/>
              <a:t>()</a:t>
            </a:r>
            <a:endParaRPr lang="en-IN" sz="2400" dirty="0"/>
          </a:p>
        </p:txBody>
      </p:sp>
    </p:spTree>
    <p:extLst>
      <p:ext uri="{BB962C8B-B14F-4D97-AF65-F5344CB8AC3E}">
        <p14:creationId xmlns:p14="http://schemas.microsoft.com/office/powerpoint/2010/main" val="3053859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Explained And Mathematics Behind it!</a:t>
            </a:r>
            <a:endParaRPr lang="en-IN" dirty="0"/>
          </a:p>
        </p:txBody>
      </p:sp>
      <p:sp>
        <p:nvSpPr>
          <p:cNvPr id="3" name="Content Placeholder 2"/>
          <p:cNvSpPr>
            <a:spLocks noGrp="1"/>
          </p:cNvSpPr>
          <p:nvPr>
            <p:ph idx="1"/>
          </p:nvPr>
        </p:nvSpPr>
        <p:spPr>
          <a:xfrm>
            <a:off x="79026" y="2151054"/>
            <a:ext cx="7589082" cy="3881446"/>
          </a:xfrm>
        </p:spPr>
        <p:txBody>
          <a:bodyPr>
            <a:normAutofit/>
          </a:bodyPr>
          <a:lstStyle/>
          <a:p>
            <a:pPr marL="285750" indent="-285750"/>
            <a:r>
              <a:rPr lang="en-IN" dirty="0"/>
              <a:t>This is a supervised machine learning algorithm which can be used for both classification and regression type of problems.</a:t>
            </a:r>
          </a:p>
          <a:p>
            <a:pPr marL="285750" indent="-285750"/>
            <a:endParaRPr lang="en-IN" dirty="0"/>
          </a:p>
          <a:p>
            <a:pPr marL="285750" indent="-285750"/>
            <a:r>
              <a:rPr lang="en-IN" dirty="0"/>
              <a:t>We are using this algorithm as single class classification algorithm.</a:t>
            </a:r>
          </a:p>
          <a:p>
            <a:pPr marL="285750" indent="-285750"/>
            <a:endParaRPr lang="en-IN" dirty="0"/>
          </a:p>
          <a:p>
            <a:pPr marL="285750" indent="-285750"/>
            <a:r>
              <a:rPr lang="en-IN" dirty="0"/>
              <a:t>It works well with larger amount of  features as well.</a:t>
            </a:r>
          </a:p>
          <a:p>
            <a:endParaRPr lang="en-IN" dirty="0"/>
          </a:p>
        </p:txBody>
      </p:sp>
      <p:pic>
        <p:nvPicPr>
          <p:cNvPr id="4" name="Picture 2" descr="Svm classifier, Introduction to support vector machine algorithm">
            <a:extLst>
              <a:ext uri="{FF2B5EF4-FFF2-40B4-BE49-F238E27FC236}">
                <a16:creationId xmlns:a16="http://schemas.microsoft.com/office/drawing/2014/main" xmlns="" id="{65E2C7B6-27BE-4E84-AED1-B0C253835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2151054"/>
            <a:ext cx="3305089" cy="308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8385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1220</TotalTime>
  <Words>1933</Words>
  <Application>Microsoft Office PowerPoint</Application>
  <PresentationFormat>Widescreen</PresentationFormat>
  <Paragraphs>346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 New</vt:lpstr>
      <vt:lpstr>Helvetica Neue</vt:lpstr>
      <vt:lpstr>Mangal</vt:lpstr>
      <vt:lpstr>Times New Roman</vt:lpstr>
      <vt:lpstr>Trebuchet MS</vt:lpstr>
      <vt:lpstr>Berlin</vt:lpstr>
      <vt:lpstr>           Classfiers Implementation And Results                           Classifier 1-Gaussian Naive Bayes</vt:lpstr>
      <vt:lpstr>PowerPoint Presentation</vt:lpstr>
      <vt:lpstr>Algorithm Explanation</vt:lpstr>
      <vt:lpstr>PowerPoint Presentation</vt:lpstr>
      <vt:lpstr>Output Using SLIC Segmentation Technique</vt:lpstr>
      <vt:lpstr>Output Using Masking Segmentation Technique</vt:lpstr>
      <vt:lpstr>Classifier 2-Support vector Machine</vt:lpstr>
      <vt:lpstr>PowerPoint Presentation</vt:lpstr>
      <vt:lpstr>Algorithm Explained And Mathematics Behind it!</vt:lpstr>
      <vt:lpstr>PowerPoint Presentation</vt:lpstr>
      <vt:lpstr>Maths of SVM</vt:lpstr>
      <vt:lpstr>PowerPoint Presentation</vt:lpstr>
      <vt:lpstr>PowerPoint Presentation</vt:lpstr>
      <vt:lpstr>Output Using SLIC Segmentation Technique</vt:lpstr>
      <vt:lpstr>Output Using Masking Segmentation Technique</vt:lpstr>
      <vt:lpstr>Classifier 3-Random Forest</vt:lpstr>
      <vt:lpstr>PowerPoint Presentation</vt:lpstr>
      <vt:lpstr>Algorithm Explanation</vt:lpstr>
      <vt:lpstr>PowerPoint Presentation</vt:lpstr>
      <vt:lpstr>PowerPoint Presentation</vt:lpstr>
      <vt:lpstr>PowerPoint Presentation</vt:lpstr>
      <vt:lpstr>Conclusive Steps for Random Forest using previously mentioned formulas and concepts.</vt:lpstr>
      <vt:lpstr>Output Using SLIC Segmentation Technique</vt:lpstr>
      <vt:lpstr>Contribution of Each feature in Classification</vt:lpstr>
      <vt:lpstr>Output Using Masking Segmentation Technique</vt:lpstr>
      <vt:lpstr>Contribution of Each feature in Classification</vt:lpstr>
      <vt:lpstr>Performance Analysis and Comparison of Algroithms. </vt:lpstr>
      <vt:lpstr>PowerPoint Presentation</vt:lpstr>
      <vt:lpstr>Bar Graph Comaparison using SLIC segmentation</vt:lpstr>
      <vt:lpstr>Comparison table</vt:lpstr>
      <vt:lpstr>Bar Graph Comaparison using Masking segmentation</vt:lpstr>
      <vt:lpstr>Comparison table</vt:lpstr>
      <vt:lpstr>PowerPoint Presentation</vt:lpstr>
      <vt:lpstr>Conclusions from comparison tables and graphs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Classifier 1-Gaussian Naive Bayes</dc:title>
  <dc:creator>Microsoft account</dc:creator>
  <cp:lastModifiedBy>Microsoft account</cp:lastModifiedBy>
  <cp:revision>20</cp:revision>
  <dcterms:created xsi:type="dcterms:W3CDTF">2021-04-17T17:50:36Z</dcterms:created>
  <dcterms:modified xsi:type="dcterms:W3CDTF">2021-04-18T14:11:03Z</dcterms:modified>
</cp:coreProperties>
</file>