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68" r:id="rId4"/>
    <p:sldId id="290" r:id="rId5"/>
    <p:sldId id="259" r:id="rId6"/>
    <p:sldId id="279" r:id="rId7"/>
    <p:sldId id="280" r:id="rId8"/>
    <p:sldId id="281" r:id="rId9"/>
    <p:sldId id="271" r:id="rId10"/>
    <p:sldId id="272" r:id="rId11"/>
    <p:sldId id="287" r:id="rId12"/>
    <p:sldId id="288" r:id="rId13"/>
    <p:sldId id="289" r:id="rId14"/>
    <p:sldId id="285" r:id="rId15"/>
    <p:sldId id="286" r:id="rId16"/>
    <p:sldId id="273" r:id="rId17"/>
    <p:sldId id="274" r:id="rId18"/>
    <p:sldId id="275" r:id="rId19"/>
    <p:sldId id="277" r:id="rId20"/>
    <p:sldId id="276" r:id="rId21"/>
    <p:sldId id="282" r:id="rId22"/>
    <p:sldId id="292" r:id="rId23"/>
    <p:sldId id="283" r:id="rId24"/>
    <p:sldId id="284" r:id="rId25"/>
    <p:sldId id="258" r:id="rId26"/>
    <p:sldId id="293" r:id="rId27"/>
    <p:sldId id="278" r:id="rId28"/>
    <p:sldId id="270" r:id="rId29"/>
    <p:sldId id="291"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CC"/>
    <a:srgbClr val="83563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83138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71629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DBDC6-155C-4751-A4C4-157E407555F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7731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5071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DBDC6-155C-4751-A4C4-157E407555F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3645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304059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597344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665204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441069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122536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415275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392282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286733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EECDE8-08C0-49F7-8469-D506B16D8843}" type="datetimeFigureOut">
              <a:rPr lang="en-IN" smtClean="0"/>
              <a:t>17-03-2021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577754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EECDE8-08C0-49F7-8469-D506B16D8843}" type="datetimeFigureOut">
              <a:rPr lang="en-IN" smtClean="0"/>
              <a:t>17-03-2021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024166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ECDE8-08C0-49F7-8469-D506B16D8843}" type="datetimeFigureOut">
              <a:rPr lang="en-IN" smtClean="0"/>
              <a:t>17-03-2021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946443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633629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5097273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4065736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58194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299530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115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40640394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985843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064178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38879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99765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EECDE8-08C0-49F7-8469-D506B16D8843}" type="datetimeFigureOut">
              <a:rPr lang="en-IN" smtClean="0"/>
              <a:t>17-03-2021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62185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EECDE8-08C0-49F7-8469-D506B16D8843}" type="datetimeFigureOut">
              <a:rPr lang="en-IN" smtClean="0"/>
              <a:t>17-03-2021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70586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ECDE8-08C0-49F7-8469-D506B16D8843}" type="datetimeFigureOut">
              <a:rPr lang="en-IN" smtClean="0"/>
              <a:t>17-03-2021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006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8543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52372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EECDE8-08C0-49F7-8469-D506B16D8843}" type="datetimeFigureOut">
              <a:rPr lang="en-IN" smtClean="0"/>
              <a:t>17-03-2021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6DBDC6-155C-4751-A4C4-157E407555F1}" type="slidenum">
              <a:rPr lang="en-IN" smtClean="0"/>
              <a:t>‹#›</a:t>
            </a:fld>
            <a:endParaRPr lang="en-IN"/>
          </a:p>
        </p:txBody>
      </p:sp>
    </p:spTree>
    <p:extLst>
      <p:ext uri="{BB962C8B-B14F-4D97-AF65-F5344CB8AC3E}">
        <p14:creationId xmlns:p14="http://schemas.microsoft.com/office/powerpoint/2010/main" val="3229171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EECDE8-08C0-49F7-8469-D506B16D8843}" type="datetimeFigureOut">
              <a:rPr lang="en-IN" smtClean="0"/>
              <a:t>17-03-2021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6DBDC6-155C-4751-A4C4-157E407555F1}" type="slidenum">
              <a:rPr lang="en-IN" smtClean="0"/>
              <a:t>‹#›</a:t>
            </a:fld>
            <a:endParaRPr lang="en-IN"/>
          </a:p>
        </p:txBody>
      </p:sp>
    </p:spTree>
    <p:extLst>
      <p:ext uri="{BB962C8B-B14F-4D97-AF65-F5344CB8AC3E}">
        <p14:creationId xmlns:p14="http://schemas.microsoft.com/office/powerpoint/2010/main" val="7490532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nature.com/articles/s41598-017-04151-4/figures/4" TargetMode="External"/><Relationship Id="rId2" Type="http://schemas.openxmlformats.org/officeDocument/2006/relationships/hyperlink" Target="https://www.nature.com/articles/s41598-017-04151-4#Fig4"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spMohanty/PlantVillage-Dataset/tree/master/raw/colo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haralick.org/journals/TexturalFeatures.pdf"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2.xml"/><Relationship Id="rId4" Type="http://schemas.openxmlformats.org/officeDocument/2006/relationships/hyperlink" Target="https://en.wikipedia.org/wiki/Image_mom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2134D34-F6FC-4732-92CA-4C970CFD868B}"/>
              </a:ext>
            </a:extLst>
          </p:cNvPr>
          <p:cNvSpPr/>
          <p:nvPr/>
        </p:nvSpPr>
        <p:spPr>
          <a:xfrm>
            <a:off x="2685461" y="134194"/>
            <a:ext cx="682109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CAPSTONE PROJECT</a:t>
            </a:r>
          </a:p>
        </p:txBody>
      </p:sp>
      <p:sp>
        <p:nvSpPr>
          <p:cNvPr id="5" name="TextBox 4">
            <a:extLst>
              <a:ext uri="{FF2B5EF4-FFF2-40B4-BE49-F238E27FC236}">
                <a16:creationId xmlns:a16="http://schemas.microsoft.com/office/drawing/2014/main" xmlns="" id="{3CB1B1A6-ECAC-43A0-885D-EC296E6C939C}"/>
              </a:ext>
            </a:extLst>
          </p:cNvPr>
          <p:cNvSpPr txBox="1"/>
          <p:nvPr/>
        </p:nvSpPr>
        <p:spPr>
          <a:xfrm>
            <a:off x="974359" y="2109188"/>
            <a:ext cx="4152275" cy="523220"/>
          </a:xfrm>
          <a:prstGeom prst="rect">
            <a:avLst/>
          </a:prstGeom>
          <a:noFill/>
        </p:spPr>
        <p:txBody>
          <a:bodyPr wrap="square" rtlCol="0">
            <a:spAutoFit/>
          </a:bodyPr>
          <a:lstStyle/>
          <a:p>
            <a:r>
              <a:rPr lang="en-IN" sz="2800" b="1" dirty="0"/>
              <a:t>PROJECT REPORT ON:</a:t>
            </a:r>
          </a:p>
        </p:txBody>
      </p:sp>
      <p:sp>
        <p:nvSpPr>
          <p:cNvPr id="6" name="TextBox 5">
            <a:extLst>
              <a:ext uri="{FF2B5EF4-FFF2-40B4-BE49-F238E27FC236}">
                <a16:creationId xmlns:a16="http://schemas.microsoft.com/office/drawing/2014/main" xmlns="" id="{FEDCEEDC-4E8F-44A6-BA9B-2B9E2E991D09}"/>
              </a:ext>
            </a:extLst>
          </p:cNvPr>
          <p:cNvSpPr txBox="1"/>
          <p:nvPr/>
        </p:nvSpPr>
        <p:spPr>
          <a:xfrm>
            <a:off x="2793969" y="2652721"/>
            <a:ext cx="8792980" cy="1077218"/>
          </a:xfrm>
          <a:prstGeom prst="rect">
            <a:avLst/>
          </a:prstGeom>
          <a:noFill/>
        </p:spPr>
        <p:txBody>
          <a:bodyPr wrap="square" rtlCol="0">
            <a:spAutoFit/>
          </a:bodyPr>
          <a:lstStyle/>
          <a:p>
            <a:r>
              <a:rPr lang="en-US" sz="3200" b="1" dirty="0">
                <a:solidFill>
                  <a:srgbClr val="7030A0"/>
                </a:solidFill>
                <a:latin typeface="Algerian" panose="04020705040A02060702" pitchFamily="82" charset="0"/>
              </a:rPr>
              <a:t>Plant Disease detection using image processing and machine learning</a:t>
            </a:r>
            <a:endParaRPr lang="en-US" sz="3200" dirty="0">
              <a:solidFill>
                <a:srgbClr val="7030A0"/>
              </a:solidFill>
              <a:latin typeface="Algerian" panose="04020705040A02060702" pitchFamily="82" charset="0"/>
            </a:endParaRPr>
          </a:p>
        </p:txBody>
      </p:sp>
      <p:sp>
        <p:nvSpPr>
          <p:cNvPr id="7" name="TextBox 6">
            <a:extLst>
              <a:ext uri="{FF2B5EF4-FFF2-40B4-BE49-F238E27FC236}">
                <a16:creationId xmlns:a16="http://schemas.microsoft.com/office/drawing/2014/main" xmlns="" id="{4EA455AF-D63A-4B52-8F66-D7B0A2C0187B}"/>
              </a:ext>
            </a:extLst>
          </p:cNvPr>
          <p:cNvSpPr txBox="1"/>
          <p:nvPr/>
        </p:nvSpPr>
        <p:spPr>
          <a:xfrm>
            <a:off x="1793451" y="4003447"/>
            <a:ext cx="3102964" cy="523220"/>
          </a:xfrm>
          <a:prstGeom prst="rect">
            <a:avLst/>
          </a:prstGeom>
          <a:noFill/>
        </p:spPr>
        <p:txBody>
          <a:bodyPr wrap="square" rtlCol="0">
            <a:spAutoFit/>
          </a:bodyPr>
          <a:lstStyle/>
          <a:p>
            <a:r>
              <a:rPr lang="en-IN" sz="2800" b="1" dirty="0"/>
              <a:t>SUBMITTED BY:</a:t>
            </a:r>
          </a:p>
        </p:txBody>
      </p:sp>
      <p:sp>
        <p:nvSpPr>
          <p:cNvPr id="8" name="TextBox 7">
            <a:extLst>
              <a:ext uri="{FF2B5EF4-FFF2-40B4-BE49-F238E27FC236}">
                <a16:creationId xmlns:a16="http://schemas.microsoft.com/office/drawing/2014/main" xmlns="" id="{51759A55-DE0A-4D19-9772-2B503CDEC8C8}"/>
              </a:ext>
            </a:extLst>
          </p:cNvPr>
          <p:cNvSpPr txBox="1"/>
          <p:nvPr/>
        </p:nvSpPr>
        <p:spPr>
          <a:xfrm>
            <a:off x="1617482" y="4800175"/>
            <a:ext cx="4633193" cy="1384995"/>
          </a:xfrm>
          <a:prstGeom prst="rect">
            <a:avLst/>
          </a:prstGeom>
          <a:noFill/>
        </p:spPr>
        <p:txBody>
          <a:bodyPr wrap="square" rtlCol="0">
            <a:spAutoFit/>
          </a:bodyPr>
          <a:lstStyle/>
          <a:p>
            <a:r>
              <a:rPr lang="en-IN" sz="2800" b="1" dirty="0">
                <a:solidFill>
                  <a:srgbClr val="00B0F0"/>
                </a:solidFill>
              </a:rPr>
              <a:t>17BEI0077 - SHREY GUPTA</a:t>
            </a:r>
          </a:p>
          <a:p>
            <a:r>
              <a:rPr lang="en-IN" sz="2800" b="1" dirty="0">
                <a:solidFill>
                  <a:srgbClr val="00B0F0"/>
                </a:solidFill>
              </a:rPr>
              <a:t>17BEE0358- RAHUL GUPTA</a:t>
            </a:r>
          </a:p>
          <a:p>
            <a:r>
              <a:rPr lang="en-IN" sz="2800" b="1" dirty="0">
                <a:solidFill>
                  <a:srgbClr val="00B0F0"/>
                </a:solidFill>
              </a:rPr>
              <a:t>17BEE0288 – ISHAN GOEL</a:t>
            </a:r>
          </a:p>
        </p:txBody>
      </p:sp>
      <p:sp>
        <p:nvSpPr>
          <p:cNvPr id="9" name="TextBox 8">
            <a:extLst>
              <a:ext uri="{FF2B5EF4-FFF2-40B4-BE49-F238E27FC236}">
                <a16:creationId xmlns:a16="http://schemas.microsoft.com/office/drawing/2014/main" xmlns="" id="{4EA455AF-D63A-4B52-8F66-D7B0A2C0187B}"/>
              </a:ext>
            </a:extLst>
          </p:cNvPr>
          <p:cNvSpPr txBox="1"/>
          <p:nvPr/>
        </p:nvSpPr>
        <p:spPr>
          <a:xfrm>
            <a:off x="7006922" y="4003447"/>
            <a:ext cx="3102964" cy="523220"/>
          </a:xfrm>
          <a:prstGeom prst="rect">
            <a:avLst/>
          </a:prstGeom>
          <a:noFill/>
        </p:spPr>
        <p:txBody>
          <a:bodyPr wrap="square" rtlCol="0">
            <a:spAutoFit/>
          </a:bodyPr>
          <a:lstStyle/>
          <a:p>
            <a:r>
              <a:rPr lang="en-IN" sz="2800" b="1" dirty="0"/>
              <a:t>SUBMITTED TO:</a:t>
            </a:r>
          </a:p>
        </p:txBody>
      </p:sp>
      <p:sp>
        <p:nvSpPr>
          <p:cNvPr id="10" name="TextBox 9">
            <a:extLst>
              <a:ext uri="{FF2B5EF4-FFF2-40B4-BE49-F238E27FC236}">
                <a16:creationId xmlns:a16="http://schemas.microsoft.com/office/drawing/2014/main" xmlns="" id="{51759A55-DE0A-4D19-9772-2B503CDEC8C8}"/>
              </a:ext>
            </a:extLst>
          </p:cNvPr>
          <p:cNvSpPr txBox="1"/>
          <p:nvPr/>
        </p:nvSpPr>
        <p:spPr>
          <a:xfrm>
            <a:off x="7006922" y="4800175"/>
            <a:ext cx="4999275" cy="1261884"/>
          </a:xfrm>
          <a:prstGeom prst="rect">
            <a:avLst/>
          </a:prstGeom>
          <a:noFill/>
        </p:spPr>
        <p:txBody>
          <a:bodyPr wrap="square" rtlCol="0">
            <a:spAutoFit/>
          </a:bodyPr>
          <a:lstStyle/>
          <a:p>
            <a:r>
              <a:rPr lang="en-IN" sz="2800" b="1" dirty="0" err="1">
                <a:solidFill>
                  <a:srgbClr val="00B0F0"/>
                </a:solidFill>
              </a:rPr>
              <a:t>Dr.</a:t>
            </a:r>
            <a:r>
              <a:rPr lang="en-IN" sz="2800" b="1" dirty="0">
                <a:solidFill>
                  <a:srgbClr val="00B0F0"/>
                </a:solidFill>
              </a:rPr>
              <a:t> RAJINI GK</a:t>
            </a:r>
          </a:p>
          <a:p>
            <a:r>
              <a:rPr lang="en-US" sz="2400" b="1" dirty="0">
                <a:latin typeface="Arial" panose="020B0604020202020204" pitchFamily="34" charset="0"/>
                <a:cs typeface="Arial" panose="020B0604020202020204" pitchFamily="34" charset="0"/>
              </a:rPr>
              <a:t>Associate Professor</a:t>
            </a:r>
          </a:p>
          <a:p>
            <a:r>
              <a:rPr lang="en-US" sz="2400" b="1" dirty="0">
                <a:latin typeface="Arial" panose="020B0604020202020204" pitchFamily="34" charset="0"/>
                <a:cs typeface="Arial" panose="020B0604020202020204" pitchFamily="34" charset="0"/>
              </a:rPr>
              <a:t>School of Electrical Engineering</a:t>
            </a:r>
            <a:endParaRPr lang="en-IN" sz="2400"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37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normAutofit/>
          </a:bodyPr>
          <a:lstStyle/>
          <a:p>
            <a:pPr algn="ctr"/>
            <a:r>
              <a:rPr lang="en-US" dirty="0"/>
              <a:t>Segmentation using SLIC(Simple Linear iterative clustering)</a:t>
            </a:r>
            <a:endParaRPr lang="en-IN" dirty="0"/>
          </a:p>
        </p:txBody>
      </p:sp>
      <p:sp>
        <p:nvSpPr>
          <p:cNvPr id="3" name="Content Placeholder 2"/>
          <p:cNvSpPr>
            <a:spLocks noGrp="1"/>
          </p:cNvSpPr>
          <p:nvPr>
            <p:ph idx="1"/>
          </p:nvPr>
        </p:nvSpPr>
        <p:spPr>
          <a:xfrm>
            <a:off x="1458097" y="1779373"/>
            <a:ext cx="10046515" cy="4856205"/>
          </a:xfrm>
        </p:spPr>
        <p:txBody>
          <a:bodyPr>
            <a:normAutofit fontScale="92500" lnSpcReduction="10000"/>
          </a:bodyPr>
          <a:lstStyle/>
          <a:p>
            <a:r>
              <a:rPr lang="en-IN" dirty="0"/>
              <a:t> from </a:t>
            </a:r>
            <a:r>
              <a:rPr lang="en-IN" dirty="0" err="1"/>
              <a:t>skimage</a:t>
            </a:r>
            <a:r>
              <a:rPr lang="en-IN" dirty="0"/>
              <a:t> import segmentation</a:t>
            </a:r>
          </a:p>
          <a:p>
            <a:r>
              <a:rPr lang="en-IN" dirty="0"/>
              <a:t>    import </a:t>
            </a:r>
            <a:r>
              <a:rPr lang="en-IN" dirty="0" err="1"/>
              <a:t>numpy</a:t>
            </a:r>
            <a:r>
              <a:rPr lang="en-IN" dirty="0"/>
              <a:t> as np</a:t>
            </a:r>
          </a:p>
          <a:p>
            <a:r>
              <a:rPr lang="en-IN" dirty="0"/>
              <a:t>    import cv2</a:t>
            </a:r>
          </a:p>
          <a:p>
            <a:r>
              <a:rPr lang="en-IN" dirty="0"/>
              <a:t>    from </a:t>
            </a:r>
            <a:r>
              <a:rPr lang="en-IN" dirty="0" err="1"/>
              <a:t>skimage</a:t>
            </a:r>
            <a:r>
              <a:rPr lang="en-IN" dirty="0"/>
              <a:t> import morphology</a:t>
            </a:r>
          </a:p>
          <a:p>
            <a:r>
              <a:rPr lang="en-IN" dirty="0"/>
              <a:t>    from </a:t>
            </a:r>
            <a:r>
              <a:rPr lang="en-IN" dirty="0" err="1"/>
              <a:t>matplotlib</a:t>
            </a:r>
            <a:r>
              <a:rPr lang="en-IN" dirty="0"/>
              <a:t> import </a:t>
            </a:r>
            <a:r>
              <a:rPr lang="en-IN" dirty="0" err="1"/>
              <a:t>pyplot</a:t>
            </a:r>
            <a:r>
              <a:rPr lang="en-IN" dirty="0"/>
              <a:t> as </a:t>
            </a:r>
            <a:r>
              <a:rPr lang="en-IN" dirty="0" err="1"/>
              <a:t>plt</a:t>
            </a:r>
            <a:endParaRPr lang="en-IN" dirty="0"/>
          </a:p>
          <a:p>
            <a:r>
              <a:rPr lang="en-IN" dirty="0"/>
              <a:t>    from </a:t>
            </a:r>
            <a:r>
              <a:rPr lang="en-IN" dirty="0" err="1"/>
              <a:t>skimage.segmentation</a:t>
            </a:r>
            <a:r>
              <a:rPr lang="en-IN" dirty="0"/>
              <a:t> import </a:t>
            </a:r>
            <a:r>
              <a:rPr lang="en-IN" dirty="0" err="1"/>
              <a:t>mark_boundaries</a:t>
            </a:r>
            <a:endParaRPr lang="en-IN" dirty="0"/>
          </a:p>
          <a:p>
            <a:r>
              <a:rPr lang="en-IN" dirty="0"/>
              <a:t>    image = cv2.cvtColor(</a:t>
            </a:r>
            <a:r>
              <a:rPr lang="en-IN" dirty="0" err="1"/>
              <a:t>img</a:t>
            </a:r>
            <a:r>
              <a:rPr lang="en-IN" dirty="0"/>
              <a:t>, cv2.COLOR_BGR2LAB)</a:t>
            </a:r>
          </a:p>
          <a:p>
            <a:r>
              <a:rPr lang="en-IN" dirty="0"/>
              <a:t>    segments = </a:t>
            </a:r>
            <a:r>
              <a:rPr lang="en-IN" dirty="0" err="1"/>
              <a:t>segmentation.slic</a:t>
            </a:r>
            <a:r>
              <a:rPr lang="en-IN" dirty="0"/>
              <a:t>(image, compactness=1, </a:t>
            </a:r>
            <a:r>
              <a:rPr lang="en-IN" dirty="0" err="1"/>
              <a:t>n_segments</a:t>
            </a:r>
            <a:r>
              <a:rPr lang="en-IN" dirty="0"/>
              <a:t>=3)</a:t>
            </a:r>
          </a:p>
          <a:p>
            <a:r>
              <a:rPr lang="en-IN" dirty="0"/>
              <a:t>    region2=segments==2</a:t>
            </a:r>
          </a:p>
          <a:p>
            <a:r>
              <a:rPr lang="en-IN" dirty="0"/>
              <a:t>    region0=segments==0</a:t>
            </a:r>
          </a:p>
          <a:p>
            <a:r>
              <a:rPr lang="en-IN" dirty="0"/>
              <a:t>    region1=segments==1</a:t>
            </a:r>
          </a:p>
          <a:p>
            <a:r>
              <a:rPr lang="en-IN" dirty="0"/>
              <a:t>    region3=segments==3</a:t>
            </a:r>
          </a:p>
          <a:p>
            <a:pPr marL="0" indent="0">
              <a:buNone/>
            </a:pPr>
            <a:r>
              <a:rPr lang="en-IN" dirty="0"/>
              <a:t> </a:t>
            </a:r>
          </a:p>
        </p:txBody>
      </p:sp>
    </p:spTree>
    <p:extLst>
      <p:ext uri="{BB962C8B-B14F-4D97-AF65-F5344CB8AC3E}">
        <p14:creationId xmlns:p14="http://schemas.microsoft.com/office/powerpoint/2010/main" val="188035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950" y="0"/>
            <a:ext cx="9947661" cy="6858000"/>
          </a:xfrm>
        </p:spPr>
        <p:txBody>
          <a:bodyPr>
            <a:normAutofit fontScale="92500" lnSpcReduction="20000"/>
          </a:bodyPr>
          <a:lstStyle/>
          <a:p>
            <a:r>
              <a:rPr lang="en-IN" dirty="0"/>
              <a:t> for </a:t>
            </a:r>
            <a:r>
              <a:rPr lang="en-IN" dirty="0" err="1"/>
              <a:t>i</a:t>
            </a:r>
            <a:r>
              <a:rPr lang="en-IN" dirty="0"/>
              <a:t> in range(0,256):</a:t>
            </a:r>
          </a:p>
          <a:p>
            <a:r>
              <a:rPr lang="en-IN" dirty="0"/>
              <a:t>        for j in range (0,256):</a:t>
            </a:r>
          </a:p>
          <a:p>
            <a:r>
              <a:rPr lang="en-IN" dirty="0"/>
              <a:t>            if region0[</a:t>
            </a:r>
            <a:r>
              <a:rPr lang="en-IN" dirty="0" err="1"/>
              <a:t>i</a:t>
            </a:r>
            <a:r>
              <a:rPr lang="en-IN" dirty="0"/>
              <a:t>][j]==True:</a:t>
            </a:r>
          </a:p>
          <a:p>
            <a:r>
              <a:rPr lang="en-IN" dirty="0"/>
              <a:t>                image[</a:t>
            </a:r>
            <a:r>
              <a:rPr lang="en-IN" dirty="0" err="1"/>
              <a:t>i</a:t>
            </a:r>
            <a:r>
              <a:rPr lang="en-IN" dirty="0"/>
              <a:t>][j][0]=0</a:t>
            </a:r>
          </a:p>
          <a:p>
            <a:r>
              <a:rPr lang="en-IN" dirty="0"/>
              <a:t>                image[</a:t>
            </a:r>
            <a:r>
              <a:rPr lang="en-IN" dirty="0" err="1"/>
              <a:t>i</a:t>
            </a:r>
            <a:r>
              <a:rPr lang="en-IN" dirty="0"/>
              <a:t>][j][1]=0</a:t>
            </a:r>
          </a:p>
          <a:p>
            <a:r>
              <a:rPr lang="en-IN" dirty="0"/>
              <a:t>                image[</a:t>
            </a:r>
            <a:r>
              <a:rPr lang="en-IN" dirty="0" err="1"/>
              <a:t>i</a:t>
            </a:r>
            <a:r>
              <a:rPr lang="en-IN" dirty="0"/>
              <a:t>][j][2]=0</a:t>
            </a:r>
          </a:p>
          <a:p>
            <a:r>
              <a:rPr lang="en-IN" dirty="0"/>
              <a:t>    for </a:t>
            </a:r>
            <a:r>
              <a:rPr lang="en-IN" dirty="0" err="1"/>
              <a:t>i</a:t>
            </a:r>
            <a:r>
              <a:rPr lang="en-IN" dirty="0"/>
              <a:t> in range(0,256):</a:t>
            </a:r>
          </a:p>
          <a:p>
            <a:r>
              <a:rPr lang="en-IN" dirty="0"/>
              <a:t>        for j in range (0,256):</a:t>
            </a:r>
          </a:p>
          <a:p>
            <a:r>
              <a:rPr lang="en-IN" dirty="0"/>
              <a:t>            if region1[</a:t>
            </a:r>
            <a:r>
              <a:rPr lang="en-IN" dirty="0" err="1"/>
              <a:t>i</a:t>
            </a:r>
            <a:r>
              <a:rPr lang="en-IN" dirty="0"/>
              <a:t>][j]==True:</a:t>
            </a:r>
          </a:p>
          <a:p>
            <a:r>
              <a:rPr lang="en-IN" dirty="0"/>
              <a:t>                image[</a:t>
            </a:r>
            <a:r>
              <a:rPr lang="en-IN" dirty="0" err="1"/>
              <a:t>i</a:t>
            </a:r>
            <a:r>
              <a:rPr lang="en-IN" dirty="0"/>
              <a:t>][j][0]=0</a:t>
            </a:r>
          </a:p>
          <a:p>
            <a:r>
              <a:rPr lang="en-IN" dirty="0"/>
              <a:t>                image[</a:t>
            </a:r>
            <a:r>
              <a:rPr lang="en-IN" dirty="0" err="1"/>
              <a:t>i</a:t>
            </a:r>
            <a:r>
              <a:rPr lang="en-IN" dirty="0"/>
              <a:t>][j][1]=0</a:t>
            </a:r>
          </a:p>
          <a:p>
            <a:r>
              <a:rPr lang="en-IN" dirty="0"/>
              <a:t>                image[</a:t>
            </a:r>
            <a:r>
              <a:rPr lang="en-IN" dirty="0" err="1"/>
              <a:t>i</a:t>
            </a:r>
            <a:r>
              <a:rPr lang="en-IN" dirty="0"/>
              <a:t>][j][2]=0</a:t>
            </a:r>
          </a:p>
          <a:p>
            <a:r>
              <a:rPr lang="en-IN" dirty="0"/>
              <a:t>    </a:t>
            </a:r>
            <a:r>
              <a:rPr lang="en-IN" dirty="0" err="1"/>
              <a:t>seg_img</a:t>
            </a:r>
            <a:r>
              <a:rPr lang="en-IN" dirty="0"/>
              <a:t>=image</a:t>
            </a:r>
          </a:p>
          <a:p>
            <a:r>
              <a:rPr lang="en-IN" dirty="0"/>
              <a:t>    </a:t>
            </a:r>
            <a:r>
              <a:rPr lang="en-IN" dirty="0" err="1"/>
              <a:t>seg_img</a:t>
            </a:r>
            <a:r>
              <a:rPr lang="en-IN" dirty="0"/>
              <a:t>=cv2.cvtColor(</a:t>
            </a:r>
            <a:r>
              <a:rPr lang="en-IN" dirty="0" err="1"/>
              <a:t>seg_img</a:t>
            </a:r>
            <a:r>
              <a:rPr lang="en-IN" dirty="0"/>
              <a:t>, cv2.COLOR_LAB2RGB)</a:t>
            </a:r>
          </a:p>
          <a:p>
            <a:r>
              <a:rPr lang="en-IN" dirty="0"/>
              <a:t>    for </a:t>
            </a:r>
            <a:r>
              <a:rPr lang="en-IN" dirty="0" err="1"/>
              <a:t>i</a:t>
            </a:r>
            <a:r>
              <a:rPr lang="en-IN" dirty="0"/>
              <a:t> in range(0,256):</a:t>
            </a:r>
          </a:p>
          <a:p>
            <a:r>
              <a:rPr lang="en-IN" dirty="0"/>
              <a:t>         for j in range (0,256):</a:t>
            </a:r>
          </a:p>
          <a:p>
            <a:r>
              <a:rPr lang="en-IN" dirty="0"/>
              <a:t>                  if </a:t>
            </a:r>
            <a:r>
              <a:rPr lang="en-IN" dirty="0" err="1"/>
              <a:t>seg_img</a:t>
            </a:r>
            <a:r>
              <a:rPr lang="en-IN" dirty="0"/>
              <a:t>[</a:t>
            </a:r>
            <a:r>
              <a:rPr lang="en-IN" dirty="0" err="1"/>
              <a:t>i</a:t>
            </a:r>
            <a:r>
              <a:rPr lang="en-IN" dirty="0"/>
              <a:t>][j][0]==0 and </a:t>
            </a:r>
            <a:r>
              <a:rPr lang="en-IN" dirty="0" err="1"/>
              <a:t>seg_img</a:t>
            </a:r>
            <a:r>
              <a:rPr lang="en-IN" dirty="0"/>
              <a:t>[</a:t>
            </a:r>
            <a:r>
              <a:rPr lang="en-IN" dirty="0" err="1"/>
              <a:t>i</a:t>
            </a:r>
            <a:r>
              <a:rPr lang="en-IN" dirty="0"/>
              <a:t>][j][1]==64 and </a:t>
            </a:r>
            <a:r>
              <a:rPr lang="en-IN" dirty="0" err="1"/>
              <a:t>seg_img</a:t>
            </a:r>
            <a:r>
              <a:rPr lang="en-IN" dirty="0"/>
              <a:t>[</a:t>
            </a:r>
            <a:r>
              <a:rPr lang="en-IN" dirty="0" err="1"/>
              <a:t>i</a:t>
            </a:r>
            <a:r>
              <a:rPr lang="en-IN" dirty="0"/>
              <a:t>][j][2]==194:</a:t>
            </a:r>
          </a:p>
          <a:p>
            <a:r>
              <a:rPr lang="en-IN" dirty="0"/>
              <a:t>                        </a:t>
            </a:r>
            <a:r>
              <a:rPr lang="en-IN" dirty="0" err="1"/>
              <a:t>seg_img</a:t>
            </a:r>
            <a:r>
              <a:rPr lang="en-IN" dirty="0"/>
              <a:t>[</a:t>
            </a:r>
            <a:r>
              <a:rPr lang="en-IN" dirty="0" err="1"/>
              <a:t>i</a:t>
            </a:r>
            <a:r>
              <a:rPr lang="en-IN" dirty="0"/>
              <a:t>][j][0]=0</a:t>
            </a:r>
          </a:p>
          <a:p>
            <a:r>
              <a:rPr lang="en-IN" dirty="0"/>
              <a:t>                        </a:t>
            </a:r>
            <a:r>
              <a:rPr lang="en-IN" dirty="0" err="1"/>
              <a:t>seg_img</a:t>
            </a:r>
            <a:r>
              <a:rPr lang="en-IN" dirty="0"/>
              <a:t>[</a:t>
            </a:r>
            <a:r>
              <a:rPr lang="en-IN" dirty="0" err="1"/>
              <a:t>i</a:t>
            </a:r>
            <a:r>
              <a:rPr lang="en-IN" dirty="0"/>
              <a:t>][j][1]=0</a:t>
            </a:r>
          </a:p>
          <a:p>
            <a:r>
              <a:rPr lang="en-IN" dirty="0"/>
              <a:t>                        </a:t>
            </a:r>
            <a:r>
              <a:rPr lang="en-IN" dirty="0" err="1"/>
              <a:t>seg_img</a:t>
            </a:r>
            <a:r>
              <a:rPr lang="en-IN" dirty="0"/>
              <a:t>[</a:t>
            </a:r>
            <a:r>
              <a:rPr lang="en-IN" dirty="0" err="1"/>
              <a:t>i</a:t>
            </a:r>
            <a:r>
              <a:rPr lang="en-IN" dirty="0"/>
              <a:t>][j][2]=0</a:t>
            </a:r>
          </a:p>
          <a:p>
            <a:endParaRPr lang="en-IN" dirty="0"/>
          </a:p>
        </p:txBody>
      </p:sp>
    </p:spTree>
    <p:extLst>
      <p:ext uri="{BB962C8B-B14F-4D97-AF65-F5344CB8AC3E}">
        <p14:creationId xmlns:p14="http://schemas.microsoft.com/office/powerpoint/2010/main" val="202371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151" y="552732"/>
            <a:ext cx="8911687" cy="1280890"/>
          </a:xfrm>
        </p:spPr>
        <p:txBody>
          <a:bodyPr/>
          <a:lstStyle/>
          <a:p>
            <a:r>
              <a:rPr lang="en-US" b="1" dirty="0"/>
              <a:t>Output</a:t>
            </a:r>
            <a:endParaRPr lang="en-IN" b="1" dirty="0"/>
          </a:p>
        </p:txBody>
      </p:sp>
      <p:pic>
        <p:nvPicPr>
          <p:cNvPr id="4" name="Content Placeholder 3"/>
          <p:cNvPicPr>
            <a:picLocks noGrp="1" noChangeAspect="1"/>
          </p:cNvPicPr>
          <p:nvPr>
            <p:ph idx="1"/>
          </p:nvPr>
        </p:nvPicPr>
        <p:blipFill>
          <a:blip r:embed="rId2"/>
          <a:stretch>
            <a:fillRect/>
          </a:stretch>
        </p:blipFill>
        <p:spPr>
          <a:xfrm>
            <a:off x="2014151" y="1193177"/>
            <a:ext cx="8773298" cy="5454758"/>
          </a:xfrm>
          <a:prstGeom prst="rect">
            <a:avLst/>
          </a:prstGeom>
        </p:spPr>
      </p:pic>
    </p:spTree>
    <p:extLst>
      <p:ext uri="{BB962C8B-B14F-4D97-AF65-F5344CB8AC3E}">
        <p14:creationId xmlns:p14="http://schemas.microsoft.com/office/powerpoint/2010/main" val="23207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9197" y="235896"/>
            <a:ext cx="6096000" cy="754758"/>
          </a:xfrm>
          <a:prstGeom prst="rect">
            <a:avLst/>
          </a:prstGeom>
        </p:spPr>
        <p:txBody>
          <a:bodyPr>
            <a:spAutoFit/>
          </a:bodyPr>
          <a:lstStyle/>
          <a:p>
            <a:pPr>
              <a:lnSpc>
                <a:spcPct val="107000"/>
              </a:lnSpc>
              <a:spcAft>
                <a:spcPts val="800"/>
              </a:spcAft>
            </a:pPr>
            <a:r>
              <a:rPr lang="en-IN" b="1" dirty="0">
                <a:latin typeface="Calibri" panose="020F0502020204030204" pitchFamily="34" charset="0"/>
                <a:ea typeface="Calibri" panose="020F0502020204030204" pitchFamily="34" charset="0"/>
                <a:cs typeface="Mangal" panose="02040503050203030202" pitchFamily="18" charset="0"/>
              </a:rPr>
              <a:t>SLIC ALGO (simple linear iterative clustering)</a:t>
            </a:r>
            <a:endParaRPr lang="en-US" sz="105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latin typeface="Calibri" panose="020F0502020204030204" pitchFamily="34" charset="0"/>
                <a:ea typeface="Calibri" panose="020F0502020204030204" pitchFamily="34" charset="0"/>
                <a:cs typeface="Mangal" panose="02040503050203030202" pitchFamily="18" charset="0"/>
              </a:rPr>
              <a:t>  </a:t>
            </a:r>
            <a:r>
              <a:rPr lang="en-IN" sz="1600" b="1" dirty="0">
                <a:latin typeface="Calibri" panose="020F0502020204030204" pitchFamily="34" charset="0"/>
                <a:ea typeface="Calibri" panose="020F0502020204030204" pitchFamily="34" charset="0"/>
                <a:cs typeface="Mangal" panose="02040503050203030202" pitchFamily="18" charset="0"/>
              </a:rPr>
              <a:t>Distance measure</a:t>
            </a:r>
            <a:endParaRPr lang="en-US" sz="105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p:cNvPicPr/>
          <p:nvPr/>
        </p:nvPicPr>
        <p:blipFill>
          <a:blip r:embed="rId2"/>
          <a:stretch>
            <a:fillRect/>
          </a:stretch>
        </p:blipFill>
        <p:spPr>
          <a:xfrm>
            <a:off x="4567237" y="1176337"/>
            <a:ext cx="3057525" cy="847725"/>
          </a:xfrm>
          <a:prstGeom prst="rect">
            <a:avLst/>
          </a:prstGeom>
        </p:spPr>
      </p:pic>
      <p:pic>
        <p:nvPicPr>
          <p:cNvPr id="6" name="Picture 5"/>
          <p:cNvPicPr/>
          <p:nvPr/>
        </p:nvPicPr>
        <p:blipFill>
          <a:blip r:embed="rId3"/>
          <a:stretch>
            <a:fillRect/>
          </a:stretch>
        </p:blipFill>
        <p:spPr>
          <a:xfrm>
            <a:off x="4777072" y="2051358"/>
            <a:ext cx="1000125" cy="219075"/>
          </a:xfrm>
          <a:prstGeom prst="rect">
            <a:avLst/>
          </a:prstGeom>
        </p:spPr>
      </p:pic>
      <p:sp>
        <p:nvSpPr>
          <p:cNvPr id="7" name="Rectangle 6"/>
          <p:cNvSpPr/>
          <p:nvPr/>
        </p:nvSpPr>
        <p:spPr>
          <a:xfrm>
            <a:off x="3252717" y="2297729"/>
            <a:ext cx="4804457" cy="369332"/>
          </a:xfrm>
          <a:prstGeom prst="rect">
            <a:avLst/>
          </a:prstGeom>
        </p:spPr>
        <p:txBody>
          <a:bodyPr wrap="none">
            <a:spAutoFit/>
          </a:bodyPr>
          <a:lstStyle/>
          <a:p>
            <a:r>
              <a:rPr lang="en-IN" dirty="0">
                <a:latin typeface="Calibri" panose="020F0502020204030204" pitchFamily="34" charset="0"/>
                <a:ea typeface="Calibri" panose="020F0502020204030204" pitchFamily="34" charset="0"/>
                <a:cs typeface="Mangal" panose="02040503050203030202" pitchFamily="18" charset="0"/>
              </a:rPr>
              <a:t>m-&gt; measure(proximity consider for a </a:t>
            </a:r>
            <a:r>
              <a:rPr lang="en-IN" dirty="0" err="1">
                <a:latin typeface="Calibri" panose="020F0502020204030204" pitchFamily="34" charset="0"/>
                <a:ea typeface="Calibri" panose="020F0502020204030204" pitchFamily="34" charset="0"/>
                <a:cs typeface="Mangal" panose="02040503050203030202" pitchFamily="18" charset="0"/>
              </a:rPr>
              <a:t>superpixel</a:t>
            </a:r>
            <a:r>
              <a:rPr lang="en-IN" dirty="0">
                <a:latin typeface="Calibri" panose="020F0502020204030204" pitchFamily="34" charset="0"/>
                <a:ea typeface="Calibri" panose="020F0502020204030204" pitchFamily="34" charset="0"/>
                <a:cs typeface="Mangal" panose="02040503050203030202" pitchFamily="18" charset="0"/>
              </a:rPr>
              <a:t>)</a:t>
            </a:r>
            <a:endParaRPr lang="en-US" dirty="0"/>
          </a:p>
        </p:txBody>
      </p:sp>
      <p:sp>
        <p:nvSpPr>
          <p:cNvPr id="8" name="Rectangle 7"/>
          <p:cNvSpPr/>
          <p:nvPr/>
        </p:nvSpPr>
        <p:spPr>
          <a:xfrm>
            <a:off x="5777197" y="2841427"/>
            <a:ext cx="604461" cy="388696"/>
          </a:xfrm>
          <a:prstGeom prst="rect">
            <a:avLst/>
          </a:prstGeom>
        </p:spPr>
        <p:txBody>
          <a:bodyPr wrap="none">
            <a:spAutoFit/>
          </a:bodyPr>
          <a:lstStyle/>
          <a:p>
            <a:pPr algn="ctr">
              <a:lnSpc>
                <a:spcPct val="107000"/>
              </a:lnSpc>
              <a:spcAft>
                <a:spcPts val="800"/>
              </a:spcAft>
            </a:pPr>
            <a:r>
              <a:rPr lang="en-IN" b="1" dirty="0">
                <a:latin typeface="Calibri" panose="020F0502020204030204" pitchFamily="34" charset="0"/>
                <a:ea typeface="Calibri" panose="020F0502020204030204" pitchFamily="34" charset="0"/>
                <a:cs typeface="Mangal" panose="02040503050203030202" pitchFamily="18" charset="0"/>
              </a:rPr>
              <a:t>Eq-1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Rectangle 2"/>
          <p:cNvSpPr>
            <a:spLocks noChangeArrowheads="1"/>
          </p:cNvSpPr>
          <p:nvPr/>
        </p:nvSpPr>
        <p:spPr bwMode="auto">
          <a:xfrm>
            <a:off x="2497541" y="3793185"/>
            <a:ext cx="30161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Gradient measure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5"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28" y="4350199"/>
            <a:ext cx="8207260" cy="51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2572604" y="5181199"/>
            <a:ext cx="58821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where I(x, y) is the lab vector corresponding to the pixel at position (x, y), and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k.k</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is the L2 norm</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71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9301" y="616115"/>
            <a:ext cx="8884693" cy="5135637"/>
          </a:xfrm>
          <a:prstGeom prst="rect">
            <a:avLst/>
          </a:prstGeom>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Mangal" panose="02040503050203030202" pitchFamily="18" charset="0"/>
              </a:rPr>
              <a:t>Algorithm</a:t>
            </a:r>
          </a:p>
          <a:p>
            <a:pPr>
              <a:lnSpc>
                <a:spcPct val="107000"/>
              </a:lnSpc>
              <a:spcAft>
                <a:spcPts val="800"/>
              </a:spcAft>
            </a:pP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1) Initialize cluster </a:t>
            </a:r>
            <a:r>
              <a:rPr lang="en-IN" dirty="0" err="1">
                <a:latin typeface="Calibri" panose="020F0502020204030204" pitchFamily="34" charset="0"/>
                <a:ea typeface="Calibri" panose="020F0502020204030204" pitchFamily="34" charset="0"/>
                <a:cs typeface="Mangal" panose="02040503050203030202" pitchFamily="18" charset="0"/>
              </a:rPr>
              <a:t>centers</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Ck</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lk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ak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bk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xk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yk</a:t>
            </a:r>
            <a:r>
              <a:rPr lang="en-IN" dirty="0">
                <a:latin typeface="Calibri" panose="020F0502020204030204" pitchFamily="34" charset="0"/>
                <a:ea typeface="Calibri" panose="020F0502020204030204" pitchFamily="34" charset="0"/>
                <a:cs typeface="Mangal" panose="02040503050203030202" pitchFamily="18" charset="0"/>
              </a:rPr>
              <a:t>]^T by sampling pixels at regular grid steps S.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2: Shift cluster </a:t>
            </a:r>
            <a:r>
              <a:rPr lang="en-IN" dirty="0" err="1">
                <a:latin typeface="Calibri" panose="020F0502020204030204" pitchFamily="34" charset="0"/>
                <a:ea typeface="Calibri" panose="020F0502020204030204" pitchFamily="34" charset="0"/>
                <a:cs typeface="Mangal" panose="02040503050203030202" pitchFamily="18" charset="0"/>
              </a:rPr>
              <a:t>centers</a:t>
            </a:r>
            <a:r>
              <a:rPr lang="en-IN" dirty="0">
                <a:latin typeface="Calibri" panose="020F0502020204030204" pitchFamily="34" charset="0"/>
                <a:ea typeface="Calibri" panose="020F0502020204030204" pitchFamily="34" charset="0"/>
                <a:cs typeface="Mangal" panose="02040503050203030202" pitchFamily="18" charset="0"/>
              </a:rPr>
              <a:t> in an n × n </a:t>
            </a:r>
            <a:r>
              <a:rPr lang="en-IN" dirty="0" err="1">
                <a:latin typeface="Calibri" panose="020F0502020204030204" pitchFamily="34" charset="0"/>
                <a:ea typeface="Calibri" panose="020F0502020204030204" pitchFamily="34" charset="0"/>
                <a:cs typeface="Mangal" panose="02040503050203030202" pitchFamily="18" charset="0"/>
              </a:rPr>
              <a:t>neighborhood</a:t>
            </a:r>
            <a:r>
              <a:rPr lang="en-IN" dirty="0">
                <a:latin typeface="Calibri" panose="020F0502020204030204" pitchFamily="34" charset="0"/>
                <a:ea typeface="Calibri" panose="020F0502020204030204" pitchFamily="34" charset="0"/>
                <a:cs typeface="Mangal" panose="02040503050203030202" pitchFamily="18" charset="0"/>
              </a:rPr>
              <a:t>, to the lowest gradient position.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3: repeat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4: for each cluster </a:t>
            </a:r>
            <a:r>
              <a:rPr lang="en-IN" dirty="0" err="1">
                <a:latin typeface="Calibri" panose="020F0502020204030204" pitchFamily="34" charset="0"/>
                <a:ea typeface="Calibri" panose="020F0502020204030204" pitchFamily="34" charset="0"/>
                <a:cs typeface="Mangal" panose="02040503050203030202" pitchFamily="18" charset="0"/>
              </a:rPr>
              <a:t>center</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Ck</a:t>
            </a:r>
            <a:r>
              <a:rPr lang="en-IN" dirty="0">
                <a:latin typeface="Calibri" panose="020F0502020204030204" pitchFamily="34" charset="0"/>
                <a:ea typeface="Calibri" panose="020F0502020204030204" pitchFamily="34" charset="0"/>
                <a:cs typeface="Mangal" panose="02040503050203030202" pitchFamily="18" charset="0"/>
              </a:rPr>
              <a:t> do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5) Assign the best matching pixels from a 2S × 2S square </a:t>
            </a:r>
            <a:r>
              <a:rPr lang="en-IN" dirty="0" err="1">
                <a:latin typeface="Calibri" panose="020F0502020204030204" pitchFamily="34" charset="0"/>
                <a:ea typeface="Calibri" panose="020F0502020204030204" pitchFamily="34" charset="0"/>
                <a:cs typeface="Mangal" panose="02040503050203030202" pitchFamily="18" charset="0"/>
              </a:rPr>
              <a:t>neighborhood</a:t>
            </a:r>
            <a:r>
              <a:rPr lang="en-IN" dirty="0">
                <a:latin typeface="Calibri" panose="020F0502020204030204" pitchFamily="34" charset="0"/>
                <a:ea typeface="Calibri" panose="020F0502020204030204" pitchFamily="34" charset="0"/>
                <a:cs typeface="Mangal" panose="02040503050203030202" pitchFamily="18" charset="0"/>
              </a:rPr>
              <a:t> around the cluster </a:t>
            </a:r>
            <a:r>
              <a:rPr lang="en-IN" dirty="0" err="1">
                <a:latin typeface="Calibri" panose="020F0502020204030204" pitchFamily="34" charset="0"/>
                <a:ea typeface="Calibri" panose="020F0502020204030204" pitchFamily="34" charset="0"/>
                <a:cs typeface="Mangal" panose="02040503050203030202" pitchFamily="18" charset="0"/>
              </a:rPr>
              <a:t>center</a:t>
            </a:r>
            <a:r>
              <a:rPr lang="en-IN" dirty="0">
                <a:latin typeface="Calibri" panose="020F0502020204030204" pitchFamily="34" charset="0"/>
                <a:ea typeface="Calibri" panose="020F0502020204030204" pitchFamily="34" charset="0"/>
                <a:cs typeface="Mangal" panose="02040503050203030202" pitchFamily="18" charset="0"/>
              </a:rPr>
              <a:t>      according to the distance measure (Eq. 1).</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6: end for</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7: Compute new cluster </a:t>
            </a:r>
            <a:r>
              <a:rPr lang="en-IN" dirty="0" err="1">
                <a:latin typeface="Calibri" panose="020F0502020204030204" pitchFamily="34" charset="0"/>
                <a:ea typeface="Calibri" panose="020F0502020204030204" pitchFamily="34" charset="0"/>
                <a:cs typeface="Mangal" panose="02040503050203030202" pitchFamily="18" charset="0"/>
              </a:rPr>
              <a:t>centers</a:t>
            </a:r>
            <a:r>
              <a:rPr lang="en-IN" dirty="0">
                <a:latin typeface="Calibri" panose="020F0502020204030204" pitchFamily="34" charset="0"/>
                <a:ea typeface="Calibri" panose="020F0502020204030204" pitchFamily="34" charset="0"/>
                <a:cs typeface="Mangal" panose="02040503050203030202" pitchFamily="18" charset="0"/>
              </a:rPr>
              <a:t> and residual error E {L1 distance between previous </a:t>
            </a:r>
            <a:r>
              <a:rPr lang="en-IN" dirty="0" err="1">
                <a:latin typeface="Calibri" panose="020F0502020204030204" pitchFamily="34" charset="0"/>
                <a:ea typeface="Calibri" panose="020F0502020204030204" pitchFamily="34" charset="0"/>
                <a:cs typeface="Mangal" panose="02040503050203030202" pitchFamily="18" charset="0"/>
              </a:rPr>
              <a:t>centers</a:t>
            </a:r>
            <a:r>
              <a:rPr lang="en-IN" dirty="0">
                <a:latin typeface="Calibri" panose="020F0502020204030204" pitchFamily="34" charset="0"/>
                <a:ea typeface="Calibri" panose="020F0502020204030204" pitchFamily="34" charset="0"/>
                <a:cs typeface="Mangal" panose="02040503050203030202" pitchFamily="18" charset="0"/>
              </a:rPr>
              <a:t> and recomputed </a:t>
            </a:r>
            <a:r>
              <a:rPr lang="en-IN" dirty="0" err="1">
                <a:latin typeface="Calibri" panose="020F0502020204030204" pitchFamily="34" charset="0"/>
                <a:ea typeface="Calibri" panose="020F0502020204030204" pitchFamily="34" charset="0"/>
                <a:cs typeface="Mangal" panose="02040503050203030202" pitchFamily="18" charset="0"/>
              </a:rPr>
              <a:t>centers</a:t>
            </a:r>
            <a:r>
              <a:rPr lang="en-IN" dirty="0">
                <a:latin typeface="Calibri" panose="020F0502020204030204" pitchFamily="34" charset="0"/>
                <a:ea typeface="Calibri" panose="020F0502020204030204" pitchFamily="34" charset="0"/>
                <a:cs typeface="Mangal" panose="02040503050203030202" pitchFamily="18" charset="0"/>
              </a:rPr>
              <a:t>}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8: until E ≤ threshold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9: Enforce connectivity</a:t>
            </a:r>
            <a:endParaRPr lang="en-US"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33235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9259" y="191202"/>
            <a:ext cx="6742538" cy="524759"/>
          </a:xfrm>
          <a:prstGeom prst="rect">
            <a:avLst/>
          </a:prstGeom>
        </p:spPr>
        <p:txBody>
          <a:bodyPr wrap="square">
            <a:spAutoFit/>
          </a:bodyPr>
          <a:lstStyle/>
          <a:p>
            <a:pPr>
              <a:lnSpc>
                <a:spcPct val="107000"/>
              </a:lnSpc>
              <a:spcAft>
                <a:spcPts val="800"/>
              </a:spcAft>
            </a:pPr>
            <a:r>
              <a:rPr lang="en-IN" sz="2800" b="1" dirty="0">
                <a:solidFill>
                  <a:srgbClr val="C00000"/>
                </a:solidFill>
                <a:latin typeface="Algerian" panose="04020705040A02060702" pitchFamily="82" charset="0"/>
                <a:ea typeface="Calibri" panose="020F0502020204030204" pitchFamily="34" charset="0"/>
                <a:cs typeface="Mangal" panose="02040503050203030202" pitchFamily="18" charset="0"/>
              </a:rPr>
              <a:t>Parameters/Features extracted</a:t>
            </a:r>
            <a:endParaRPr lang="en-US" sz="2800" dirty="0">
              <a:solidFill>
                <a:srgbClr val="C00000"/>
              </a:solidFill>
              <a:effectLst/>
              <a:latin typeface="Algerian" panose="04020705040A02060702" pitchFamily="82" charset="0"/>
              <a:ea typeface="Calibri" panose="020F0502020204030204" pitchFamily="34" charset="0"/>
              <a:cs typeface="Mangal" panose="02040503050203030202" pitchFamily="18" charset="0"/>
            </a:endParaRPr>
          </a:p>
        </p:txBody>
      </p:sp>
      <p:sp>
        <p:nvSpPr>
          <p:cNvPr id="5" name="Rectangle 4"/>
          <p:cNvSpPr/>
          <p:nvPr/>
        </p:nvSpPr>
        <p:spPr>
          <a:xfrm>
            <a:off x="3643407" y="968990"/>
            <a:ext cx="7984485" cy="5608074"/>
          </a:xfrm>
          <a:prstGeom prst="rect">
            <a:avLst/>
          </a:prstGeom>
        </p:spPr>
        <p:txBody>
          <a:bodyPr wrap="square">
            <a:spAutoFit/>
          </a:bodyPr>
          <a:lstStyle/>
          <a:p>
            <a:pPr>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1) Hu moments</a:t>
            </a:r>
            <a:endParaRPr lang="en-US"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Mangal" panose="02040503050203030202" pitchFamily="18" charset="0"/>
              </a:rPr>
              <a:t>Code: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def</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fd_hu_moments</a:t>
            </a:r>
            <a:r>
              <a:rPr lang="en-IN" dirty="0">
                <a:latin typeface="Calibri" panose="020F0502020204030204" pitchFamily="34" charset="0"/>
                <a:ea typeface="Calibri" panose="020F0502020204030204" pitchFamily="34" charset="0"/>
                <a:cs typeface="Mangal" panose="02040503050203030202" pitchFamily="18" charset="0"/>
              </a:rPr>
              <a:t>(image):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image = cv2.cvtColor(image, cv2.COLOR_BGR2GRAY)</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feature = cv2.HuMoments(cv2.moments(image)).flatten()</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return feature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endParaRPr lang="en-US" sz="1400"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2) </a:t>
            </a:r>
            <a:r>
              <a:rPr lang="en-IN" sz="2000" b="1" dirty="0" err="1">
                <a:latin typeface="Calibri" panose="020F0502020204030204" pitchFamily="34" charset="0"/>
                <a:ea typeface="Calibri" panose="020F0502020204030204" pitchFamily="34" charset="0"/>
                <a:cs typeface="Mangal" panose="02040503050203030202" pitchFamily="18" charset="0"/>
              </a:rPr>
              <a:t>Haralick</a:t>
            </a:r>
            <a:r>
              <a:rPr lang="en-IN" sz="2000" b="1" dirty="0">
                <a:latin typeface="Calibri" panose="020F0502020204030204" pitchFamily="34" charset="0"/>
                <a:ea typeface="Calibri" panose="020F0502020204030204" pitchFamily="34" charset="0"/>
                <a:cs typeface="Mangal" panose="02040503050203030202" pitchFamily="18" charset="0"/>
              </a:rPr>
              <a:t> features</a:t>
            </a:r>
            <a:endParaRPr lang="en-US" sz="2000" b="1"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b="1" dirty="0">
                <a:latin typeface="Calibri" panose="020F0502020204030204" pitchFamily="34" charset="0"/>
                <a:ea typeface="Calibri" panose="020F0502020204030204" pitchFamily="34" charset="0"/>
                <a:cs typeface="Mangal" panose="02040503050203030202" pitchFamily="18" charset="0"/>
              </a:rPr>
              <a:t>Code:</a:t>
            </a:r>
            <a:endParaRPr lang="en-US" sz="1400"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def</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fd_haralick</a:t>
            </a:r>
            <a:r>
              <a:rPr lang="en-IN" dirty="0">
                <a:latin typeface="Calibri" panose="020F0502020204030204" pitchFamily="34" charset="0"/>
                <a:ea typeface="Calibri" panose="020F0502020204030204" pitchFamily="34" charset="0"/>
                <a:cs typeface="Mangal" panose="02040503050203030202" pitchFamily="18" charset="0"/>
              </a:rPr>
              <a:t>(image):</a:t>
            </a:r>
            <a:endParaRPr lang="en-US" sz="1400"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gray</a:t>
            </a:r>
            <a:r>
              <a:rPr lang="en-IN" dirty="0">
                <a:latin typeface="Calibri" panose="020F0502020204030204" pitchFamily="34" charset="0"/>
                <a:ea typeface="Calibri" panose="020F0502020204030204" pitchFamily="34" charset="0"/>
                <a:cs typeface="Mangal" panose="02040503050203030202" pitchFamily="18" charset="0"/>
              </a:rPr>
              <a:t> = cv2.cvtColor(image, cv2.COLOR_BGR2GRAY)</a:t>
            </a:r>
            <a:endParaRPr lang="en-US" sz="1400"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haralick</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mahotas.features.haralick</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gray</a:t>
            </a:r>
            <a:r>
              <a:rPr lang="en-IN" dirty="0">
                <a:latin typeface="Calibri" panose="020F0502020204030204" pitchFamily="34" charset="0"/>
                <a:ea typeface="Calibri" panose="020F0502020204030204" pitchFamily="34" charset="0"/>
                <a:cs typeface="Mangal" panose="02040503050203030202" pitchFamily="18" charset="0"/>
              </a:rPr>
              <a:t>).mean(axis=0)</a:t>
            </a:r>
            <a:endParaRPr lang="en-US" sz="1400"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return </a:t>
            </a:r>
            <a:r>
              <a:rPr lang="en-IN" dirty="0" err="1">
                <a:latin typeface="Calibri" panose="020F0502020204030204" pitchFamily="34" charset="0"/>
                <a:ea typeface="Calibri" panose="020F0502020204030204" pitchFamily="34" charset="0"/>
                <a:cs typeface="Mangal" panose="02040503050203030202" pitchFamily="18" charset="0"/>
              </a:rPr>
              <a:t>haralick</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endParaRPr lang="en-US" sz="14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21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8943" y="287578"/>
            <a:ext cx="7801970" cy="6585329"/>
          </a:xfrm>
          <a:prstGeom prst="rect">
            <a:avLst/>
          </a:prstGeom>
        </p:spPr>
        <p:txBody>
          <a:bodyPr wrap="square">
            <a:spAutoFit/>
          </a:bodyPr>
          <a:lstStyle/>
          <a:p>
            <a:pPr>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3) </a:t>
            </a:r>
            <a:r>
              <a:rPr lang="en-IN" sz="2000" b="1" dirty="0" err="1">
                <a:latin typeface="Calibri" panose="020F0502020204030204" pitchFamily="34" charset="0"/>
                <a:ea typeface="Calibri" panose="020F0502020204030204" pitchFamily="34" charset="0"/>
                <a:cs typeface="Mangal" panose="02040503050203030202" pitchFamily="18" charset="0"/>
              </a:rPr>
              <a:t>Color</a:t>
            </a:r>
            <a:r>
              <a:rPr lang="en-IN" sz="2000" b="1" dirty="0">
                <a:latin typeface="Calibri" panose="020F0502020204030204" pitchFamily="34" charset="0"/>
                <a:ea typeface="Calibri" panose="020F0502020204030204" pitchFamily="34" charset="0"/>
                <a:cs typeface="Mangal" panose="02040503050203030202" pitchFamily="18" charset="0"/>
              </a:rPr>
              <a:t> histogram</a:t>
            </a:r>
            <a:endParaRPr lang="en-US" sz="2000" b="1"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def</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fd_histogram</a:t>
            </a:r>
            <a:r>
              <a:rPr lang="en-IN" dirty="0">
                <a:latin typeface="Calibri" panose="020F0502020204030204" pitchFamily="34" charset="0"/>
                <a:ea typeface="Calibri" panose="020F0502020204030204" pitchFamily="34" charset="0"/>
                <a:cs typeface="Mangal" panose="02040503050203030202" pitchFamily="18" charset="0"/>
              </a:rPr>
              <a:t>(image, mask=None):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image = cv2.cvtColor(image, cv2.COLOR_BGR2HSV)</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hist</a:t>
            </a:r>
            <a:r>
              <a:rPr lang="en-IN" dirty="0">
                <a:latin typeface="Calibri" panose="020F0502020204030204" pitchFamily="34" charset="0"/>
                <a:ea typeface="Calibri" panose="020F0502020204030204" pitchFamily="34" charset="0"/>
                <a:cs typeface="Mangal" panose="02040503050203030202" pitchFamily="18" charset="0"/>
              </a:rPr>
              <a:t>  = cv2.calcHist([image], [0, 1, 2], None, [bins, bins, bins], [0, 256, 0, 256, 0, 256])</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cv2.normalize(</a:t>
            </a:r>
            <a:r>
              <a:rPr lang="en-IN" dirty="0" err="1">
                <a:latin typeface="Calibri" panose="020F0502020204030204" pitchFamily="34" charset="0"/>
                <a:ea typeface="Calibri" panose="020F0502020204030204" pitchFamily="34" charset="0"/>
                <a:cs typeface="Mangal" panose="02040503050203030202" pitchFamily="18" charset="0"/>
              </a:rPr>
              <a:t>hist</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hist</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return </a:t>
            </a:r>
            <a:r>
              <a:rPr lang="en-IN" dirty="0" err="1">
                <a:latin typeface="Calibri" panose="020F0502020204030204" pitchFamily="34" charset="0"/>
                <a:ea typeface="Calibri" panose="020F0502020204030204" pitchFamily="34" charset="0"/>
                <a:cs typeface="Mangal" panose="02040503050203030202" pitchFamily="18" charset="0"/>
              </a:rPr>
              <a:t>hist.flatten</a:t>
            </a:r>
            <a:r>
              <a:rPr lang="en-IN" dirty="0">
                <a:latin typeface="Calibri" panose="020F0502020204030204" pitchFamily="34" charset="0"/>
                <a:ea typeface="Calibri" panose="020F0502020204030204" pitchFamily="34" charset="0"/>
                <a:cs typeface="Mangal" panose="02040503050203030202" pitchFamily="18" charset="0"/>
              </a:rPr>
              <a:t>()</a:t>
            </a:r>
            <a:endParaRPr lang="en-IN" sz="1400" dirty="0">
              <a:latin typeface="Calibri" panose="020F0502020204030204" pitchFamily="34" charset="0"/>
              <a:ea typeface="Calibri" panose="020F0502020204030204" pitchFamily="34" charset="0"/>
              <a:cs typeface="Mangal" panose="02040503050203030202" pitchFamily="18" charset="0"/>
            </a:endParaRPr>
          </a:p>
          <a:p>
            <a:pPr lvl="6"/>
            <a:r>
              <a:rPr lang="en-IN" sz="2000" dirty="0">
                <a:latin typeface="Calibri" panose="020F0502020204030204" pitchFamily="34" charset="0"/>
                <a:cs typeface="Calibri" panose="020F0502020204030204" pitchFamily="34" charset="0"/>
              </a:rPr>
              <a:t>4</a:t>
            </a:r>
            <a:r>
              <a:rPr lang="en-IN" sz="2000" b="1" dirty="0">
                <a:latin typeface="Calibri" panose="020F0502020204030204" pitchFamily="34" charset="0"/>
                <a:cs typeface="Calibri" panose="020F0502020204030204" pitchFamily="34" charset="0"/>
              </a:rPr>
              <a:t>) </a:t>
            </a:r>
            <a:r>
              <a:rPr lang="en-IN" sz="2000" b="1" dirty="0" err="1">
                <a:latin typeface="Calibri" panose="020F0502020204030204" pitchFamily="34" charset="0"/>
                <a:cs typeface="Calibri" panose="020F0502020204030204" pitchFamily="34" charset="0"/>
              </a:rPr>
              <a:t>Color</a:t>
            </a:r>
            <a:r>
              <a:rPr lang="en-IN" sz="2000" b="1" dirty="0">
                <a:latin typeface="Calibri" panose="020F0502020204030204" pitchFamily="34" charset="0"/>
                <a:cs typeface="Calibri" panose="020F0502020204030204" pitchFamily="34" charset="0"/>
              </a:rPr>
              <a:t> features </a:t>
            </a:r>
            <a:endParaRPr lang="en-US" sz="2000" dirty="0">
              <a:latin typeface="Calibri" panose="020F0502020204030204" pitchFamily="34" charset="0"/>
              <a:cs typeface="Calibri" panose="020F0502020204030204" pitchFamily="34" charset="0"/>
            </a:endParaRPr>
          </a:p>
          <a:p>
            <a:pPr lvl="6"/>
            <a:r>
              <a:rPr lang="en-IN" sz="1400" b="1" dirty="0"/>
              <a:t>Code:</a:t>
            </a:r>
            <a:endParaRPr lang="en-US" sz="1400" dirty="0"/>
          </a:p>
          <a:p>
            <a:pPr lvl="6"/>
            <a:r>
              <a:rPr lang="en-IN" sz="1400" dirty="0" err="1"/>
              <a:t>def</a:t>
            </a:r>
            <a:r>
              <a:rPr lang="en-IN" sz="1400" dirty="0"/>
              <a:t> </a:t>
            </a:r>
            <a:r>
              <a:rPr lang="en-IN" sz="1400" dirty="0" err="1"/>
              <a:t>fd_color</a:t>
            </a:r>
            <a:r>
              <a:rPr lang="en-IN" sz="1400" dirty="0"/>
              <a:t>(image):</a:t>
            </a:r>
            <a:endParaRPr lang="en-US" sz="1400" dirty="0"/>
          </a:p>
          <a:p>
            <a:pPr lvl="6"/>
            <a:r>
              <a:rPr lang="en-IN" sz="1400" dirty="0"/>
              <a:t>    import </a:t>
            </a:r>
            <a:r>
              <a:rPr lang="en-IN" sz="1400" dirty="0" err="1"/>
              <a:t>mahotas</a:t>
            </a:r>
            <a:endParaRPr lang="en-US" sz="1400" dirty="0"/>
          </a:p>
          <a:p>
            <a:pPr lvl="6"/>
            <a:r>
              <a:rPr lang="en-IN" sz="1400" dirty="0"/>
              <a:t>    import cv2</a:t>
            </a:r>
            <a:endParaRPr lang="en-US" sz="1400" dirty="0"/>
          </a:p>
          <a:p>
            <a:pPr lvl="6"/>
            <a:r>
              <a:rPr lang="en-IN" sz="1400" dirty="0"/>
              <a:t>    import </a:t>
            </a:r>
            <a:r>
              <a:rPr lang="en-IN" sz="1400" dirty="0" err="1"/>
              <a:t>numpy</a:t>
            </a:r>
            <a:r>
              <a:rPr lang="en-IN" sz="1400" dirty="0"/>
              <a:t> as np</a:t>
            </a:r>
            <a:endParaRPr lang="en-US" sz="1400" dirty="0"/>
          </a:p>
          <a:p>
            <a:pPr lvl="6"/>
            <a:r>
              <a:rPr lang="en-IN" sz="1400" dirty="0"/>
              <a:t>    from </a:t>
            </a:r>
            <a:r>
              <a:rPr lang="en-IN" sz="1400" dirty="0" err="1"/>
              <a:t>skimage.feature.texture</a:t>
            </a:r>
            <a:r>
              <a:rPr lang="en-IN" sz="1400" dirty="0"/>
              <a:t> import </a:t>
            </a:r>
            <a:r>
              <a:rPr lang="en-IN" sz="1400" dirty="0" err="1"/>
              <a:t>greycomatrix</a:t>
            </a:r>
            <a:endParaRPr lang="en-US" sz="1400" dirty="0"/>
          </a:p>
          <a:p>
            <a:pPr lvl="6"/>
            <a:r>
              <a:rPr lang="en-IN" sz="1400" dirty="0"/>
              <a:t>    #     </a:t>
            </a:r>
            <a:r>
              <a:rPr lang="en-IN" sz="1400" dirty="0" err="1"/>
              <a:t>test_img</a:t>
            </a:r>
            <a:r>
              <a:rPr lang="en-IN" sz="1400" dirty="0"/>
              <a:t>=cv2.imread(image)</a:t>
            </a:r>
            <a:endParaRPr lang="en-US" sz="1400" dirty="0"/>
          </a:p>
          <a:p>
            <a:pPr lvl="6"/>
            <a:r>
              <a:rPr lang="en-IN" sz="1400" dirty="0"/>
              <a:t>    </a:t>
            </a:r>
            <a:r>
              <a:rPr lang="en-IN" sz="1400" dirty="0" err="1"/>
              <a:t>test_hsv</a:t>
            </a:r>
            <a:r>
              <a:rPr lang="en-IN" sz="1400" dirty="0"/>
              <a:t>=cv2.cvtColor(image,cv2.COLOR_BGR2HSV)</a:t>
            </a:r>
            <a:endParaRPr lang="en-US" sz="1400" dirty="0"/>
          </a:p>
          <a:p>
            <a:pPr lvl="6"/>
            <a:r>
              <a:rPr lang="en-IN" sz="1400" dirty="0"/>
              <a:t>    </a:t>
            </a:r>
            <a:r>
              <a:rPr lang="en-IN" sz="1400" dirty="0" err="1"/>
              <a:t>h_mean,h_std</a:t>
            </a:r>
            <a:r>
              <a:rPr lang="en-IN" sz="1400" dirty="0"/>
              <a:t>=cv2.meanStdDev(h)</a:t>
            </a:r>
            <a:endParaRPr lang="en-US" sz="1400" dirty="0"/>
          </a:p>
          <a:p>
            <a:pPr lvl="6"/>
            <a:r>
              <a:rPr lang="en-IN" sz="1400" dirty="0"/>
              <a:t>    </a:t>
            </a:r>
            <a:r>
              <a:rPr lang="en-IN" sz="1400" dirty="0" err="1"/>
              <a:t>s_mean,s_std</a:t>
            </a:r>
            <a:r>
              <a:rPr lang="en-IN" sz="1400" dirty="0"/>
              <a:t>=cv2.meanStdDev(s)</a:t>
            </a:r>
            <a:endParaRPr lang="en-US" sz="1400" dirty="0"/>
          </a:p>
          <a:p>
            <a:pPr lvl="6"/>
            <a:r>
              <a:rPr lang="en-IN" sz="1400" dirty="0"/>
              <a:t>    </a:t>
            </a:r>
            <a:r>
              <a:rPr lang="en-IN" sz="1400" dirty="0" err="1"/>
              <a:t>color_fea</a:t>
            </a:r>
            <a:r>
              <a:rPr lang="en-IN" sz="1400" dirty="0"/>
              <a:t>=</a:t>
            </a:r>
            <a:r>
              <a:rPr lang="en-IN" sz="1400" dirty="0" err="1"/>
              <a:t>np.array</a:t>
            </a:r>
            <a:r>
              <a:rPr lang="en-IN" sz="1400" dirty="0"/>
              <a:t>([</a:t>
            </a:r>
            <a:r>
              <a:rPr lang="en-IN" sz="1400" dirty="0" err="1"/>
              <a:t>h_mean,h_std,s_mean,s_std</a:t>
            </a:r>
            <a:r>
              <a:rPr lang="en-IN" sz="1400" dirty="0"/>
              <a:t>])</a:t>
            </a:r>
            <a:endParaRPr lang="en-US" sz="1400" dirty="0"/>
          </a:p>
          <a:p>
            <a:pPr lvl="6"/>
            <a:r>
              <a:rPr lang="en-IN" sz="1400" dirty="0"/>
              <a:t>    </a:t>
            </a:r>
            <a:r>
              <a:rPr lang="en-IN" sz="1400" dirty="0" err="1"/>
              <a:t>haralick_fea</a:t>
            </a:r>
            <a:r>
              <a:rPr lang="en-IN" sz="1400" dirty="0"/>
              <a:t> = </a:t>
            </a:r>
            <a:r>
              <a:rPr lang="en-IN" sz="1400" dirty="0" err="1"/>
              <a:t>mahotas.features.haralick</a:t>
            </a:r>
            <a:r>
              <a:rPr lang="en-IN" sz="1400" dirty="0"/>
              <a:t>(v).mean(axis=0)</a:t>
            </a:r>
            <a:endParaRPr lang="en-US" sz="1400" dirty="0"/>
          </a:p>
          <a:p>
            <a:pPr lvl="6"/>
            <a:r>
              <a:rPr lang="en-IN" sz="1400" dirty="0"/>
              <a:t>    </a:t>
            </a:r>
            <a:r>
              <a:rPr lang="en-IN" sz="1400" dirty="0" err="1"/>
              <a:t>color_fea</a:t>
            </a:r>
            <a:r>
              <a:rPr lang="en-IN" sz="1400" dirty="0"/>
              <a:t>=</a:t>
            </a:r>
            <a:r>
              <a:rPr lang="en-IN" sz="1400" dirty="0" err="1"/>
              <a:t>np.append</a:t>
            </a:r>
            <a:r>
              <a:rPr lang="en-IN" sz="1400" dirty="0"/>
              <a:t>(</a:t>
            </a:r>
            <a:r>
              <a:rPr lang="en-IN" sz="1400" dirty="0" err="1"/>
              <a:t>color_fea,haralick_fea</a:t>
            </a:r>
            <a:r>
              <a:rPr lang="en-IN" sz="1400" dirty="0"/>
              <a:t>)</a:t>
            </a:r>
            <a:endParaRPr lang="en-US" sz="1400" dirty="0"/>
          </a:p>
          <a:p>
            <a:pPr lvl="6"/>
            <a:r>
              <a:rPr lang="en-IN" sz="1400" dirty="0"/>
              <a:t>    return </a:t>
            </a:r>
            <a:r>
              <a:rPr lang="en-IN" sz="1400" dirty="0" err="1"/>
              <a:t>color_fea</a:t>
            </a:r>
            <a:endParaRPr lang="en-US" sz="1400" dirty="0"/>
          </a:p>
          <a:p>
            <a:pPr>
              <a:lnSpc>
                <a:spcPct val="107000"/>
              </a:lnSpc>
              <a:spcAft>
                <a:spcPts val="800"/>
              </a:spcAft>
            </a:pPr>
            <a:endParaRPr lang="en-US" sz="14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9793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8692" y="-253105"/>
            <a:ext cx="8689075" cy="6771982"/>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endParaRPr lang="en-US" sz="1400" dirty="0">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b="1" dirty="0">
                <a:solidFill>
                  <a:srgbClr val="C00000"/>
                </a:solidFill>
                <a:latin typeface="Calibri" panose="020F0502020204030204" pitchFamily="34" charset="0"/>
                <a:ea typeface="Calibri" panose="020F0502020204030204" pitchFamily="34" charset="0"/>
                <a:cs typeface="Mangal" panose="02040503050203030202" pitchFamily="18" charset="0"/>
              </a:rPr>
              <a:t>Extracting Features and organizing it for training data</a:t>
            </a:r>
            <a:endParaRPr lang="en-US" sz="1400" dirty="0">
              <a:solidFill>
                <a:srgbClr val="C00000"/>
              </a:solidFill>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Mangal" panose="02040503050203030202" pitchFamily="18" charset="0"/>
              </a:rPr>
              <a:t>Code: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ptr</a:t>
            </a:r>
            <a:r>
              <a:rPr lang="en-IN" dirty="0">
                <a:latin typeface="Calibri" panose="020F0502020204030204" pitchFamily="34" charset="0"/>
                <a:ea typeface="Calibri" panose="020F0502020204030204" pitchFamily="34" charset="0"/>
                <a:cs typeface="Mangal" panose="02040503050203030202" pitchFamily="18" charset="0"/>
              </a:rPr>
              <a:t>=1</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data=</a:t>
            </a:r>
            <a:r>
              <a:rPr lang="en-IN" dirty="0" err="1">
                <a:latin typeface="Calibri" panose="020F0502020204030204" pitchFamily="34" charset="0"/>
                <a:ea typeface="Calibri" panose="020F0502020204030204" pitchFamily="34" charset="0"/>
                <a:cs typeface="Mangal" panose="02040503050203030202" pitchFamily="18" charset="0"/>
              </a:rPr>
              <a:t>pd.dataframe</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for </a:t>
            </a:r>
            <a:r>
              <a:rPr lang="en-IN" dirty="0" err="1">
                <a:latin typeface="Calibri" panose="020F0502020204030204" pitchFamily="34" charset="0"/>
                <a:ea typeface="Calibri" panose="020F0502020204030204" pitchFamily="34" charset="0"/>
                <a:cs typeface="Mangal" panose="02040503050203030202" pitchFamily="18" charset="0"/>
              </a:rPr>
              <a:t>training_name</a:t>
            </a:r>
            <a:r>
              <a:rPr lang="en-IN" dirty="0">
                <a:latin typeface="Calibri" panose="020F0502020204030204" pitchFamily="34" charset="0"/>
                <a:ea typeface="Calibri" panose="020F0502020204030204" pitchFamily="34" charset="0"/>
                <a:cs typeface="Mangal" panose="02040503050203030202" pitchFamily="18" charset="0"/>
              </a:rPr>
              <a:t> in </a:t>
            </a:r>
            <a:r>
              <a:rPr lang="en-IN" dirty="0" err="1">
                <a:latin typeface="Calibri" panose="020F0502020204030204" pitchFamily="34" charset="0"/>
                <a:ea typeface="Calibri" panose="020F0502020204030204" pitchFamily="34" charset="0"/>
                <a:cs typeface="Mangal" panose="02040503050203030202" pitchFamily="18" charset="0"/>
              </a:rPr>
              <a:t>train_labels</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 join the training data path and each species training folder</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dir</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os.path.join</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train_path</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training_name</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current_label</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training_name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if(</a:t>
            </a:r>
            <a:r>
              <a:rPr lang="en-IN" dirty="0" err="1">
                <a:latin typeface="Calibri" panose="020F0502020204030204" pitchFamily="34" charset="0"/>
                <a:ea typeface="Calibri" panose="020F0502020204030204" pitchFamily="34" charset="0"/>
                <a:cs typeface="Mangal" panose="02040503050203030202" pitchFamily="18" charset="0"/>
              </a:rPr>
              <a:t>ptr</a:t>
            </a:r>
            <a:r>
              <a:rPr lang="en-IN" dirty="0">
                <a:latin typeface="Calibri" panose="020F0502020204030204" pitchFamily="34" charset="0"/>
                <a:ea typeface="Calibri" panose="020F0502020204030204" pitchFamily="34" charset="0"/>
                <a:cs typeface="Mangal" panose="02040503050203030202" pitchFamily="18" charset="0"/>
              </a:rPr>
              <a:t>==1):</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images_per_class</a:t>
            </a:r>
            <a:r>
              <a:rPr lang="en-IN" dirty="0">
                <a:latin typeface="Calibri" panose="020F0502020204030204" pitchFamily="34" charset="0"/>
                <a:ea typeface="Calibri" panose="020F0502020204030204" pitchFamily="34" charset="0"/>
                <a:cs typeface="Mangal" panose="02040503050203030202" pitchFamily="18" charset="0"/>
              </a:rPr>
              <a:t>=805</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else: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images_per_class</a:t>
            </a:r>
            <a:r>
              <a:rPr lang="en-IN" dirty="0">
                <a:latin typeface="Calibri" panose="020F0502020204030204" pitchFamily="34" charset="0"/>
                <a:ea typeface="Calibri" panose="020F0502020204030204" pitchFamily="34" charset="0"/>
                <a:cs typeface="Mangal" panose="02040503050203030202" pitchFamily="18" charset="0"/>
              </a:rPr>
              <a:t>=904</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for x in range(1,images_per_class+1): </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file = </a:t>
            </a:r>
            <a:r>
              <a:rPr lang="en-IN" dirty="0" err="1">
                <a:latin typeface="Calibri" panose="020F0502020204030204" pitchFamily="34" charset="0"/>
                <a:ea typeface="Calibri" panose="020F0502020204030204" pitchFamily="34" charset="0"/>
                <a:cs typeface="Mangal" panose="02040503050203030202" pitchFamily="18" charset="0"/>
              </a:rPr>
              <a:t>dir</a:t>
            </a:r>
            <a:r>
              <a:rPr lang="en-IN" dirty="0">
                <a:latin typeface="Calibri" panose="020F0502020204030204" pitchFamily="34" charset="0"/>
                <a:ea typeface="Calibri" panose="020F0502020204030204" pitchFamily="34" charset="0"/>
                <a:cs typeface="Mangal" panose="02040503050203030202" pitchFamily="18" charset="0"/>
              </a:rPr>
              <a:t> + "/" + </a:t>
            </a:r>
            <a:r>
              <a:rPr lang="en-IN" dirty="0" err="1">
                <a:latin typeface="Calibri" panose="020F0502020204030204" pitchFamily="34" charset="0"/>
                <a:ea typeface="Calibri" panose="020F0502020204030204" pitchFamily="34" charset="0"/>
                <a:cs typeface="Mangal" panose="02040503050203030202" pitchFamily="18" charset="0"/>
              </a:rPr>
              <a:t>str</a:t>
            </a:r>
            <a:r>
              <a:rPr lang="en-IN" dirty="0">
                <a:latin typeface="Calibri" panose="020F0502020204030204" pitchFamily="34" charset="0"/>
                <a:ea typeface="Calibri" panose="020F0502020204030204" pitchFamily="34" charset="0"/>
                <a:cs typeface="Mangal" panose="02040503050203030202" pitchFamily="18" charset="0"/>
              </a:rPr>
              <a:t>(x) + ".jpg"</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image = cv2.imread(file)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image = cv2.resize(image, </a:t>
            </a:r>
            <a:r>
              <a:rPr lang="en-IN" dirty="0" err="1">
                <a:latin typeface="Calibri" panose="020F0502020204030204" pitchFamily="34" charset="0"/>
                <a:ea typeface="Calibri" panose="020F0502020204030204" pitchFamily="34" charset="0"/>
                <a:cs typeface="Mangal" panose="02040503050203030202" pitchFamily="18" charset="0"/>
              </a:rPr>
              <a:t>fixed_size</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63620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5288" t="9754" r="16408" b="6010"/>
          <a:stretch/>
        </p:blipFill>
        <p:spPr bwMode="auto">
          <a:xfrm>
            <a:off x="2380893" y="232012"/>
            <a:ext cx="8182473" cy="62779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6201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9326" y="218364"/>
            <a:ext cx="5672920" cy="5369932"/>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IMG_SEGMENT   = </a:t>
            </a:r>
            <a:r>
              <a:rPr lang="en-IN" dirty="0" err="1">
                <a:latin typeface="Calibri" panose="020F0502020204030204" pitchFamily="34" charset="0"/>
                <a:ea typeface="Calibri" panose="020F0502020204030204" pitchFamily="34" charset="0"/>
                <a:cs typeface="Mangal" panose="02040503050203030202" pitchFamily="18" charset="0"/>
              </a:rPr>
              <a:t>img_segmentation</a:t>
            </a:r>
            <a:r>
              <a:rPr lang="en-IN" dirty="0">
                <a:latin typeface="Calibri" panose="020F0502020204030204" pitchFamily="34" charset="0"/>
                <a:ea typeface="Calibri" panose="020F0502020204030204" pitchFamily="34" charset="0"/>
                <a:cs typeface="Mangal" panose="02040503050203030202" pitchFamily="18" charset="0"/>
              </a:rPr>
              <a:t>(image)  </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fv_hu_moments</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fd_hu_moments</a:t>
            </a:r>
            <a:r>
              <a:rPr lang="en-IN" dirty="0">
                <a:latin typeface="Calibri" panose="020F0502020204030204" pitchFamily="34" charset="0"/>
                <a:ea typeface="Calibri" panose="020F0502020204030204" pitchFamily="34" charset="0"/>
                <a:cs typeface="Mangal" panose="02040503050203030202" pitchFamily="18" charset="0"/>
              </a:rPr>
              <a:t>(IMG_SEGMENT)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fv_haralick</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fd_haralick</a:t>
            </a:r>
            <a:r>
              <a:rPr lang="en-IN" dirty="0">
                <a:latin typeface="Calibri" panose="020F0502020204030204" pitchFamily="34" charset="0"/>
                <a:ea typeface="Calibri" panose="020F0502020204030204" pitchFamily="34" charset="0"/>
                <a:cs typeface="Mangal" panose="02040503050203030202" pitchFamily="18" charset="0"/>
              </a:rPr>
              <a:t>(IMG_SEGMENT)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fv_histogram</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fd_histogram</a:t>
            </a:r>
            <a:r>
              <a:rPr lang="en-IN" dirty="0">
                <a:latin typeface="Calibri" panose="020F0502020204030204" pitchFamily="34" charset="0"/>
                <a:ea typeface="Calibri" panose="020F0502020204030204" pitchFamily="34" charset="0"/>
                <a:cs typeface="Mangal" panose="02040503050203030202" pitchFamily="18" charset="0"/>
              </a:rPr>
              <a:t>(IMG_SEGMENT)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fv_color_fea</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fd_color</a:t>
            </a:r>
            <a:r>
              <a:rPr lang="en-IN" dirty="0">
                <a:latin typeface="Calibri" panose="020F0502020204030204" pitchFamily="34" charset="0"/>
                <a:ea typeface="Calibri" panose="020F0502020204030204" pitchFamily="34" charset="0"/>
                <a:cs typeface="Mangal" panose="02040503050203030202" pitchFamily="18" charset="0"/>
              </a:rPr>
              <a:t>(IMG_SEGMENT)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global_feature</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np.hstack</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fv_histogram</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fv_haralick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fv_hu_moments,fv_color_fea</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labels.append</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current_label</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global_features.append</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global_feature</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print("[STATUS] processed folder: {}".format(</a:t>
            </a:r>
            <a:r>
              <a:rPr lang="en-IN" dirty="0" err="1">
                <a:latin typeface="Calibri" panose="020F0502020204030204" pitchFamily="34" charset="0"/>
                <a:ea typeface="Calibri" panose="020F0502020204030204" pitchFamily="34" charset="0"/>
                <a:cs typeface="Mangal" panose="02040503050203030202" pitchFamily="18" charset="0"/>
              </a:rPr>
              <a:t>current_label</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ptr</a:t>
            </a:r>
            <a:r>
              <a:rPr lang="en-IN" dirty="0">
                <a:latin typeface="Calibri" panose="020F0502020204030204" pitchFamily="34" charset="0"/>
                <a:ea typeface="Calibri" panose="020F0502020204030204" pitchFamily="34" charset="0"/>
                <a:cs typeface="Mangal" panose="02040503050203030202" pitchFamily="18" charset="0"/>
              </a:rPr>
              <a:t>+=1</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print(</a:t>
            </a:r>
            <a:r>
              <a:rPr lang="en-IN" dirty="0" err="1">
                <a:latin typeface="Calibri" panose="020F0502020204030204" pitchFamily="34" charset="0"/>
                <a:ea typeface="Calibri" panose="020F0502020204030204" pitchFamily="34" charset="0"/>
                <a:cs typeface="Mangal" panose="02040503050203030202" pitchFamily="18" charset="0"/>
              </a:rPr>
              <a:t>fv_color_fea</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print(</a:t>
            </a:r>
            <a:r>
              <a:rPr lang="en-IN" dirty="0" err="1">
                <a:latin typeface="Calibri" panose="020F0502020204030204" pitchFamily="34" charset="0"/>
                <a:ea typeface="Calibri" panose="020F0502020204030204" pitchFamily="34" charset="0"/>
                <a:cs typeface="Mangal" panose="02040503050203030202" pitchFamily="18" charset="0"/>
              </a:rPr>
              <a:t>len</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fv_histogram</a:t>
            </a:r>
            <a:r>
              <a:rPr lang="en-IN" dirty="0">
                <a:latin typeface="Calibri" panose="020F0502020204030204" pitchFamily="34" charset="0"/>
                <a:ea typeface="Calibri" panose="020F0502020204030204" pitchFamily="34" charset="0"/>
                <a:cs typeface="Mangal" panose="02040503050203030202" pitchFamily="18" charset="0"/>
              </a:rPr>
              <a:t>) )</a:t>
            </a:r>
            <a:endParaRPr lang="en-US" sz="1400" dirty="0">
              <a:latin typeface="Calibri" panose="020F0502020204030204" pitchFamily="34" charset="0"/>
              <a:ea typeface="Calibri" panose="020F0502020204030204" pitchFamily="34" charset="0"/>
              <a:cs typeface="Mangal" panose="02040503050203030202" pitchFamily="18" charset="0"/>
            </a:endParaRPr>
          </a:p>
        </p:txBody>
      </p:sp>
      <p:sp>
        <p:nvSpPr>
          <p:cNvPr id="5" name="Rectangle 4"/>
          <p:cNvSpPr/>
          <p:nvPr/>
        </p:nvSpPr>
        <p:spPr>
          <a:xfrm>
            <a:off x="7456226" y="618343"/>
            <a:ext cx="4608395" cy="6239657"/>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print("[STATUS] completed Global Feature Extraction...")</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import pandas as </a:t>
            </a:r>
            <a:r>
              <a:rPr lang="en-IN" dirty="0" err="1">
                <a:latin typeface="Calibri" panose="020F0502020204030204" pitchFamily="34" charset="0"/>
                <a:ea typeface="Calibri" panose="020F0502020204030204" pitchFamily="34" charset="0"/>
                <a:cs typeface="Mangal" panose="02040503050203030202" pitchFamily="18" charset="0"/>
              </a:rPr>
              <a:t>pd</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import </a:t>
            </a:r>
            <a:r>
              <a:rPr lang="en-IN" dirty="0" err="1">
                <a:latin typeface="Calibri" panose="020F0502020204030204" pitchFamily="34" charset="0"/>
                <a:ea typeface="Calibri" panose="020F0502020204030204" pitchFamily="34" charset="0"/>
                <a:cs typeface="Mangal" panose="02040503050203030202" pitchFamily="18" charset="0"/>
              </a:rPr>
              <a:t>numpy</a:t>
            </a:r>
            <a:r>
              <a:rPr lang="en-IN" dirty="0">
                <a:latin typeface="Calibri" panose="020F0502020204030204" pitchFamily="34" charset="0"/>
                <a:ea typeface="Calibri" panose="020F0502020204030204" pitchFamily="34" charset="0"/>
                <a:cs typeface="Mangal" panose="02040503050203030202" pitchFamily="18" charset="0"/>
              </a:rPr>
              <a:t> as np</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from </a:t>
            </a:r>
            <a:r>
              <a:rPr lang="en-IN" dirty="0" err="1">
                <a:latin typeface="Calibri" panose="020F0502020204030204" pitchFamily="34" charset="0"/>
                <a:ea typeface="Calibri" panose="020F0502020204030204" pitchFamily="34" charset="0"/>
                <a:cs typeface="Mangal" panose="02040503050203030202" pitchFamily="18" charset="0"/>
              </a:rPr>
              <a:t>matplotlib</a:t>
            </a:r>
            <a:r>
              <a:rPr lang="en-IN" dirty="0">
                <a:latin typeface="Calibri" panose="020F0502020204030204" pitchFamily="34" charset="0"/>
                <a:ea typeface="Calibri" panose="020F0502020204030204" pitchFamily="34" charset="0"/>
                <a:cs typeface="Mangal" panose="02040503050203030202" pitchFamily="18" charset="0"/>
              </a:rPr>
              <a:t> import </a:t>
            </a:r>
            <a:r>
              <a:rPr lang="en-IN" dirty="0" err="1">
                <a:latin typeface="Calibri" panose="020F0502020204030204" pitchFamily="34" charset="0"/>
                <a:ea typeface="Calibri" panose="020F0502020204030204" pitchFamily="34" charset="0"/>
                <a:cs typeface="Mangal" panose="02040503050203030202" pitchFamily="18" charset="0"/>
              </a:rPr>
              <a:t>pyplot</a:t>
            </a:r>
            <a:r>
              <a:rPr lang="en-IN" dirty="0">
                <a:latin typeface="Calibri" panose="020F0502020204030204" pitchFamily="34" charset="0"/>
                <a:ea typeface="Calibri" panose="020F0502020204030204" pitchFamily="34" charset="0"/>
                <a:cs typeface="Mangal" panose="02040503050203030202" pitchFamily="18" charset="0"/>
              </a:rPr>
              <a:t> as </a:t>
            </a:r>
            <a:r>
              <a:rPr lang="en-IN" dirty="0" err="1">
                <a:latin typeface="Calibri" panose="020F0502020204030204" pitchFamily="34" charset="0"/>
                <a:ea typeface="Calibri" panose="020F0502020204030204" pitchFamily="34" charset="0"/>
                <a:cs typeface="Mangal" panose="02040503050203030202" pitchFamily="18" charset="0"/>
              </a:rPr>
              <a:t>plt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from </a:t>
            </a:r>
            <a:r>
              <a:rPr lang="en-IN" dirty="0" err="1">
                <a:latin typeface="Calibri" panose="020F0502020204030204" pitchFamily="34" charset="0"/>
                <a:ea typeface="Calibri" panose="020F0502020204030204" pitchFamily="34" charset="0"/>
                <a:cs typeface="Mangal" panose="02040503050203030202" pitchFamily="18" charset="0"/>
              </a:rPr>
              <a:t>sklearn.preprocessing</a:t>
            </a:r>
            <a:r>
              <a:rPr lang="en-IN" dirty="0">
                <a:latin typeface="Calibri" panose="020F0502020204030204" pitchFamily="34" charset="0"/>
                <a:ea typeface="Calibri" panose="020F0502020204030204" pitchFamily="34" charset="0"/>
                <a:cs typeface="Mangal" panose="02040503050203030202" pitchFamily="18" charset="0"/>
              </a:rPr>
              <a:t> import </a:t>
            </a:r>
            <a:r>
              <a:rPr lang="en-IN" dirty="0" err="1">
                <a:latin typeface="Calibri" panose="020F0502020204030204" pitchFamily="34" charset="0"/>
                <a:ea typeface="Calibri" panose="020F0502020204030204" pitchFamily="34" charset="0"/>
                <a:cs typeface="Mangal" panose="02040503050203030202" pitchFamily="18" charset="0"/>
              </a:rPr>
              <a:t>MinMaxScaler</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scaler= </a:t>
            </a:r>
            <a:r>
              <a:rPr lang="en-IN" dirty="0" err="1">
                <a:latin typeface="Calibri" panose="020F0502020204030204" pitchFamily="34" charset="0"/>
                <a:ea typeface="Calibri" panose="020F0502020204030204" pitchFamily="34" charset="0"/>
                <a:cs typeface="Mangal" panose="02040503050203030202" pitchFamily="18" charset="0"/>
              </a:rPr>
              <a:t>MinMaxScaler</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feature_range</a:t>
            </a:r>
            <a:r>
              <a:rPr lang="en-IN" dirty="0">
                <a:latin typeface="Calibri" panose="020F0502020204030204" pitchFamily="34" charset="0"/>
                <a:ea typeface="Calibri" panose="020F0502020204030204" pitchFamily="34" charset="0"/>
                <a:cs typeface="Mangal" panose="02040503050203030202" pitchFamily="18" charset="0"/>
              </a:rPr>
              <a:t>=(0, 1))</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rescaled_features</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scaler.fit_transform</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global_features</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data=</a:t>
            </a:r>
            <a:r>
              <a:rPr lang="en-IN" dirty="0" err="1">
                <a:latin typeface="Calibri" panose="020F0502020204030204" pitchFamily="34" charset="0"/>
                <a:ea typeface="Calibri" panose="020F0502020204030204" pitchFamily="34" charset="0"/>
                <a:cs typeface="Mangal" panose="02040503050203030202" pitchFamily="18" charset="0"/>
              </a:rPr>
              <a:t>pd.DataFrame</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rescaled_features,columns</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np.arange</a:t>
            </a:r>
            <a:r>
              <a:rPr lang="en-IN" dirty="0">
                <a:latin typeface="Calibri" panose="020F0502020204030204" pitchFamily="34" charset="0"/>
                <a:ea typeface="Calibri" panose="020F0502020204030204" pitchFamily="34" charset="0"/>
                <a:cs typeface="Mangal" panose="02040503050203030202" pitchFamily="18" charset="0"/>
              </a:rPr>
              <a:t>(0,532,1)])</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data=</a:t>
            </a:r>
            <a:r>
              <a:rPr lang="en-IN" dirty="0" err="1">
                <a:latin typeface="Calibri" panose="020F0502020204030204" pitchFamily="34" charset="0"/>
                <a:ea typeface="Calibri" panose="020F0502020204030204" pitchFamily="34" charset="0"/>
                <a:cs typeface="Mangal" panose="02040503050203030202" pitchFamily="18" charset="0"/>
              </a:rPr>
              <a:t>pd.DataFrame</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rescaled_features</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target=labels;</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data["target"]=target</a:t>
            </a:r>
            <a:endParaRPr lang="en-US" sz="1400" dirty="0">
              <a:latin typeface="Calibri" panose="020F0502020204030204" pitchFamily="34" charset="0"/>
              <a:ea typeface="Calibri" panose="020F0502020204030204" pitchFamily="34" charset="0"/>
              <a:cs typeface="Mangal" panose="02040503050203030202" pitchFamily="18" charset="0"/>
            </a:endParaRPr>
          </a:p>
          <a:p>
            <a:r>
              <a:rPr lang="en-IN" dirty="0">
                <a:latin typeface="Calibri" panose="020F0502020204030204" pitchFamily="34" charset="0"/>
                <a:ea typeface="Calibri" panose="020F0502020204030204" pitchFamily="34" charset="0"/>
                <a:cs typeface="Mangal" panose="02040503050203030202" pitchFamily="18" charset="0"/>
              </a:rPr>
              <a:t>print(data)</a:t>
            </a:r>
            <a:endParaRPr lang="en-US" dirty="0"/>
          </a:p>
        </p:txBody>
      </p:sp>
    </p:spTree>
    <p:extLst>
      <p:ext uri="{BB962C8B-B14F-4D97-AF65-F5344CB8AC3E}">
        <p14:creationId xmlns:p14="http://schemas.microsoft.com/office/powerpoint/2010/main" val="86686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2132" y="2210939"/>
            <a:ext cx="9089409" cy="3439234"/>
          </a:xfrm>
        </p:spPr>
        <p:txBody>
          <a:bodyPr>
            <a:noAutofit/>
          </a:bodyPr>
          <a:lstStyle/>
          <a:p>
            <a:pPr marL="0" indent="0">
              <a:buNone/>
            </a:pPr>
            <a:r>
              <a:rPr lang="en-IN" sz="2000" dirty="0">
                <a:solidFill>
                  <a:schemeClr val="tx1"/>
                </a:solidFill>
                <a:latin typeface="Arial" panose="020B0604020202020204" pitchFamily="34" charset="0"/>
                <a:cs typeface="Arial" panose="020B0604020202020204" pitchFamily="34" charset="0"/>
              </a:rPr>
              <a:t>This enables machine vision that is to provide image-based automatic inspection, process control. Comparatively, visual identification is labour intensive less accurate and can be done only in small areas. The project involves the use of self-designed image processing algorithms and techniques designed using python to segment the disease from the leaf while using the concepts of machine learning to categorise the plant leaves as healthy or infected. By this method, the plant diseases can be identified at the initial stage itself and the pest and infection control tools can be used to solve pest problems while minimizing risks to people and the environment.</a:t>
            </a:r>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D49885B0-7697-48A3-AC97-FD2D086CE59A}"/>
              </a:ext>
            </a:extLst>
          </p:cNvPr>
          <p:cNvSpPr txBox="1"/>
          <p:nvPr/>
        </p:nvSpPr>
        <p:spPr>
          <a:xfrm>
            <a:off x="4520764" y="624441"/>
            <a:ext cx="3326697" cy="707886"/>
          </a:xfrm>
          <a:prstGeom prst="rect">
            <a:avLst/>
          </a:prstGeom>
          <a:noFill/>
        </p:spPr>
        <p:txBody>
          <a:bodyPr wrap="square" rtlCol="0">
            <a:spAutoFit/>
          </a:bodyPr>
          <a:lstStyle/>
          <a:p>
            <a:pPr algn="ctr"/>
            <a:r>
              <a:rPr lang="en-US" sz="4000" b="1" dirty="0">
                <a:solidFill>
                  <a:srgbClr val="C00000"/>
                </a:solidFill>
                <a:latin typeface="Algerian" panose="04020705040A02060702" pitchFamily="82" charset="0"/>
              </a:rPr>
              <a:t>Abstract:</a:t>
            </a:r>
            <a:endParaRPr lang="en-US" sz="4000"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998124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4167" y="181613"/>
            <a:ext cx="9862783" cy="1870512"/>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IN" b="1" dirty="0">
                <a:solidFill>
                  <a:srgbClr val="08557E"/>
                </a:solidFill>
                <a:latin typeface="Arial" panose="020B0604020202020204" pitchFamily="34" charset="0"/>
                <a:ea typeface="Calibri" panose="020F0502020204030204" pitchFamily="34" charset="0"/>
                <a:cs typeface="Mangal" panose="02040503050203030202" pitchFamily="18" charset="0"/>
              </a:rPr>
              <a:t>Hu Moments</a:t>
            </a: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 (or rather Hu moment invariants ) are a set of 7 numbers calculated using central moments that are invariant to image transformations. The first 6 moments have been proved to be invariant to </a:t>
            </a:r>
            <a:r>
              <a:rPr lang="en-IN" b="1" dirty="0">
                <a:solidFill>
                  <a:srgbClr val="08557E"/>
                </a:solidFill>
                <a:latin typeface="Arial" panose="020B0604020202020204" pitchFamily="34" charset="0"/>
                <a:ea typeface="Calibri" panose="020F0502020204030204" pitchFamily="34" charset="0"/>
                <a:cs typeface="Mangal" panose="02040503050203030202" pitchFamily="18" charset="0"/>
              </a:rPr>
              <a:t>translation</a:t>
            </a: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 </a:t>
            </a:r>
            <a:r>
              <a:rPr lang="en-IN" b="1" dirty="0">
                <a:solidFill>
                  <a:srgbClr val="08557E"/>
                </a:solidFill>
                <a:latin typeface="Arial" panose="020B0604020202020204" pitchFamily="34" charset="0"/>
                <a:ea typeface="Calibri" panose="020F0502020204030204" pitchFamily="34" charset="0"/>
                <a:cs typeface="Mangal" panose="02040503050203030202" pitchFamily="18" charset="0"/>
              </a:rPr>
              <a:t>scale</a:t>
            </a: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 and </a:t>
            </a:r>
            <a:r>
              <a:rPr lang="en-IN" b="1" dirty="0">
                <a:solidFill>
                  <a:srgbClr val="08557E"/>
                </a:solidFill>
                <a:latin typeface="Arial" panose="020B0604020202020204" pitchFamily="34" charset="0"/>
                <a:ea typeface="Calibri" panose="020F0502020204030204" pitchFamily="34" charset="0"/>
                <a:cs typeface="Mangal" panose="02040503050203030202" pitchFamily="18" charset="0"/>
              </a:rPr>
              <a:t>rotation</a:t>
            </a: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 and </a:t>
            </a:r>
            <a:r>
              <a:rPr lang="en-IN" b="1" dirty="0">
                <a:solidFill>
                  <a:srgbClr val="08557E"/>
                </a:solidFill>
                <a:latin typeface="Arial" panose="020B0604020202020204" pitchFamily="34" charset="0"/>
                <a:ea typeface="Calibri" panose="020F0502020204030204" pitchFamily="34" charset="0"/>
                <a:cs typeface="Mangal" panose="02040503050203030202" pitchFamily="18" charset="0"/>
              </a:rPr>
              <a:t>reflection</a:t>
            </a: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 While the 7th moment’s sign changes for image reflection.</a:t>
            </a:r>
            <a:endParaRPr lang="en-US" sz="12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dirty="0">
                <a:solidFill>
                  <a:srgbClr val="051E50"/>
                </a:solidFill>
                <a:latin typeface="Arial" panose="020B0604020202020204" pitchFamily="34" charset="0"/>
                <a:ea typeface="Calibri" panose="020F0502020204030204" pitchFamily="34" charset="0"/>
                <a:cs typeface="Mangal" panose="02040503050203030202" pitchFamily="18" charset="0"/>
              </a:rPr>
              <a:t>This feature vector can be used to quantify and represent the shape of an object in an image</a:t>
            </a:r>
            <a:endParaRPr lang="en-US" sz="12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descr="\begin{align*} h_0 &amp;= \eta_{20} + \eta_{02} \\ h_1 &amp;= (\eta_{20} - \eta_{02})^2 + 4 \eta_{11}^2 \\ h_2 &amp;= (\eta_{30} - 3 \eta_{12})^2 + (3 \eta_{21} - \eta_{03})^2 \\ h_3 &amp;= (\eta_{30} + \eta_{12})^2 + (\eta_{21} + \eta_{03})^2 \\ h_4 &amp;= (\eta_{30} - 3 \eta_{12})(\eta_{30} + \eta_{12})[(\eta_{30} + \eta_{12})^2 - 3 (\eta_{21} + \eta_{03})^2] + (3 \eta_{21} - \eta_{03})[3 (\eta_{30} + \eta_{12})^2 - (\eta_{21} + \eta_{03})^2] \\ h_5 &amp;= (\eta_{20} - \eta_{02})[(\eta_{30} + \eta_{12})^2 - (\eta_{21} + \eta_{03})^2 + 4 \eta_{11} (\eta_{30} + \eta_{12})(\eta_{21} + \eta_{03})] \\ h_6 &amp;= (3\eta_{21} - \eta_{03})(\eta_{30} + \eta_{12})[(\eta_{30} + \eta_{12})^2 - 3(\eta_{21} + \eta_{03})^2] + (\eta_{30} - 3\eta_{12})(\eta_{21} + \eta_{03})[3(\eta_{30} + \eta_{12})^2 - (\eta_{21} + \eta_{03})^2] \end{align*}"/>
          <p:cNvPicPr/>
          <p:nvPr/>
        </p:nvPicPr>
        <p:blipFill>
          <a:blip r:embed="rId2">
            <a:extLst>
              <a:ext uri="{28A0092B-C50C-407E-A947-70E740481C1C}">
                <a14:useLocalDpi xmlns:a14="http://schemas.microsoft.com/office/drawing/2010/main" val="0"/>
              </a:ext>
            </a:extLst>
          </a:blip>
          <a:srcRect/>
          <a:stretch>
            <a:fillRect/>
          </a:stretch>
        </p:blipFill>
        <p:spPr bwMode="auto">
          <a:xfrm>
            <a:off x="3380370" y="1771531"/>
            <a:ext cx="5731510" cy="1282065"/>
          </a:xfrm>
          <a:prstGeom prst="rect">
            <a:avLst/>
          </a:prstGeom>
          <a:noFill/>
          <a:ln>
            <a:noFill/>
          </a:ln>
        </p:spPr>
      </p:pic>
      <p:sp>
        <p:nvSpPr>
          <p:cNvPr id="6" name="Rectangle 5"/>
          <p:cNvSpPr/>
          <p:nvPr/>
        </p:nvSpPr>
        <p:spPr>
          <a:xfrm>
            <a:off x="1977174" y="3061292"/>
            <a:ext cx="1659429" cy="388696"/>
          </a:xfrm>
          <a:prstGeom prst="rect">
            <a:avLst/>
          </a:prstGeom>
        </p:spPr>
        <p:txBody>
          <a:bodyPr wrap="none">
            <a:spAutoFit/>
          </a:bodyPr>
          <a:lstStyle/>
          <a:p>
            <a:pPr>
              <a:lnSpc>
                <a:spcPct val="107000"/>
              </a:lnSpc>
              <a:spcAft>
                <a:spcPts val="800"/>
              </a:spcAft>
            </a:pP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Raw Moments</a:t>
            </a:r>
            <a:endParaRPr lang="en-US" sz="12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 name="Picture 6" descr="\begin{align*} M_{ij} = \sum_{x} \sum_{y} x^{i} y^{j} I(x,y) \end{align*}"/>
          <p:cNvPicPr/>
          <p:nvPr/>
        </p:nvPicPr>
        <p:blipFill>
          <a:blip r:embed="rId3">
            <a:extLst>
              <a:ext uri="{28A0092B-C50C-407E-A947-70E740481C1C}">
                <a14:useLocalDpi xmlns:a14="http://schemas.microsoft.com/office/drawing/2010/main" val="0"/>
              </a:ext>
            </a:extLst>
          </a:blip>
          <a:srcRect/>
          <a:stretch>
            <a:fillRect/>
          </a:stretch>
        </p:blipFill>
        <p:spPr bwMode="auto">
          <a:xfrm>
            <a:off x="3380370" y="3458977"/>
            <a:ext cx="1819275" cy="381000"/>
          </a:xfrm>
          <a:prstGeom prst="rect">
            <a:avLst/>
          </a:prstGeom>
          <a:noFill/>
          <a:ln>
            <a:noFill/>
          </a:ln>
        </p:spPr>
      </p:pic>
      <p:sp>
        <p:nvSpPr>
          <p:cNvPr id="10" name="Rectangle 9"/>
          <p:cNvSpPr/>
          <p:nvPr/>
        </p:nvSpPr>
        <p:spPr>
          <a:xfrm>
            <a:off x="1802903" y="3808525"/>
            <a:ext cx="9705310" cy="800219"/>
          </a:xfrm>
          <a:prstGeom prst="rect">
            <a:avLst/>
          </a:prstGeom>
        </p:spPr>
        <p:txBody>
          <a:bodyPr wrap="square">
            <a:spAutoFit/>
          </a:bodyPr>
          <a:lstStyle/>
          <a:p>
            <a:r>
              <a:rPr lang="en-US" b="1" dirty="0"/>
              <a:t>Centroid using Image Moments</a:t>
            </a:r>
          </a:p>
          <a:p>
            <a:r>
              <a:rPr lang="en-US" sz="1400" dirty="0"/>
              <a:t>The centroid of a binary blob is simply its center of mass. The centroid   is calculated using the following formula.</a:t>
            </a:r>
          </a:p>
        </p:txBody>
      </p:sp>
      <p:pic>
        <p:nvPicPr>
          <p:cNvPr id="12" name="Picture 11" descr="\begin{align*} \bar{x} &amp;= \frac{M_{10}}{M_{00}}\\ \bar{y} &amp;= \frac{M_{01}}{M_{00}} \end{align*}"/>
          <p:cNvPicPr/>
          <p:nvPr/>
        </p:nvPicPr>
        <p:blipFill>
          <a:blip r:embed="rId4">
            <a:extLst>
              <a:ext uri="{28A0092B-C50C-407E-A947-70E740481C1C}">
                <a14:useLocalDpi xmlns:a14="http://schemas.microsoft.com/office/drawing/2010/main" val="0"/>
              </a:ext>
            </a:extLst>
          </a:blip>
          <a:srcRect/>
          <a:stretch>
            <a:fillRect/>
          </a:stretch>
        </p:blipFill>
        <p:spPr bwMode="auto">
          <a:xfrm>
            <a:off x="3642307" y="4459155"/>
            <a:ext cx="647700" cy="800100"/>
          </a:xfrm>
          <a:prstGeom prst="rect">
            <a:avLst/>
          </a:prstGeom>
          <a:noFill/>
          <a:ln>
            <a:noFill/>
          </a:ln>
        </p:spPr>
      </p:pic>
      <p:pic>
        <p:nvPicPr>
          <p:cNvPr id="1029" name="Picture 6" descr="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167" y="5716455"/>
            <a:ext cx="95250" cy="76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5" desc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4167" y="5792655"/>
            <a:ext cx="85725" cy="114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p:cNvSpPr>
            <a:spLocks noChangeArrowheads="1"/>
          </p:cNvSpPr>
          <p:nvPr/>
        </p:nvSpPr>
        <p:spPr bwMode="auto">
          <a:xfrm>
            <a:off x="1724167" y="5259255"/>
            <a:ext cx="1001290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Central moments are very similar to the raw image moments we saw earlier, except that we subtract off the centroid from the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p:cNvSpPr>
            <a:spLocks noChangeArrowheads="1"/>
          </p:cNvSpPr>
          <p:nvPr/>
        </p:nvSpPr>
        <p:spPr bwMode="auto">
          <a:xfrm>
            <a:off x="1724167" y="579265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and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8"/>
          <p:cNvSpPr>
            <a:spLocks noChangeArrowheads="1"/>
          </p:cNvSpPr>
          <p:nvPr/>
        </p:nvSpPr>
        <p:spPr bwMode="auto">
          <a:xfrm>
            <a:off x="1724167" y="590695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in the moment formula.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 name="Picture 17" descr="\begin{align*} \mu_{ij} = \sum_{x} \sum_{y} \left ( x - \bar{x} \right)^{i} \left ( y - \bar{y} \right )^{j} I(x,y) \end{align*}"/>
          <p:cNvPicPr/>
          <p:nvPr/>
        </p:nvPicPr>
        <p:blipFill>
          <a:blip r:embed="rId7">
            <a:extLst>
              <a:ext uri="{28A0092B-C50C-407E-A947-70E740481C1C}">
                <a14:useLocalDpi xmlns:a14="http://schemas.microsoft.com/office/drawing/2010/main" val="0"/>
              </a:ext>
            </a:extLst>
          </a:blip>
          <a:srcRect/>
          <a:stretch>
            <a:fillRect/>
          </a:stretch>
        </p:blipFill>
        <p:spPr bwMode="auto">
          <a:xfrm>
            <a:off x="4054096" y="5946141"/>
            <a:ext cx="2676525" cy="390525"/>
          </a:xfrm>
          <a:prstGeom prst="rect">
            <a:avLst/>
          </a:prstGeom>
          <a:noFill/>
          <a:ln>
            <a:noFill/>
          </a:ln>
        </p:spPr>
      </p:pic>
    </p:spTree>
    <p:extLst>
      <p:ext uri="{BB962C8B-B14F-4D97-AF65-F5344CB8AC3E}">
        <p14:creationId xmlns:p14="http://schemas.microsoft.com/office/powerpoint/2010/main" val="221953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2C86A-03E2-410D-BF42-1CFE00CA1A1E}"/>
              </a:ext>
            </a:extLst>
          </p:cNvPr>
          <p:cNvSpPr>
            <a:spLocks noGrp="1"/>
          </p:cNvSpPr>
          <p:nvPr>
            <p:ph type="title"/>
          </p:nvPr>
        </p:nvSpPr>
        <p:spPr/>
        <p:txBody>
          <a:bodyPr/>
          <a:lstStyle/>
          <a:p>
            <a:r>
              <a:rPr lang="en-IN" dirty="0"/>
              <a:t>Texture Features</a:t>
            </a:r>
          </a:p>
        </p:txBody>
      </p:sp>
      <p:sp>
        <p:nvSpPr>
          <p:cNvPr id="3" name="Content Placeholder 2">
            <a:extLst>
              <a:ext uri="{FF2B5EF4-FFF2-40B4-BE49-F238E27FC236}">
                <a16:creationId xmlns:a16="http://schemas.microsoft.com/office/drawing/2014/main" xmlns="" id="{FDBD37EC-8056-48D0-9404-3BFBAC671545}"/>
              </a:ext>
            </a:extLst>
          </p:cNvPr>
          <p:cNvSpPr>
            <a:spLocks noGrp="1"/>
          </p:cNvSpPr>
          <p:nvPr>
            <p:ph idx="1"/>
          </p:nvPr>
        </p:nvSpPr>
        <p:spPr/>
        <p:txBody>
          <a:bodyPr/>
          <a:lstStyle/>
          <a:p>
            <a:r>
              <a:rPr lang="en-IN" dirty="0"/>
              <a:t>Texture features description of spatial arrangement of colour or intensity in an image or selected areas.</a:t>
            </a:r>
          </a:p>
          <a:p>
            <a:r>
              <a:rPr lang="en-IN" dirty="0"/>
              <a:t>These feature are majorly of 2 types:</a:t>
            </a:r>
          </a:p>
          <a:p>
            <a:r>
              <a:rPr lang="en-IN" b="1" dirty="0"/>
              <a:t>1) First order features: </a:t>
            </a:r>
            <a:r>
              <a:rPr lang="en-IN" dirty="0"/>
              <a:t>These features are statistically calculated from 		original image values of single pixels i.e they do not consider any 	relationship with neighbours. </a:t>
            </a:r>
            <a:r>
              <a:rPr lang="en-IN" dirty="0" err="1"/>
              <a:t>Eg</a:t>
            </a:r>
            <a:r>
              <a:rPr lang="en-IN" dirty="0"/>
              <a:t>: Variance, Standard Deviation, Mean ,Entropy etc.</a:t>
            </a:r>
          </a:p>
          <a:p>
            <a:r>
              <a:rPr lang="en-IN" b="1" dirty="0"/>
              <a:t>2) Second Order Features: </a:t>
            </a:r>
            <a:r>
              <a:rPr lang="en-IN" dirty="0"/>
              <a:t>this measure consider the relationship between 2 	pixels. Calculated using GLCM Matrix.</a:t>
            </a:r>
          </a:p>
        </p:txBody>
      </p:sp>
    </p:spTree>
    <p:extLst>
      <p:ext uri="{BB962C8B-B14F-4D97-AF65-F5344CB8AC3E}">
        <p14:creationId xmlns:p14="http://schemas.microsoft.com/office/powerpoint/2010/main" val="2540215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2448" y="0"/>
            <a:ext cx="10181229" cy="1782539"/>
          </a:xfrm>
          <a:prstGeom prst="rect">
            <a:avLst/>
          </a:prstGeom>
        </p:spPr>
        <p:txBody>
          <a:bodyPr wrap="square">
            <a:spAutoFit/>
          </a:bodyPr>
          <a:lstStyle/>
          <a:p>
            <a:pPr>
              <a:lnSpc>
                <a:spcPts val="3225"/>
              </a:lnSpc>
              <a:spcAft>
                <a:spcPts val="2250"/>
              </a:spcAft>
            </a:pPr>
            <a:r>
              <a:rPr lang="en-IN" sz="2400" b="1" dirty="0" err="1">
                <a:solidFill>
                  <a:srgbClr val="333333"/>
                </a:solidFill>
                <a:latin typeface="Arial" panose="020B0604020202020204" pitchFamily="34" charset="0"/>
                <a:ea typeface="Times New Roman" panose="02020603050405020304" pitchFamily="18" charset="0"/>
              </a:rPr>
              <a:t>Haralick</a:t>
            </a:r>
            <a:r>
              <a:rPr lang="en-IN" sz="2400" b="1" dirty="0">
                <a:solidFill>
                  <a:srgbClr val="333333"/>
                </a:solidFill>
                <a:latin typeface="Arial" panose="020B0604020202020204" pitchFamily="34" charset="0"/>
                <a:ea typeface="Times New Roman" panose="02020603050405020304" pitchFamily="18" charset="0"/>
              </a:rPr>
              <a:t> features</a:t>
            </a:r>
            <a:endParaRPr lang="en-US" sz="1600" dirty="0">
              <a:latin typeface="Times New Roman" panose="02020603050405020304" pitchFamily="18" charset="0"/>
              <a:ea typeface="Times New Roman" panose="02020603050405020304" pitchFamily="18" charset="0"/>
            </a:endParaRPr>
          </a:p>
          <a:p>
            <a:pPr>
              <a:spcAft>
                <a:spcPts val="2250"/>
              </a:spcAft>
            </a:pPr>
            <a:r>
              <a:rPr lang="en-IN" sz="1600" dirty="0" err="1">
                <a:solidFill>
                  <a:srgbClr val="222222"/>
                </a:solidFill>
                <a:latin typeface="Calibri" panose="020F0502020204030204" pitchFamily="34" charset="0"/>
                <a:ea typeface="Times New Roman" panose="02020603050405020304" pitchFamily="18" charset="0"/>
                <a:cs typeface="Calibri" panose="020F0502020204030204" pitchFamily="34" charset="0"/>
              </a:rPr>
              <a:t>Haralick</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texture features are calculated from a </a:t>
            </a:r>
            <a:r>
              <a:rPr lang="en-IN" sz="1600" dirty="0" err="1">
                <a:solidFill>
                  <a:srgbClr val="222222"/>
                </a:solidFill>
                <a:latin typeface="Calibri" panose="020F0502020204030204" pitchFamily="34" charset="0"/>
                <a:ea typeface="Times New Roman" panose="02020603050405020304" pitchFamily="18" charset="0"/>
                <a:cs typeface="Calibri" panose="020F0502020204030204" pitchFamily="34" charset="0"/>
              </a:rPr>
              <a:t>Gray</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Level Co-occurrence Matrix, (GLCM), a matrix that counts the co-occurrence of </a:t>
            </a:r>
            <a:r>
              <a:rPr lang="en-IN" sz="1600" dirty="0" err="1">
                <a:solidFill>
                  <a:srgbClr val="222222"/>
                </a:solidFill>
                <a:latin typeface="Calibri" panose="020F0502020204030204" pitchFamily="34" charset="0"/>
                <a:ea typeface="Times New Roman" panose="02020603050405020304" pitchFamily="18" charset="0"/>
                <a:cs typeface="Calibri" panose="020F0502020204030204" pitchFamily="34" charset="0"/>
              </a:rPr>
              <a:t>neighboring</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a:t>
            </a:r>
            <a:r>
              <a:rPr lang="en-IN" sz="1600" dirty="0" err="1">
                <a:solidFill>
                  <a:srgbClr val="222222"/>
                </a:solidFill>
                <a:latin typeface="Calibri" panose="020F0502020204030204" pitchFamily="34" charset="0"/>
                <a:ea typeface="Times New Roman" panose="02020603050405020304" pitchFamily="18" charset="0"/>
                <a:cs typeface="Calibri" panose="020F0502020204030204" pitchFamily="34" charset="0"/>
              </a:rPr>
              <a:t>gray</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levels in the image. The GLCM is a square matrix that has the dimension of the number of </a:t>
            </a:r>
            <a:r>
              <a:rPr lang="en-IN" sz="1600" dirty="0" err="1">
                <a:solidFill>
                  <a:srgbClr val="222222"/>
                </a:solidFill>
                <a:latin typeface="Calibri" panose="020F0502020204030204" pitchFamily="34" charset="0"/>
                <a:ea typeface="Times New Roman" panose="02020603050405020304" pitchFamily="18" charset="0"/>
                <a:cs typeface="Calibri" panose="020F0502020204030204" pitchFamily="34" charset="0"/>
              </a:rPr>
              <a:t>gray</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levels </a:t>
            </a:r>
            <a:r>
              <a:rPr lang="en-IN" sz="1600" i="1" dirty="0">
                <a:solidFill>
                  <a:srgbClr val="222222"/>
                </a:solidFill>
                <a:latin typeface="Calibri" panose="020F0502020204030204" pitchFamily="34" charset="0"/>
                <a:ea typeface="Times New Roman" panose="02020603050405020304" pitchFamily="18" charset="0"/>
                <a:cs typeface="Calibri" panose="020F0502020204030204" pitchFamily="34" charset="0"/>
              </a:rPr>
              <a:t>N</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in the region of interest (ROI). Figure </a:t>
            </a:r>
            <a:r>
              <a:rPr lang="en-IN" sz="1600" dirty="0">
                <a:solidFill>
                  <a:srgbClr val="006699"/>
                </a:solidFill>
                <a:latin typeface="Calibri" panose="020F0502020204030204" pitchFamily="34" charset="0"/>
                <a:ea typeface="Times New Roman" panose="02020603050405020304" pitchFamily="18" charset="0"/>
                <a:cs typeface="Calibri" panose="020F0502020204030204" pitchFamily="34" charset="0"/>
                <a:hlinkClick r:id="rId2"/>
              </a:rPr>
              <a:t>4</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gives an overview of how the GLCM is constructed and how the texture features are calculated.</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5" name="Picture 4" descr="figure4">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045085" y="1782539"/>
            <a:ext cx="6429375" cy="2219325"/>
          </a:xfrm>
          <a:prstGeom prst="rect">
            <a:avLst/>
          </a:prstGeom>
          <a:noFill/>
          <a:ln>
            <a:noFill/>
          </a:ln>
        </p:spPr>
      </p:pic>
      <p:pic>
        <p:nvPicPr>
          <p:cNvPr id="6" name="Picture 5"/>
          <p:cNvPicPr/>
          <p:nvPr/>
        </p:nvPicPr>
        <p:blipFill rotWithShape="1">
          <a:blip r:embed="rId5"/>
          <a:srcRect b="49437"/>
          <a:stretch/>
        </p:blipFill>
        <p:spPr>
          <a:xfrm>
            <a:off x="2923605" y="3947055"/>
            <a:ext cx="2421697" cy="2655091"/>
          </a:xfrm>
          <a:prstGeom prst="rect">
            <a:avLst/>
          </a:prstGeom>
        </p:spPr>
      </p:pic>
      <p:pic>
        <p:nvPicPr>
          <p:cNvPr id="7" name="Picture 6"/>
          <p:cNvPicPr/>
          <p:nvPr/>
        </p:nvPicPr>
        <p:blipFill rotWithShape="1">
          <a:blip r:embed="rId5"/>
          <a:srcRect t="50928"/>
          <a:stretch/>
        </p:blipFill>
        <p:spPr>
          <a:xfrm>
            <a:off x="5707748" y="4041244"/>
            <a:ext cx="2450627" cy="2466712"/>
          </a:xfrm>
          <a:prstGeom prst="rect">
            <a:avLst/>
          </a:prstGeom>
        </p:spPr>
      </p:pic>
      <p:pic>
        <p:nvPicPr>
          <p:cNvPr id="8" name="Picture 7"/>
          <p:cNvPicPr/>
          <p:nvPr/>
        </p:nvPicPr>
        <p:blipFill>
          <a:blip r:embed="rId6"/>
          <a:stretch>
            <a:fillRect/>
          </a:stretch>
        </p:blipFill>
        <p:spPr>
          <a:xfrm>
            <a:off x="8520821" y="4508053"/>
            <a:ext cx="3286125" cy="1276350"/>
          </a:xfrm>
          <a:prstGeom prst="rect">
            <a:avLst/>
          </a:prstGeom>
        </p:spPr>
      </p:pic>
    </p:spTree>
    <p:extLst>
      <p:ext uri="{BB962C8B-B14F-4D97-AF65-F5344CB8AC3E}">
        <p14:creationId xmlns:p14="http://schemas.microsoft.com/office/powerpoint/2010/main" val="493270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41970" y="163773"/>
            <a:ext cx="5715427" cy="4753373"/>
          </a:xfrm>
          <a:prstGeom prst="rect">
            <a:avLst/>
          </a:prstGeom>
        </p:spPr>
      </p:pic>
      <p:pic>
        <p:nvPicPr>
          <p:cNvPr id="5" name="Picture 4"/>
          <p:cNvPicPr>
            <a:picLocks noChangeAspect="1"/>
          </p:cNvPicPr>
          <p:nvPr/>
        </p:nvPicPr>
        <p:blipFill>
          <a:blip r:embed="rId3"/>
          <a:stretch>
            <a:fillRect/>
          </a:stretch>
        </p:blipFill>
        <p:spPr>
          <a:xfrm>
            <a:off x="3141970" y="5026329"/>
            <a:ext cx="5780149" cy="1688370"/>
          </a:xfrm>
          <a:prstGeom prst="rect">
            <a:avLst/>
          </a:prstGeom>
        </p:spPr>
      </p:pic>
    </p:spTree>
    <p:extLst>
      <p:ext uri="{BB962C8B-B14F-4D97-AF65-F5344CB8AC3E}">
        <p14:creationId xmlns:p14="http://schemas.microsoft.com/office/powerpoint/2010/main" val="364014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A811B4-A774-4714-89F7-EFD636EF5ECF}"/>
              </a:ext>
            </a:extLst>
          </p:cNvPr>
          <p:cNvSpPr txBox="1"/>
          <p:nvPr/>
        </p:nvSpPr>
        <p:spPr>
          <a:xfrm>
            <a:off x="3244699" y="408762"/>
            <a:ext cx="6939998" cy="707886"/>
          </a:xfrm>
          <a:prstGeom prst="rect">
            <a:avLst/>
          </a:prstGeom>
          <a:noFill/>
        </p:spPr>
        <p:txBody>
          <a:bodyPr wrap="square" rtlCol="0">
            <a:spAutoFit/>
          </a:bodyPr>
          <a:lstStyle/>
          <a:p>
            <a:r>
              <a:rPr lang="en-US" sz="4000" b="1" dirty="0">
                <a:solidFill>
                  <a:schemeClr val="accent3"/>
                </a:solidFill>
              </a:rPr>
              <a:t>Algorithms for classification</a:t>
            </a:r>
            <a:endParaRPr lang="en-US" sz="4000" dirty="0">
              <a:solidFill>
                <a:schemeClr val="accent3"/>
              </a:solidFill>
            </a:endParaRPr>
          </a:p>
        </p:txBody>
      </p:sp>
      <p:sp>
        <p:nvSpPr>
          <p:cNvPr id="2" name="TextBox 1"/>
          <p:cNvSpPr txBox="1"/>
          <p:nvPr/>
        </p:nvSpPr>
        <p:spPr>
          <a:xfrm>
            <a:off x="2006221" y="1637731"/>
            <a:ext cx="9416955" cy="6940361"/>
          </a:xfrm>
          <a:prstGeom prst="rect">
            <a:avLst/>
          </a:prstGeom>
          <a:noFill/>
        </p:spPr>
        <p:txBody>
          <a:bodyPr wrap="square" rtlCol="0">
            <a:spAutoFit/>
          </a:bodyPr>
          <a:lstStyle/>
          <a:p>
            <a:pPr lvl="0"/>
            <a:r>
              <a:rPr lang="en-US" sz="2400" b="1" dirty="0">
                <a:latin typeface="Arial" panose="020B0604020202020204" pitchFamily="34" charset="0"/>
                <a:cs typeface="Arial" panose="020B0604020202020204" pitchFamily="34" charset="0"/>
              </a:rPr>
              <a:t>1. </a:t>
            </a:r>
            <a:r>
              <a:rPr lang="en-US" sz="2400" b="1" dirty="0">
                <a:solidFill>
                  <a:schemeClr val="accent1">
                    <a:lumMod val="60000"/>
                    <a:lumOff val="40000"/>
                  </a:schemeClr>
                </a:solidFill>
                <a:latin typeface="Arial" panose="020B0604020202020204" pitchFamily="34" charset="0"/>
                <a:cs typeface="Arial" panose="020B0604020202020204" pitchFamily="34" charset="0"/>
              </a:rPr>
              <a:t>Logistics Regression:</a:t>
            </a:r>
          </a:p>
          <a:p>
            <a:pPr marL="457200" lvl="0" indent="-457200">
              <a:buAutoNum type="arabicPeriod"/>
            </a:pPr>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2. </a:t>
            </a:r>
            <a:r>
              <a:rPr lang="en-US" sz="2400" b="1" dirty="0">
                <a:solidFill>
                  <a:schemeClr val="accent1">
                    <a:lumMod val="60000"/>
                    <a:lumOff val="40000"/>
                  </a:schemeClr>
                </a:solidFill>
                <a:latin typeface="Arial" panose="020B0604020202020204" pitchFamily="34" charset="0"/>
                <a:cs typeface="Arial" panose="020B0604020202020204" pitchFamily="34" charset="0"/>
              </a:rPr>
              <a:t>K Nearest Neighbors:</a:t>
            </a:r>
          </a:p>
          <a:p>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3. </a:t>
            </a:r>
            <a:r>
              <a:rPr lang="en-US" sz="2400" b="1" dirty="0">
                <a:solidFill>
                  <a:schemeClr val="accent1">
                    <a:lumMod val="60000"/>
                    <a:lumOff val="40000"/>
                  </a:schemeClr>
                </a:solidFill>
                <a:latin typeface="Arial" panose="020B0604020202020204" pitchFamily="34" charset="0"/>
                <a:cs typeface="Arial" panose="020B0604020202020204" pitchFamily="34" charset="0"/>
              </a:rPr>
              <a:t>Support Vector Machine Algorithm:</a:t>
            </a:r>
          </a:p>
          <a:p>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r>
              <a:rPr lang="en-IN" sz="2400" b="1" dirty="0"/>
              <a:t>4. </a:t>
            </a:r>
            <a:r>
              <a:rPr lang="en-IN" sz="2400" b="1" dirty="0">
                <a:solidFill>
                  <a:schemeClr val="accent1">
                    <a:lumMod val="60000"/>
                    <a:lumOff val="40000"/>
                  </a:schemeClr>
                </a:solidFill>
                <a:latin typeface="Arial" panose="020B0604020202020204" pitchFamily="34" charset="0"/>
                <a:cs typeface="Arial" panose="020B0604020202020204" pitchFamily="34" charset="0"/>
              </a:rPr>
              <a:t>Naïve Bayes Classifier Algorithm</a:t>
            </a:r>
          </a:p>
          <a:p>
            <a:endParaRPr lang="en-IN" sz="2400" b="1" dirty="0">
              <a:solidFill>
                <a:schemeClr val="accent1">
                  <a:lumMod val="60000"/>
                  <a:lumOff val="40000"/>
                </a:schemeClr>
              </a:solidFill>
              <a:latin typeface="Arial" panose="020B0604020202020204" pitchFamily="34" charset="0"/>
              <a:cs typeface="Arial" panose="020B0604020202020204" pitchFamily="34" charset="0"/>
            </a:endParaRPr>
          </a:p>
          <a:p>
            <a:r>
              <a:rPr lang="en-IN" sz="2400" b="1" dirty="0"/>
              <a:t>5. </a:t>
            </a:r>
            <a:r>
              <a:rPr lang="en-IN" sz="2400" b="1" dirty="0">
                <a:solidFill>
                  <a:schemeClr val="accent1">
                    <a:lumMod val="60000"/>
                    <a:lumOff val="40000"/>
                  </a:schemeClr>
                </a:solidFill>
                <a:latin typeface="Arial" panose="020B0604020202020204" pitchFamily="34" charset="0"/>
                <a:cs typeface="Arial" panose="020B0604020202020204" pitchFamily="34" charset="0"/>
              </a:rPr>
              <a:t>Decision Tree Classification Algorithm:</a:t>
            </a:r>
          </a:p>
          <a:p>
            <a:endParaRPr lang="en-IN" sz="2400" b="1" dirty="0">
              <a:solidFill>
                <a:schemeClr val="accent1">
                  <a:lumMod val="60000"/>
                  <a:lumOff val="40000"/>
                </a:schemeClr>
              </a:solidFill>
              <a:latin typeface="Arial" panose="020B0604020202020204" pitchFamily="34" charset="0"/>
              <a:cs typeface="Arial" panose="020B0604020202020204" pitchFamily="34" charset="0"/>
            </a:endParaRPr>
          </a:p>
          <a:p>
            <a:r>
              <a:rPr lang="en-IN" sz="2400" b="1" dirty="0">
                <a:latin typeface="Arial" panose="020B0604020202020204" pitchFamily="34" charset="0"/>
                <a:ea typeface="Times New Roman" panose="02020603050405020304" pitchFamily="18" charset="0"/>
                <a:cs typeface="Arial" panose="020B0604020202020204" pitchFamily="34" charset="0"/>
              </a:rPr>
              <a:t>6. </a:t>
            </a:r>
            <a:r>
              <a:rPr lang="en-IN" sz="2400" b="1" dirty="0">
                <a:solidFill>
                  <a:schemeClr val="accent1">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Random Forest:</a:t>
            </a:r>
          </a:p>
          <a:p>
            <a:endParaRPr lang="en-IN" sz="2400" b="1" dirty="0">
              <a:solidFill>
                <a:schemeClr val="accent1">
                  <a:lumMod val="60000"/>
                  <a:lumOff val="40000"/>
                </a:schemeClr>
              </a:solidFill>
              <a:latin typeface="Arial" panose="020B0604020202020204" pitchFamily="34" charset="0"/>
              <a:cs typeface="Arial" panose="020B0604020202020204" pitchFamily="34" charset="0"/>
            </a:endParaRPr>
          </a:p>
          <a:p>
            <a:endParaRPr lang="en-IN" sz="2400" b="1" dirty="0">
              <a:solidFill>
                <a:schemeClr val="accent1">
                  <a:lumMod val="60000"/>
                  <a:lumOff val="40000"/>
                </a:schemeClr>
              </a:solidFill>
              <a:latin typeface="Arial" panose="020B0604020202020204" pitchFamily="34" charset="0"/>
              <a:cs typeface="Arial" panose="020B0604020202020204" pitchFamily="34" charset="0"/>
            </a:endParaRPr>
          </a:p>
          <a:p>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pPr marL="457200" lvl="0" indent="-457200">
              <a:buAutoNum type="arabicPeriod"/>
            </a:pPr>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pPr lvl="0"/>
            <a:endParaRPr lang="en-US" dirty="0"/>
          </a:p>
          <a:p>
            <a:endParaRPr lang="en-US" dirty="0"/>
          </a:p>
        </p:txBody>
      </p:sp>
    </p:spTree>
    <p:extLst>
      <p:ext uri="{BB962C8B-B14F-4D97-AF65-F5344CB8AC3E}">
        <p14:creationId xmlns:p14="http://schemas.microsoft.com/office/powerpoint/2010/main" val="4248356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293" y="630195"/>
            <a:ext cx="9416320" cy="617838"/>
          </a:xfrm>
        </p:spPr>
        <p:txBody>
          <a:bodyPr>
            <a:normAutofit fontScale="90000"/>
          </a:bodyPr>
          <a:lstStyle/>
          <a:p>
            <a:r>
              <a:rPr lang="en-US" dirty="0" smtClean="0"/>
              <a:t>Work Plan</a:t>
            </a:r>
            <a:endParaRPr lang="en-IN" dirty="0"/>
          </a:p>
        </p:txBody>
      </p:sp>
      <p:sp>
        <p:nvSpPr>
          <p:cNvPr id="3" name="Content Placeholder 2"/>
          <p:cNvSpPr>
            <a:spLocks noGrp="1"/>
          </p:cNvSpPr>
          <p:nvPr>
            <p:ph idx="1"/>
          </p:nvPr>
        </p:nvSpPr>
        <p:spPr>
          <a:xfrm>
            <a:off x="2001795" y="1248032"/>
            <a:ext cx="9502817" cy="4663190"/>
          </a:xfrm>
        </p:spPr>
        <p:txBody>
          <a:bodyPr>
            <a:normAutofit/>
          </a:bodyPr>
          <a:lstStyle/>
          <a:p>
            <a:endParaRPr lang="en-US" sz="3200" dirty="0" smtClean="0"/>
          </a:p>
          <a:p>
            <a:r>
              <a:rPr lang="en-US" sz="3200" dirty="0" smtClean="0"/>
              <a:t>REV1- Title Finalization And Rough work plan of our work</a:t>
            </a:r>
          </a:p>
          <a:p>
            <a:r>
              <a:rPr lang="en-US" sz="3200" dirty="0" smtClean="0"/>
              <a:t>REV2-Segmentation and Features Extraction</a:t>
            </a:r>
          </a:p>
          <a:p>
            <a:r>
              <a:rPr lang="en-US" sz="3200" dirty="0" smtClean="0"/>
              <a:t>REV3-Implementing The Classifier and getting  accuracy results with </a:t>
            </a:r>
            <a:r>
              <a:rPr lang="en-US" sz="3200" dirty="0" err="1" smtClean="0"/>
              <a:t>slic</a:t>
            </a:r>
            <a:r>
              <a:rPr lang="en-US" sz="3200" dirty="0" smtClean="0"/>
              <a:t> and masking technique</a:t>
            </a:r>
          </a:p>
          <a:p>
            <a:r>
              <a:rPr lang="en-US" sz="3200" dirty="0" smtClean="0"/>
              <a:t>REV4-Documentation </a:t>
            </a:r>
            <a:endParaRPr lang="en-IN" sz="3200" dirty="0"/>
          </a:p>
        </p:txBody>
      </p:sp>
    </p:spTree>
    <p:extLst>
      <p:ext uri="{BB962C8B-B14F-4D97-AF65-F5344CB8AC3E}">
        <p14:creationId xmlns:p14="http://schemas.microsoft.com/office/powerpoint/2010/main" val="2827261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1647" y="2327913"/>
            <a:ext cx="6983105" cy="1846659"/>
          </a:xfrm>
          <a:prstGeom prst="rect">
            <a:avLst/>
          </a:prstGeom>
        </p:spPr>
        <p:txBody>
          <a:bodyPr wrap="square">
            <a:spAutoFit/>
          </a:bodyPr>
          <a:lstStyle/>
          <a:p>
            <a:r>
              <a:rPr lang="en-US" sz="3200" dirty="0">
                <a:hlinkClick r:id="rId2"/>
              </a:rPr>
              <a:t>https://github.com/spMohanty/PlantVillage-Dataset/tree/master/raw/color</a:t>
            </a:r>
            <a:endParaRPr lang="en-US" sz="3200" dirty="0"/>
          </a:p>
          <a:p>
            <a:endParaRPr lang="en-US" dirty="0"/>
          </a:p>
        </p:txBody>
      </p:sp>
      <p:sp>
        <p:nvSpPr>
          <p:cNvPr id="5" name="TextBox 4"/>
          <p:cNvSpPr txBox="1"/>
          <p:nvPr/>
        </p:nvSpPr>
        <p:spPr>
          <a:xfrm>
            <a:off x="4435521" y="805217"/>
            <a:ext cx="4435523" cy="584775"/>
          </a:xfrm>
          <a:prstGeom prst="rect">
            <a:avLst/>
          </a:prstGeom>
          <a:noFill/>
        </p:spPr>
        <p:txBody>
          <a:bodyPr wrap="square" rtlCol="0">
            <a:spAutoFit/>
          </a:bodyPr>
          <a:lstStyle/>
          <a:p>
            <a:r>
              <a:rPr lang="en-US" sz="3200" b="1" dirty="0">
                <a:solidFill>
                  <a:srgbClr val="C00000"/>
                </a:solidFill>
                <a:latin typeface="Algerian" panose="04020705040A02060702" pitchFamily="82" charset="0"/>
              </a:rPr>
              <a:t>Source of Dataset</a:t>
            </a:r>
          </a:p>
        </p:txBody>
      </p:sp>
    </p:spTree>
    <p:extLst>
      <p:ext uri="{BB962C8B-B14F-4D97-AF65-F5344CB8AC3E}">
        <p14:creationId xmlns:p14="http://schemas.microsoft.com/office/powerpoint/2010/main" val="3114535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045" y="214677"/>
            <a:ext cx="2838883" cy="727018"/>
          </a:xfrm>
        </p:spPr>
        <p:txBody>
          <a:bodyPr/>
          <a:lstStyle/>
          <a:p>
            <a:r>
              <a:rPr lang="en-US" b="1" dirty="0">
                <a:latin typeface="Arial" panose="020B0604020202020204" pitchFamily="34" charset="0"/>
                <a:cs typeface="Arial" panose="020B0604020202020204" pitchFamily="34" charset="0"/>
              </a:rPr>
              <a:t>Reference</a:t>
            </a:r>
          </a:p>
        </p:txBody>
      </p:sp>
      <p:sp>
        <p:nvSpPr>
          <p:cNvPr id="3" name="Content Placeholder 2"/>
          <p:cNvSpPr>
            <a:spLocks noGrp="1"/>
          </p:cNvSpPr>
          <p:nvPr>
            <p:ph idx="1"/>
          </p:nvPr>
        </p:nvSpPr>
        <p:spPr>
          <a:xfrm>
            <a:off x="2029654" y="1091821"/>
            <a:ext cx="9202454" cy="5444903"/>
          </a:xfrm>
        </p:spPr>
        <p:txBody>
          <a:bodyPr>
            <a:noAutofit/>
          </a:bodyPr>
          <a:lstStyle/>
          <a:p>
            <a:pPr>
              <a:buFont typeface="Wingdings" panose="05000000000000000000" pitchFamily="2" charset="2"/>
              <a:buChar char="Ø"/>
            </a:pPr>
            <a:r>
              <a:rPr lang="en-US" dirty="0">
                <a:solidFill>
                  <a:srgbClr val="7030A0"/>
                </a:solidFill>
                <a:latin typeface="Arial" panose="020B0604020202020204" pitchFamily="34" charset="0"/>
                <a:cs typeface="Arial" panose="020B0604020202020204" pitchFamily="34" charset="0"/>
                <a:hlinkClick r:id="rId2"/>
              </a:rPr>
              <a:t>https://towardsdatascience.com/</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err="1">
                <a:solidFill>
                  <a:srgbClr val="00B050"/>
                </a:solidFill>
                <a:latin typeface="Arial" panose="020B0604020202020204" pitchFamily="34" charset="0"/>
                <a:cs typeface="Arial" panose="020B0604020202020204" pitchFamily="34" charset="0"/>
              </a:rPr>
              <a:t>Ko</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Ko</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Zaw</a:t>
            </a:r>
            <a:r>
              <a:rPr lang="en-US" dirty="0">
                <a:solidFill>
                  <a:srgbClr val="00B050"/>
                </a:solidFill>
                <a:latin typeface="Arial" panose="020B0604020202020204" pitchFamily="34" charset="0"/>
                <a:cs typeface="Arial" panose="020B0604020202020204" pitchFamily="34" charset="0"/>
              </a:rPr>
              <a:t>, Zin Ma </a:t>
            </a:r>
            <a:r>
              <a:rPr lang="en-US" dirty="0" err="1">
                <a:solidFill>
                  <a:srgbClr val="00B050"/>
                </a:solidFill>
                <a:latin typeface="Arial" panose="020B0604020202020204" pitchFamily="34" charset="0"/>
                <a:cs typeface="Arial" panose="020B0604020202020204" pitchFamily="34" charset="0"/>
              </a:rPr>
              <a:t>Ma</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Myo</a:t>
            </a:r>
            <a:r>
              <a:rPr lang="en-US" dirty="0">
                <a:solidFill>
                  <a:srgbClr val="00B050"/>
                </a:solidFill>
                <a:latin typeface="Arial" panose="020B0604020202020204" pitchFamily="34" charset="0"/>
                <a:cs typeface="Arial" panose="020B0604020202020204" pitchFamily="34" charset="0"/>
              </a:rPr>
              <a:t>, and </a:t>
            </a:r>
            <a:r>
              <a:rPr lang="en-US" dirty="0" err="1">
                <a:solidFill>
                  <a:srgbClr val="00B050"/>
                </a:solidFill>
                <a:latin typeface="Arial" panose="020B0604020202020204" pitchFamily="34" charset="0"/>
                <a:cs typeface="Arial" panose="020B0604020202020204" pitchFamily="34" charset="0"/>
              </a:rPr>
              <a:t>Wah</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Wah</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Hlaing</a:t>
            </a:r>
            <a:r>
              <a:rPr lang="en-US" dirty="0">
                <a:solidFill>
                  <a:srgbClr val="00B050"/>
                </a:solidFill>
                <a:latin typeface="Arial" panose="020B0604020202020204" pitchFamily="34" charset="0"/>
                <a:cs typeface="Arial" panose="020B0604020202020204" pitchFamily="34" charset="0"/>
              </a:rPr>
              <a:t>. 2018. “Multiclass Support Vector Machine Based Detection and Classification of Leaf Diseases”, 11th National Conference on Science and Engineering, YTU, Yangon, </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rgbClr val="7030A0"/>
                </a:solidFill>
                <a:latin typeface="Arial" panose="020B0604020202020204" pitchFamily="34" charset="0"/>
                <a:cs typeface="Arial" panose="020B0604020202020204" pitchFamily="34" charset="0"/>
              </a:rPr>
              <a:t>S. S. Panchal, R. Sonar. 2016. “Pomegranate Leaf Disease Detection Using Support Vector Machine,” International Journal of Engineering and Computer Science, vol. 5, no 6, pp. 16815-16818. </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rgbClr val="00B050"/>
                </a:solidFill>
                <a:latin typeface="Arial" panose="020B0604020202020204" pitchFamily="34" charset="0"/>
                <a:cs typeface="Arial" panose="020B0604020202020204" pitchFamily="34" charset="0"/>
              </a:rPr>
              <a:t>D. </a:t>
            </a:r>
            <a:r>
              <a:rPr lang="en-US" dirty="0" err="1">
                <a:solidFill>
                  <a:srgbClr val="00B050"/>
                </a:solidFill>
                <a:latin typeface="Arial" panose="020B0604020202020204" pitchFamily="34" charset="0"/>
                <a:cs typeface="Arial" panose="020B0604020202020204" pitchFamily="34" charset="0"/>
              </a:rPr>
              <a:t>Gadkari</a:t>
            </a:r>
            <a:r>
              <a:rPr lang="en-US" dirty="0">
                <a:solidFill>
                  <a:srgbClr val="00B050"/>
                </a:solidFill>
                <a:latin typeface="Arial" panose="020B0604020202020204" pitchFamily="34" charset="0"/>
                <a:cs typeface="Arial" panose="020B0604020202020204" pitchFamily="34" charset="0"/>
              </a:rPr>
              <a:t>. 2004. “Image Quality Analysis Using GLCM,” M.E. thesis, University of Central Florida, Orlando, Florida. </a:t>
            </a:r>
          </a:p>
          <a:p>
            <a:pPr>
              <a:buFont typeface="Wingdings" panose="05000000000000000000" pitchFamily="2" charset="2"/>
              <a:buChar char="Ø"/>
            </a:pPr>
            <a:r>
              <a:rPr lang="en-IN" dirty="0">
                <a:solidFill>
                  <a:srgbClr val="7030A0"/>
                </a:solidFill>
                <a:latin typeface="Arial" panose="020B0604020202020204" pitchFamily="34" charset="0"/>
                <a:cs typeface="Arial" panose="020B0604020202020204" pitchFamily="34" charset="0"/>
              </a:rPr>
              <a:t>Cong, </a:t>
            </a:r>
            <a:r>
              <a:rPr lang="en-IN" dirty="0" err="1">
                <a:solidFill>
                  <a:srgbClr val="7030A0"/>
                </a:solidFill>
                <a:latin typeface="Arial" panose="020B0604020202020204" pitchFamily="34" charset="0"/>
                <a:cs typeface="Arial" panose="020B0604020202020204" pitchFamily="34" charset="0"/>
              </a:rPr>
              <a:t>Jinyu</a:t>
            </a:r>
            <a:r>
              <a:rPr lang="en-IN" dirty="0">
                <a:solidFill>
                  <a:srgbClr val="7030A0"/>
                </a:solidFill>
                <a:latin typeface="Arial" panose="020B0604020202020204" pitchFamily="34" charset="0"/>
                <a:cs typeface="Arial" panose="020B0604020202020204" pitchFamily="34" charset="0"/>
              </a:rPr>
              <a:t> &amp; Wei, </a:t>
            </a:r>
            <a:r>
              <a:rPr lang="en-IN" dirty="0" err="1">
                <a:solidFill>
                  <a:srgbClr val="7030A0"/>
                </a:solidFill>
                <a:latin typeface="Arial" panose="020B0604020202020204" pitchFamily="34" charset="0"/>
                <a:cs typeface="Arial" panose="020B0604020202020204" pitchFamily="34" charset="0"/>
              </a:rPr>
              <a:t>Benzheng</a:t>
            </a:r>
            <a:r>
              <a:rPr lang="en-IN" dirty="0">
                <a:solidFill>
                  <a:srgbClr val="7030A0"/>
                </a:solidFill>
                <a:latin typeface="Arial" panose="020B0604020202020204" pitchFamily="34" charset="0"/>
                <a:cs typeface="Arial" panose="020B0604020202020204" pitchFamily="34" charset="0"/>
              </a:rPr>
              <a:t> &amp; Yin, </a:t>
            </a:r>
            <a:r>
              <a:rPr lang="en-IN" dirty="0" err="1">
                <a:solidFill>
                  <a:srgbClr val="7030A0"/>
                </a:solidFill>
                <a:latin typeface="Arial" panose="020B0604020202020204" pitchFamily="34" charset="0"/>
                <a:cs typeface="Arial" panose="020B0604020202020204" pitchFamily="34" charset="0"/>
              </a:rPr>
              <a:t>Yilong</a:t>
            </a:r>
            <a:r>
              <a:rPr lang="en-IN" dirty="0">
                <a:solidFill>
                  <a:srgbClr val="7030A0"/>
                </a:solidFill>
                <a:latin typeface="Arial" panose="020B0604020202020204" pitchFamily="34" charset="0"/>
                <a:cs typeface="Arial" panose="020B0604020202020204" pitchFamily="34" charset="0"/>
              </a:rPr>
              <a:t> &amp; Xi, </a:t>
            </a:r>
            <a:r>
              <a:rPr lang="en-IN" dirty="0" err="1">
                <a:solidFill>
                  <a:srgbClr val="7030A0"/>
                </a:solidFill>
                <a:latin typeface="Arial" panose="020B0604020202020204" pitchFamily="34" charset="0"/>
                <a:cs typeface="Arial" panose="020B0604020202020204" pitchFamily="34" charset="0"/>
              </a:rPr>
              <a:t>Xiaoming</a:t>
            </a:r>
            <a:r>
              <a:rPr lang="en-IN" dirty="0">
                <a:solidFill>
                  <a:srgbClr val="7030A0"/>
                </a:solidFill>
                <a:latin typeface="Arial" panose="020B0604020202020204" pitchFamily="34" charset="0"/>
                <a:cs typeface="Arial" panose="020B0604020202020204" pitchFamily="34" charset="0"/>
              </a:rPr>
              <a:t> &amp; Zheng, </a:t>
            </a:r>
            <a:r>
              <a:rPr lang="en-IN" dirty="0" err="1">
                <a:solidFill>
                  <a:srgbClr val="7030A0"/>
                </a:solidFill>
                <a:latin typeface="Arial" panose="020B0604020202020204" pitchFamily="34" charset="0"/>
                <a:cs typeface="Arial" panose="020B0604020202020204" pitchFamily="34" charset="0"/>
              </a:rPr>
              <a:t>Yuanjie</a:t>
            </a:r>
            <a:r>
              <a:rPr lang="en-IN" dirty="0">
                <a:solidFill>
                  <a:srgbClr val="7030A0"/>
                </a:solidFill>
                <a:latin typeface="Arial" panose="020B0604020202020204" pitchFamily="34" charset="0"/>
                <a:cs typeface="Arial" panose="020B0604020202020204" pitchFamily="34" charset="0"/>
              </a:rPr>
              <a:t>. (2014). Performance evaluation of simple linear iterative clustering algorithm on medical image processing. Bio-medical materials and engineering. 24. 3231-8. 10.3233/BME-141145.</a:t>
            </a:r>
            <a:endParaRPr lang="en-US"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u="sng" dirty="0">
                <a:solidFill>
                  <a:srgbClr val="00B050"/>
                </a:solidFill>
                <a:latin typeface="Arial" panose="020B0604020202020204" pitchFamily="34" charset="0"/>
                <a:cs typeface="Arial" panose="020B0604020202020204" pitchFamily="34" charset="0"/>
                <a:hlinkClick r:id="rId3"/>
              </a:rPr>
              <a:t>http://haralick.org/journals/TexturalFeatures.pdf</a:t>
            </a:r>
            <a:endParaRPr lang="en-US" dirty="0">
              <a:solidFill>
                <a:srgbClr val="00B05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dirty="0">
                <a:solidFill>
                  <a:srgbClr val="7030A0"/>
                </a:solidFill>
                <a:latin typeface="Arial" panose="020B0604020202020204" pitchFamily="34" charset="0"/>
                <a:cs typeface="Arial" panose="020B0604020202020204" pitchFamily="34" charset="0"/>
                <a:hlinkClick r:id="rId4"/>
              </a:rPr>
              <a:t>https://en.wikipedia.org/wiki/Image_moment</a:t>
            </a:r>
            <a:endParaRPr lang="en-IN" dirty="0">
              <a:solidFill>
                <a:srgbClr val="7030A0"/>
              </a:solidFill>
              <a:latin typeface="Arial" panose="020B0604020202020204" pitchFamily="34" charset="0"/>
              <a:cs typeface="Arial" panose="020B0604020202020204" pitchFamily="34" charset="0"/>
            </a:endParaRPr>
          </a:p>
          <a:p>
            <a:pPr marL="457200" lvl="1" indent="0">
              <a:buNone/>
            </a:pPr>
            <a:endParaRPr lang="en-US" sz="18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554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1157" y="741405"/>
            <a:ext cx="9663455" cy="5169817"/>
          </a:xfrm>
        </p:spPr>
        <p:txBody>
          <a:bodyPr>
            <a:normAutofit lnSpcReduction="10000"/>
          </a:bodyPr>
          <a:lstStyle/>
          <a:p>
            <a:pPr>
              <a:buFont typeface="Wingdings" panose="05000000000000000000" pitchFamily="2" charset="2"/>
              <a:buChar char="Ø"/>
            </a:pPr>
            <a:r>
              <a:rPr lang="en-US" dirty="0">
                <a:solidFill>
                  <a:srgbClr val="7030A0"/>
                </a:solidFill>
              </a:rPr>
              <a:t>Prakash M. </a:t>
            </a:r>
            <a:r>
              <a:rPr lang="en-US" dirty="0" err="1">
                <a:solidFill>
                  <a:srgbClr val="7030A0"/>
                </a:solidFill>
              </a:rPr>
              <a:t>Mainkar</a:t>
            </a:r>
            <a:r>
              <a:rPr lang="en-US" dirty="0">
                <a:solidFill>
                  <a:srgbClr val="7030A0"/>
                </a:solidFill>
              </a:rPr>
              <a:t>, </a:t>
            </a:r>
            <a:r>
              <a:rPr lang="en-US" dirty="0" err="1">
                <a:solidFill>
                  <a:srgbClr val="7030A0"/>
                </a:solidFill>
              </a:rPr>
              <a:t>Shreekant</a:t>
            </a:r>
            <a:r>
              <a:rPr lang="en-US" dirty="0">
                <a:solidFill>
                  <a:srgbClr val="7030A0"/>
                </a:solidFill>
              </a:rPr>
              <a:t> </a:t>
            </a:r>
            <a:r>
              <a:rPr lang="en-US" dirty="0" err="1">
                <a:solidFill>
                  <a:srgbClr val="7030A0"/>
                </a:solidFill>
              </a:rPr>
              <a:t>Ghorpade</a:t>
            </a:r>
            <a:r>
              <a:rPr lang="en-US" dirty="0">
                <a:solidFill>
                  <a:srgbClr val="7030A0"/>
                </a:solidFill>
              </a:rPr>
              <a:t> and </a:t>
            </a:r>
            <a:r>
              <a:rPr lang="en-US" dirty="0" err="1">
                <a:solidFill>
                  <a:srgbClr val="7030A0"/>
                </a:solidFill>
              </a:rPr>
              <a:t>Mayur</a:t>
            </a:r>
            <a:r>
              <a:rPr lang="en-US" dirty="0">
                <a:solidFill>
                  <a:srgbClr val="7030A0"/>
                </a:solidFill>
              </a:rPr>
              <a:t> </a:t>
            </a:r>
            <a:r>
              <a:rPr lang="en-US" dirty="0" err="1">
                <a:solidFill>
                  <a:srgbClr val="7030A0"/>
                </a:solidFill>
              </a:rPr>
              <a:t>Adawadkar</a:t>
            </a:r>
            <a:r>
              <a:rPr lang="en-US" dirty="0">
                <a:solidFill>
                  <a:srgbClr val="7030A0"/>
                </a:solidFill>
              </a:rPr>
              <a:t> “Plant Leaf Disease Detection and Classification Using Image Processing Techniques” International Journal of Innovative and Emerging Research in Engineering Volume 2, Issue 4, 2015, e-ISSN: 2394 – 3343, p-ISSN: 2394 – 5494. </a:t>
            </a:r>
          </a:p>
          <a:p>
            <a:pPr>
              <a:buFont typeface="Wingdings" panose="05000000000000000000" pitchFamily="2" charset="2"/>
              <a:buChar char="Ø"/>
            </a:pPr>
            <a:r>
              <a:rPr lang="en-US" dirty="0">
                <a:solidFill>
                  <a:srgbClr val="00B050"/>
                </a:solidFill>
              </a:rPr>
              <a:t>Sabah Bashir and </a:t>
            </a:r>
            <a:r>
              <a:rPr lang="en-US" dirty="0" err="1">
                <a:solidFill>
                  <a:srgbClr val="00B050"/>
                </a:solidFill>
              </a:rPr>
              <a:t>Navdeep</a:t>
            </a:r>
            <a:r>
              <a:rPr lang="en-US" dirty="0">
                <a:solidFill>
                  <a:srgbClr val="00B050"/>
                </a:solidFill>
              </a:rPr>
              <a:t> Sharma “Remote Area Plant Disease Detection Using Image Processing” IOSR Journal of Electronics and Communication Engineering (IOSRJECE) ISSN : 2278-2834 Volume 2, Issue 6 (Sep-Oct 2012), PP 31-34. </a:t>
            </a:r>
          </a:p>
          <a:p>
            <a:pPr>
              <a:buFont typeface="Wingdings" panose="05000000000000000000" pitchFamily="2" charset="2"/>
              <a:buChar char="Ø"/>
            </a:pPr>
            <a:r>
              <a:rPr lang="en-US" dirty="0" err="1">
                <a:solidFill>
                  <a:srgbClr val="7030A0"/>
                </a:solidFill>
              </a:rPr>
              <a:t>Dheeb</a:t>
            </a:r>
            <a:r>
              <a:rPr lang="en-US" dirty="0">
                <a:solidFill>
                  <a:srgbClr val="7030A0"/>
                </a:solidFill>
              </a:rPr>
              <a:t> Al </a:t>
            </a:r>
            <a:r>
              <a:rPr lang="en-US" dirty="0" err="1">
                <a:solidFill>
                  <a:srgbClr val="7030A0"/>
                </a:solidFill>
              </a:rPr>
              <a:t>Bashish</a:t>
            </a:r>
            <a:r>
              <a:rPr lang="en-US" dirty="0">
                <a:solidFill>
                  <a:srgbClr val="7030A0"/>
                </a:solidFill>
              </a:rPr>
              <a:t>, Malik </a:t>
            </a:r>
            <a:r>
              <a:rPr lang="en-US" dirty="0" err="1">
                <a:solidFill>
                  <a:srgbClr val="7030A0"/>
                </a:solidFill>
              </a:rPr>
              <a:t>Braik</a:t>
            </a:r>
            <a:r>
              <a:rPr lang="en-US" dirty="0">
                <a:solidFill>
                  <a:srgbClr val="7030A0"/>
                </a:solidFill>
              </a:rPr>
              <a:t> and </a:t>
            </a:r>
            <a:r>
              <a:rPr lang="en-US" dirty="0" err="1">
                <a:solidFill>
                  <a:srgbClr val="7030A0"/>
                </a:solidFill>
              </a:rPr>
              <a:t>Sulieman</a:t>
            </a:r>
            <a:r>
              <a:rPr lang="en-US" dirty="0">
                <a:solidFill>
                  <a:srgbClr val="7030A0"/>
                </a:solidFill>
              </a:rPr>
              <a:t> </a:t>
            </a:r>
            <a:r>
              <a:rPr lang="en-US" dirty="0" err="1">
                <a:solidFill>
                  <a:srgbClr val="7030A0"/>
                </a:solidFill>
              </a:rPr>
              <a:t>Bani</a:t>
            </a:r>
            <a:r>
              <a:rPr lang="en-US" dirty="0">
                <a:solidFill>
                  <a:srgbClr val="7030A0"/>
                </a:solidFill>
              </a:rPr>
              <a:t>-Ahmad “A Framework for Detection and Classification of Plant Leaf and Stem Diseases” 2010 IEEE International Conference on Signal and Image Processing, pp. 978-1-4244-8594-9/10. </a:t>
            </a:r>
          </a:p>
          <a:p>
            <a:pPr>
              <a:buFont typeface="Wingdings" panose="05000000000000000000" pitchFamily="2" charset="2"/>
              <a:buChar char="Ø"/>
            </a:pPr>
            <a:r>
              <a:rPr lang="en-US" dirty="0" err="1">
                <a:solidFill>
                  <a:srgbClr val="00B050"/>
                </a:solidFill>
              </a:rPr>
              <a:t>Zulkifli</a:t>
            </a:r>
            <a:r>
              <a:rPr lang="en-US" dirty="0">
                <a:solidFill>
                  <a:srgbClr val="00B050"/>
                </a:solidFill>
              </a:rPr>
              <a:t> Bin </a:t>
            </a:r>
            <a:r>
              <a:rPr lang="en-US" dirty="0" err="1">
                <a:solidFill>
                  <a:srgbClr val="00B050"/>
                </a:solidFill>
              </a:rPr>
              <a:t>Husin</a:t>
            </a:r>
            <a:r>
              <a:rPr lang="en-US" dirty="0">
                <a:solidFill>
                  <a:srgbClr val="00B050"/>
                </a:solidFill>
              </a:rPr>
              <a:t>, Abdul </a:t>
            </a:r>
            <a:r>
              <a:rPr lang="en-US" dirty="0" err="1">
                <a:solidFill>
                  <a:srgbClr val="00B050"/>
                </a:solidFill>
              </a:rPr>
              <a:t>Hallis</a:t>
            </a:r>
            <a:r>
              <a:rPr lang="en-US" dirty="0">
                <a:solidFill>
                  <a:srgbClr val="00B050"/>
                </a:solidFill>
              </a:rPr>
              <a:t> Bin Abdul Aziz, Ali </a:t>
            </a:r>
            <a:r>
              <a:rPr lang="en-US" dirty="0" err="1">
                <a:solidFill>
                  <a:srgbClr val="00B050"/>
                </a:solidFill>
              </a:rPr>
              <a:t>Yeon</a:t>
            </a:r>
            <a:r>
              <a:rPr lang="en-US" dirty="0">
                <a:solidFill>
                  <a:srgbClr val="00B050"/>
                </a:solidFill>
              </a:rPr>
              <a:t> Bin </a:t>
            </a:r>
            <a:r>
              <a:rPr lang="en-US" dirty="0" err="1">
                <a:solidFill>
                  <a:srgbClr val="00B050"/>
                </a:solidFill>
              </a:rPr>
              <a:t>Md</a:t>
            </a:r>
            <a:r>
              <a:rPr lang="en-US" dirty="0">
                <a:solidFill>
                  <a:srgbClr val="00B050"/>
                </a:solidFill>
              </a:rPr>
              <a:t> </a:t>
            </a:r>
            <a:r>
              <a:rPr lang="en-US" dirty="0" err="1">
                <a:solidFill>
                  <a:srgbClr val="00B050"/>
                </a:solidFill>
              </a:rPr>
              <a:t>Shakaff</a:t>
            </a:r>
            <a:r>
              <a:rPr lang="en-US" dirty="0">
                <a:solidFill>
                  <a:srgbClr val="00B050"/>
                </a:solidFill>
              </a:rPr>
              <a:t> and </a:t>
            </a:r>
            <a:r>
              <a:rPr lang="en-US" dirty="0" err="1">
                <a:solidFill>
                  <a:srgbClr val="00B050"/>
                </a:solidFill>
              </a:rPr>
              <a:t>Rohani</a:t>
            </a:r>
            <a:r>
              <a:rPr lang="en-US" dirty="0">
                <a:solidFill>
                  <a:srgbClr val="00B050"/>
                </a:solidFill>
              </a:rPr>
              <a:t> </a:t>
            </a:r>
            <a:r>
              <a:rPr lang="en-US" dirty="0" err="1">
                <a:solidFill>
                  <a:srgbClr val="00B050"/>
                </a:solidFill>
              </a:rPr>
              <a:t>Binti</a:t>
            </a:r>
            <a:r>
              <a:rPr lang="en-US" dirty="0">
                <a:solidFill>
                  <a:srgbClr val="00B050"/>
                </a:solidFill>
              </a:rPr>
              <a:t> S Mohamed </a:t>
            </a:r>
            <a:r>
              <a:rPr lang="en-US" dirty="0" err="1">
                <a:solidFill>
                  <a:srgbClr val="00B050"/>
                </a:solidFill>
              </a:rPr>
              <a:t>Farook</a:t>
            </a:r>
            <a:r>
              <a:rPr lang="en-US" dirty="0">
                <a:solidFill>
                  <a:srgbClr val="00B050"/>
                </a:solidFill>
              </a:rPr>
              <a:t> “Feasibility Study on Plant Chili Disease Detection Using Image Processing Techniques” 2012 IEEE Third International Conference on Intelligent Systems Modelling and Simulation, pp. 978-0-7695-4668-1/12. </a:t>
            </a:r>
          </a:p>
          <a:p>
            <a:pPr>
              <a:buFont typeface="Wingdings" panose="05000000000000000000" pitchFamily="2" charset="2"/>
              <a:buChar char="Ø"/>
            </a:pPr>
            <a:r>
              <a:rPr lang="en-US" dirty="0" err="1">
                <a:solidFill>
                  <a:srgbClr val="7030A0"/>
                </a:solidFill>
              </a:rPr>
              <a:t>Sachin</a:t>
            </a:r>
            <a:r>
              <a:rPr lang="en-US" dirty="0">
                <a:solidFill>
                  <a:srgbClr val="7030A0"/>
                </a:solidFill>
              </a:rPr>
              <a:t> D. </a:t>
            </a:r>
            <a:r>
              <a:rPr lang="en-US" dirty="0" err="1">
                <a:solidFill>
                  <a:srgbClr val="7030A0"/>
                </a:solidFill>
              </a:rPr>
              <a:t>Khirade</a:t>
            </a:r>
            <a:r>
              <a:rPr lang="en-US" dirty="0">
                <a:solidFill>
                  <a:srgbClr val="7030A0"/>
                </a:solidFill>
              </a:rPr>
              <a:t>, A. B. </a:t>
            </a:r>
            <a:r>
              <a:rPr lang="en-US" dirty="0" err="1">
                <a:solidFill>
                  <a:srgbClr val="7030A0"/>
                </a:solidFill>
              </a:rPr>
              <a:t>Patil</a:t>
            </a:r>
            <a:r>
              <a:rPr lang="en-US" dirty="0">
                <a:solidFill>
                  <a:srgbClr val="7030A0"/>
                </a:solidFill>
              </a:rPr>
              <a:t>, “Plant Disease Detection Using Image Processing” 2015 IEEE International Conference on Computing Communication Control and Automation, pp. 978-1-4799-6892-3/15. </a:t>
            </a:r>
          </a:p>
          <a:p>
            <a:endParaRPr lang="en-IN" dirty="0"/>
          </a:p>
        </p:txBody>
      </p:sp>
    </p:spTree>
    <p:extLst>
      <p:ext uri="{BB962C8B-B14F-4D97-AF65-F5344CB8AC3E}">
        <p14:creationId xmlns:p14="http://schemas.microsoft.com/office/powerpoint/2010/main" val="3662956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A5AFAE89-5FE3-4276-9DBE-E76C4097A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526" y="779490"/>
            <a:ext cx="7759854" cy="5457188"/>
          </a:xfrm>
          <a:prstGeom prst="rect">
            <a:avLst/>
          </a:prstGeom>
        </p:spPr>
      </p:pic>
    </p:spTree>
    <p:extLst>
      <p:ext uri="{BB962C8B-B14F-4D97-AF65-F5344CB8AC3E}">
        <p14:creationId xmlns:p14="http://schemas.microsoft.com/office/powerpoint/2010/main" val="225245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a:xfrm>
            <a:off x="2014151" y="1383957"/>
            <a:ext cx="9490461" cy="4527265"/>
          </a:xfrm>
        </p:spPr>
        <p:txBody>
          <a:bodyPr/>
          <a:lstStyle/>
          <a:p>
            <a:r>
              <a:rPr lang="en-US" dirty="0"/>
              <a:t>To do the performance analysis of the implemented classifier(classical ML models) on given set of extracted features fed as a training data to the model and pre-processing performed with a given segmentation technique .</a:t>
            </a:r>
          </a:p>
          <a:p>
            <a:endParaRPr lang="en-US" dirty="0"/>
          </a:p>
          <a:p>
            <a:r>
              <a:rPr lang="en-US" dirty="0"/>
              <a:t>To achieve better accuracy in terms of classifying plant as a diseased or not</a:t>
            </a:r>
            <a:r>
              <a:rPr lang="en-IN" dirty="0"/>
              <a:t>.</a:t>
            </a:r>
            <a:endParaRPr lang="en-US" dirty="0"/>
          </a:p>
        </p:txBody>
      </p:sp>
    </p:spTree>
    <p:extLst>
      <p:ext uri="{BB962C8B-B14F-4D97-AF65-F5344CB8AC3E}">
        <p14:creationId xmlns:p14="http://schemas.microsoft.com/office/powerpoint/2010/main" val="140404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D8A7C4C-7C53-4FA5-B33D-DE81B851A452}"/>
              </a:ext>
            </a:extLst>
          </p:cNvPr>
          <p:cNvSpPr txBox="1"/>
          <p:nvPr/>
        </p:nvSpPr>
        <p:spPr>
          <a:xfrm>
            <a:off x="4382946" y="428002"/>
            <a:ext cx="3901246" cy="707886"/>
          </a:xfrm>
          <a:prstGeom prst="rect">
            <a:avLst/>
          </a:prstGeom>
          <a:noFill/>
        </p:spPr>
        <p:txBody>
          <a:bodyPr wrap="square" rtlCol="0">
            <a:spAutoFit/>
          </a:bodyPr>
          <a:lstStyle/>
          <a:p>
            <a:pPr algn="ctr"/>
            <a:r>
              <a:rPr lang="en-US" sz="4000" b="1" dirty="0">
                <a:solidFill>
                  <a:schemeClr val="accent1">
                    <a:lumMod val="75000"/>
                  </a:schemeClr>
                </a:solidFill>
                <a:latin typeface="Algerian" panose="04020705040A02060702" pitchFamily="82" charset="0"/>
              </a:rPr>
              <a:t>Methodology</a:t>
            </a:r>
            <a:endParaRPr lang="en-US" sz="4000" dirty="0">
              <a:solidFill>
                <a:schemeClr val="accent1">
                  <a:lumMod val="75000"/>
                </a:schemeClr>
              </a:solidFill>
              <a:latin typeface="Algerian" panose="04020705040A02060702" pitchFamily="82" charset="0"/>
            </a:endParaRPr>
          </a:p>
        </p:txBody>
      </p:sp>
      <p:sp>
        <p:nvSpPr>
          <p:cNvPr id="5" name="TextBox 4">
            <a:extLst>
              <a:ext uri="{FF2B5EF4-FFF2-40B4-BE49-F238E27FC236}">
                <a16:creationId xmlns:a16="http://schemas.microsoft.com/office/drawing/2014/main" xmlns="" id="{4FAED2DB-3FF3-4DDF-B08B-2E329E99AA9B}"/>
              </a:ext>
            </a:extLst>
          </p:cNvPr>
          <p:cNvSpPr txBox="1"/>
          <p:nvPr/>
        </p:nvSpPr>
        <p:spPr>
          <a:xfrm>
            <a:off x="2674960" y="1682927"/>
            <a:ext cx="8980227" cy="4770537"/>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The step-by-step procedure of the proposed system:</a:t>
            </a:r>
          </a:p>
          <a:p>
            <a:endParaRPr lang="en-IN" sz="2800" b="1"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Pre-processing the image</a:t>
            </a:r>
          </a:p>
          <a:p>
            <a:pPr marL="457200" lvl="0" indent="-457200">
              <a:buFont typeface="Wingdings" panose="05000000000000000000" pitchFamily="2" charset="2"/>
              <a:buChar char="Ø"/>
            </a:pPr>
            <a:endParaRPr lang="en-US" sz="2000"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Segment the components;</a:t>
            </a:r>
          </a:p>
          <a:p>
            <a:pPr marL="457200" lvl="0" indent="-457200">
              <a:buFont typeface="Wingdings" panose="05000000000000000000" pitchFamily="2" charset="2"/>
              <a:buChar char="Ø"/>
            </a:pPr>
            <a:endParaRPr lang="en-US" sz="2000"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Obtain useful segments;</a:t>
            </a:r>
          </a:p>
          <a:p>
            <a:pPr marL="457200" lvl="0" indent="-457200">
              <a:buFont typeface="Wingdings" panose="05000000000000000000" pitchFamily="2" charset="2"/>
              <a:buChar char="Ø"/>
            </a:pPr>
            <a:endParaRPr lang="en-US" sz="2000"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Evaluating feature parameters for classification;</a:t>
            </a:r>
          </a:p>
          <a:p>
            <a:pPr marL="457200" lvl="0" indent="-457200">
              <a:buFont typeface="Wingdings" panose="05000000000000000000" pitchFamily="2" charset="2"/>
              <a:buChar char="Ø"/>
            </a:pPr>
            <a:endParaRPr lang="en-US" sz="2000"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Training the models.</a:t>
            </a:r>
          </a:p>
          <a:p>
            <a:pPr marL="457200" lvl="0" indent="-457200">
              <a:buFont typeface="Wingdings" panose="05000000000000000000" pitchFamily="2" charset="2"/>
              <a:buChar char="Ø"/>
            </a:pPr>
            <a:endParaRPr lang="en-US" sz="2000"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Retrieving the result</a:t>
            </a:r>
            <a:endParaRPr lang="en-US" sz="2000" dirty="0">
              <a:solidFill>
                <a:srgbClr val="00B050"/>
              </a:solidFill>
              <a:latin typeface="Arial" panose="020B0604020202020204" pitchFamily="34" charset="0"/>
              <a:cs typeface="Arial" panose="020B0604020202020204" pitchFamily="34" charset="0"/>
            </a:endParaRPr>
          </a:p>
          <a:p>
            <a:endParaRPr lang="en-IN" sz="28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803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2985" y="68238"/>
            <a:ext cx="4094478" cy="699723"/>
          </a:xfrm>
        </p:spPr>
        <p:txBody>
          <a:bodyPr/>
          <a:lstStyle/>
          <a:p>
            <a:r>
              <a:rPr lang="en-US" dirty="0"/>
              <a:t>Literature Review</a:t>
            </a:r>
          </a:p>
        </p:txBody>
      </p:sp>
      <p:pic>
        <p:nvPicPr>
          <p:cNvPr id="4" name="Picture 3"/>
          <p:cNvPicPr>
            <a:picLocks noChangeAspect="1"/>
          </p:cNvPicPr>
          <p:nvPr/>
        </p:nvPicPr>
        <p:blipFill>
          <a:blip r:embed="rId2"/>
          <a:stretch>
            <a:fillRect/>
          </a:stretch>
        </p:blipFill>
        <p:spPr>
          <a:xfrm>
            <a:off x="1979636" y="849848"/>
            <a:ext cx="7055182" cy="5403969"/>
          </a:xfrm>
          <a:prstGeom prst="rect">
            <a:avLst/>
          </a:prstGeom>
        </p:spPr>
      </p:pic>
    </p:spTree>
    <p:extLst>
      <p:ext uri="{BB962C8B-B14F-4D97-AF65-F5344CB8AC3E}">
        <p14:creationId xmlns:p14="http://schemas.microsoft.com/office/powerpoint/2010/main" val="306464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38234" y="97822"/>
            <a:ext cx="5648852" cy="6616876"/>
          </a:xfrm>
          <a:prstGeom prst="rect">
            <a:avLst/>
          </a:prstGeom>
        </p:spPr>
      </p:pic>
    </p:spTree>
    <p:extLst>
      <p:ext uri="{BB962C8B-B14F-4D97-AF65-F5344CB8AC3E}">
        <p14:creationId xmlns:p14="http://schemas.microsoft.com/office/powerpoint/2010/main" val="203848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5628438" cy="4408227"/>
          </a:xfrm>
          <a:prstGeom prst="rect">
            <a:avLst/>
          </a:prstGeom>
        </p:spPr>
      </p:pic>
      <p:pic>
        <p:nvPicPr>
          <p:cNvPr id="5" name="Picture 4"/>
          <p:cNvPicPr>
            <a:picLocks noChangeAspect="1"/>
          </p:cNvPicPr>
          <p:nvPr/>
        </p:nvPicPr>
        <p:blipFill>
          <a:blip r:embed="rId3"/>
          <a:stretch>
            <a:fillRect/>
          </a:stretch>
        </p:blipFill>
        <p:spPr>
          <a:xfrm>
            <a:off x="4668885" y="2910781"/>
            <a:ext cx="5680667" cy="3599201"/>
          </a:xfrm>
          <a:prstGeom prst="rect">
            <a:avLst/>
          </a:prstGeom>
        </p:spPr>
      </p:pic>
    </p:spTree>
    <p:extLst>
      <p:ext uri="{BB962C8B-B14F-4D97-AF65-F5344CB8AC3E}">
        <p14:creationId xmlns:p14="http://schemas.microsoft.com/office/powerpoint/2010/main" val="316715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1093" y="383059"/>
            <a:ext cx="8236238" cy="4941866"/>
          </a:xfrm>
          <a:prstGeom prst="rect">
            <a:avLst/>
          </a:prstGeom>
        </p:spPr>
        <p:txBody>
          <a:bodyPr wrap="square">
            <a:spAutoFit/>
          </a:bodyPr>
          <a:lstStyle/>
          <a:p>
            <a:pPr algn="ctr">
              <a:lnSpc>
                <a:spcPct val="107000"/>
              </a:lnSpc>
              <a:spcAft>
                <a:spcPts val="800"/>
              </a:spcAft>
            </a:pPr>
            <a:r>
              <a:rPr lang="en-IN" sz="2800" b="1" dirty="0">
                <a:solidFill>
                  <a:srgbClr val="C00000"/>
                </a:solidFill>
                <a:latin typeface="Algerian" panose="04020705040A02060702" pitchFamily="82" charset="0"/>
                <a:ea typeface="Calibri" panose="020F0502020204030204" pitchFamily="34" charset="0"/>
                <a:cs typeface="Mangal" panose="02040503050203030202" pitchFamily="18" charset="0"/>
              </a:rPr>
              <a:t>SEGMENTATION CODE:</a:t>
            </a:r>
          </a:p>
          <a:p>
            <a:pPr algn="ctr">
              <a:lnSpc>
                <a:spcPct val="107000"/>
              </a:lnSpc>
              <a:spcAft>
                <a:spcPts val="800"/>
              </a:spcAft>
            </a:pPr>
            <a:r>
              <a:rPr lang="en-US" b="1" dirty="0">
                <a:latin typeface="Calibri" panose="020F0502020204030204" pitchFamily="34" charset="0"/>
                <a:ea typeface="Calibri" panose="020F0502020204030204" pitchFamily="34" charset="0"/>
                <a:cs typeface="Mangal" panose="02040503050203030202" pitchFamily="18" charset="0"/>
              </a:rPr>
              <a:t>Segmentation using masking Technique</a:t>
            </a:r>
          </a:p>
          <a:p>
            <a:pPr>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def</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img_segmentation</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img</a:t>
            </a:r>
            <a:r>
              <a:rPr lang="en-IN" dirty="0">
                <a:latin typeface="Calibri" panose="020F0502020204030204" pitchFamily="34" charset="0"/>
                <a:ea typeface="Calibri" panose="020F0502020204030204" pitchFamily="34" charset="0"/>
                <a:cs typeface="Mangal" panose="02040503050203030202" pitchFamily="18" charset="0"/>
              </a:rPr>
              <a:t>):</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rgb_img</a:t>
            </a:r>
            <a:r>
              <a:rPr lang="en-IN" dirty="0">
                <a:latin typeface="Calibri" panose="020F0502020204030204" pitchFamily="34" charset="0"/>
                <a:ea typeface="Calibri" panose="020F0502020204030204" pitchFamily="34" charset="0"/>
                <a:cs typeface="Mangal" panose="02040503050203030202" pitchFamily="18" charset="0"/>
              </a:rPr>
              <a:t>=cv2.cvtColor(img,cv2.COLOR_BGR2RGB)</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lab_img</a:t>
            </a:r>
            <a:r>
              <a:rPr lang="en-IN" dirty="0">
                <a:latin typeface="Calibri" panose="020F0502020204030204" pitchFamily="34" charset="0"/>
                <a:ea typeface="Calibri" panose="020F0502020204030204" pitchFamily="34" charset="0"/>
                <a:cs typeface="Mangal" panose="02040503050203030202" pitchFamily="18" charset="0"/>
              </a:rPr>
              <a:t>=cv2.cvtColor(rgb_img,cv2.COLOR_RGB2LAB)</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g_m</a:t>
            </a:r>
            <a:r>
              <a:rPr lang="en-IN" dirty="0">
                <a:latin typeface="Calibri" panose="020F0502020204030204" pitchFamily="34" charset="0"/>
                <a:ea typeface="Calibri" panose="020F0502020204030204" pitchFamily="34" charset="0"/>
                <a:cs typeface="Mangal" panose="02040503050203030202" pitchFamily="18" charset="0"/>
              </a:rPr>
              <a:t>=cv2.inRange(</a:t>
            </a:r>
            <a:r>
              <a:rPr lang="en-IN" dirty="0" err="1">
                <a:latin typeface="Calibri" panose="020F0502020204030204" pitchFamily="34" charset="0"/>
                <a:ea typeface="Calibri" panose="020F0502020204030204" pitchFamily="34" charset="0"/>
                <a:cs typeface="Mangal" panose="02040503050203030202" pitchFamily="18" charset="0"/>
              </a:rPr>
              <a:t>lab_img,np.array</a:t>
            </a:r>
            <a:r>
              <a:rPr lang="en-IN" dirty="0">
                <a:latin typeface="Calibri" panose="020F0502020204030204" pitchFamily="34" charset="0"/>
                <a:ea typeface="Calibri" panose="020F0502020204030204" pitchFamily="34" charset="0"/>
                <a:cs typeface="Mangal" panose="02040503050203030202" pitchFamily="18" charset="0"/>
              </a:rPr>
              <a:t>([0,130,0]),</a:t>
            </a:r>
            <a:r>
              <a:rPr lang="en-IN" dirty="0" err="1">
                <a:latin typeface="Calibri" panose="020F0502020204030204" pitchFamily="34" charset="0"/>
                <a:ea typeface="Calibri" panose="020F0502020204030204" pitchFamily="34" charset="0"/>
                <a:cs typeface="Mangal" panose="02040503050203030202" pitchFamily="18" charset="0"/>
              </a:rPr>
              <a:t>np.array</a:t>
            </a:r>
            <a:r>
              <a:rPr lang="en-IN" dirty="0">
                <a:latin typeface="Calibri" panose="020F0502020204030204" pitchFamily="34" charset="0"/>
                <a:ea typeface="Calibri" panose="020F0502020204030204" pitchFamily="34" charset="0"/>
                <a:cs typeface="Mangal" panose="02040503050203030202" pitchFamily="18" charset="0"/>
              </a:rPr>
              <a:t>([250,255,255]))</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g_m</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g_m</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d_m</a:t>
            </a:r>
            <a:r>
              <a:rPr lang="en-IN" dirty="0">
                <a:latin typeface="Calibri" panose="020F0502020204030204" pitchFamily="34" charset="0"/>
                <a:ea typeface="Calibri" panose="020F0502020204030204" pitchFamily="34" charset="0"/>
                <a:cs typeface="Mangal" panose="02040503050203030202" pitchFamily="18" charset="0"/>
              </a:rPr>
              <a:t>=cv2.inRange(</a:t>
            </a:r>
            <a:r>
              <a:rPr lang="en-IN" dirty="0" err="1">
                <a:latin typeface="Calibri" panose="020F0502020204030204" pitchFamily="34" charset="0"/>
                <a:ea typeface="Calibri" panose="020F0502020204030204" pitchFamily="34" charset="0"/>
                <a:cs typeface="Mangal" panose="02040503050203030202" pitchFamily="18" charset="0"/>
              </a:rPr>
              <a:t>lab_img,np.array</a:t>
            </a:r>
            <a:r>
              <a:rPr lang="en-IN" dirty="0">
                <a:latin typeface="Calibri" panose="020F0502020204030204" pitchFamily="34" charset="0"/>
                <a:ea typeface="Calibri" panose="020F0502020204030204" pitchFamily="34" charset="0"/>
                <a:cs typeface="Mangal" panose="02040503050203030202" pitchFamily="18" charset="0"/>
              </a:rPr>
              <a:t>([0,130,135]),</a:t>
            </a:r>
            <a:r>
              <a:rPr lang="en-IN" dirty="0" err="1">
                <a:latin typeface="Calibri" panose="020F0502020204030204" pitchFamily="34" charset="0"/>
                <a:ea typeface="Calibri" panose="020F0502020204030204" pitchFamily="34" charset="0"/>
                <a:cs typeface="Mangal" panose="02040503050203030202" pitchFamily="18" charset="0"/>
              </a:rPr>
              <a:t>np.array</a:t>
            </a:r>
            <a:r>
              <a:rPr lang="en-IN" dirty="0">
                <a:latin typeface="Calibri" panose="020F0502020204030204" pitchFamily="34" charset="0"/>
                <a:ea typeface="Calibri" panose="020F0502020204030204" pitchFamily="34" charset="0"/>
                <a:cs typeface="Mangal" panose="02040503050203030202" pitchFamily="18" charset="0"/>
              </a:rPr>
              <a:t>([255,255,235]))</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d_m</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d_m</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f_m</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d_m+g_m</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seg_img</a:t>
            </a:r>
            <a:r>
              <a:rPr lang="en-IN" dirty="0">
                <a:latin typeface="Calibri" panose="020F0502020204030204" pitchFamily="34" charset="0"/>
                <a:ea typeface="Calibri" panose="020F0502020204030204" pitchFamily="34" charset="0"/>
                <a:cs typeface="Mangal" panose="02040503050203030202" pitchFamily="18" charset="0"/>
              </a:rPr>
              <a:t>=cv2.bitwise_and(</a:t>
            </a:r>
            <a:r>
              <a:rPr lang="en-IN" dirty="0" err="1">
                <a:latin typeface="Calibri" panose="020F0502020204030204" pitchFamily="34" charset="0"/>
                <a:ea typeface="Calibri" panose="020F0502020204030204" pitchFamily="34" charset="0"/>
                <a:cs typeface="Mangal" panose="02040503050203030202" pitchFamily="18" charset="0"/>
              </a:rPr>
              <a:t>rgb_img,rgb_img,mask</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f_m</a:t>
            </a:r>
            <a:r>
              <a:rPr lang="en-IN" dirty="0">
                <a:latin typeface="Calibri" panose="020F0502020204030204" pitchFamily="34" charset="0"/>
                <a:ea typeface="Calibri" panose="020F0502020204030204" pitchFamily="34" charset="0"/>
                <a:cs typeface="Mangal" panose="02040503050203030202" pitchFamily="18" charset="0"/>
              </a:rPr>
              <a:t>)</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return </a:t>
            </a:r>
            <a:r>
              <a:rPr lang="en-IN" dirty="0" err="1">
                <a:latin typeface="Calibri" panose="020F0502020204030204" pitchFamily="34" charset="0"/>
                <a:ea typeface="Calibri" panose="020F0502020204030204" pitchFamily="34" charset="0"/>
                <a:cs typeface="Mangal" panose="02040503050203030202" pitchFamily="18" charset="0"/>
              </a:rPr>
              <a:t>seg_img</a:t>
            </a:r>
            <a:endParaRPr lang="en-US"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4839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35302" y="122962"/>
            <a:ext cx="2975432" cy="421654"/>
          </a:xfrm>
          <a:prstGeom prst="rect">
            <a:avLst/>
          </a:prstGeom>
        </p:spPr>
        <p:txBody>
          <a:bodyPr wrap="square">
            <a:spAutoFit/>
          </a:bodyPr>
          <a:lstStyle/>
          <a:p>
            <a:pPr>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Result of segmentation</a:t>
            </a:r>
            <a:endParaRPr lang="en-US"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l="37558" t="15960" r="38844" b="11330"/>
          <a:stretch/>
        </p:blipFill>
        <p:spPr bwMode="auto">
          <a:xfrm>
            <a:off x="3875964" y="805217"/>
            <a:ext cx="5158853" cy="57593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76548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Wisp</Template>
  <TotalTime>460</TotalTime>
  <Words>1550</Words>
  <Application>Microsoft Office PowerPoint</Application>
  <PresentationFormat>Widescreen</PresentationFormat>
  <Paragraphs>228</Paragraphs>
  <Slides>29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Algerian</vt:lpstr>
      <vt:lpstr>Arial</vt:lpstr>
      <vt:lpstr>Calibri</vt:lpstr>
      <vt:lpstr>Century Gothic</vt:lpstr>
      <vt:lpstr>Mangal</vt:lpstr>
      <vt:lpstr>Symbol</vt:lpstr>
      <vt:lpstr>Times New Roman</vt:lpstr>
      <vt:lpstr>Trebuchet MS</vt:lpstr>
      <vt:lpstr>Wingdings</vt:lpstr>
      <vt:lpstr>Wingdings 3</vt:lpstr>
      <vt:lpstr>Wisp</vt:lpstr>
      <vt:lpstr>Facet</vt:lpstr>
      <vt:lpstr>PowerPoint Presentation</vt:lpstr>
      <vt:lpstr>PowerPoint Presentation</vt:lpstr>
      <vt:lpstr>Objective</vt:lpstr>
      <vt:lpstr>PowerPoint Presentation</vt:lpstr>
      <vt:lpstr>Literature Review</vt:lpstr>
      <vt:lpstr>PowerPoint Presentation</vt:lpstr>
      <vt:lpstr>PowerPoint Presentation</vt:lpstr>
      <vt:lpstr>PowerPoint Presentation</vt:lpstr>
      <vt:lpstr>PowerPoint Presentation</vt:lpstr>
      <vt:lpstr>Segmentation using SLIC(Simple Linear iterative clustering)</vt:lpstr>
      <vt:lpstr>PowerPoint Presentation</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Texture Features</vt:lpstr>
      <vt:lpstr>PowerPoint Presentation</vt:lpstr>
      <vt:lpstr>PowerPoint Presentation</vt:lpstr>
      <vt:lpstr>PowerPoint Presentation</vt:lpstr>
      <vt:lpstr>Work Plan</vt:lpstr>
      <vt:lpstr>PowerPoint Presentation</vt:lpstr>
      <vt:lpstr>Reference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shrey.gupta2017@vitstudent.ac.in</dc:creator>
  <cp:lastModifiedBy>Microsoft account</cp:lastModifiedBy>
  <cp:revision>40</cp:revision>
  <dcterms:created xsi:type="dcterms:W3CDTF">2018-03-27T14:26:36Z</dcterms:created>
  <dcterms:modified xsi:type="dcterms:W3CDTF">2021-03-17T06:30:29Z</dcterms:modified>
</cp:coreProperties>
</file>