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sldIdLst>
    <p:sldId id="256" r:id="rId3"/>
    <p:sldId id="268" r:id="rId4"/>
    <p:sldId id="290" r:id="rId5"/>
    <p:sldId id="259" r:id="rId6"/>
    <p:sldId id="258" r:id="rId7"/>
    <p:sldId id="279" r:id="rId8"/>
    <p:sldId id="280" r:id="rId9"/>
    <p:sldId id="281" r:id="rId10"/>
    <p:sldId id="271" r:id="rId11"/>
    <p:sldId id="272" r:id="rId12"/>
    <p:sldId id="287" r:id="rId13"/>
    <p:sldId id="288" r:id="rId14"/>
    <p:sldId id="289" r:id="rId15"/>
    <p:sldId id="285" r:id="rId16"/>
    <p:sldId id="286" r:id="rId17"/>
    <p:sldId id="273" r:id="rId18"/>
    <p:sldId id="274" r:id="rId19"/>
    <p:sldId id="275" r:id="rId20"/>
    <p:sldId id="277" r:id="rId21"/>
    <p:sldId id="276" r:id="rId22"/>
    <p:sldId id="282" r:id="rId23"/>
    <p:sldId id="283" r:id="rId24"/>
    <p:sldId id="284" r:id="rId25"/>
    <p:sldId id="278" r:id="rId26"/>
    <p:sldId id="270" r:id="rId27"/>
    <p:sldId id="291" r:id="rId28"/>
    <p:sldId id="26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33CC"/>
    <a:srgbClr val="83563D"/>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3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3831383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2716295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6DBDC6-155C-4751-A4C4-157E407555F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67731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9EECDE8-08C0-49F7-8469-D506B16D8843}"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250714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9EECDE8-08C0-49F7-8469-D506B16D8843}"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6DBDC6-155C-4751-A4C4-157E407555F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3645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9EECDE8-08C0-49F7-8469-D506B16D8843}"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3304059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3597344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665204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441069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21225364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415275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3392282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EECDE8-08C0-49F7-8469-D506B16D8843}"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1286733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EECDE8-08C0-49F7-8469-D506B16D8843}" type="datetimeFigureOut">
              <a:rPr lang="en-IN" smtClean="0"/>
              <a:t>17-03-2021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1577754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EECDE8-08C0-49F7-8469-D506B16D8843}" type="datetimeFigureOut">
              <a:rPr lang="en-IN" smtClean="0"/>
              <a:t>17-03-2021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10241664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ECDE8-08C0-49F7-8469-D506B16D8843}" type="datetimeFigureOut">
              <a:rPr lang="en-IN" smtClean="0"/>
              <a:t>17-03-2021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946443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EECDE8-08C0-49F7-8469-D506B16D8843}"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16336295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EECDE8-08C0-49F7-8469-D506B16D8843}"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15097273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40657368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58194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3299530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115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40640394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9858431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2064178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EECDE8-08C0-49F7-8469-D506B16D8843}"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3388798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EECDE8-08C0-49F7-8469-D506B16D8843}"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997654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EECDE8-08C0-49F7-8469-D506B16D8843}" type="datetimeFigureOut">
              <a:rPr lang="en-IN" smtClean="0"/>
              <a:t>17-03-2021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162185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EECDE8-08C0-49F7-8469-D506B16D8843}" type="datetimeFigureOut">
              <a:rPr lang="en-IN" smtClean="0"/>
              <a:t>17-03-2021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2705861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ECDE8-08C0-49F7-8469-D506B16D8843}" type="datetimeFigureOut">
              <a:rPr lang="en-IN" smtClean="0"/>
              <a:t>17-03-2021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10065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EECDE8-08C0-49F7-8469-D506B16D8843}"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28543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EECDE8-08C0-49F7-8469-D506B16D8843}"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6DBDC6-155C-4751-A4C4-157E407555F1}" type="slidenum">
              <a:rPr lang="en-IN" smtClean="0"/>
              <a:t>‹#›</a:t>
            </a:fld>
            <a:endParaRPr lang="en-IN"/>
          </a:p>
        </p:txBody>
      </p:sp>
    </p:spTree>
    <p:extLst>
      <p:ext uri="{BB962C8B-B14F-4D97-AF65-F5344CB8AC3E}">
        <p14:creationId xmlns:p14="http://schemas.microsoft.com/office/powerpoint/2010/main" val="52372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9EECDE8-08C0-49F7-8469-D506B16D8843}" type="datetimeFigureOut">
              <a:rPr lang="en-IN" smtClean="0"/>
              <a:t>17-03-2021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96DBDC6-155C-4751-A4C4-157E407555F1}" type="slidenum">
              <a:rPr lang="en-IN" smtClean="0"/>
              <a:t>‹#›</a:t>
            </a:fld>
            <a:endParaRPr lang="en-IN"/>
          </a:p>
        </p:txBody>
      </p:sp>
    </p:spTree>
    <p:extLst>
      <p:ext uri="{BB962C8B-B14F-4D97-AF65-F5344CB8AC3E}">
        <p14:creationId xmlns:p14="http://schemas.microsoft.com/office/powerpoint/2010/main" val="3229171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EECDE8-08C0-49F7-8469-D506B16D8843}" type="datetimeFigureOut">
              <a:rPr lang="en-IN" smtClean="0"/>
              <a:t>17-03-2021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6DBDC6-155C-4751-A4C4-157E407555F1}" type="slidenum">
              <a:rPr lang="en-IN" smtClean="0"/>
              <a:t>‹#›</a:t>
            </a:fld>
            <a:endParaRPr lang="en-IN"/>
          </a:p>
        </p:txBody>
      </p:sp>
    </p:spTree>
    <p:extLst>
      <p:ext uri="{BB962C8B-B14F-4D97-AF65-F5344CB8AC3E}">
        <p14:creationId xmlns:p14="http://schemas.microsoft.com/office/powerpoint/2010/main" val="74905329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hyperlink" Target="https://www.nature.com/articles/s41598-017-04151-4/figures/4" TargetMode="External"/><Relationship Id="rId2" Type="http://schemas.openxmlformats.org/officeDocument/2006/relationships/hyperlink" Target="https://www.nature.com/articles/s41598-017-04151-4#Fig4"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spMohanty/PlantVillage-Dataset/tree/master/raw/color"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haralick.org/journals/TexturalFeatures.pdf" TargetMode="External"/><Relationship Id="rId2" Type="http://schemas.openxmlformats.org/officeDocument/2006/relationships/hyperlink" Target="https://towardsdatascience.com/" TargetMode="External"/><Relationship Id="rId1" Type="http://schemas.openxmlformats.org/officeDocument/2006/relationships/slideLayout" Target="../slideLayouts/slideLayout2.xml"/><Relationship Id="rId4" Type="http://schemas.openxmlformats.org/officeDocument/2006/relationships/hyperlink" Target="https://en.wikipedia.org/wiki/Image_momen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E2134D34-F6FC-4732-92CA-4C970CFD868B}"/>
              </a:ext>
            </a:extLst>
          </p:cNvPr>
          <p:cNvSpPr/>
          <p:nvPr/>
        </p:nvSpPr>
        <p:spPr>
          <a:xfrm>
            <a:off x="2685461" y="134194"/>
            <a:ext cx="6821099"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CAPSTONE PROJECT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TextBox 4">
            <a:extLst>
              <a:ext uri="{FF2B5EF4-FFF2-40B4-BE49-F238E27FC236}">
                <a16:creationId xmlns:a16="http://schemas.microsoft.com/office/drawing/2014/main" xmlns="" id="{3CB1B1A6-ECAC-43A0-885D-EC296E6C939C}"/>
              </a:ext>
            </a:extLst>
          </p:cNvPr>
          <p:cNvSpPr txBox="1"/>
          <p:nvPr/>
        </p:nvSpPr>
        <p:spPr>
          <a:xfrm>
            <a:off x="974359" y="2109188"/>
            <a:ext cx="4152275" cy="523220"/>
          </a:xfrm>
          <a:prstGeom prst="rect">
            <a:avLst/>
          </a:prstGeom>
          <a:noFill/>
        </p:spPr>
        <p:txBody>
          <a:bodyPr wrap="square" rtlCol="0">
            <a:spAutoFit/>
          </a:bodyPr>
          <a:lstStyle/>
          <a:p>
            <a:r>
              <a:rPr lang="en-IN" sz="2800" b="1" dirty="0"/>
              <a:t>PROJECT REPORT ON:</a:t>
            </a:r>
          </a:p>
        </p:txBody>
      </p:sp>
      <p:sp>
        <p:nvSpPr>
          <p:cNvPr id="6" name="TextBox 5">
            <a:extLst>
              <a:ext uri="{FF2B5EF4-FFF2-40B4-BE49-F238E27FC236}">
                <a16:creationId xmlns:a16="http://schemas.microsoft.com/office/drawing/2014/main" xmlns="" id="{FEDCEEDC-4E8F-44A6-BA9B-2B9E2E991D09}"/>
              </a:ext>
            </a:extLst>
          </p:cNvPr>
          <p:cNvSpPr txBox="1"/>
          <p:nvPr/>
        </p:nvSpPr>
        <p:spPr>
          <a:xfrm>
            <a:off x="2793969" y="2652721"/>
            <a:ext cx="8792980" cy="1077218"/>
          </a:xfrm>
          <a:prstGeom prst="rect">
            <a:avLst/>
          </a:prstGeom>
          <a:noFill/>
        </p:spPr>
        <p:txBody>
          <a:bodyPr wrap="square" rtlCol="0">
            <a:spAutoFit/>
          </a:bodyPr>
          <a:lstStyle/>
          <a:p>
            <a:r>
              <a:rPr lang="en-US" sz="3200" b="1" dirty="0" smtClean="0">
                <a:solidFill>
                  <a:srgbClr val="7030A0"/>
                </a:solidFill>
                <a:latin typeface="Algerian" panose="04020705040A02060702" pitchFamily="82" charset="0"/>
              </a:rPr>
              <a:t>Plant </a:t>
            </a:r>
            <a:r>
              <a:rPr lang="en-US" sz="3200" b="1" dirty="0">
                <a:solidFill>
                  <a:srgbClr val="7030A0"/>
                </a:solidFill>
                <a:latin typeface="Algerian" panose="04020705040A02060702" pitchFamily="82" charset="0"/>
              </a:rPr>
              <a:t>Disease detection using image processing and machine learning</a:t>
            </a:r>
            <a:endParaRPr lang="en-US" sz="3200" dirty="0">
              <a:solidFill>
                <a:srgbClr val="7030A0"/>
              </a:solidFill>
              <a:latin typeface="Algerian" panose="04020705040A02060702" pitchFamily="82" charset="0"/>
            </a:endParaRPr>
          </a:p>
        </p:txBody>
      </p:sp>
      <p:sp>
        <p:nvSpPr>
          <p:cNvPr id="7" name="TextBox 6">
            <a:extLst>
              <a:ext uri="{FF2B5EF4-FFF2-40B4-BE49-F238E27FC236}">
                <a16:creationId xmlns:a16="http://schemas.microsoft.com/office/drawing/2014/main" xmlns="" id="{4EA455AF-D63A-4B52-8F66-D7B0A2C0187B}"/>
              </a:ext>
            </a:extLst>
          </p:cNvPr>
          <p:cNvSpPr txBox="1"/>
          <p:nvPr/>
        </p:nvSpPr>
        <p:spPr>
          <a:xfrm>
            <a:off x="1793451" y="4003447"/>
            <a:ext cx="3102964" cy="523220"/>
          </a:xfrm>
          <a:prstGeom prst="rect">
            <a:avLst/>
          </a:prstGeom>
          <a:noFill/>
        </p:spPr>
        <p:txBody>
          <a:bodyPr wrap="square" rtlCol="0">
            <a:spAutoFit/>
          </a:bodyPr>
          <a:lstStyle/>
          <a:p>
            <a:r>
              <a:rPr lang="en-IN" sz="2800" b="1" dirty="0"/>
              <a:t>SUBMITTED BY:</a:t>
            </a:r>
          </a:p>
        </p:txBody>
      </p:sp>
      <p:sp>
        <p:nvSpPr>
          <p:cNvPr id="8" name="TextBox 7">
            <a:extLst>
              <a:ext uri="{FF2B5EF4-FFF2-40B4-BE49-F238E27FC236}">
                <a16:creationId xmlns:a16="http://schemas.microsoft.com/office/drawing/2014/main" xmlns="" id="{51759A55-DE0A-4D19-9772-2B503CDEC8C8}"/>
              </a:ext>
            </a:extLst>
          </p:cNvPr>
          <p:cNvSpPr txBox="1"/>
          <p:nvPr/>
        </p:nvSpPr>
        <p:spPr>
          <a:xfrm>
            <a:off x="1617482" y="4800175"/>
            <a:ext cx="4633193" cy="1384995"/>
          </a:xfrm>
          <a:prstGeom prst="rect">
            <a:avLst/>
          </a:prstGeom>
          <a:noFill/>
        </p:spPr>
        <p:txBody>
          <a:bodyPr wrap="square" rtlCol="0">
            <a:spAutoFit/>
          </a:bodyPr>
          <a:lstStyle/>
          <a:p>
            <a:r>
              <a:rPr lang="en-IN" sz="2800" b="1" dirty="0">
                <a:solidFill>
                  <a:srgbClr val="00B0F0"/>
                </a:solidFill>
              </a:rPr>
              <a:t>17BEI0077 - SHREY GUPTA</a:t>
            </a:r>
          </a:p>
          <a:p>
            <a:r>
              <a:rPr lang="en-IN" sz="2800" b="1" dirty="0" smtClean="0">
                <a:solidFill>
                  <a:srgbClr val="00B0F0"/>
                </a:solidFill>
              </a:rPr>
              <a:t>17BEE0358- RAHUL GUPTA</a:t>
            </a:r>
            <a:endParaRPr lang="en-IN" sz="2800" b="1" dirty="0">
              <a:solidFill>
                <a:srgbClr val="00B0F0"/>
              </a:solidFill>
            </a:endParaRPr>
          </a:p>
          <a:p>
            <a:r>
              <a:rPr lang="en-IN" sz="2800" b="1" dirty="0" smtClean="0">
                <a:solidFill>
                  <a:srgbClr val="00B0F0"/>
                </a:solidFill>
              </a:rPr>
              <a:t>17BEE0288 </a:t>
            </a:r>
            <a:r>
              <a:rPr lang="en-IN" sz="2800" b="1" dirty="0">
                <a:solidFill>
                  <a:srgbClr val="00B0F0"/>
                </a:solidFill>
              </a:rPr>
              <a:t>– </a:t>
            </a:r>
            <a:r>
              <a:rPr lang="en-IN" sz="2800" b="1" dirty="0" smtClean="0">
                <a:solidFill>
                  <a:srgbClr val="00B0F0"/>
                </a:solidFill>
              </a:rPr>
              <a:t>ISHAN GOEL</a:t>
            </a:r>
            <a:endParaRPr lang="en-IN" sz="2800" b="1" dirty="0">
              <a:solidFill>
                <a:srgbClr val="00B0F0"/>
              </a:solidFill>
            </a:endParaRPr>
          </a:p>
        </p:txBody>
      </p:sp>
      <p:sp>
        <p:nvSpPr>
          <p:cNvPr id="9" name="TextBox 8">
            <a:extLst>
              <a:ext uri="{FF2B5EF4-FFF2-40B4-BE49-F238E27FC236}">
                <a16:creationId xmlns:a16="http://schemas.microsoft.com/office/drawing/2014/main" xmlns="" id="{4EA455AF-D63A-4B52-8F66-D7B0A2C0187B}"/>
              </a:ext>
            </a:extLst>
          </p:cNvPr>
          <p:cNvSpPr txBox="1"/>
          <p:nvPr/>
        </p:nvSpPr>
        <p:spPr>
          <a:xfrm>
            <a:off x="7006922" y="4003447"/>
            <a:ext cx="3102964" cy="523220"/>
          </a:xfrm>
          <a:prstGeom prst="rect">
            <a:avLst/>
          </a:prstGeom>
          <a:noFill/>
        </p:spPr>
        <p:txBody>
          <a:bodyPr wrap="square" rtlCol="0">
            <a:spAutoFit/>
          </a:bodyPr>
          <a:lstStyle/>
          <a:p>
            <a:r>
              <a:rPr lang="en-IN" sz="2800" b="1" dirty="0"/>
              <a:t>SUBMITTED </a:t>
            </a:r>
            <a:r>
              <a:rPr lang="en-IN" sz="2800" b="1" dirty="0" smtClean="0"/>
              <a:t>TO:</a:t>
            </a:r>
            <a:endParaRPr lang="en-IN" sz="2800" b="1" dirty="0"/>
          </a:p>
        </p:txBody>
      </p:sp>
      <p:sp>
        <p:nvSpPr>
          <p:cNvPr id="10" name="TextBox 9">
            <a:extLst>
              <a:ext uri="{FF2B5EF4-FFF2-40B4-BE49-F238E27FC236}">
                <a16:creationId xmlns:a16="http://schemas.microsoft.com/office/drawing/2014/main" xmlns="" id="{51759A55-DE0A-4D19-9772-2B503CDEC8C8}"/>
              </a:ext>
            </a:extLst>
          </p:cNvPr>
          <p:cNvSpPr txBox="1"/>
          <p:nvPr/>
        </p:nvSpPr>
        <p:spPr>
          <a:xfrm>
            <a:off x="7006922" y="4800175"/>
            <a:ext cx="4999275" cy="1261884"/>
          </a:xfrm>
          <a:prstGeom prst="rect">
            <a:avLst/>
          </a:prstGeom>
          <a:noFill/>
        </p:spPr>
        <p:txBody>
          <a:bodyPr wrap="square" rtlCol="0">
            <a:spAutoFit/>
          </a:bodyPr>
          <a:lstStyle/>
          <a:p>
            <a:r>
              <a:rPr lang="en-IN" sz="2800" b="1" dirty="0" err="1" smtClean="0">
                <a:solidFill>
                  <a:srgbClr val="00B0F0"/>
                </a:solidFill>
              </a:rPr>
              <a:t>Dr.</a:t>
            </a:r>
            <a:r>
              <a:rPr lang="en-IN" sz="2800" b="1" dirty="0" smtClean="0">
                <a:solidFill>
                  <a:srgbClr val="00B0F0"/>
                </a:solidFill>
              </a:rPr>
              <a:t> RAJINI GK</a:t>
            </a:r>
          </a:p>
          <a:p>
            <a:r>
              <a:rPr lang="en-US" sz="2400" b="1" dirty="0">
                <a:latin typeface="Arial" panose="020B0604020202020204" pitchFamily="34" charset="0"/>
                <a:cs typeface="Arial" panose="020B0604020202020204" pitchFamily="34" charset="0"/>
              </a:rPr>
              <a:t>Associate </a:t>
            </a:r>
            <a:r>
              <a:rPr lang="en-US" sz="2400" b="1" dirty="0" smtClean="0">
                <a:latin typeface="Arial" panose="020B0604020202020204" pitchFamily="34" charset="0"/>
                <a:cs typeface="Arial" panose="020B0604020202020204" pitchFamily="34" charset="0"/>
              </a:rPr>
              <a:t>Professor</a:t>
            </a:r>
          </a:p>
          <a:p>
            <a:r>
              <a:rPr lang="en-US" sz="2400" b="1" dirty="0">
                <a:latin typeface="Arial" panose="020B0604020202020204" pitchFamily="34" charset="0"/>
                <a:cs typeface="Arial" panose="020B0604020202020204" pitchFamily="34" charset="0"/>
              </a:rPr>
              <a:t>School of Electrical Engineering</a:t>
            </a:r>
            <a:endParaRPr lang="en-IN" sz="2400" b="1"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9374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35302" y="122962"/>
            <a:ext cx="2975432" cy="421654"/>
          </a:xfrm>
          <a:prstGeom prst="rect">
            <a:avLst/>
          </a:prstGeom>
        </p:spPr>
        <p:txBody>
          <a:bodyPr wrap="square">
            <a:spAutoFit/>
          </a:bodyPr>
          <a:lstStyle/>
          <a:p>
            <a:pPr>
              <a:lnSpc>
                <a:spcPct val="107000"/>
              </a:lnSpc>
              <a:spcAft>
                <a:spcPts val="800"/>
              </a:spcAft>
            </a:pPr>
            <a:r>
              <a:rPr lang="en-IN" sz="2000" b="1" dirty="0">
                <a:latin typeface="Calibri" panose="020F0502020204030204" pitchFamily="34" charset="0"/>
                <a:ea typeface="Calibri" panose="020F0502020204030204" pitchFamily="34" charset="0"/>
                <a:cs typeface="Mangal" panose="02040503050203030202" pitchFamily="18" charset="0"/>
              </a:rPr>
              <a:t>Result of segmentation</a:t>
            </a:r>
            <a:endParaRPr lang="en-US" sz="20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p:cNvPicPr/>
          <p:nvPr/>
        </p:nvPicPr>
        <p:blipFill rotWithShape="1">
          <a:blip r:embed="rId2">
            <a:extLst>
              <a:ext uri="{28A0092B-C50C-407E-A947-70E740481C1C}">
                <a14:useLocalDpi xmlns:a14="http://schemas.microsoft.com/office/drawing/2010/main" val="0"/>
              </a:ext>
            </a:extLst>
          </a:blip>
          <a:srcRect l="37558" t="15960" r="38844" b="11330"/>
          <a:stretch/>
        </p:blipFill>
        <p:spPr bwMode="auto">
          <a:xfrm>
            <a:off x="3875964" y="805217"/>
            <a:ext cx="5158853" cy="57593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9765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509490"/>
          </a:xfrm>
        </p:spPr>
        <p:txBody>
          <a:bodyPr>
            <a:normAutofit/>
          </a:bodyPr>
          <a:lstStyle/>
          <a:p>
            <a:pPr algn="ctr"/>
            <a:r>
              <a:rPr lang="en-US" dirty="0" smtClean="0"/>
              <a:t>Segmentation using SLIC(Simple Linear iterative clustering)</a:t>
            </a:r>
            <a:endParaRPr lang="en-IN" dirty="0"/>
          </a:p>
        </p:txBody>
      </p:sp>
      <p:sp>
        <p:nvSpPr>
          <p:cNvPr id="3" name="Content Placeholder 2"/>
          <p:cNvSpPr>
            <a:spLocks noGrp="1"/>
          </p:cNvSpPr>
          <p:nvPr>
            <p:ph idx="1"/>
          </p:nvPr>
        </p:nvSpPr>
        <p:spPr>
          <a:xfrm>
            <a:off x="1458097" y="1779373"/>
            <a:ext cx="10046515" cy="4856205"/>
          </a:xfrm>
        </p:spPr>
        <p:txBody>
          <a:bodyPr>
            <a:normAutofit fontScale="92500" lnSpcReduction="10000"/>
          </a:bodyPr>
          <a:lstStyle/>
          <a:p>
            <a:r>
              <a:rPr lang="en-IN" dirty="0"/>
              <a:t> from </a:t>
            </a:r>
            <a:r>
              <a:rPr lang="en-IN" dirty="0" err="1"/>
              <a:t>skimage</a:t>
            </a:r>
            <a:r>
              <a:rPr lang="en-IN" dirty="0"/>
              <a:t> import segmentation</a:t>
            </a:r>
          </a:p>
          <a:p>
            <a:r>
              <a:rPr lang="en-IN" dirty="0"/>
              <a:t>    import </a:t>
            </a:r>
            <a:r>
              <a:rPr lang="en-IN" dirty="0" err="1"/>
              <a:t>numpy</a:t>
            </a:r>
            <a:r>
              <a:rPr lang="en-IN" dirty="0"/>
              <a:t> as np</a:t>
            </a:r>
          </a:p>
          <a:p>
            <a:r>
              <a:rPr lang="en-IN" dirty="0"/>
              <a:t>    import cv2</a:t>
            </a:r>
          </a:p>
          <a:p>
            <a:r>
              <a:rPr lang="en-IN" dirty="0"/>
              <a:t>    from </a:t>
            </a:r>
            <a:r>
              <a:rPr lang="en-IN" dirty="0" err="1"/>
              <a:t>skimage</a:t>
            </a:r>
            <a:r>
              <a:rPr lang="en-IN" dirty="0"/>
              <a:t> import morphology</a:t>
            </a:r>
          </a:p>
          <a:p>
            <a:r>
              <a:rPr lang="en-IN" dirty="0"/>
              <a:t>    from </a:t>
            </a:r>
            <a:r>
              <a:rPr lang="en-IN" dirty="0" err="1"/>
              <a:t>matplotlib</a:t>
            </a:r>
            <a:r>
              <a:rPr lang="en-IN" dirty="0"/>
              <a:t> import </a:t>
            </a:r>
            <a:r>
              <a:rPr lang="en-IN" dirty="0" err="1"/>
              <a:t>pyplot</a:t>
            </a:r>
            <a:r>
              <a:rPr lang="en-IN" dirty="0"/>
              <a:t> as </a:t>
            </a:r>
            <a:r>
              <a:rPr lang="en-IN" dirty="0" err="1"/>
              <a:t>plt</a:t>
            </a:r>
            <a:endParaRPr lang="en-IN" dirty="0"/>
          </a:p>
          <a:p>
            <a:r>
              <a:rPr lang="en-IN" dirty="0"/>
              <a:t>    from </a:t>
            </a:r>
            <a:r>
              <a:rPr lang="en-IN" dirty="0" err="1"/>
              <a:t>skimage.segmentation</a:t>
            </a:r>
            <a:r>
              <a:rPr lang="en-IN" dirty="0"/>
              <a:t> import </a:t>
            </a:r>
            <a:r>
              <a:rPr lang="en-IN" dirty="0" err="1"/>
              <a:t>mark_boundaries</a:t>
            </a:r>
            <a:endParaRPr lang="en-IN" dirty="0"/>
          </a:p>
          <a:p>
            <a:r>
              <a:rPr lang="en-IN" dirty="0" smtClean="0"/>
              <a:t>    image </a:t>
            </a:r>
            <a:r>
              <a:rPr lang="en-IN" dirty="0"/>
              <a:t>= cv2.cvtColor(</a:t>
            </a:r>
            <a:r>
              <a:rPr lang="en-IN" dirty="0" err="1"/>
              <a:t>img</a:t>
            </a:r>
            <a:r>
              <a:rPr lang="en-IN" dirty="0"/>
              <a:t>, cv2.COLOR_BGR2LAB)</a:t>
            </a:r>
          </a:p>
          <a:p>
            <a:r>
              <a:rPr lang="en-IN" dirty="0" smtClean="0"/>
              <a:t>    segments </a:t>
            </a:r>
            <a:r>
              <a:rPr lang="en-IN" dirty="0"/>
              <a:t>= </a:t>
            </a:r>
            <a:r>
              <a:rPr lang="en-IN" dirty="0" err="1"/>
              <a:t>segmentation.slic</a:t>
            </a:r>
            <a:r>
              <a:rPr lang="en-IN" dirty="0"/>
              <a:t>(image, compactness=1, </a:t>
            </a:r>
            <a:r>
              <a:rPr lang="en-IN" dirty="0" err="1"/>
              <a:t>n_segments</a:t>
            </a:r>
            <a:r>
              <a:rPr lang="en-IN" dirty="0"/>
              <a:t>=3)</a:t>
            </a:r>
          </a:p>
          <a:p>
            <a:r>
              <a:rPr lang="en-IN" dirty="0" smtClean="0"/>
              <a:t>    region2=segments</a:t>
            </a:r>
            <a:r>
              <a:rPr lang="en-IN" dirty="0"/>
              <a:t>==2</a:t>
            </a:r>
          </a:p>
          <a:p>
            <a:r>
              <a:rPr lang="en-IN" dirty="0"/>
              <a:t>    region0=segments==0</a:t>
            </a:r>
          </a:p>
          <a:p>
            <a:r>
              <a:rPr lang="en-IN" dirty="0"/>
              <a:t>    region1=segments==1</a:t>
            </a:r>
          </a:p>
          <a:p>
            <a:r>
              <a:rPr lang="en-IN" dirty="0"/>
              <a:t>    region3=segments==3</a:t>
            </a:r>
          </a:p>
          <a:p>
            <a:pPr marL="0" indent="0">
              <a:buNone/>
            </a:pPr>
            <a:r>
              <a:rPr lang="en-IN" dirty="0" smtClean="0"/>
              <a:t> </a:t>
            </a:r>
            <a:endParaRPr lang="en-IN" dirty="0"/>
          </a:p>
        </p:txBody>
      </p:sp>
    </p:spTree>
    <p:extLst>
      <p:ext uri="{BB962C8B-B14F-4D97-AF65-F5344CB8AC3E}">
        <p14:creationId xmlns:p14="http://schemas.microsoft.com/office/powerpoint/2010/main" val="1880351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6950" y="0"/>
            <a:ext cx="9947661" cy="6858000"/>
          </a:xfrm>
        </p:spPr>
        <p:txBody>
          <a:bodyPr>
            <a:normAutofit fontScale="92500" lnSpcReduction="20000"/>
          </a:bodyPr>
          <a:lstStyle/>
          <a:p>
            <a:r>
              <a:rPr lang="en-IN" dirty="0"/>
              <a:t> for </a:t>
            </a:r>
            <a:r>
              <a:rPr lang="en-IN" dirty="0" err="1"/>
              <a:t>i</a:t>
            </a:r>
            <a:r>
              <a:rPr lang="en-IN" dirty="0"/>
              <a:t> in range(0,256):</a:t>
            </a:r>
          </a:p>
          <a:p>
            <a:r>
              <a:rPr lang="en-IN" dirty="0"/>
              <a:t>        for j in range (0,256):</a:t>
            </a:r>
          </a:p>
          <a:p>
            <a:r>
              <a:rPr lang="en-IN" dirty="0"/>
              <a:t>            if region0[</a:t>
            </a:r>
            <a:r>
              <a:rPr lang="en-IN" dirty="0" err="1"/>
              <a:t>i</a:t>
            </a:r>
            <a:r>
              <a:rPr lang="en-IN" dirty="0"/>
              <a:t>][j]==True:</a:t>
            </a:r>
          </a:p>
          <a:p>
            <a:r>
              <a:rPr lang="en-IN" dirty="0"/>
              <a:t>                image[</a:t>
            </a:r>
            <a:r>
              <a:rPr lang="en-IN" dirty="0" err="1"/>
              <a:t>i</a:t>
            </a:r>
            <a:r>
              <a:rPr lang="en-IN" dirty="0"/>
              <a:t>][j][0]=0</a:t>
            </a:r>
          </a:p>
          <a:p>
            <a:r>
              <a:rPr lang="en-IN" dirty="0"/>
              <a:t>                image[</a:t>
            </a:r>
            <a:r>
              <a:rPr lang="en-IN" dirty="0" err="1"/>
              <a:t>i</a:t>
            </a:r>
            <a:r>
              <a:rPr lang="en-IN" dirty="0"/>
              <a:t>][j][1]=0</a:t>
            </a:r>
          </a:p>
          <a:p>
            <a:r>
              <a:rPr lang="en-IN" dirty="0"/>
              <a:t>                image[</a:t>
            </a:r>
            <a:r>
              <a:rPr lang="en-IN" dirty="0" err="1"/>
              <a:t>i</a:t>
            </a:r>
            <a:r>
              <a:rPr lang="en-IN" dirty="0"/>
              <a:t>][j][2]=0</a:t>
            </a:r>
          </a:p>
          <a:p>
            <a:r>
              <a:rPr lang="en-IN" dirty="0"/>
              <a:t>    for </a:t>
            </a:r>
            <a:r>
              <a:rPr lang="en-IN" dirty="0" err="1"/>
              <a:t>i</a:t>
            </a:r>
            <a:r>
              <a:rPr lang="en-IN" dirty="0"/>
              <a:t> in range(0,256):</a:t>
            </a:r>
          </a:p>
          <a:p>
            <a:r>
              <a:rPr lang="en-IN" dirty="0"/>
              <a:t>        for j in range (0,256):</a:t>
            </a:r>
          </a:p>
          <a:p>
            <a:r>
              <a:rPr lang="en-IN" dirty="0"/>
              <a:t>            if region1[</a:t>
            </a:r>
            <a:r>
              <a:rPr lang="en-IN" dirty="0" err="1"/>
              <a:t>i</a:t>
            </a:r>
            <a:r>
              <a:rPr lang="en-IN" dirty="0"/>
              <a:t>][j]==True:</a:t>
            </a:r>
          </a:p>
          <a:p>
            <a:r>
              <a:rPr lang="en-IN" dirty="0"/>
              <a:t>                image[</a:t>
            </a:r>
            <a:r>
              <a:rPr lang="en-IN" dirty="0" err="1"/>
              <a:t>i</a:t>
            </a:r>
            <a:r>
              <a:rPr lang="en-IN" dirty="0"/>
              <a:t>][j][0]=0</a:t>
            </a:r>
          </a:p>
          <a:p>
            <a:r>
              <a:rPr lang="en-IN" dirty="0"/>
              <a:t>                image[</a:t>
            </a:r>
            <a:r>
              <a:rPr lang="en-IN" dirty="0" err="1"/>
              <a:t>i</a:t>
            </a:r>
            <a:r>
              <a:rPr lang="en-IN" dirty="0"/>
              <a:t>][j][1]=0</a:t>
            </a:r>
          </a:p>
          <a:p>
            <a:r>
              <a:rPr lang="en-IN" dirty="0"/>
              <a:t>                image[</a:t>
            </a:r>
            <a:r>
              <a:rPr lang="en-IN" dirty="0" err="1"/>
              <a:t>i</a:t>
            </a:r>
            <a:r>
              <a:rPr lang="en-IN" dirty="0"/>
              <a:t>][j][2]=0</a:t>
            </a:r>
          </a:p>
          <a:p>
            <a:r>
              <a:rPr lang="en-IN" dirty="0"/>
              <a:t>    </a:t>
            </a:r>
            <a:r>
              <a:rPr lang="en-IN" dirty="0" err="1"/>
              <a:t>seg_img</a:t>
            </a:r>
            <a:r>
              <a:rPr lang="en-IN" dirty="0"/>
              <a:t>=image</a:t>
            </a:r>
          </a:p>
          <a:p>
            <a:r>
              <a:rPr lang="en-IN" dirty="0"/>
              <a:t>    </a:t>
            </a:r>
            <a:r>
              <a:rPr lang="en-IN" dirty="0" err="1"/>
              <a:t>seg_img</a:t>
            </a:r>
            <a:r>
              <a:rPr lang="en-IN" dirty="0"/>
              <a:t>=cv2.cvtColor(</a:t>
            </a:r>
            <a:r>
              <a:rPr lang="en-IN" dirty="0" err="1"/>
              <a:t>seg_img</a:t>
            </a:r>
            <a:r>
              <a:rPr lang="en-IN" dirty="0"/>
              <a:t>, cv2.COLOR_LAB2RGB)</a:t>
            </a:r>
          </a:p>
          <a:p>
            <a:r>
              <a:rPr lang="en-IN" dirty="0"/>
              <a:t>    for </a:t>
            </a:r>
            <a:r>
              <a:rPr lang="en-IN" dirty="0" err="1"/>
              <a:t>i</a:t>
            </a:r>
            <a:r>
              <a:rPr lang="en-IN" dirty="0"/>
              <a:t> in range(0,256):</a:t>
            </a:r>
          </a:p>
          <a:p>
            <a:r>
              <a:rPr lang="en-IN" dirty="0"/>
              <a:t>         for j in range (0,256):</a:t>
            </a:r>
          </a:p>
          <a:p>
            <a:r>
              <a:rPr lang="en-IN" dirty="0"/>
              <a:t>                  if </a:t>
            </a:r>
            <a:r>
              <a:rPr lang="en-IN" dirty="0" err="1"/>
              <a:t>seg_img</a:t>
            </a:r>
            <a:r>
              <a:rPr lang="en-IN" dirty="0"/>
              <a:t>[</a:t>
            </a:r>
            <a:r>
              <a:rPr lang="en-IN" dirty="0" err="1"/>
              <a:t>i</a:t>
            </a:r>
            <a:r>
              <a:rPr lang="en-IN" dirty="0"/>
              <a:t>][j][0]==0 and </a:t>
            </a:r>
            <a:r>
              <a:rPr lang="en-IN" dirty="0" err="1"/>
              <a:t>seg_img</a:t>
            </a:r>
            <a:r>
              <a:rPr lang="en-IN" dirty="0"/>
              <a:t>[</a:t>
            </a:r>
            <a:r>
              <a:rPr lang="en-IN" dirty="0" err="1"/>
              <a:t>i</a:t>
            </a:r>
            <a:r>
              <a:rPr lang="en-IN" dirty="0"/>
              <a:t>][j][1]==64 and </a:t>
            </a:r>
            <a:r>
              <a:rPr lang="en-IN" dirty="0" err="1"/>
              <a:t>seg_img</a:t>
            </a:r>
            <a:r>
              <a:rPr lang="en-IN" dirty="0"/>
              <a:t>[</a:t>
            </a:r>
            <a:r>
              <a:rPr lang="en-IN" dirty="0" err="1"/>
              <a:t>i</a:t>
            </a:r>
            <a:r>
              <a:rPr lang="en-IN" dirty="0"/>
              <a:t>][j][2]==194:</a:t>
            </a:r>
          </a:p>
          <a:p>
            <a:r>
              <a:rPr lang="en-IN" dirty="0"/>
              <a:t>                        </a:t>
            </a:r>
            <a:r>
              <a:rPr lang="en-IN" dirty="0" err="1"/>
              <a:t>seg_img</a:t>
            </a:r>
            <a:r>
              <a:rPr lang="en-IN" dirty="0"/>
              <a:t>[</a:t>
            </a:r>
            <a:r>
              <a:rPr lang="en-IN" dirty="0" err="1"/>
              <a:t>i</a:t>
            </a:r>
            <a:r>
              <a:rPr lang="en-IN" dirty="0"/>
              <a:t>][j][0]=0</a:t>
            </a:r>
          </a:p>
          <a:p>
            <a:r>
              <a:rPr lang="en-IN" dirty="0"/>
              <a:t>                        </a:t>
            </a:r>
            <a:r>
              <a:rPr lang="en-IN" dirty="0" err="1"/>
              <a:t>seg_img</a:t>
            </a:r>
            <a:r>
              <a:rPr lang="en-IN" dirty="0"/>
              <a:t>[</a:t>
            </a:r>
            <a:r>
              <a:rPr lang="en-IN" dirty="0" err="1"/>
              <a:t>i</a:t>
            </a:r>
            <a:r>
              <a:rPr lang="en-IN" dirty="0"/>
              <a:t>][j][1]=0</a:t>
            </a:r>
          </a:p>
          <a:p>
            <a:r>
              <a:rPr lang="en-IN" dirty="0"/>
              <a:t>                        </a:t>
            </a:r>
            <a:r>
              <a:rPr lang="en-IN" dirty="0" err="1"/>
              <a:t>seg_img</a:t>
            </a:r>
            <a:r>
              <a:rPr lang="en-IN" dirty="0"/>
              <a:t>[</a:t>
            </a:r>
            <a:r>
              <a:rPr lang="en-IN" dirty="0" err="1"/>
              <a:t>i</a:t>
            </a:r>
            <a:r>
              <a:rPr lang="en-IN" dirty="0"/>
              <a:t>][j][2]=0</a:t>
            </a:r>
          </a:p>
          <a:p>
            <a:endParaRPr lang="en-IN" dirty="0"/>
          </a:p>
        </p:txBody>
      </p:sp>
    </p:spTree>
    <p:extLst>
      <p:ext uri="{BB962C8B-B14F-4D97-AF65-F5344CB8AC3E}">
        <p14:creationId xmlns:p14="http://schemas.microsoft.com/office/powerpoint/2010/main" val="2023713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4151" y="552732"/>
            <a:ext cx="8911687" cy="1280890"/>
          </a:xfrm>
        </p:spPr>
        <p:txBody>
          <a:bodyPr/>
          <a:lstStyle/>
          <a:p>
            <a:r>
              <a:rPr lang="en-US" b="1" dirty="0"/>
              <a:t>O</a:t>
            </a:r>
            <a:r>
              <a:rPr lang="en-US" b="1" dirty="0" smtClean="0"/>
              <a:t>utput</a:t>
            </a:r>
            <a:endParaRPr lang="en-IN" b="1" dirty="0"/>
          </a:p>
        </p:txBody>
      </p:sp>
      <p:pic>
        <p:nvPicPr>
          <p:cNvPr id="4" name="Content Placeholder 3"/>
          <p:cNvPicPr>
            <a:picLocks noGrp="1" noChangeAspect="1"/>
          </p:cNvPicPr>
          <p:nvPr>
            <p:ph idx="1"/>
          </p:nvPr>
        </p:nvPicPr>
        <p:blipFill>
          <a:blip r:embed="rId2"/>
          <a:stretch>
            <a:fillRect/>
          </a:stretch>
        </p:blipFill>
        <p:spPr>
          <a:xfrm>
            <a:off x="2014151" y="1193177"/>
            <a:ext cx="8773298" cy="5454758"/>
          </a:xfrm>
          <a:prstGeom prst="rect">
            <a:avLst/>
          </a:prstGeom>
        </p:spPr>
      </p:pic>
    </p:spTree>
    <p:extLst>
      <p:ext uri="{BB962C8B-B14F-4D97-AF65-F5344CB8AC3E}">
        <p14:creationId xmlns:p14="http://schemas.microsoft.com/office/powerpoint/2010/main" val="2320708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29197" y="235896"/>
            <a:ext cx="6096000" cy="754758"/>
          </a:xfrm>
          <a:prstGeom prst="rect">
            <a:avLst/>
          </a:prstGeom>
        </p:spPr>
        <p:txBody>
          <a:bodyPr>
            <a:spAutoFit/>
          </a:bodyPr>
          <a:lstStyle/>
          <a:p>
            <a:pPr>
              <a:lnSpc>
                <a:spcPct val="107000"/>
              </a:lnSpc>
              <a:spcAft>
                <a:spcPts val="800"/>
              </a:spcAft>
            </a:pPr>
            <a:r>
              <a:rPr lang="en-IN" b="1" dirty="0">
                <a:latin typeface="Calibri" panose="020F0502020204030204" pitchFamily="34" charset="0"/>
                <a:ea typeface="Calibri" panose="020F0502020204030204" pitchFamily="34" charset="0"/>
                <a:cs typeface="Mangal" panose="02040503050203030202" pitchFamily="18" charset="0"/>
              </a:rPr>
              <a:t>SLIC ALGO (simple linear iterative clustering)</a:t>
            </a:r>
            <a:endParaRPr lang="en-US" sz="105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latin typeface="Calibri" panose="020F0502020204030204" pitchFamily="34" charset="0"/>
                <a:ea typeface="Calibri" panose="020F0502020204030204" pitchFamily="34" charset="0"/>
                <a:cs typeface="Mangal" panose="02040503050203030202" pitchFamily="18" charset="0"/>
              </a:rPr>
              <a:t>  </a:t>
            </a:r>
            <a:r>
              <a:rPr lang="en-IN" sz="1600" b="1" dirty="0">
                <a:latin typeface="Calibri" panose="020F0502020204030204" pitchFamily="34" charset="0"/>
                <a:ea typeface="Calibri" panose="020F0502020204030204" pitchFamily="34" charset="0"/>
                <a:cs typeface="Mangal" panose="02040503050203030202" pitchFamily="18" charset="0"/>
              </a:rPr>
              <a:t>Distance measure</a:t>
            </a:r>
            <a:endParaRPr lang="en-US" sz="105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p:cNvPicPr/>
          <p:nvPr/>
        </p:nvPicPr>
        <p:blipFill>
          <a:blip r:embed="rId2"/>
          <a:stretch>
            <a:fillRect/>
          </a:stretch>
        </p:blipFill>
        <p:spPr>
          <a:xfrm>
            <a:off x="4567237" y="1176337"/>
            <a:ext cx="3057525" cy="847725"/>
          </a:xfrm>
          <a:prstGeom prst="rect">
            <a:avLst/>
          </a:prstGeom>
        </p:spPr>
      </p:pic>
      <p:pic>
        <p:nvPicPr>
          <p:cNvPr id="6" name="Picture 5"/>
          <p:cNvPicPr/>
          <p:nvPr/>
        </p:nvPicPr>
        <p:blipFill>
          <a:blip r:embed="rId3"/>
          <a:stretch>
            <a:fillRect/>
          </a:stretch>
        </p:blipFill>
        <p:spPr>
          <a:xfrm>
            <a:off x="4777072" y="2051358"/>
            <a:ext cx="1000125" cy="219075"/>
          </a:xfrm>
          <a:prstGeom prst="rect">
            <a:avLst/>
          </a:prstGeom>
        </p:spPr>
      </p:pic>
      <p:sp>
        <p:nvSpPr>
          <p:cNvPr id="7" name="Rectangle 6"/>
          <p:cNvSpPr/>
          <p:nvPr/>
        </p:nvSpPr>
        <p:spPr>
          <a:xfrm>
            <a:off x="3252717" y="2297729"/>
            <a:ext cx="4804457" cy="369332"/>
          </a:xfrm>
          <a:prstGeom prst="rect">
            <a:avLst/>
          </a:prstGeom>
        </p:spPr>
        <p:txBody>
          <a:bodyPr wrap="none">
            <a:spAutoFit/>
          </a:bodyPr>
          <a:lstStyle/>
          <a:p>
            <a:r>
              <a:rPr lang="en-IN" dirty="0">
                <a:latin typeface="Calibri" panose="020F0502020204030204" pitchFamily="34" charset="0"/>
                <a:ea typeface="Calibri" panose="020F0502020204030204" pitchFamily="34" charset="0"/>
                <a:cs typeface="Mangal" panose="02040503050203030202" pitchFamily="18" charset="0"/>
              </a:rPr>
              <a:t>m-&gt; measure(proximity consider for a </a:t>
            </a:r>
            <a:r>
              <a:rPr lang="en-IN" dirty="0" err="1">
                <a:latin typeface="Calibri" panose="020F0502020204030204" pitchFamily="34" charset="0"/>
                <a:ea typeface="Calibri" panose="020F0502020204030204" pitchFamily="34" charset="0"/>
                <a:cs typeface="Mangal" panose="02040503050203030202" pitchFamily="18" charset="0"/>
              </a:rPr>
              <a:t>superpixel</a:t>
            </a:r>
            <a:r>
              <a:rPr lang="en-IN" dirty="0">
                <a:latin typeface="Calibri" panose="020F0502020204030204" pitchFamily="34" charset="0"/>
                <a:ea typeface="Calibri" panose="020F0502020204030204" pitchFamily="34" charset="0"/>
                <a:cs typeface="Mangal" panose="02040503050203030202" pitchFamily="18" charset="0"/>
              </a:rPr>
              <a:t>)</a:t>
            </a:r>
            <a:endParaRPr lang="en-US" dirty="0"/>
          </a:p>
        </p:txBody>
      </p:sp>
      <p:sp>
        <p:nvSpPr>
          <p:cNvPr id="8" name="Rectangle 7"/>
          <p:cNvSpPr/>
          <p:nvPr/>
        </p:nvSpPr>
        <p:spPr>
          <a:xfrm>
            <a:off x="5777197" y="2841427"/>
            <a:ext cx="604461" cy="388696"/>
          </a:xfrm>
          <a:prstGeom prst="rect">
            <a:avLst/>
          </a:prstGeom>
        </p:spPr>
        <p:txBody>
          <a:bodyPr wrap="none">
            <a:spAutoFit/>
          </a:bodyPr>
          <a:lstStyle/>
          <a:p>
            <a:pPr algn="ctr">
              <a:lnSpc>
                <a:spcPct val="107000"/>
              </a:lnSpc>
              <a:spcAft>
                <a:spcPts val="800"/>
              </a:spcAft>
            </a:pPr>
            <a:r>
              <a:rPr lang="en-IN" b="1" dirty="0">
                <a:latin typeface="Calibri" panose="020F0502020204030204" pitchFamily="34" charset="0"/>
                <a:ea typeface="Calibri" panose="020F0502020204030204" pitchFamily="34" charset="0"/>
                <a:cs typeface="Mangal" panose="02040503050203030202" pitchFamily="18" charset="0"/>
              </a:rPr>
              <a:t>Eq-1</a:t>
            </a:r>
            <a:endParaRPr lang="en-US" sz="1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9" name="Rectangle 2"/>
          <p:cNvSpPr>
            <a:spLocks noChangeArrowheads="1"/>
          </p:cNvSpPr>
          <p:nvPr/>
        </p:nvSpPr>
        <p:spPr bwMode="auto">
          <a:xfrm>
            <a:off x="2497541" y="3793185"/>
            <a:ext cx="30161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Gradient measure</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1025"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028" y="4350199"/>
            <a:ext cx="8207260" cy="5151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p:cNvSpPr>
            <a:spLocks noChangeArrowheads="1"/>
          </p:cNvSpPr>
          <p:nvPr/>
        </p:nvSpPr>
        <p:spPr bwMode="auto">
          <a:xfrm>
            <a:off x="2572604" y="5181199"/>
            <a:ext cx="58821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where I(x, y) is the lab vector corresponding to the pixel at position (x, y), and </a:t>
            </a:r>
            <a:r>
              <a:rPr kumimoji="0" lang="en-US" altLang="en-US" sz="16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k.k</a:t>
            </a: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 is the L2 norm</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9716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9301" y="616115"/>
            <a:ext cx="8884693" cy="5135637"/>
          </a:xfrm>
          <a:prstGeom prst="rect">
            <a:avLst/>
          </a:prstGeom>
        </p:spPr>
        <p:txBody>
          <a:bodyPr wrap="square">
            <a:spAutoFit/>
          </a:bodyPr>
          <a:lstStyle/>
          <a:p>
            <a:pPr>
              <a:lnSpc>
                <a:spcPct val="107000"/>
              </a:lnSpc>
              <a:spcAft>
                <a:spcPts val="800"/>
              </a:spcAft>
            </a:pPr>
            <a:r>
              <a:rPr lang="en-IN" sz="2800" b="1" dirty="0" smtClean="0">
                <a:latin typeface="Calibri" panose="020F0502020204030204" pitchFamily="34" charset="0"/>
                <a:ea typeface="Calibri" panose="020F0502020204030204" pitchFamily="34" charset="0"/>
                <a:cs typeface="Mangal" panose="02040503050203030202" pitchFamily="18" charset="0"/>
              </a:rPr>
              <a:t>Algorithm</a:t>
            </a:r>
          </a:p>
          <a:p>
            <a:pPr>
              <a:lnSpc>
                <a:spcPct val="107000"/>
              </a:lnSpc>
              <a:spcAft>
                <a:spcPts val="800"/>
              </a:spcAft>
            </a:pP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1) Initialize cluster </a:t>
            </a:r>
            <a:r>
              <a:rPr lang="en-IN" dirty="0" err="1">
                <a:latin typeface="Calibri" panose="020F0502020204030204" pitchFamily="34" charset="0"/>
                <a:ea typeface="Calibri" panose="020F0502020204030204" pitchFamily="34" charset="0"/>
                <a:cs typeface="Mangal" panose="02040503050203030202" pitchFamily="18" charset="0"/>
              </a:rPr>
              <a:t>centers</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Ck</a:t>
            </a:r>
            <a:r>
              <a:rPr lang="en-IN" dirty="0">
                <a:latin typeface="Calibri" panose="020F0502020204030204" pitchFamily="34" charset="0"/>
                <a:ea typeface="Calibri" panose="020F0502020204030204" pitchFamily="34" charset="0"/>
                <a:cs typeface="Mangal" panose="02040503050203030202" pitchFamily="18" charset="0"/>
              </a:rPr>
              <a:t> = [</a:t>
            </a:r>
            <a:r>
              <a:rPr lang="en-IN" dirty="0" err="1">
                <a:latin typeface="Calibri" panose="020F0502020204030204" pitchFamily="34" charset="0"/>
                <a:ea typeface="Calibri" panose="020F0502020204030204" pitchFamily="34" charset="0"/>
                <a:cs typeface="Mangal" panose="02040503050203030202" pitchFamily="18" charset="0"/>
              </a:rPr>
              <a:t>lk</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ak</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bk</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xk</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yk</a:t>
            </a:r>
            <a:r>
              <a:rPr lang="en-IN" dirty="0">
                <a:latin typeface="Calibri" panose="020F0502020204030204" pitchFamily="34" charset="0"/>
                <a:ea typeface="Calibri" panose="020F0502020204030204" pitchFamily="34" charset="0"/>
                <a:cs typeface="Mangal" panose="02040503050203030202" pitchFamily="18" charset="0"/>
              </a:rPr>
              <a:t>]^T by sampling pixels at regular grid steps S.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2: Shift cluster </a:t>
            </a:r>
            <a:r>
              <a:rPr lang="en-IN" dirty="0" err="1">
                <a:latin typeface="Calibri" panose="020F0502020204030204" pitchFamily="34" charset="0"/>
                <a:ea typeface="Calibri" panose="020F0502020204030204" pitchFamily="34" charset="0"/>
                <a:cs typeface="Mangal" panose="02040503050203030202" pitchFamily="18" charset="0"/>
              </a:rPr>
              <a:t>centers</a:t>
            </a:r>
            <a:r>
              <a:rPr lang="en-IN" dirty="0">
                <a:latin typeface="Calibri" panose="020F0502020204030204" pitchFamily="34" charset="0"/>
                <a:ea typeface="Calibri" panose="020F0502020204030204" pitchFamily="34" charset="0"/>
                <a:cs typeface="Mangal" panose="02040503050203030202" pitchFamily="18" charset="0"/>
              </a:rPr>
              <a:t> in an n × n </a:t>
            </a:r>
            <a:r>
              <a:rPr lang="en-IN" dirty="0" err="1">
                <a:latin typeface="Calibri" panose="020F0502020204030204" pitchFamily="34" charset="0"/>
                <a:ea typeface="Calibri" panose="020F0502020204030204" pitchFamily="34" charset="0"/>
                <a:cs typeface="Mangal" panose="02040503050203030202" pitchFamily="18" charset="0"/>
              </a:rPr>
              <a:t>neighborhood</a:t>
            </a:r>
            <a:r>
              <a:rPr lang="en-IN" dirty="0">
                <a:latin typeface="Calibri" panose="020F0502020204030204" pitchFamily="34" charset="0"/>
                <a:ea typeface="Calibri" panose="020F0502020204030204" pitchFamily="34" charset="0"/>
                <a:cs typeface="Mangal" panose="02040503050203030202" pitchFamily="18" charset="0"/>
              </a:rPr>
              <a:t>, to the lowest gradient position.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3: repeat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4: for each cluster </a:t>
            </a:r>
            <a:r>
              <a:rPr lang="en-IN" dirty="0" err="1">
                <a:latin typeface="Calibri" panose="020F0502020204030204" pitchFamily="34" charset="0"/>
                <a:ea typeface="Calibri" panose="020F0502020204030204" pitchFamily="34" charset="0"/>
                <a:cs typeface="Mangal" panose="02040503050203030202" pitchFamily="18" charset="0"/>
              </a:rPr>
              <a:t>center</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Ck</a:t>
            </a:r>
            <a:r>
              <a:rPr lang="en-IN" dirty="0">
                <a:latin typeface="Calibri" panose="020F0502020204030204" pitchFamily="34" charset="0"/>
                <a:ea typeface="Calibri" panose="020F0502020204030204" pitchFamily="34" charset="0"/>
                <a:cs typeface="Mangal" panose="02040503050203030202" pitchFamily="18" charset="0"/>
              </a:rPr>
              <a:t> do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5) Assign the best matching pixels from a 2S × 2S square </a:t>
            </a:r>
            <a:r>
              <a:rPr lang="en-IN" dirty="0" err="1">
                <a:latin typeface="Calibri" panose="020F0502020204030204" pitchFamily="34" charset="0"/>
                <a:ea typeface="Calibri" panose="020F0502020204030204" pitchFamily="34" charset="0"/>
                <a:cs typeface="Mangal" panose="02040503050203030202" pitchFamily="18" charset="0"/>
              </a:rPr>
              <a:t>neighborhood</a:t>
            </a:r>
            <a:r>
              <a:rPr lang="en-IN" dirty="0">
                <a:latin typeface="Calibri" panose="020F0502020204030204" pitchFamily="34" charset="0"/>
                <a:ea typeface="Calibri" panose="020F0502020204030204" pitchFamily="34" charset="0"/>
                <a:cs typeface="Mangal" panose="02040503050203030202" pitchFamily="18" charset="0"/>
              </a:rPr>
              <a:t> around the cluster </a:t>
            </a:r>
            <a:r>
              <a:rPr lang="en-IN" dirty="0" err="1">
                <a:latin typeface="Calibri" panose="020F0502020204030204" pitchFamily="34" charset="0"/>
                <a:ea typeface="Calibri" panose="020F0502020204030204" pitchFamily="34" charset="0"/>
                <a:cs typeface="Mangal" panose="02040503050203030202" pitchFamily="18" charset="0"/>
              </a:rPr>
              <a:t>center</a:t>
            </a:r>
            <a:r>
              <a:rPr lang="en-IN" dirty="0">
                <a:latin typeface="Calibri" panose="020F0502020204030204" pitchFamily="34" charset="0"/>
                <a:ea typeface="Calibri" panose="020F0502020204030204" pitchFamily="34" charset="0"/>
                <a:cs typeface="Mangal" panose="02040503050203030202" pitchFamily="18" charset="0"/>
              </a:rPr>
              <a:t>      according to the distance measure (Eq. 1).</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6: end for</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7: Compute new cluster </a:t>
            </a:r>
            <a:r>
              <a:rPr lang="en-IN" dirty="0" err="1">
                <a:latin typeface="Calibri" panose="020F0502020204030204" pitchFamily="34" charset="0"/>
                <a:ea typeface="Calibri" panose="020F0502020204030204" pitchFamily="34" charset="0"/>
                <a:cs typeface="Mangal" panose="02040503050203030202" pitchFamily="18" charset="0"/>
              </a:rPr>
              <a:t>centers</a:t>
            </a:r>
            <a:r>
              <a:rPr lang="en-IN" dirty="0">
                <a:latin typeface="Calibri" panose="020F0502020204030204" pitchFamily="34" charset="0"/>
                <a:ea typeface="Calibri" panose="020F0502020204030204" pitchFamily="34" charset="0"/>
                <a:cs typeface="Mangal" panose="02040503050203030202" pitchFamily="18" charset="0"/>
              </a:rPr>
              <a:t> and residual error E {L1 distance between previous </a:t>
            </a:r>
            <a:r>
              <a:rPr lang="en-IN" dirty="0" err="1">
                <a:latin typeface="Calibri" panose="020F0502020204030204" pitchFamily="34" charset="0"/>
                <a:ea typeface="Calibri" panose="020F0502020204030204" pitchFamily="34" charset="0"/>
                <a:cs typeface="Mangal" panose="02040503050203030202" pitchFamily="18" charset="0"/>
              </a:rPr>
              <a:t>centers</a:t>
            </a:r>
            <a:r>
              <a:rPr lang="en-IN" dirty="0">
                <a:latin typeface="Calibri" panose="020F0502020204030204" pitchFamily="34" charset="0"/>
                <a:ea typeface="Calibri" panose="020F0502020204030204" pitchFamily="34" charset="0"/>
                <a:cs typeface="Mangal" panose="02040503050203030202" pitchFamily="18" charset="0"/>
              </a:rPr>
              <a:t> and recomputed </a:t>
            </a:r>
            <a:r>
              <a:rPr lang="en-IN" dirty="0" err="1">
                <a:latin typeface="Calibri" panose="020F0502020204030204" pitchFamily="34" charset="0"/>
                <a:ea typeface="Calibri" panose="020F0502020204030204" pitchFamily="34" charset="0"/>
                <a:cs typeface="Mangal" panose="02040503050203030202" pitchFamily="18" charset="0"/>
              </a:rPr>
              <a:t>centers</a:t>
            </a:r>
            <a:r>
              <a:rPr lang="en-IN" dirty="0">
                <a:latin typeface="Calibri" panose="020F0502020204030204" pitchFamily="34" charset="0"/>
                <a:ea typeface="Calibri" panose="020F0502020204030204" pitchFamily="34" charset="0"/>
                <a:cs typeface="Mangal" panose="02040503050203030202" pitchFamily="18" charset="0"/>
              </a:rPr>
              <a:t>}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8: until E ≤ threshold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9: Enforce connectivity</a:t>
            </a:r>
            <a:endParaRPr lang="en-US"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233235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29259" y="191202"/>
            <a:ext cx="6742538" cy="524759"/>
          </a:xfrm>
          <a:prstGeom prst="rect">
            <a:avLst/>
          </a:prstGeom>
        </p:spPr>
        <p:txBody>
          <a:bodyPr wrap="square">
            <a:spAutoFit/>
          </a:bodyPr>
          <a:lstStyle/>
          <a:p>
            <a:pPr>
              <a:lnSpc>
                <a:spcPct val="107000"/>
              </a:lnSpc>
              <a:spcAft>
                <a:spcPts val="800"/>
              </a:spcAft>
            </a:pPr>
            <a:r>
              <a:rPr lang="en-IN" sz="2800" b="1" dirty="0" smtClean="0">
                <a:solidFill>
                  <a:srgbClr val="C00000"/>
                </a:solidFill>
                <a:latin typeface="Algerian" panose="04020705040A02060702" pitchFamily="82" charset="0"/>
                <a:ea typeface="Calibri" panose="020F0502020204030204" pitchFamily="34" charset="0"/>
                <a:cs typeface="Mangal" panose="02040503050203030202" pitchFamily="18" charset="0"/>
              </a:rPr>
              <a:t>Parameters/Features </a:t>
            </a:r>
            <a:r>
              <a:rPr lang="en-IN" sz="2800" b="1" dirty="0">
                <a:solidFill>
                  <a:srgbClr val="C00000"/>
                </a:solidFill>
                <a:latin typeface="Algerian" panose="04020705040A02060702" pitchFamily="82" charset="0"/>
                <a:ea typeface="Calibri" panose="020F0502020204030204" pitchFamily="34" charset="0"/>
                <a:cs typeface="Mangal" panose="02040503050203030202" pitchFamily="18" charset="0"/>
              </a:rPr>
              <a:t>extracted</a:t>
            </a:r>
            <a:endParaRPr lang="en-US" sz="2800" dirty="0">
              <a:solidFill>
                <a:srgbClr val="C00000"/>
              </a:solidFill>
              <a:effectLst/>
              <a:latin typeface="Algerian" panose="04020705040A02060702" pitchFamily="82" charset="0"/>
              <a:ea typeface="Calibri" panose="020F0502020204030204" pitchFamily="34" charset="0"/>
              <a:cs typeface="Mangal" panose="02040503050203030202" pitchFamily="18" charset="0"/>
            </a:endParaRPr>
          </a:p>
        </p:txBody>
      </p:sp>
      <p:sp>
        <p:nvSpPr>
          <p:cNvPr id="5" name="Rectangle 4"/>
          <p:cNvSpPr/>
          <p:nvPr/>
        </p:nvSpPr>
        <p:spPr>
          <a:xfrm>
            <a:off x="3643407" y="968990"/>
            <a:ext cx="7984485" cy="5608074"/>
          </a:xfrm>
          <a:prstGeom prst="rect">
            <a:avLst/>
          </a:prstGeom>
        </p:spPr>
        <p:txBody>
          <a:bodyPr wrap="square">
            <a:spAutoFit/>
          </a:bodyPr>
          <a:lstStyle/>
          <a:p>
            <a:pPr>
              <a:lnSpc>
                <a:spcPct val="107000"/>
              </a:lnSpc>
              <a:spcAft>
                <a:spcPts val="800"/>
              </a:spcAft>
            </a:pPr>
            <a:r>
              <a:rPr lang="en-IN" sz="2000" b="1" dirty="0" smtClean="0">
                <a:latin typeface="Calibri" panose="020F0502020204030204" pitchFamily="34" charset="0"/>
                <a:ea typeface="Calibri" panose="020F0502020204030204" pitchFamily="34" charset="0"/>
                <a:cs typeface="Mangal" panose="02040503050203030202" pitchFamily="18" charset="0"/>
              </a:rPr>
              <a:t>1) Hu </a:t>
            </a:r>
            <a:r>
              <a:rPr lang="en-IN" sz="2000" b="1" dirty="0">
                <a:latin typeface="Calibri" panose="020F0502020204030204" pitchFamily="34" charset="0"/>
                <a:ea typeface="Calibri" panose="020F0502020204030204" pitchFamily="34" charset="0"/>
                <a:cs typeface="Mangal" panose="02040503050203030202" pitchFamily="18" charset="0"/>
              </a:rPr>
              <a:t>moments</a:t>
            </a:r>
            <a:endParaRPr lang="en-US" sz="2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b="1" dirty="0">
                <a:latin typeface="Calibri" panose="020F0502020204030204" pitchFamily="34" charset="0"/>
                <a:ea typeface="Calibri" panose="020F0502020204030204" pitchFamily="34" charset="0"/>
                <a:cs typeface="Mangal" panose="02040503050203030202" pitchFamily="18" charset="0"/>
              </a:rPr>
              <a:t>Code:</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err="1">
                <a:latin typeface="Calibri" panose="020F0502020204030204" pitchFamily="34" charset="0"/>
                <a:ea typeface="Calibri" panose="020F0502020204030204" pitchFamily="34" charset="0"/>
                <a:cs typeface="Mangal" panose="02040503050203030202" pitchFamily="18" charset="0"/>
              </a:rPr>
              <a:t>def</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fd_hu_moments</a:t>
            </a:r>
            <a:r>
              <a:rPr lang="en-IN" dirty="0">
                <a:latin typeface="Calibri" panose="020F0502020204030204" pitchFamily="34" charset="0"/>
                <a:ea typeface="Calibri" panose="020F0502020204030204" pitchFamily="34" charset="0"/>
                <a:cs typeface="Mangal" panose="02040503050203030202" pitchFamily="18" charset="0"/>
              </a:rPr>
              <a:t>(image):</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image = cv2.cvtColor(image, cv2.COLOR_BGR2GRAY)</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feature = cv2.HuMoments(cv2.moments(image)).flatten()</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return feature</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endParaRPr lang="en-US" sz="1400" dirty="0">
              <a:latin typeface="Calibri" panose="020F0502020204030204" pitchFamily="34" charset="0"/>
              <a:ea typeface="Calibri" panose="020F0502020204030204" pitchFamily="34" charset="0"/>
              <a:cs typeface="Mangal" panose="02040503050203030202" pitchFamily="18" charset="0"/>
            </a:endParaRPr>
          </a:p>
          <a:p>
            <a:pPr lvl="5">
              <a:lnSpc>
                <a:spcPct val="107000"/>
              </a:lnSpc>
              <a:spcAft>
                <a:spcPts val="800"/>
              </a:spcAft>
            </a:pPr>
            <a:r>
              <a:rPr lang="en-IN" sz="2000" b="1" dirty="0">
                <a:latin typeface="Calibri" panose="020F0502020204030204" pitchFamily="34" charset="0"/>
                <a:ea typeface="Calibri" panose="020F0502020204030204" pitchFamily="34" charset="0"/>
                <a:cs typeface="Mangal" panose="02040503050203030202" pitchFamily="18" charset="0"/>
              </a:rPr>
              <a:t>2) </a:t>
            </a:r>
            <a:r>
              <a:rPr lang="en-IN" sz="2000" b="1" dirty="0" err="1">
                <a:latin typeface="Calibri" panose="020F0502020204030204" pitchFamily="34" charset="0"/>
                <a:ea typeface="Calibri" panose="020F0502020204030204" pitchFamily="34" charset="0"/>
                <a:cs typeface="Mangal" panose="02040503050203030202" pitchFamily="18" charset="0"/>
              </a:rPr>
              <a:t>Haralick</a:t>
            </a:r>
            <a:r>
              <a:rPr lang="en-IN" sz="2000" b="1" dirty="0">
                <a:latin typeface="Calibri" panose="020F0502020204030204" pitchFamily="34" charset="0"/>
                <a:ea typeface="Calibri" panose="020F0502020204030204" pitchFamily="34" charset="0"/>
                <a:cs typeface="Mangal" panose="02040503050203030202" pitchFamily="18" charset="0"/>
              </a:rPr>
              <a:t> features</a:t>
            </a:r>
            <a:endParaRPr lang="en-US" sz="2000" b="1" dirty="0">
              <a:latin typeface="Calibri" panose="020F0502020204030204" pitchFamily="34" charset="0"/>
              <a:ea typeface="Calibri" panose="020F0502020204030204" pitchFamily="34" charset="0"/>
              <a:cs typeface="Mangal" panose="02040503050203030202" pitchFamily="18" charset="0"/>
            </a:endParaRPr>
          </a:p>
          <a:p>
            <a:pPr lvl="5">
              <a:lnSpc>
                <a:spcPct val="107000"/>
              </a:lnSpc>
              <a:spcAft>
                <a:spcPts val="800"/>
              </a:spcAft>
            </a:pPr>
            <a:r>
              <a:rPr lang="en-IN" b="1" dirty="0">
                <a:latin typeface="Calibri" panose="020F0502020204030204" pitchFamily="34" charset="0"/>
                <a:ea typeface="Calibri" panose="020F0502020204030204" pitchFamily="34" charset="0"/>
                <a:cs typeface="Mangal" panose="02040503050203030202" pitchFamily="18" charset="0"/>
              </a:rPr>
              <a:t>Code:</a:t>
            </a:r>
            <a:endParaRPr lang="en-US" sz="1400" dirty="0">
              <a:latin typeface="Calibri" panose="020F0502020204030204" pitchFamily="34" charset="0"/>
              <a:ea typeface="Calibri" panose="020F0502020204030204" pitchFamily="34" charset="0"/>
              <a:cs typeface="Mangal" panose="02040503050203030202" pitchFamily="18" charset="0"/>
            </a:endParaRPr>
          </a:p>
          <a:p>
            <a:pPr lvl="5">
              <a:lnSpc>
                <a:spcPct val="107000"/>
              </a:lnSpc>
              <a:spcAft>
                <a:spcPts val="800"/>
              </a:spcAft>
            </a:pPr>
            <a:r>
              <a:rPr lang="en-IN" dirty="0" err="1">
                <a:latin typeface="Calibri" panose="020F0502020204030204" pitchFamily="34" charset="0"/>
                <a:ea typeface="Calibri" panose="020F0502020204030204" pitchFamily="34" charset="0"/>
                <a:cs typeface="Mangal" panose="02040503050203030202" pitchFamily="18" charset="0"/>
              </a:rPr>
              <a:t>def</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fd_haralick</a:t>
            </a:r>
            <a:r>
              <a:rPr lang="en-IN" dirty="0">
                <a:latin typeface="Calibri" panose="020F0502020204030204" pitchFamily="34" charset="0"/>
                <a:ea typeface="Calibri" panose="020F0502020204030204" pitchFamily="34" charset="0"/>
                <a:cs typeface="Mangal" panose="02040503050203030202" pitchFamily="18" charset="0"/>
              </a:rPr>
              <a:t>(image):</a:t>
            </a:r>
            <a:endParaRPr lang="en-US" sz="1400" dirty="0">
              <a:latin typeface="Calibri" panose="020F0502020204030204" pitchFamily="34" charset="0"/>
              <a:ea typeface="Calibri" panose="020F0502020204030204" pitchFamily="34" charset="0"/>
              <a:cs typeface="Mangal" panose="02040503050203030202" pitchFamily="18" charset="0"/>
            </a:endParaRPr>
          </a:p>
          <a:p>
            <a:pPr lvl="5">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gray</a:t>
            </a:r>
            <a:r>
              <a:rPr lang="en-IN" dirty="0">
                <a:latin typeface="Calibri" panose="020F0502020204030204" pitchFamily="34" charset="0"/>
                <a:ea typeface="Calibri" panose="020F0502020204030204" pitchFamily="34" charset="0"/>
                <a:cs typeface="Mangal" panose="02040503050203030202" pitchFamily="18" charset="0"/>
              </a:rPr>
              <a:t> = cv2.cvtColor(image, cv2.COLOR_BGR2GRAY)</a:t>
            </a:r>
            <a:endParaRPr lang="en-US" sz="1400" dirty="0">
              <a:latin typeface="Calibri" panose="020F0502020204030204" pitchFamily="34" charset="0"/>
              <a:ea typeface="Calibri" panose="020F0502020204030204" pitchFamily="34" charset="0"/>
              <a:cs typeface="Mangal" panose="02040503050203030202" pitchFamily="18" charset="0"/>
            </a:endParaRPr>
          </a:p>
          <a:p>
            <a:pPr lvl="5">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haralick</a:t>
            </a:r>
            <a:r>
              <a:rPr lang="en-IN" dirty="0">
                <a:latin typeface="Calibri" panose="020F0502020204030204" pitchFamily="34" charset="0"/>
                <a:ea typeface="Calibri" panose="020F0502020204030204" pitchFamily="34" charset="0"/>
                <a:cs typeface="Mangal" panose="02040503050203030202" pitchFamily="18" charset="0"/>
              </a:rPr>
              <a:t> = </a:t>
            </a:r>
            <a:r>
              <a:rPr lang="en-IN" dirty="0" err="1">
                <a:latin typeface="Calibri" panose="020F0502020204030204" pitchFamily="34" charset="0"/>
                <a:ea typeface="Calibri" panose="020F0502020204030204" pitchFamily="34" charset="0"/>
                <a:cs typeface="Mangal" panose="02040503050203030202" pitchFamily="18" charset="0"/>
              </a:rPr>
              <a:t>mahotas.features.haralick</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gray</a:t>
            </a:r>
            <a:r>
              <a:rPr lang="en-IN" dirty="0">
                <a:latin typeface="Calibri" panose="020F0502020204030204" pitchFamily="34" charset="0"/>
                <a:ea typeface="Calibri" panose="020F0502020204030204" pitchFamily="34" charset="0"/>
                <a:cs typeface="Mangal" panose="02040503050203030202" pitchFamily="18" charset="0"/>
              </a:rPr>
              <a:t>).mean(axis=0)</a:t>
            </a:r>
            <a:endParaRPr lang="en-US" sz="1400" dirty="0">
              <a:latin typeface="Calibri" panose="020F0502020204030204" pitchFamily="34" charset="0"/>
              <a:ea typeface="Calibri" panose="020F0502020204030204" pitchFamily="34" charset="0"/>
              <a:cs typeface="Mangal" panose="02040503050203030202" pitchFamily="18" charset="0"/>
            </a:endParaRPr>
          </a:p>
          <a:p>
            <a:pPr lvl="5">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return </a:t>
            </a:r>
            <a:r>
              <a:rPr lang="en-IN" dirty="0" err="1">
                <a:latin typeface="Calibri" panose="020F0502020204030204" pitchFamily="34" charset="0"/>
                <a:ea typeface="Calibri" panose="020F0502020204030204" pitchFamily="34" charset="0"/>
                <a:cs typeface="Mangal" panose="02040503050203030202" pitchFamily="18" charset="0"/>
              </a:rPr>
              <a:t>haralick</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endParaRPr lang="en-US" sz="1400" dirty="0">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2215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88943" y="287578"/>
            <a:ext cx="7801970" cy="6585329"/>
          </a:xfrm>
          <a:prstGeom prst="rect">
            <a:avLst/>
          </a:prstGeom>
        </p:spPr>
        <p:txBody>
          <a:bodyPr wrap="square">
            <a:spAutoFit/>
          </a:bodyPr>
          <a:lstStyle/>
          <a:p>
            <a:pPr>
              <a:lnSpc>
                <a:spcPct val="107000"/>
              </a:lnSpc>
              <a:spcAft>
                <a:spcPts val="800"/>
              </a:spcAft>
            </a:pPr>
            <a:r>
              <a:rPr lang="en-IN" sz="2000" b="1" dirty="0">
                <a:latin typeface="Calibri" panose="020F0502020204030204" pitchFamily="34" charset="0"/>
                <a:ea typeface="Calibri" panose="020F0502020204030204" pitchFamily="34" charset="0"/>
                <a:cs typeface="Mangal" panose="02040503050203030202" pitchFamily="18" charset="0"/>
              </a:rPr>
              <a:t>3) </a:t>
            </a:r>
            <a:r>
              <a:rPr lang="en-IN" sz="2000" b="1" dirty="0" err="1">
                <a:latin typeface="Calibri" panose="020F0502020204030204" pitchFamily="34" charset="0"/>
                <a:ea typeface="Calibri" panose="020F0502020204030204" pitchFamily="34" charset="0"/>
                <a:cs typeface="Mangal" panose="02040503050203030202" pitchFamily="18" charset="0"/>
              </a:rPr>
              <a:t>Color</a:t>
            </a:r>
            <a:r>
              <a:rPr lang="en-IN" sz="2000" b="1" dirty="0">
                <a:latin typeface="Calibri" panose="020F0502020204030204" pitchFamily="34" charset="0"/>
                <a:ea typeface="Calibri" panose="020F0502020204030204" pitchFamily="34" charset="0"/>
                <a:cs typeface="Mangal" panose="02040503050203030202" pitchFamily="18" charset="0"/>
              </a:rPr>
              <a:t> histogram</a:t>
            </a:r>
            <a:endParaRPr lang="en-US" sz="2000" b="1"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def</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fd_histogram</a:t>
            </a:r>
            <a:r>
              <a:rPr lang="en-IN" dirty="0">
                <a:latin typeface="Calibri" panose="020F0502020204030204" pitchFamily="34" charset="0"/>
                <a:ea typeface="Calibri" panose="020F0502020204030204" pitchFamily="34" charset="0"/>
                <a:cs typeface="Mangal" panose="02040503050203030202" pitchFamily="18" charset="0"/>
              </a:rPr>
              <a:t>(image, mask=None):</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image = cv2.cvtColor(image, cv2.COLOR_BGR2HSV)</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hist</a:t>
            </a:r>
            <a:r>
              <a:rPr lang="en-IN" dirty="0">
                <a:latin typeface="Calibri" panose="020F0502020204030204" pitchFamily="34" charset="0"/>
                <a:ea typeface="Calibri" panose="020F0502020204030204" pitchFamily="34" charset="0"/>
                <a:cs typeface="Mangal" panose="02040503050203030202" pitchFamily="18" charset="0"/>
              </a:rPr>
              <a:t>  = cv2.calcHist([image], [0, 1, 2], None, [bins, bins, bins], [0, 256, 0, 256, 0, 256])</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cv2.normalize(</a:t>
            </a:r>
            <a:r>
              <a:rPr lang="en-IN" dirty="0" err="1">
                <a:latin typeface="Calibri" panose="020F0502020204030204" pitchFamily="34" charset="0"/>
                <a:ea typeface="Calibri" panose="020F0502020204030204" pitchFamily="34" charset="0"/>
                <a:cs typeface="Mangal" panose="02040503050203030202" pitchFamily="18" charset="0"/>
              </a:rPr>
              <a:t>hist</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hist</a:t>
            </a:r>
            <a:r>
              <a:rPr lang="en-IN" dirty="0">
                <a:latin typeface="Calibri" panose="020F0502020204030204" pitchFamily="34" charset="0"/>
                <a:ea typeface="Calibri" panose="020F0502020204030204" pitchFamily="34" charset="0"/>
                <a:cs typeface="Mangal" panose="02040503050203030202" pitchFamily="18" charset="0"/>
              </a:rPr>
              <a: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return </a:t>
            </a:r>
            <a:r>
              <a:rPr lang="en-IN" dirty="0" err="1">
                <a:latin typeface="Calibri" panose="020F0502020204030204" pitchFamily="34" charset="0"/>
                <a:ea typeface="Calibri" panose="020F0502020204030204" pitchFamily="34" charset="0"/>
                <a:cs typeface="Mangal" panose="02040503050203030202" pitchFamily="18" charset="0"/>
              </a:rPr>
              <a:t>hist.flatten</a:t>
            </a:r>
            <a:r>
              <a:rPr lang="en-IN" dirty="0" smtClean="0">
                <a:latin typeface="Calibri" panose="020F0502020204030204" pitchFamily="34" charset="0"/>
                <a:ea typeface="Calibri" panose="020F0502020204030204" pitchFamily="34" charset="0"/>
                <a:cs typeface="Mangal" panose="02040503050203030202" pitchFamily="18" charset="0"/>
              </a:rPr>
              <a:t>()</a:t>
            </a:r>
            <a:endParaRPr lang="en-IN" sz="1400" dirty="0">
              <a:latin typeface="Calibri" panose="020F0502020204030204" pitchFamily="34" charset="0"/>
              <a:ea typeface="Calibri" panose="020F0502020204030204" pitchFamily="34" charset="0"/>
              <a:cs typeface="Mangal" panose="02040503050203030202" pitchFamily="18" charset="0"/>
            </a:endParaRPr>
          </a:p>
          <a:p>
            <a:pPr lvl="6"/>
            <a:r>
              <a:rPr lang="en-IN" sz="2000" dirty="0">
                <a:latin typeface="Calibri" panose="020F0502020204030204" pitchFamily="34" charset="0"/>
                <a:cs typeface="Calibri" panose="020F0502020204030204" pitchFamily="34" charset="0"/>
              </a:rPr>
              <a:t>4</a:t>
            </a:r>
            <a:r>
              <a:rPr lang="en-IN" sz="2000" b="1" dirty="0">
                <a:latin typeface="Calibri" panose="020F0502020204030204" pitchFamily="34" charset="0"/>
                <a:cs typeface="Calibri" panose="020F0502020204030204" pitchFamily="34" charset="0"/>
              </a:rPr>
              <a:t>) </a:t>
            </a:r>
            <a:r>
              <a:rPr lang="en-IN" sz="2000" b="1" dirty="0" err="1">
                <a:latin typeface="Calibri" panose="020F0502020204030204" pitchFamily="34" charset="0"/>
                <a:cs typeface="Calibri" panose="020F0502020204030204" pitchFamily="34" charset="0"/>
              </a:rPr>
              <a:t>Color</a:t>
            </a:r>
            <a:r>
              <a:rPr lang="en-IN" sz="2000" b="1" dirty="0">
                <a:latin typeface="Calibri" panose="020F0502020204030204" pitchFamily="34" charset="0"/>
                <a:cs typeface="Calibri" panose="020F0502020204030204" pitchFamily="34" charset="0"/>
              </a:rPr>
              <a:t> features </a:t>
            </a:r>
            <a:endParaRPr lang="en-US" sz="2000" dirty="0">
              <a:latin typeface="Calibri" panose="020F0502020204030204" pitchFamily="34" charset="0"/>
              <a:cs typeface="Calibri" panose="020F0502020204030204" pitchFamily="34" charset="0"/>
            </a:endParaRPr>
          </a:p>
          <a:p>
            <a:pPr lvl="6"/>
            <a:r>
              <a:rPr lang="en-IN" sz="1400" b="1" dirty="0"/>
              <a:t>Code:</a:t>
            </a:r>
            <a:endParaRPr lang="en-US" sz="1400" dirty="0"/>
          </a:p>
          <a:p>
            <a:pPr lvl="6"/>
            <a:r>
              <a:rPr lang="en-IN" sz="1400" dirty="0" err="1"/>
              <a:t>def</a:t>
            </a:r>
            <a:r>
              <a:rPr lang="en-IN" sz="1400" dirty="0"/>
              <a:t> </a:t>
            </a:r>
            <a:r>
              <a:rPr lang="en-IN" sz="1400" dirty="0" err="1"/>
              <a:t>fd_color</a:t>
            </a:r>
            <a:r>
              <a:rPr lang="en-IN" sz="1400" dirty="0"/>
              <a:t>(image):</a:t>
            </a:r>
            <a:endParaRPr lang="en-US" sz="1400" dirty="0"/>
          </a:p>
          <a:p>
            <a:pPr lvl="6"/>
            <a:r>
              <a:rPr lang="en-IN" sz="1400" dirty="0"/>
              <a:t>    import </a:t>
            </a:r>
            <a:r>
              <a:rPr lang="en-IN" sz="1400" dirty="0" err="1"/>
              <a:t>mahotas</a:t>
            </a:r>
            <a:endParaRPr lang="en-US" sz="1400" dirty="0"/>
          </a:p>
          <a:p>
            <a:pPr lvl="6"/>
            <a:r>
              <a:rPr lang="en-IN" sz="1400" dirty="0"/>
              <a:t>    import cv2</a:t>
            </a:r>
            <a:endParaRPr lang="en-US" sz="1400" dirty="0"/>
          </a:p>
          <a:p>
            <a:pPr lvl="6"/>
            <a:r>
              <a:rPr lang="en-IN" sz="1400" dirty="0"/>
              <a:t>    import </a:t>
            </a:r>
            <a:r>
              <a:rPr lang="en-IN" sz="1400" dirty="0" err="1"/>
              <a:t>numpy</a:t>
            </a:r>
            <a:r>
              <a:rPr lang="en-IN" sz="1400" dirty="0"/>
              <a:t> as np</a:t>
            </a:r>
            <a:endParaRPr lang="en-US" sz="1400" dirty="0"/>
          </a:p>
          <a:p>
            <a:pPr lvl="6"/>
            <a:r>
              <a:rPr lang="en-IN" sz="1400" dirty="0"/>
              <a:t>    from </a:t>
            </a:r>
            <a:r>
              <a:rPr lang="en-IN" sz="1400" dirty="0" err="1"/>
              <a:t>skimage.feature.texture</a:t>
            </a:r>
            <a:r>
              <a:rPr lang="en-IN" sz="1400" dirty="0"/>
              <a:t> import </a:t>
            </a:r>
            <a:r>
              <a:rPr lang="en-IN" sz="1400" dirty="0" err="1"/>
              <a:t>greycomatrix</a:t>
            </a:r>
            <a:endParaRPr lang="en-US" sz="1400" dirty="0"/>
          </a:p>
          <a:p>
            <a:pPr lvl="6"/>
            <a:r>
              <a:rPr lang="en-IN" sz="1400" dirty="0"/>
              <a:t>    #     </a:t>
            </a:r>
            <a:r>
              <a:rPr lang="en-IN" sz="1400" dirty="0" err="1"/>
              <a:t>test_img</a:t>
            </a:r>
            <a:r>
              <a:rPr lang="en-IN" sz="1400" dirty="0"/>
              <a:t>=cv2.imread(image)</a:t>
            </a:r>
            <a:endParaRPr lang="en-US" sz="1400" dirty="0"/>
          </a:p>
          <a:p>
            <a:pPr lvl="6"/>
            <a:r>
              <a:rPr lang="en-IN" sz="1400" dirty="0"/>
              <a:t>    </a:t>
            </a:r>
            <a:r>
              <a:rPr lang="en-IN" sz="1400" dirty="0" err="1"/>
              <a:t>test_hsv</a:t>
            </a:r>
            <a:r>
              <a:rPr lang="en-IN" sz="1400" dirty="0"/>
              <a:t>=cv2.cvtColor(image,cv2.COLOR_BGR2HSV)</a:t>
            </a:r>
            <a:endParaRPr lang="en-US" sz="1400" dirty="0"/>
          </a:p>
          <a:p>
            <a:pPr lvl="6"/>
            <a:r>
              <a:rPr lang="en-IN" sz="1400" dirty="0"/>
              <a:t>    </a:t>
            </a:r>
            <a:r>
              <a:rPr lang="en-IN" sz="1400" dirty="0" err="1"/>
              <a:t>h_mean,h_std</a:t>
            </a:r>
            <a:r>
              <a:rPr lang="en-IN" sz="1400" dirty="0"/>
              <a:t>=cv2.meanStdDev(h)</a:t>
            </a:r>
            <a:endParaRPr lang="en-US" sz="1400" dirty="0"/>
          </a:p>
          <a:p>
            <a:pPr lvl="6"/>
            <a:r>
              <a:rPr lang="en-IN" sz="1400" dirty="0"/>
              <a:t>    </a:t>
            </a:r>
            <a:r>
              <a:rPr lang="en-IN" sz="1400" dirty="0" err="1"/>
              <a:t>s_mean,s_std</a:t>
            </a:r>
            <a:r>
              <a:rPr lang="en-IN" sz="1400" dirty="0"/>
              <a:t>=cv2.meanStdDev(s)</a:t>
            </a:r>
            <a:endParaRPr lang="en-US" sz="1400" dirty="0"/>
          </a:p>
          <a:p>
            <a:pPr lvl="6"/>
            <a:r>
              <a:rPr lang="en-IN" sz="1400" dirty="0"/>
              <a:t>    </a:t>
            </a:r>
            <a:r>
              <a:rPr lang="en-IN" sz="1400" dirty="0" err="1"/>
              <a:t>color_fea</a:t>
            </a:r>
            <a:r>
              <a:rPr lang="en-IN" sz="1400" dirty="0"/>
              <a:t>=</a:t>
            </a:r>
            <a:r>
              <a:rPr lang="en-IN" sz="1400" dirty="0" err="1"/>
              <a:t>np.array</a:t>
            </a:r>
            <a:r>
              <a:rPr lang="en-IN" sz="1400" dirty="0"/>
              <a:t>([</a:t>
            </a:r>
            <a:r>
              <a:rPr lang="en-IN" sz="1400" dirty="0" err="1"/>
              <a:t>h_mean,h_std,s_mean,s_std</a:t>
            </a:r>
            <a:r>
              <a:rPr lang="en-IN" sz="1400" dirty="0"/>
              <a:t>])</a:t>
            </a:r>
            <a:endParaRPr lang="en-US" sz="1400" dirty="0"/>
          </a:p>
          <a:p>
            <a:pPr lvl="6"/>
            <a:r>
              <a:rPr lang="en-IN" sz="1400" dirty="0"/>
              <a:t>    </a:t>
            </a:r>
            <a:r>
              <a:rPr lang="en-IN" sz="1400" dirty="0" err="1"/>
              <a:t>haralick_fea</a:t>
            </a:r>
            <a:r>
              <a:rPr lang="en-IN" sz="1400" dirty="0"/>
              <a:t> = </a:t>
            </a:r>
            <a:r>
              <a:rPr lang="en-IN" sz="1400" dirty="0" err="1"/>
              <a:t>mahotas.features.haralick</a:t>
            </a:r>
            <a:r>
              <a:rPr lang="en-IN" sz="1400" dirty="0"/>
              <a:t>(v).mean(axis=0)</a:t>
            </a:r>
            <a:endParaRPr lang="en-US" sz="1400" dirty="0"/>
          </a:p>
          <a:p>
            <a:pPr lvl="6"/>
            <a:r>
              <a:rPr lang="en-IN" sz="1400" dirty="0"/>
              <a:t>    </a:t>
            </a:r>
            <a:r>
              <a:rPr lang="en-IN" sz="1400" dirty="0" err="1"/>
              <a:t>color_fea</a:t>
            </a:r>
            <a:r>
              <a:rPr lang="en-IN" sz="1400" dirty="0"/>
              <a:t>=</a:t>
            </a:r>
            <a:r>
              <a:rPr lang="en-IN" sz="1400" dirty="0" err="1"/>
              <a:t>np.append</a:t>
            </a:r>
            <a:r>
              <a:rPr lang="en-IN" sz="1400" dirty="0"/>
              <a:t>(</a:t>
            </a:r>
            <a:r>
              <a:rPr lang="en-IN" sz="1400" dirty="0" err="1"/>
              <a:t>color_fea,haralick_fea</a:t>
            </a:r>
            <a:r>
              <a:rPr lang="en-IN" sz="1400" dirty="0"/>
              <a:t>)</a:t>
            </a:r>
            <a:endParaRPr lang="en-US" sz="1400" dirty="0"/>
          </a:p>
          <a:p>
            <a:pPr lvl="6"/>
            <a:r>
              <a:rPr lang="en-IN" sz="1400" dirty="0"/>
              <a:t>    return </a:t>
            </a:r>
            <a:r>
              <a:rPr lang="en-IN" sz="1400" dirty="0" err="1"/>
              <a:t>color_fea</a:t>
            </a:r>
            <a:endParaRPr lang="en-US" sz="1400" dirty="0"/>
          </a:p>
          <a:p>
            <a:pPr>
              <a:lnSpc>
                <a:spcPct val="107000"/>
              </a:lnSpc>
              <a:spcAft>
                <a:spcPts val="800"/>
              </a:spcAft>
            </a:pPr>
            <a:endParaRPr lang="en-US" sz="1400" dirty="0">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697937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88692" y="-253105"/>
            <a:ext cx="8689075" cy="6771982"/>
          </a:xfrm>
          <a:prstGeom prst="rect">
            <a:avLst/>
          </a:prstGeom>
        </p:spPr>
        <p:txBody>
          <a:bodyPr wrap="square">
            <a:spAutoFit/>
          </a:bodyPr>
          <a:lstStyle/>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endParaRPr lang="en-US" sz="1400" dirty="0">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b="1" dirty="0">
                <a:solidFill>
                  <a:srgbClr val="C00000"/>
                </a:solidFill>
                <a:latin typeface="Calibri" panose="020F0502020204030204" pitchFamily="34" charset="0"/>
                <a:ea typeface="Calibri" panose="020F0502020204030204" pitchFamily="34" charset="0"/>
                <a:cs typeface="Mangal" panose="02040503050203030202" pitchFamily="18" charset="0"/>
              </a:rPr>
              <a:t>Extracting Features and organizing it for training data</a:t>
            </a:r>
            <a:endParaRPr lang="en-US" sz="1400" dirty="0">
              <a:solidFill>
                <a:srgbClr val="C00000"/>
              </a:solidFill>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b="1" dirty="0">
                <a:latin typeface="Calibri" panose="020F0502020204030204" pitchFamily="34" charset="0"/>
                <a:ea typeface="Calibri" panose="020F0502020204030204" pitchFamily="34" charset="0"/>
                <a:cs typeface="Mangal" panose="02040503050203030202" pitchFamily="18" charset="0"/>
              </a:rPr>
              <a:t>Code:</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err="1">
                <a:latin typeface="Calibri" panose="020F0502020204030204" pitchFamily="34" charset="0"/>
                <a:ea typeface="Calibri" panose="020F0502020204030204" pitchFamily="34" charset="0"/>
                <a:cs typeface="Mangal" panose="02040503050203030202" pitchFamily="18" charset="0"/>
              </a:rPr>
              <a:t>ptr</a:t>
            </a:r>
            <a:r>
              <a:rPr lang="en-IN" dirty="0">
                <a:latin typeface="Calibri" panose="020F0502020204030204" pitchFamily="34" charset="0"/>
                <a:ea typeface="Calibri" panose="020F0502020204030204" pitchFamily="34" charset="0"/>
                <a:cs typeface="Mangal" panose="02040503050203030202" pitchFamily="18" charset="0"/>
              </a:rPr>
              <a:t>=1</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data=</a:t>
            </a:r>
            <a:r>
              <a:rPr lang="en-IN" dirty="0" err="1">
                <a:latin typeface="Calibri" panose="020F0502020204030204" pitchFamily="34" charset="0"/>
                <a:ea typeface="Calibri" panose="020F0502020204030204" pitchFamily="34" charset="0"/>
                <a:cs typeface="Mangal" panose="02040503050203030202" pitchFamily="18" charset="0"/>
              </a:rPr>
              <a:t>pd.dataframe</a:t>
            </a:r>
            <a:r>
              <a:rPr lang="en-IN" dirty="0">
                <a:latin typeface="Calibri" panose="020F0502020204030204" pitchFamily="34" charset="0"/>
                <a:ea typeface="Calibri" panose="020F0502020204030204" pitchFamily="34" charset="0"/>
                <a:cs typeface="Mangal" panose="02040503050203030202" pitchFamily="18" charset="0"/>
              </a:rPr>
              <a: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for </a:t>
            </a:r>
            <a:r>
              <a:rPr lang="en-IN" dirty="0" err="1">
                <a:latin typeface="Calibri" panose="020F0502020204030204" pitchFamily="34" charset="0"/>
                <a:ea typeface="Calibri" panose="020F0502020204030204" pitchFamily="34" charset="0"/>
                <a:cs typeface="Mangal" panose="02040503050203030202" pitchFamily="18" charset="0"/>
              </a:rPr>
              <a:t>training_name</a:t>
            </a:r>
            <a:r>
              <a:rPr lang="en-IN" dirty="0">
                <a:latin typeface="Calibri" panose="020F0502020204030204" pitchFamily="34" charset="0"/>
                <a:ea typeface="Calibri" panose="020F0502020204030204" pitchFamily="34" charset="0"/>
                <a:cs typeface="Mangal" panose="02040503050203030202" pitchFamily="18" charset="0"/>
              </a:rPr>
              <a:t> in </a:t>
            </a:r>
            <a:r>
              <a:rPr lang="en-IN" dirty="0" err="1">
                <a:latin typeface="Calibri" panose="020F0502020204030204" pitchFamily="34" charset="0"/>
                <a:ea typeface="Calibri" panose="020F0502020204030204" pitchFamily="34" charset="0"/>
                <a:cs typeface="Mangal" panose="02040503050203030202" pitchFamily="18" charset="0"/>
              </a:rPr>
              <a:t>train_labels</a:t>
            </a:r>
            <a:r>
              <a:rPr lang="en-IN" dirty="0">
                <a:latin typeface="Calibri" panose="020F0502020204030204" pitchFamily="34" charset="0"/>
                <a:ea typeface="Calibri" panose="020F0502020204030204" pitchFamily="34" charset="0"/>
                <a:cs typeface="Mangal" panose="02040503050203030202" pitchFamily="18" charset="0"/>
              </a:rPr>
              <a: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 join the training data path and each species training folder</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dir</a:t>
            </a:r>
            <a:r>
              <a:rPr lang="en-IN" dirty="0">
                <a:latin typeface="Calibri" panose="020F0502020204030204" pitchFamily="34" charset="0"/>
                <a:ea typeface="Calibri" panose="020F0502020204030204" pitchFamily="34" charset="0"/>
                <a:cs typeface="Mangal" panose="02040503050203030202" pitchFamily="18" charset="0"/>
              </a:rPr>
              <a:t> = </a:t>
            </a:r>
            <a:r>
              <a:rPr lang="en-IN" dirty="0" err="1">
                <a:latin typeface="Calibri" panose="020F0502020204030204" pitchFamily="34" charset="0"/>
                <a:ea typeface="Calibri" panose="020F0502020204030204" pitchFamily="34" charset="0"/>
                <a:cs typeface="Mangal" panose="02040503050203030202" pitchFamily="18" charset="0"/>
              </a:rPr>
              <a:t>os.path.join</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train_path</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training_name</a:t>
            </a:r>
            <a:r>
              <a:rPr lang="en-IN" dirty="0" smtClean="0">
                <a:latin typeface="Calibri" panose="020F0502020204030204" pitchFamily="34" charset="0"/>
                <a:ea typeface="Calibri" panose="020F0502020204030204" pitchFamily="34" charset="0"/>
                <a:cs typeface="Mangal" panose="02040503050203030202" pitchFamily="18" charset="0"/>
              </a:rPr>
              <a: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current_label</a:t>
            </a:r>
            <a:r>
              <a:rPr lang="en-IN" dirty="0">
                <a:latin typeface="Calibri" panose="020F0502020204030204" pitchFamily="34" charset="0"/>
                <a:ea typeface="Calibri" panose="020F0502020204030204" pitchFamily="34" charset="0"/>
                <a:cs typeface="Mangal" panose="02040503050203030202" pitchFamily="18" charset="0"/>
              </a:rPr>
              <a:t> = </a:t>
            </a:r>
            <a:r>
              <a:rPr lang="en-IN" dirty="0" err="1">
                <a:latin typeface="Calibri" panose="020F0502020204030204" pitchFamily="34" charset="0"/>
                <a:ea typeface="Calibri" panose="020F0502020204030204" pitchFamily="34" charset="0"/>
                <a:cs typeface="Mangal" panose="02040503050203030202" pitchFamily="18" charset="0"/>
              </a:rPr>
              <a:t>training_name</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if(</a:t>
            </a:r>
            <a:r>
              <a:rPr lang="en-IN" dirty="0" err="1">
                <a:latin typeface="Calibri" panose="020F0502020204030204" pitchFamily="34" charset="0"/>
                <a:ea typeface="Calibri" panose="020F0502020204030204" pitchFamily="34" charset="0"/>
                <a:cs typeface="Mangal" panose="02040503050203030202" pitchFamily="18" charset="0"/>
              </a:rPr>
              <a:t>ptr</a:t>
            </a:r>
            <a:r>
              <a:rPr lang="en-IN" dirty="0">
                <a:latin typeface="Calibri" panose="020F0502020204030204" pitchFamily="34" charset="0"/>
                <a:ea typeface="Calibri" panose="020F0502020204030204" pitchFamily="34" charset="0"/>
                <a:cs typeface="Mangal" panose="02040503050203030202" pitchFamily="18" charset="0"/>
              </a:rPr>
              <a:t>==1):</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images_per_class</a:t>
            </a:r>
            <a:r>
              <a:rPr lang="en-IN" dirty="0">
                <a:latin typeface="Calibri" panose="020F0502020204030204" pitchFamily="34" charset="0"/>
                <a:ea typeface="Calibri" panose="020F0502020204030204" pitchFamily="34" charset="0"/>
                <a:cs typeface="Mangal" panose="02040503050203030202" pitchFamily="18" charset="0"/>
              </a:rPr>
              <a:t>=805</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else:</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smtClean="0">
                <a:latin typeface="Calibri" panose="020F0502020204030204" pitchFamily="34" charset="0"/>
                <a:ea typeface="Calibri" panose="020F0502020204030204" pitchFamily="34" charset="0"/>
                <a:cs typeface="Mangal" panose="02040503050203030202" pitchFamily="18" charset="0"/>
              </a:rPr>
              <a:t>images_per_class</a:t>
            </a:r>
            <a:r>
              <a:rPr lang="en-IN" dirty="0" smtClean="0">
                <a:latin typeface="Calibri" panose="020F0502020204030204" pitchFamily="34" charset="0"/>
                <a:ea typeface="Calibri" panose="020F0502020204030204" pitchFamily="34" charset="0"/>
                <a:cs typeface="Mangal" panose="02040503050203030202" pitchFamily="18" charset="0"/>
              </a:rPr>
              <a:t>=904</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for x in range(1,images_per_class+1</a:t>
            </a:r>
            <a:r>
              <a:rPr lang="en-IN" dirty="0" smtClean="0">
                <a:latin typeface="Calibri" panose="020F0502020204030204" pitchFamily="34" charset="0"/>
                <a:ea typeface="Calibri" panose="020F0502020204030204" pitchFamily="34" charset="0"/>
                <a:cs typeface="Mangal" panose="02040503050203030202" pitchFamily="18" charset="0"/>
              </a:rPr>
              <a:t>): </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file = </a:t>
            </a:r>
            <a:r>
              <a:rPr lang="en-IN" dirty="0" err="1">
                <a:latin typeface="Calibri" panose="020F0502020204030204" pitchFamily="34" charset="0"/>
                <a:ea typeface="Calibri" panose="020F0502020204030204" pitchFamily="34" charset="0"/>
                <a:cs typeface="Mangal" panose="02040503050203030202" pitchFamily="18" charset="0"/>
              </a:rPr>
              <a:t>dir</a:t>
            </a:r>
            <a:r>
              <a:rPr lang="en-IN" dirty="0">
                <a:latin typeface="Calibri" panose="020F0502020204030204" pitchFamily="34" charset="0"/>
                <a:ea typeface="Calibri" panose="020F0502020204030204" pitchFamily="34" charset="0"/>
                <a:cs typeface="Mangal" panose="02040503050203030202" pitchFamily="18" charset="0"/>
              </a:rPr>
              <a:t> + "/" + </a:t>
            </a:r>
            <a:r>
              <a:rPr lang="en-IN" dirty="0" err="1">
                <a:latin typeface="Calibri" panose="020F0502020204030204" pitchFamily="34" charset="0"/>
                <a:ea typeface="Calibri" panose="020F0502020204030204" pitchFamily="34" charset="0"/>
                <a:cs typeface="Mangal" panose="02040503050203030202" pitchFamily="18" charset="0"/>
              </a:rPr>
              <a:t>str</a:t>
            </a:r>
            <a:r>
              <a:rPr lang="en-IN" dirty="0">
                <a:latin typeface="Calibri" panose="020F0502020204030204" pitchFamily="34" charset="0"/>
                <a:ea typeface="Calibri" panose="020F0502020204030204" pitchFamily="34" charset="0"/>
                <a:cs typeface="Mangal" panose="02040503050203030202" pitchFamily="18" charset="0"/>
              </a:rPr>
              <a:t>(x) + ".</a:t>
            </a:r>
            <a:r>
              <a:rPr lang="en-IN" dirty="0" smtClean="0">
                <a:latin typeface="Calibri" panose="020F0502020204030204" pitchFamily="34" charset="0"/>
                <a:ea typeface="Calibri" panose="020F0502020204030204" pitchFamily="34" charset="0"/>
                <a:cs typeface="Mangal" panose="02040503050203030202" pitchFamily="18" charset="0"/>
              </a:rPr>
              <a:t>jpg"</a:t>
            </a:r>
            <a:endParaRPr lang="en-US" sz="1400" dirty="0" smtClean="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smtClean="0">
                <a:latin typeface="Calibri" panose="020F0502020204030204" pitchFamily="34" charset="0"/>
                <a:ea typeface="Calibri" panose="020F0502020204030204" pitchFamily="34" charset="0"/>
                <a:cs typeface="Mangal" panose="02040503050203030202" pitchFamily="18" charset="0"/>
              </a:rPr>
              <a:t>        </a:t>
            </a:r>
            <a:r>
              <a:rPr lang="en-IN" dirty="0">
                <a:latin typeface="Calibri" panose="020F0502020204030204" pitchFamily="34" charset="0"/>
                <a:ea typeface="Calibri" panose="020F0502020204030204" pitchFamily="34" charset="0"/>
                <a:cs typeface="Mangal" panose="02040503050203030202" pitchFamily="18" charset="0"/>
              </a:rPr>
              <a:t>image = cv2.imread(file)</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image = cv2.resize(image, </a:t>
            </a:r>
            <a:r>
              <a:rPr lang="en-IN" dirty="0" err="1">
                <a:latin typeface="Calibri" panose="020F0502020204030204" pitchFamily="34" charset="0"/>
                <a:ea typeface="Calibri" panose="020F0502020204030204" pitchFamily="34" charset="0"/>
                <a:cs typeface="Mangal" panose="02040503050203030202" pitchFamily="18" charset="0"/>
              </a:rPr>
              <a:t>fixed_size</a:t>
            </a:r>
            <a:r>
              <a:rPr lang="en-IN" dirty="0">
                <a:latin typeface="Calibri" panose="020F0502020204030204" pitchFamily="34" charset="0"/>
                <a:ea typeface="Calibri" panose="020F0502020204030204" pitchFamily="34" charset="0"/>
                <a:cs typeface="Mangal" panose="02040503050203030202" pitchFamily="18" charset="0"/>
              </a:rPr>
              <a:t>)</a:t>
            </a:r>
            <a:endParaRPr lang="en-US"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163620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15288" t="9754" r="16408" b="6010"/>
          <a:stretch/>
        </p:blipFill>
        <p:spPr bwMode="auto">
          <a:xfrm>
            <a:off x="2380893" y="232012"/>
            <a:ext cx="8182473" cy="62779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36201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2132" y="2210939"/>
            <a:ext cx="9089409" cy="3439234"/>
          </a:xfrm>
        </p:spPr>
        <p:txBody>
          <a:bodyPr>
            <a:noAutofit/>
          </a:bodyPr>
          <a:lstStyle/>
          <a:p>
            <a:pPr marL="0" indent="0">
              <a:buNone/>
            </a:pPr>
            <a:r>
              <a:rPr lang="en-IN" sz="2000" dirty="0">
                <a:solidFill>
                  <a:schemeClr val="tx1"/>
                </a:solidFill>
                <a:latin typeface="Arial" panose="020B0604020202020204" pitchFamily="34" charset="0"/>
                <a:cs typeface="Arial" panose="020B0604020202020204" pitchFamily="34" charset="0"/>
              </a:rPr>
              <a:t>This enables machine vision that is to provide image-based automatic inspection, process control. Comparatively, visual identification is labour intensive less accurate and can be done only in small areas. The project involves the use of self-designed image processing algorithms and techniques designed using python to segment the disease from the leaf while using the concepts of machine learning to categorise the plant leaves as healthy or infected. By this method, the plant diseases can be identified at the initial stage itself and the pest and infection control tools can be used to solve pest problems while minimizing risks to people and the environment.</a:t>
            </a:r>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D49885B0-7697-48A3-AC97-FD2D086CE59A}"/>
              </a:ext>
            </a:extLst>
          </p:cNvPr>
          <p:cNvSpPr txBox="1"/>
          <p:nvPr/>
        </p:nvSpPr>
        <p:spPr>
          <a:xfrm>
            <a:off x="4520764" y="624441"/>
            <a:ext cx="3326697" cy="707886"/>
          </a:xfrm>
          <a:prstGeom prst="rect">
            <a:avLst/>
          </a:prstGeom>
          <a:noFill/>
        </p:spPr>
        <p:txBody>
          <a:bodyPr wrap="square" rtlCol="0">
            <a:spAutoFit/>
          </a:bodyPr>
          <a:lstStyle/>
          <a:p>
            <a:pPr algn="ctr"/>
            <a:r>
              <a:rPr lang="en-US" sz="4000" b="1" dirty="0">
                <a:solidFill>
                  <a:srgbClr val="C00000"/>
                </a:solidFill>
                <a:latin typeface="Algerian" panose="04020705040A02060702" pitchFamily="82" charset="0"/>
              </a:rPr>
              <a:t>Abstract:</a:t>
            </a:r>
            <a:endParaRPr lang="en-US" sz="4000"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998124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9326" y="218364"/>
            <a:ext cx="5672920" cy="5369932"/>
          </a:xfrm>
          <a:prstGeom prst="rect">
            <a:avLst/>
          </a:prstGeom>
        </p:spPr>
        <p:txBody>
          <a:bodyPr wrap="square">
            <a:spAutoFit/>
          </a:bodyPr>
          <a:lstStyle/>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IMG_SEGMENT   = </a:t>
            </a:r>
            <a:r>
              <a:rPr lang="en-IN" dirty="0" err="1">
                <a:latin typeface="Calibri" panose="020F0502020204030204" pitchFamily="34" charset="0"/>
                <a:ea typeface="Calibri" panose="020F0502020204030204" pitchFamily="34" charset="0"/>
                <a:cs typeface="Mangal" panose="02040503050203030202" pitchFamily="18" charset="0"/>
              </a:rPr>
              <a:t>img_segmentation</a:t>
            </a:r>
            <a:r>
              <a:rPr lang="en-IN" dirty="0">
                <a:latin typeface="Calibri" panose="020F0502020204030204" pitchFamily="34" charset="0"/>
                <a:ea typeface="Calibri" panose="020F0502020204030204" pitchFamily="34" charset="0"/>
                <a:cs typeface="Mangal" panose="02040503050203030202" pitchFamily="18" charset="0"/>
              </a:rPr>
              <a:t>(image)  </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fv_hu_moments</a:t>
            </a:r>
            <a:r>
              <a:rPr lang="en-IN" dirty="0">
                <a:latin typeface="Calibri" panose="020F0502020204030204" pitchFamily="34" charset="0"/>
                <a:ea typeface="Calibri" panose="020F0502020204030204" pitchFamily="34" charset="0"/>
                <a:cs typeface="Mangal" panose="02040503050203030202" pitchFamily="18" charset="0"/>
              </a:rPr>
              <a:t> = </a:t>
            </a:r>
            <a:r>
              <a:rPr lang="en-IN" dirty="0" err="1">
                <a:latin typeface="Calibri" panose="020F0502020204030204" pitchFamily="34" charset="0"/>
                <a:ea typeface="Calibri" panose="020F0502020204030204" pitchFamily="34" charset="0"/>
                <a:cs typeface="Mangal" panose="02040503050203030202" pitchFamily="18" charset="0"/>
              </a:rPr>
              <a:t>fd_hu_moments</a:t>
            </a:r>
            <a:r>
              <a:rPr lang="en-IN" dirty="0">
                <a:latin typeface="Calibri" panose="020F0502020204030204" pitchFamily="34" charset="0"/>
                <a:ea typeface="Calibri" panose="020F0502020204030204" pitchFamily="34" charset="0"/>
                <a:cs typeface="Mangal" panose="02040503050203030202" pitchFamily="18" charset="0"/>
              </a:rPr>
              <a:t>(IMG_SEGMENT)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fv_haralick</a:t>
            </a:r>
            <a:r>
              <a:rPr lang="en-IN" dirty="0">
                <a:latin typeface="Calibri" panose="020F0502020204030204" pitchFamily="34" charset="0"/>
                <a:ea typeface="Calibri" panose="020F0502020204030204" pitchFamily="34" charset="0"/>
                <a:cs typeface="Mangal" panose="02040503050203030202" pitchFamily="18" charset="0"/>
              </a:rPr>
              <a:t>   = </a:t>
            </a:r>
            <a:r>
              <a:rPr lang="en-IN" dirty="0" err="1">
                <a:latin typeface="Calibri" panose="020F0502020204030204" pitchFamily="34" charset="0"/>
                <a:ea typeface="Calibri" panose="020F0502020204030204" pitchFamily="34" charset="0"/>
                <a:cs typeface="Mangal" panose="02040503050203030202" pitchFamily="18" charset="0"/>
              </a:rPr>
              <a:t>fd_haralick</a:t>
            </a:r>
            <a:r>
              <a:rPr lang="en-IN" dirty="0">
                <a:latin typeface="Calibri" panose="020F0502020204030204" pitchFamily="34" charset="0"/>
                <a:ea typeface="Calibri" panose="020F0502020204030204" pitchFamily="34" charset="0"/>
                <a:cs typeface="Mangal" panose="02040503050203030202" pitchFamily="18" charset="0"/>
              </a:rPr>
              <a:t>(IMG_SEGMENT)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fv_histogram</a:t>
            </a:r>
            <a:r>
              <a:rPr lang="en-IN" dirty="0">
                <a:latin typeface="Calibri" panose="020F0502020204030204" pitchFamily="34" charset="0"/>
                <a:ea typeface="Calibri" panose="020F0502020204030204" pitchFamily="34" charset="0"/>
                <a:cs typeface="Mangal" panose="02040503050203030202" pitchFamily="18" charset="0"/>
              </a:rPr>
              <a:t>  = </a:t>
            </a:r>
            <a:r>
              <a:rPr lang="en-IN" dirty="0" err="1">
                <a:latin typeface="Calibri" panose="020F0502020204030204" pitchFamily="34" charset="0"/>
                <a:ea typeface="Calibri" panose="020F0502020204030204" pitchFamily="34" charset="0"/>
                <a:cs typeface="Mangal" panose="02040503050203030202" pitchFamily="18" charset="0"/>
              </a:rPr>
              <a:t>fd_histogram</a:t>
            </a:r>
            <a:r>
              <a:rPr lang="en-IN" dirty="0">
                <a:latin typeface="Calibri" panose="020F0502020204030204" pitchFamily="34" charset="0"/>
                <a:ea typeface="Calibri" panose="020F0502020204030204" pitchFamily="34" charset="0"/>
                <a:cs typeface="Mangal" panose="02040503050203030202" pitchFamily="18" charset="0"/>
              </a:rPr>
              <a:t>(IMG_SEGMENT)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fv_color_fea</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fd_color</a:t>
            </a:r>
            <a:r>
              <a:rPr lang="en-IN" dirty="0">
                <a:latin typeface="Calibri" panose="020F0502020204030204" pitchFamily="34" charset="0"/>
                <a:ea typeface="Calibri" panose="020F0502020204030204" pitchFamily="34" charset="0"/>
                <a:cs typeface="Mangal" panose="02040503050203030202" pitchFamily="18" charset="0"/>
              </a:rPr>
              <a:t>(IMG_SEGMENT)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global_feature</a:t>
            </a:r>
            <a:r>
              <a:rPr lang="en-IN" dirty="0">
                <a:latin typeface="Calibri" panose="020F0502020204030204" pitchFamily="34" charset="0"/>
                <a:ea typeface="Calibri" panose="020F0502020204030204" pitchFamily="34" charset="0"/>
                <a:cs typeface="Mangal" panose="02040503050203030202" pitchFamily="18" charset="0"/>
              </a:rPr>
              <a:t> = </a:t>
            </a:r>
            <a:r>
              <a:rPr lang="en-IN" dirty="0" err="1">
                <a:latin typeface="Calibri" panose="020F0502020204030204" pitchFamily="34" charset="0"/>
                <a:ea typeface="Calibri" panose="020F0502020204030204" pitchFamily="34" charset="0"/>
                <a:cs typeface="Mangal" panose="02040503050203030202" pitchFamily="18" charset="0"/>
              </a:rPr>
              <a:t>np.hstack</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fv_histogram</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fv_haralick</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fv_hu_moments,fv_color_fea</a:t>
            </a:r>
            <a:r>
              <a:rPr lang="en-IN" dirty="0">
                <a:latin typeface="Calibri" panose="020F0502020204030204" pitchFamily="34" charset="0"/>
                <a:ea typeface="Calibri" panose="020F0502020204030204" pitchFamily="34" charset="0"/>
                <a:cs typeface="Mangal" panose="02040503050203030202" pitchFamily="18" charset="0"/>
              </a:rPr>
              <a: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labels.append</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current_label</a:t>
            </a:r>
            <a:r>
              <a:rPr lang="en-IN" dirty="0">
                <a:latin typeface="Calibri" panose="020F0502020204030204" pitchFamily="34" charset="0"/>
                <a:ea typeface="Calibri" panose="020F0502020204030204" pitchFamily="34" charset="0"/>
                <a:cs typeface="Mangal" panose="02040503050203030202" pitchFamily="18" charset="0"/>
              </a:rPr>
              <a: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global_features.append</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global_feature</a:t>
            </a:r>
            <a:r>
              <a:rPr lang="en-IN" dirty="0" smtClean="0">
                <a:latin typeface="Calibri" panose="020F0502020204030204" pitchFamily="34" charset="0"/>
                <a:ea typeface="Calibri" panose="020F0502020204030204" pitchFamily="34" charset="0"/>
                <a:cs typeface="Mangal" panose="02040503050203030202" pitchFamily="18" charset="0"/>
              </a:rPr>
              <a: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print("[STATUS] processed folder: {}".format(</a:t>
            </a:r>
            <a:r>
              <a:rPr lang="en-IN" dirty="0" err="1">
                <a:latin typeface="Calibri" panose="020F0502020204030204" pitchFamily="34" charset="0"/>
                <a:ea typeface="Calibri" panose="020F0502020204030204" pitchFamily="34" charset="0"/>
                <a:cs typeface="Mangal" panose="02040503050203030202" pitchFamily="18" charset="0"/>
              </a:rPr>
              <a:t>current_label</a:t>
            </a:r>
            <a:r>
              <a:rPr lang="en-IN" dirty="0">
                <a:latin typeface="Calibri" panose="020F0502020204030204" pitchFamily="34" charset="0"/>
                <a:ea typeface="Calibri" panose="020F0502020204030204" pitchFamily="34" charset="0"/>
                <a:cs typeface="Mangal" panose="02040503050203030202" pitchFamily="18" charset="0"/>
              </a:rPr>
              <a: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ptr</a:t>
            </a:r>
            <a:r>
              <a:rPr lang="en-IN" dirty="0">
                <a:latin typeface="Calibri" panose="020F0502020204030204" pitchFamily="34" charset="0"/>
                <a:ea typeface="Calibri" panose="020F0502020204030204" pitchFamily="34" charset="0"/>
                <a:cs typeface="Mangal" panose="02040503050203030202" pitchFamily="18" charset="0"/>
              </a:rPr>
              <a:t>+=1</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print(</a:t>
            </a:r>
            <a:r>
              <a:rPr lang="en-IN" dirty="0" err="1">
                <a:latin typeface="Calibri" panose="020F0502020204030204" pitchFamily="34" charset="0"/>
                <a:ea typeface="Calibri" panose="020F0502020204030204" pitchFamily="34" charset="0"/>
                <a:cs typeface="Mangal" panose="02040503050203030202" pitchFamily="18" charset="0"/>
              </a:rPr>
              <a:t>fv_color_fea</a:t>
            </a:r>
            <a:r>
              <a:rPr lang="en-IN" dirty="0">
                <a:latin typeface="Calibri" panose="020F0502020204030204" pitchFamily="34" charset="0"/>
                <a:ea typeface="Calibri" panose="020F0502020204030204" pitchFamily="34" charset="0"/>
                <a:cs typeface="Mangal" panose="02040503050203030202" pitchFamily="18" charset="0"/>
              </a:rPr>
              <a: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print(</a:t>
            </a:r>
            <a:r>
              <a:rPr lang="en-IN" dirty="0" err="1">
                <a:latin typeface="Calibri" panose="020F0502020204030204" pitchFamily="34" charset="0"/>
                <a:ea typeface="Calibri" panose="020F0502020204030204" pitchFamily="34" charset="0"/>
                <a:cs typeface="Mangal" panose="02040503050203030202" pitchFamily="18" charset="0"/>
              </a:rPr>
              <a:t>len</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fv_histogram</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smtClean="0">
                <a:latin typeface="Calibri" panose="020F0502020204030204" pitchFamily="34" charset="0"/>
                <a:ea typeface="Calibri" panose="020F0502020204030204" pitchFamily="34" charset="0"/>
                <a:cs typeface="Mangal" panose="02040503050203030202" pitchFamily="18" charset="0"/>
              </a:rPr>
              <a:t>)</a:t>
            </a:r>
            <a:endParaRPr lang="en-US" sz="1400" dirty="0">
              <a:latin typeface="Calibri" panose="020F0502020204030204" pitchFamily="34" charset="0"/>
              <a:ea typeface="Calibri" panose="020F0502020204030204" pitchFamily="34" charset="0"/>
              <a:cs typeface="Mangal" panose="02040503050203030202" pitchFamily="18" charset="0"/>
            </a:endParaRPr>
          </a:p>
        </p:txBody>
      </p:sp>
      <p:sp>
        <p:nvSpPr>
          <p:cNvPr id="5" name="Rectangle 4"/>
          <p:cNvSpPr/>
          <p:nvPr/>
        </p:nvSpPr>
        <p:spPr>
          <a:xfrm>
            <a:off x="7456226" y="618343"/>
            <a:ext cx="4608395" cy="6239657"/>
          </a:xfrm>
          <a:prstGeom prst="rect">
            <a:avLst/>
          </a:prstGeom>
        </p:spPr>
        <p:txBody>
          <a:bodyPr wrap="square">
            <a:spAutoFit/>
          </a:bodyPr>
          <a:lstStyle/>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print("[STATUS] completed Global Feature Extraction...")</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import pandas as </a:t>
            </a:r>
            <a:r>
              <a:rPr lang="en-IN" dirty="0" err="1">
                <a:latin typeface="Calibri" panose="020F0502020204030204" pitchFamily="34" charset="0"/>
                <a:ea typeface="Calibri" panose="020F0502020204030204" pitchFamily="34" charset="0"/>
                <a:cs typeface="Mangal" panose="02040503050203030202" pitchFamily="18" charset="0"/>
              </a:rPr>
              <a:t>pd</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import </a:t>
            </a:r>
            <a:r>
              <a:rPr lang="en-IN" dirty="0" err="1">
                <a:latin typeface="Calibri" panose="020F0502020204030204" pitchFamily="34" charset="0"/>
                <a:ea typeface="Calibri" panose="020F0502020204030204" pitchFamily="34" charset="0"/>
                <a:cs typeface="Mangal" panose="02040503050203030202" pitchFamily="18" charset="0"/>
              </a:rPr>
              <a:t>numpy</a:t>
            </a:r>
            <a:r>
              <a:rPr lang="en-IN" dirty="0">
                <a:latin typeface="Calibri" panose="020F0502020204030204" pitchFamily="34" charset="0"/>
                <a:ea typeface="Calibri" panose="020F0502020204030204" pitchFamily="34" charset="0"/>
                <a:cs typeface="Mangal" panose="02040503050203030202" pitchFamily="18" charset="0"/>
              </a:rPr>
              <a:t> as np</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from </a:t>
            </a:r>
            <a:r>
              <a:rPr lang="en-IN" dirty="0" err="1">
                <a:latin typeface="Calibri" panose="020F0502020204030204" pitchFamily="34" charset="0"/>
                <a:ea typeface="Calibri" panose="020F0502020204030204" pitchFamily="34" charset="0"/>
                <a:cs typeface="Mangal" panose="02040503050203030202" pitchFamily="18" charset="0"/>
              </a:rPr>
              <a:t>matplotlib</a:t>
            </a:r>
            <a:r>
              <a:rPr lang="en-IN" dirty="0">
                <a:latin typeface="Calibri" panose="020F0502020204030204" pitchFamily="34" charset="0"/>
                <a:ea typeface="Calibri" panose="020F0502020204030204" pitchFamily="34" charset="0"/>
                <a:cs typeface="Mangal" panose="02040503050203030202" pitchFamily="18" charset="0"/>
              </a:rPr>
              <a:t> import </a:t>
            </a:r>
            <a:r>
              <a:rPr lang="en-IN" dirty="0" err="1">
                <a:latin typeface="Calibri" panose="020F0502020204030204" pitchFamily="34" charset="0"/>
                <a:ea typeface="Calibri" panose="020F0502020204030204" pitchFamily="34" charset="0"/>
                <a:cs typeface="Mangal" panose="02040503050203030202" pitchFamily="18" charset="0"/>
              </a:rPr>
              <a:t>pyplot</a:t>
            </a:r>
            <a:r>
              <a:rPr lang="en-IN" dirty="0">
                <a:latin typeface="Calibri" panose="020F0502020204030204" pitchFamily="34" charset="0"/>
                <a:ea typeface="Calibri" panose="020F0502020204030204" pitchFamily="34" charset="0"/>
                <a:cs typeface="Mangal" panose="02040503050203030202" pitchFamily="18" charset="0"/>
              </a:rPr>
              <a:t> as </a:t>
            </a:r>
            <a:r>
              <a:rPr lang="en-IN" dirty="0" err="1">
                <a:latin typeface="Calibri" panose="020F0502020204030204" pitchFamily="34" charset="0"/>
                <a:ea typeface="Calibri" panose="020F0502020204030204" pitchFamily="34" charset="0"/>
                <a:cs typeface="Mangal" panose="02040503050203030202" pitchFamily="18" charset="0"/>
              </a:rPr>
              <a:t>plt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from </a:t>
            </a:r>
            <a:r>
              <a:rPr lang="en-IN" dirty="0" err="1">
                <a:latin typeface="Calibri" panose="020F0502020204030204" pitchFamily="34" charset="0"/>
                <a:ea typeface="Calibri" panose="020F0502020204030204" pitchFamily="34" charset="0"/>
                <a:cs typeface="Mangal" panose="02040503050203030202" pitchFamily="18" charset="0"/>
              </a:rPr>
              <a:t>sklearn.preprocessing</a:t>
            </a:r>
            <a:r>
              <a:rPr lang="en-IN" dirty="0">
                <a:latin typeface="Calibri" panose="020F0502020204030204" pitchFamily="34" charset="0"/>
                <a:ea typeface="Calibri" panose="020F0502020204030204" pitchFamily="34" charset="0"/>
                <a:cs typeface="Mangal" panose="02040503050203030202" pitchFamily="18" charset="0"/>
              </a:rPr>
              <a:t> import </a:t>
            </a:r>
            <a:r>
              <a:rPr lang="en-IN" dirty="0" err="1">
                <a:latin typeface="Calibri" panose="020F0502020204030204" pitchFamily="34" charset="0"/>
                <a:ea typeface="Calibri" panose="020F0502020204030204" pitchFamily="34" charset="0"/>
                <a:cs typeface="Mangal" panose="02040503050203030202" pitchFamily="18" charset="0"/>
              </a:rPr>
              <a:t>MinMaxScaler</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scaler= </a:t>
            </a:r>
            <a:r>
              <a:rPr lang="en-IN" dirty="0" err="1">
                <a:latin typeface="Calibri" panose="020F0502020204030204" pitchFamily="34" charset="0"/>
                <a:ea typeface="Calibri" panose="020F0502020204030204" pitchFamily="34" charset="0"/>
                <a:cs typeface="Mangal" panose="02040503050203030202" pitchFamily="18" charset="0"/>
              </a:rPr>
              <a:t>MinMaxScaler</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feature_range</a:t>
            </a:r>
            <a:r>
              <a:rPr lang="en-IN" dirty="0">
                <a:latin typeface="Calibri" panose="020F0502020204030204" pitchFamily="34" charset="0"/>
                <a:ea typeface="Calibri" panose="020F0502020204030204" pitchFamily="34" charset="0"/>
                <a:cs typeface="Mangal" panose="02040503050203030202" pitchFamily="18" charset="0"/>
              </a:rPr>
              <a:t>=(0, 1))</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err="1">
                <a:latin typeface="Calibri" panose="020F0502020204030204" pitchFamily="34" charset="0"/>
                <a:ea typeface="Calibri" panose="020F0502020204030204" pitchFamily="34" charset="0"/>
                <a:cs typeface="Mangal" panose="02040503050203030202" pitchFamily="18" charset="0"/>
              </a:rPr>
              <a:t>rescaled_features</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scaler.fit_transform</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global_features</a:t>
            </a:r>
            <a:r>
              <a:rPr lang="en-IN" dirty="0">
                <a:latin typeface="Calibri" panose="020F0502020204030204" pitchFamily="34" charset="0"/>
                <a:ea typeface="Calibri" panose="020F0502020204030204" pitchFamily="34" charset="0"/>
                <a:cs typeface="Mangal" panose="02040503050203030202" pitchFamily="18" charset="0"/>
              </a:rPr>
              <a: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data=</a:t>
            </a:r>
            <a:r>
              <a:rPr lang="en-IN" dirty="0" err="1">
                <a:latin typeface="Calibri" panose="020F0502020204030204" pitchFamily="34" charset="0"/>
                <a:ea typeface="Calibri" panose="020F0502020204030204" pitchFamily="34" charset="0"/>
                <a:cs typeface="Mangal" panose="02040503050203030202" pitchFamily="18" charset="0"/>
              </a:rPr>
              <a:t>pd.DataFrame</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rescaled_features,columns</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np.arange</a:t>
            </a:r>
            <a:r>
              <a:rPr lang="en-IN" dirty="0">
                <a:latin typeface="Calibri" panose="020F0502020204030204" pitchFamily="34" charset="0"/>
                <a:ea typeface="Calibri" panose="020F0502020204030204" pitchFamily="34" charset="0"/>
                <a:cs typeface="Mangal" panose="02040503050203030202" pitchFamily="18" charset="0"/>
              </a:rPr>
              <a:t>(0,532,1)])</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data=</a:t>
            </a:r>
            <a:r>
              <a:rPr lang="en-IN" dirty="0" err="1">
                <a:latin typeface="Calibri" panose="020F0502020204030204" pitchFamily="34" charset="0"/>
                <a:ea typeface="Calibri" panose="020F0502020204030204" pitchFamily="34" charset="0"/>
                <a:cs typeface="Mangal" panose="02040503050203030202" pitchFamily="18" charset="0"/>
              </a:rPr>
              <a:t>pd.DataFrame</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rescaled_features</a:t>
            </a:r>
            <a:r>
              <a:rPr lang="en-IN" dirty="0">
                <a:latin typeface="Calibri" panose="020F0502020204030204" pitchFamily="34" charset="0"/>
                <a:ea typeface="Calibri" panose="020F0502020204030204" pitchFamily="34" charset="0"/>
                <a:cs typeface="Mangal" panose="02040503050203030202" pitchFamily="18" charset="0"/>
              </a:rPr>
              <a:t>)</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target=labels;</a:t>
            </a:r>
            <a:endParaRPr lang="en-US"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data["target"]=target</a:t>
            </a:r>
            <a:endParaRPr lang="en-US" sz="1400" dirty="0">
              <a:latin typeface="Calibri" panose="020F0502020204030204" pitchFamily="34" charset="0"/>
              <a:ea typeface="Calibri" panose="020F0502020204030204" pitchFamily="34" charset="0"/>
              <a:cs typeface="Mangal" panose="02040503050203030202" pitchFamily="18" charset="0"/>
            </a:endParaRPr>
          </a:p>
          <a:p>
            <a:r>
              <a:rPr lang="en-IN" dirty="0">
                <a:latin typeface="Calibri" panose="020F0502020204030204" pitchFamily="34" charset="0"/>
                <a:ea typeface="Calibri" panose="020F0502020204030204" pitchFamily="34" charset="0"/>
                <a:cs typeface="Mangal" panose="02040503050203030202" pitchFamily="18" charset="0"/>
              </a:rPr>
              <a:t>print(data)</a:t>
            </a:r>
            <a:endParaRPr lang="en-US" dirty="0"/>
          </a:p>
        </p:txBody>
      </p:sp>
    </p:spTree>
    <p:extLst>
      <p:ext uri="{BB962C8B-B14F-4D97-AF65-F5344CB8AC3E}">
        <p14:creationId xmlns:p14="http://schemas.microsoft.com/office/powerpoint/2010/main" val="866869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24167" y="181613"/>
            <a:ext cx="9862783" cy="1870512"/>
          </a:xfrm>
          <a:prstGeom prst="rect">
            <a:avLst/>
          </a:prstGeom>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IN" b="1" dirty="0">
                <a:solidFill>
                  <a:srgbClr val="08557E"/>
                </a:solidFill>
                <a:latin typeface="Arial" panose="020B0604020202020204" pitchFamily="34" charset="0"/>
                <a:ea typeface="Calibri" panose="020F0502020204030204" pitchFamily="34" charset="0"/>
                <a:cs typeface="Mangal" panose="02040503050203030202" pitchFamily="18" charset="0"/>
              </a:rPr>
              <a:t>Hu Moments</a:t>
            </a:r>
            <a:r>
              <a:rPr lang="en-IN" dirty="0">
                <a:solidFill>
                  <a:srgbClr val="08557E"/>
                </a:solidFill>
                <a:latin typeface="Arial" panose="020B0604020202020204" pitchFamily="34" charset="0"/>
                <a:ea typeface="Calibri" panose="020F0502020204030204" pitchFamily="34" charset="0"/>
                <a:cs typeface="Mangal" panose="02040503050203030202" pitchFamily="18" charset="0"/>
              </a:rPr>
              <a:t> (or rather Hu moment invariants ) are a set of 7 numbers calculated using central moments that are invariant to image transformations. The first 6 moments have been proved to be invariant to </a:t>
            </a:r>
            <a:r>
              <a:rPr lang="en-IN" b="1" dirty="0">
                <a:solidFill>
                  <a:srgbClr val="08557E"/>
                </a:solidFill>
                <a:latin typeface="Arial" panose="020B0604020202020204" pitchFamily="34" charset="0"/>
                <a:ea typeface="Calibri" panose="020F0502020204030204" pitchFamily="34" charset="0"/>
                <a:cs typeface="Mangal" panose="02040503050203030202" pitchFamily="18" charset="0"/>
              </a:rPr>
              <a:t>translation</a:t>
            </a:r>
            <a:r>
              <a:rPr lang="en-IN" dirty="0">
                <a:solidFill>
                  <a:srgbClr val="08557E"/>
                </a:solidFill>
                <a:latin typeface="Arial" panose="020B0604020202020204" pitchFamily="34" charset="0"/>
                <a:ea typeface="Calibri" panose="020F0502020204030204" pitchFamily="34" charset="0"/>
                <a:cs typeface="Mangal" panose="02040503050203030202" pitchFamily="18" charset="0"/>
              </a:rPr>
              <a:t>, </a:t>
            </a:r>
            <a:r>
              <a:rPr lang="en-IN" b="1" dirty="0">
                <a:solidFill>
                  <a:srgbClr val="08557E"/>
                </a:solidFill>
                <a:latin typeface="Arial" panose="020B0604020202020204" pitchFamily="34" charset="0"/>
                <a:ea typeface="Calibri" panose="020F0502020204030204" pitchFamily="34" charset="0"/>
                <a:cs typeface="Mangal" panose="02040503050203030202" pitchFamily="18" charset="0"/>
              </a:rPr>
              <a:t>scale</a:t>
            </a:r>
            <a:r>
              <a:rPr lang="en-IN" dirty="0">
                <a:solidFill>
                  <a:srgbClr val="08557E"/>
                </a:solidFill>
                <a:latin typeface="Arial" panose="020B0604020202020204" pitchFamily="34" charset="0"/>
                <a:ea typeface="Calibri" panose="020F0502020204030204" pitchFamily="34" charset="0"/>
                <a:cs typeface="Mangal" panose="02040503050203030202" pitchFamily="18" charset="0"/>
              </a:rPr>
              <a:t>, and </a:t>
            </a:r>
            <a:r>
              <a:rPr lang="en-IN" b="1" dirty="0">
                <a:solidFill>
                  <a:srgbClr val="08557E"/>
                </a:solidFill>
                <a:latin typeface="Arial" panose="020B0604020202020204" pitchFamily="34" charset="0"/>
                <a:ea typeface="Calibri" panose="020F0502020204030204" pitchFamily="34" charset="0"/>
                <a:cs typeface="Mangal" panose="02040503050203030202" pitchFamily="18" charset="0"/>
              </a:rPr>
              <a:t>rotation</a:t>
            </a:r>
            <a:r>
              <a:rPr lang="en-IN" dirty="0">
                <a:solidFill>
                  <a:srgbClr val="08557E"/>
                </a:solidFill>
                <a:latin typeface="Arial" panose="020B0604020202020204" pitchFamily="34" charset="0"/>
                <a:ea typeface="Calibri" panose="020F0502020204030204" pitchFamily="34" charset="0"/>
                <a:cs typeface="Mangal" panose="02040503050203030202" pitchFamily="18" charset="0"/>
              </a:rPr>
              <a:t>, and </a:t>
            </a:r>
            <a:r>
              <a:rPr lang="en-IN" b="1" dirty="0">
                <a:solidFill>
                  <a:srgbClr val="08557E"/>
                </a:solidFill>
                <a:latin typeface="Arial" panose="020B0604020202020204" pitchFamily="34" charset="0"/>
                <a:ea typeface="Calibri" panose="020F0502020204030204" pitchFamily="34" charset="0"/>
                <a:cs typeface="Mangal" panose="02040503050203030202" pitchFamily="18" charset="0"/>
              </a:rPr>
              <a:t>reflection</a:t>
            </a:r>
            <a:r>
              <a:rPr lang="en-IN" dirty="0">
                <a:solidFill>
                  <a:srgbClr val="08557E"/>
                </a:solidFill>
                <a:latin typeface="Arial" panose="020B0604020202020204" pitchFamily="34" charset="0"/>
                <a:ea typeface="Calibri" panose="020F0502020204030204" pitchFamily="34" charset="0"/>
                <a:cs typeface="Mangal" panose="02040503050203030202" pitchFamily="18" charset="0"/>
              </a:rPr>
              <a:t>. While the 7th moment’s sign changes for image reflection.</a:t>
            </a:r>
            <a:endParaRPr lang="en-US" sz="12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dirty="0">
                <a:solidFill>
                  <a:srgbClr val="051E50"/>
                </a:solidFill>
                <a:latin typeface="Arial" panose="020B0604020202020204" pitchFamily="34" charset="0"/>
                <a:ea typeface="Calibri" panose="020F0502020204030204" pitchFamily="34" charset="0"/>
                <a:cs typeface="Mangal" panose="02040503050203030202" pitchFamily="18" charset="0"/>
              </a:rPr>
              <a:t>This feature vector can be used to quantify and represent the shape of an object in an image</a:t>
            </a:r>
            <a:endParaRPr lang="en-US" sz="12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descr="\begin{align*} h_0 &amp;= \eta_{20} + \eta_{02} \\ h_1 &amp;= (\eta_{20} - \eta_{02})^2 + 4 \eta_{11}^2 \\ h_2 &amp;= (\eta_{30} - 3 \eta_{12})^2 + (3 \eta_{21} - \eta_{03})^2 \\ h_3 &amp;= (\eta_{30} + \eta_{12})^2 + (\eta_{21} + \eta_{03})^2 \\ h_4 &amp;= (\eta_{30} - 3 \eta_{12})(\eta_{30} + \eta_{12})[(\eta_{30} + \eta_{12})^2 - 3 (\eta_{21} + \eta_{03})^2] + (3 \eta_{21} - \eta_{03})[3 (\eta_{30} + \eta_{12})^2 - (\eta_{21} + \eta_{03})^2] \\ h_5 &amp;= (\eta_{20} - \eta_{02})[(\eta_{30} + \eta_{12})^2 - (\eta_{21} + \eta_{03})^2 + 4 \eta_{11} (\eta_{30} + \eta_{12})(\eta_{21} + \eta_{03})] \\ h_6 &amp;= (3\eta_{21} - \eta_{03})(\eta_{30} + \eta_{12})[(\eta_{30} + \eta_{12})^2 - 3(\eta_{21} + \eta_{03})^2] + (\eta_{30} - 3\eta_{12})(\eta_{21} + \eta_{03})[3(\eta_{30} + \eta_{12})^2 - (\eta_{21} + \eta_{03})^2] \end{align*}"/>
          <p:cNvPicPr/>
          <p:nvPr/>
        </p:nvPicPr>
        <p:blipFill>
          <a:blip r:embed="rId2">
            <a:extLst>
              <a:ext uri="{28A0092B-C50C-407E-A947-70E740481C1C}">
                <a14:useLocalDpi xmlns:a14="http://schemas.microsoft.com/office/drawing/2010/main" val="0"/>
              </a:ext>
            </a:extLst>
          </a:blip>
          <a:srcRect/>
          <a:stretch>
            <a:fillRect/>
          </a:stretch>
        </p:blipFill>
        <p:spPr bwMode="auto">
          <a:xfrm>
            <a:off x="3380370" y="1771531"/>
            <a:ext cx="5731510" cy="1282065"/>
          </a:xfrm>
          <a:prstGeom prst="rect">
            <a:avLst/>
          </a:prstGeom>
          <a:noFill/>
          <a:ln>
            <a:noFill/>
          </a:ln>
        </p:spPr>
      </p:pic>
      <p:sp>
        <p:nvSpPr>
          <p:cNvPr id="6" name="Rectangle 5"/>
          <p:cNvSpPr/>
          <p:nvPr/>
        </p:nvSpPr>
        <p:spPr>
          <a:xfrm>
            <a:off x="1977174" y="3061292"/>
            <a:ext cx="1659429" cy="388696"/>
          </a:xfrm>
          <a:prstGeom prst="rect">
            <a:avLst/>
          </a:prstGeom>
        </p:spPr>
        <p:txBody>
          <a:bodyPr wrap="none">
            <a:spAutoFit/>
          </a:bodyPr>
          <a:lstStyle/>
          <a:p>
            <a:pPr>
              <a:lnSpc>
                <a:spcPct val="107000"/>
              </a:lnSpc>
              <a:spcAft>
                <a:spcPts val="800"/>
              </a:spcAft>
            </a:pPr>
            <a:r>
              <a:rPr lang="en-IN" dirty="0">
                <a:solidFill>
                  <a:srgbClr val="08557E"/>
                </a:solidFill>
                <a:latin typeface="Arial" panose="020B0604020202020204" pitchFamily="34" charset="0"/>
                <a:ea typeface="Calibri" panose="020F0502020204030204" pitchFamily="34" charset="0"/>
                <a:cs typeface="Mangal" panose="02040503050203030202" pitchFamily="18" charset="0"/>
              </a:rPr>
              <a:t>Raw Moments</a:t>
            </a:r>
            <a:endParaRPr lang="en-US" sz="12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7" name="Picture 6" descr="\begin{align*} M_{ij} = \sum_{x} \sum_{y} x^{i} y^{j} I(x,y) \end{align*}"/>
          <p:cNvPicPr/>
          <p:nvPr/>
        </p:nvPicPr>
        <p:blipFill>
          <a:blip r:embed="rId3">
            <a:extLst>
              <a:ext uri="{28A0092B-C50C-407E-A947-70E740481C1C}">
                <a14:useLocalDpi xmlns:a14="http://schemas.microsoft.com/office/drawing/2010/main" val="0"/>
              </a:ext>
            </a:extLst>
          </a:blip>
          <a:srcRect/>
          <a:stretch>
            <a:fillRect/>
          </a:stretch>
        </p:blipFill>
        <p:spPr bwMode="auto">
          <a:xfrm>
            <a:off x="3380370" y="3458977"/>
            <a:ext cx="1819275" cy="381000"/>
          </a:xfrm>
          <a:prstGeom prst="rect">
            <a:avLst/>
          </a:prstGeom>
          <a:noFill/>
          <a:ln>
            <a:noFill/>
          </a:ln>
        </p:spPr>
      </p:pic>
      <p:sp>
        <p:nvSpPr>
          <p:cNvPr id="10" name="Rectangle 9"/>
          <p:cNvSpPr/>
          <p:nvPr/>
        </p:nvSpPr>
        <p:spPr>
          <a:xfrm>
            <a:off x="1802903" y="3808525"/>
            <a:ext cx="9705310" cy="800219"/>
          </a:xfrm>
          <a:prstGeom prst="rect">
            <a:avLst/>
          </a:prstGeom>
        </p:spPr>
        <p:txBody>
          <a:bodyPr wrap="square">
            <a:spAutoFit/>
          </a:bodyPr>
          <a:lstStyle/>
          <a:p>
            <a:r>
              <a:rPr lang="en-US" b="1" dirty="0"/>
              <a:t>Centroid using Image </a:t>
            </a:r>
            <a:r>
              <a:rPr lang="en-US" b="1" dirty="0" smtClean="0"/>
              <a:t>Moments</a:t>
            </a:r>
          </a:p>
          <a:p>
            <a:r>
              <a:rPr lang="en-US" sz="1400" dirty="0" smtClean="0"/>
              <a:t>The </a:t>
            </a:r>
            <a:r>
              <a:rPr lang="en-US" sz="1400" dirty="0"/>
              <a:t>centroid of a binary blob is simply its </a:t>
            </a:r>
            <a:r>
              <a:rPr lang="en-US" sz="1400" dirty="0" smtClean="0"/>
              <a:t>center </a:t>
            </a:r>
            <a:r>
              <a:rPr lang="en-US" sz="1400" dirty="0"/>
              <a:t>of mass. The centroid   is calculated using the following formula.</a:t>
            </a:r>
          </a:p>
        </p:txBody>
      </p:sp>
      <p:pic>
        <p:nvPicPr>
          <p:cNvPr id="12" name="Picture 11" descr="\begin{align*} \bar{x} &amp;= \frac{M_{10}}{M_{00}}\\ \bar{y} &amp;= \frac{M_{01}}{M_{00}} \end{align*}"/>
          <p:cNvPicPr/>
          <p:nvPr/>
        </p:nvPicPr>
        <p:blipFill>
          <a:blip r:embed="rId4">
            <a:extLst>
              <a:ext uri="{28A0092B-C50C-407E-A947-70E740481C1C}">
                <a14:useLocalDpi xmlns:a14="http://schemas.microsoft.com/office/drawing/2010/main" val="0"/>
              </a:ext>
            </a:extLst>
          </a:blip>
          <a:srcRect/>
          <a:stretch>
            <a:fillRect/>
          </a:stretch>
        </p:blipFill>
        <p:spPr bwMode="auto">
          <a:xfrm>
            <a:off x="3642307" y="4459155"/>
            <a:ext cx="647700" cy="800100"/>
          </a:xfrm>
          <a:prstGeom prst="rect">
            <a:avLst/>
          </a:prstGeom>
          <a:noFill/>
          <a:ln>
            <a:noFill/>
          </a:ln>
        </p:spPr>
      </p:pic>
      <p:pic>
        <p:nvPicPr>
          <p:cNvPr id="1029" name="Picture 6" descr="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4167" y="5716455"/>
            <a:ext cx="95250" cy="76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5" descr="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4167" y="5792655"/>
            <a:ext cx="85725" cy="1143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p:cNvSpPr>
            <a:spLocks noChangeArrowheads="1"/>
          </p:cNvSpPr>
          <p:nvPr/>
        </p:nvSpPr>
        <p:spPr bwMode="auto">
          <a:xfrm>
            <a:off x="1724167" y="5259255"/>
            <a:ext cx="1001290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Central moments are very similar to the raw image moments we saw earlier, except that we subtract off the centroid from the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7"/>
          <p:cNvSpPr>
            <a:spLocks noChangeArrowheads="1"/>
          </p:cNvSpPr>
          <p:nvPr/>
        </p:nvSpPr>
        <p:spPr bwMode="auto">
          <a:xfrm>
            <a:off x="1724167" y="579265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and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Rectangle 8"/>
          <p:cNvSpPr>
            <a:spLocks noChangeArrowheads="1"/>
          </p:cNvSpPr>
          <p:nvPr/>
        </p:nvSpPr>
        <p:spPr bwMode="auto">
          <a:xfrm>
            <a:off x="1724167" y="590695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in the moment formula.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8" name="Picture 17" descr="\begin{align*} \mu_{ij} = \sum_{x} \sum_{y} \left ( x - \bar{x} \right)^{i} \left ( y - \bar{y} \right )^{j} I(x,y) \end{align*}"/>
          <p:cNvPicPr/>
          <p:nvPr/>
        </p:nvPicPr>
        <p:blipFill>
          <a:blip r:embed="rId7">
            <a:extLst>
              <a:ext uri="{28A0092B-C50C-407E-A947-70E740481C1C}">
                <a14:useLocalDpi xmlns:a14="http://schemas.microsoft.com/office/drawing/2010/main" val="0"/>
              </a:ext>
            </a:extLst>
          </a:blip>
          <a:srcRect/>
          <a:stretch>
            <a:fillRect/>
          </a:stretch>
        </p:blipFill>
        <p:spPr bwMode="auto">
          <a:xfrm>
            <a:off x="4054096" y="5946141"/>
            <a:ext cx="2676525" cy="390525"/>
          </a:xfrm>
          <a:prstGeom prst="rect">
            <a:avLst/>
          </a:prstGeom>
          <a:noFill/>
          <a:ln>
            <a:noFill/>
          </a:ln>
        </p:spPr>
      </p:pic>
    </p:spTree>
    <p:extLst>
      <p:ext uri="{BB962C8B-B14F-4D97-AF65-F5344CB8AC3E}">
        <p14:creationId xmlns:p14="http://schemas.microsoft.com/office/powerpoint/2010/main" val="2219534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42448" y="0"/>
            <a:ext cx="10181229" cy="1782539"/>
          </a:xfrm>
          <a:prstGeom prst="rect">
            <a:avLst/>
          </a:prstGeom>
        </p:spPr>
        <p:txBody>
          <a:bodyPr wrap="square">
            <a:spAutoFit/>
          </a:bodyPr>
          <a:lstStyle/>
          <a:p>
            <a:pPr>
              <a:lnSpc>
                <a:spcPts val="3225"/>
              </a:lnSpc>
              <a:spcAft>
                <a:spcPts val="2250"/>
              </a:spcAft>
            </a:pPr>
            <a:r>
              <a:rPr lang="en-IN" sz="2400" b="1" dirty="0" err="1">
                <a:solidFill>
                  <a:srgbClr val="333333"/>
                </a:solidFill>
                <a:latin typeface="Arial" panose="020B0604020202020204" pitchFamily="34" charset="0"/>
                <a:ea typeface="Times New Roman" panose="02020603050405020304" pitchFamily="18" charset="0"/>
              </a:rPr>
              <a:t>Haralick</a:t>
            </a:r>
            <a:r>
              <a:rPr lang="en-IN" sz="2400" b="1" dirty="0">
                <a:solidFill>
                  <a:srgbClr val="333333"/>
                </a:solidFill>
                <a:latin typeface="Arial" panose="020B0604020202020204" pitchFamily="34" charset="0"/>
                <a:ea typeface="Times New Roman" panose="02020603050405020304" pitchFamily="18" charset="0"/>
              </a:rPr>
              <a:t> features</a:t>
            </a:r>
            <a:endParaRPr lang="en-US" sz="1600" dirty="0">
              <a:latin typeface="Times New Roman" panose="02020603050405020304" pitchFamily="18" charset="0"/>
              <a:ea typeface="Times New Roman" panose="02020603050405020304" pitchFamily="18" charset="0"/>
            </a:endParaRPr>
          </a:p>
          <a:p>
            <a:pPr>
              <a:spcAft>
                <a:spcPts val="2250"/>
              </a:spcAft>
            </a:pPr>
            <a:r>
              <a:rPr lang="en-IN" sz="1600" dirty="0" err="1">
                <a:solidFill>
                  <a:srgbClr val="222222"/>
                </a:solidFill>
                <a:latin typeface="Calibri" panose="020F0502020204030204" pitchFamily="34" charset="0"/>
                <a:ea typeface="Times New Roman" panose="02020603050405020304" pitchFamily="18" charset="0"/>
                <a:cs typeface="Calibri" panose="020F0502020204030204" pitchFamily="34" charset="0"/>
              </a:rPr>
              <a:t>Haralick</a:t>
            </a:r>
            <a:r>
              <a:rPr lang="en-IN" sz="1600" dirty="0">
                <a:solidFill>
                  <a:srgbClr val="222222"/>
                </a:solidFill>
                <a:latin typeface="Calibri" panose="020F0502020204030204" pitchFamily="34" charset="0"/>
                <a:ea typeface="Times New Roman" panose="02020603050405020304" pitchFamily="18" charset="0"/>
                <a:cs typeface="Calibri" panose="020F0502020204030204" pitchFamily="34" charset="0"/>
              </a:rPr>
              <a:t> texture features are calculated from a </a:t>
            </a:r>
            <a:r>
              <a:rPr lang="en-IN" sz="1600" dirty="0" err="1">
                <a:solidFill>
                  <a:srgbClr val="222222"/>
                </a:solidFill>
                <a:latin typeface="Calibri" panose="020F0502020204030204" pitchFamily="34" charset="0"/>
                <a:ea typeface="Times New Roman" panose="02020603050405020304" pitchFamily="18" charset="0"/>
                <a:cs typeface="Calibri" panose="020F0502020204030204" pitchFamily="34" charset="0"/>
              </a:rPr>
              <a:t>Gray</a:t>
            </a:r>
            <a:r>
              <a:rPr lang="en-IN" sz="1600" dirty="0">
                <a:solidFill>
                  <a:srgbClr val="222222"/>
                </a:solidFill>
                <a:latin typeface="Calibri" panose="020F0502020204030204" pitchFamily="34" charset="0"/>
                <a:ea typeface="Times New Roman" panose="02020603050405020304" pitchFamily="18" charset="0"/>
                <a:cs typeface="Calibri" panose="020F0502020204030204" pitchFamily="34" charset="0"/>
              </a:rPr>
              <a:t> Level Co-occurrence Matrix, (GLCM), a matrix that counts the co-occurrence of </a:t>
            </a:r>
            <a:r>
              <a:rPr lang="en-IN" sz="1600" dirty="0" err="1">
                <a:solidFill>
                  <a:srgbClr val="222222"/>
                </a:solidFill>
                <a:latin typeface="Calibri" panose="020F0502020204030204" pitchFamily="34" charset="0"/>
                <a:ea typeface="Times New Roman" panose="02020603050405020304" pitchFamily="18" charset="0"/>
                <a:cs typeface="Calibri" panose="020F0502020204030204" pitchFamily="34" charset="0"/>
              </a:rPr>
              <a:t>neighboring</a:t>
            </a:r>
            <a:r>
              <a:rPr lang="en-IN" sz="1600" dirty="0">
                <a:solidFill>
                  <a:srgbClr val="222222"/>
                </a:solidFill>
                <a:latin typeface="Calibri" panose="020F0502020204030204" pitchFamily="34" charset="0"/>
                <a:ea typeface="Times New Roman" panose="02020603050405020304" pitchFamily="18" charset="0"/>
                <a:cs typeface="Calibri" panose="020F0502020204030204" pitchFamily="34" charset="0"/>
              </a:rPr>
              <a:t> </a:t>
            </a:r>
            <a:r>
              <a:rPr lang="en-IN" sz="1600" dirty="0" err="1">
                <a:solidFill>
                  <a:srgbClr val="222222"/>
                </a:solidFill>
                <a:latin typeface="Calibri" panose="020F0502020204030204" pitchFamily="34" charset="0"/>
                <a:ea typeface="Times New Roman" panose="02020603050405020304" pitchFamily="18" charset="0"/>
                <a:cs typeface="Calibri" panose="020F0502020204030204" pitchFamily="34" charset="0"/>
              </a:rPr>
              <a:t>gray</a:t>
            </a:r>
            <a:r>
              <a:rPr lang="en-IN" sz="1600" dirty="0">
                <a:solidFill>
                  <a:srgbClr val="222222"/>
                </a:solidFill>
                <a:latin typeface="Calibri" panose="020F0502020204030204" pitchFamily="34" charset="0"/>
                <a:ea typeface="Times New Roman" panose="02020603050405020304" pitchFamily="18" charset="0"/>
                <a:cs typeface="Calibri" panose="020F0502020204030204" pitchFamily="34" charset="0"/>
              </a:rPr>
              <a:t> levels in the image. The GLCM is a square matrix that has the dimension of the number of </a:t>
            </a:r>
            <a:r>
              <a:rPr lang="en-IN" sz="1600" dirty="0" err="1">
                <a:solidFill>
                  <a:srgbClr val="222222"/>
                </a:solidFill>
                <a:latin typeface="Calibri" panose="020F0502020204030204" pitchFamily="34" charset="0"/>
                <a:ea typeface="Times New Roman" panose="02020603050405020304" pitchFamily="18" charset="0"/>
                <a:cs typeface="Calibri" panose="020F0502020204030204" pitchFamily="34" charset="0"/>
              </a:rPr>
              <a:t>gray</a:t>
            </a:r>
            <a:r>
              <a:rPr lang="en-IN" sz="1600" dirty="0">
                <a:solidFill>
                  <a:srgbClr val="222222"/>
                </a:solidFill>
                <a:latin typeface="Calibri" panose="020F0502020204030204" pitchFamily="34" charset="0"/>
                <a:ea typeface="Times New Roman" panose="02020603050405020304" pitchFamily="18" charset="0"/>
                <a:cs typeface="Calibri" panose="020F0502020204030204" pitchFamily="34" charset="0"/>
              </a:rPr>
              <a:t> levels </a:t>
            </a:r>
            <a:r>
              <a:rPr lang="en-IN" sz="1600" i="1" dirty="0">
                <a:solidFill>
                  <a:srgbClr val="222222"/>
                </a:solidFill>
                <a:latin typeface="Calibri" panose="020F0502020204030204" pitchFamily="34" charset="0"/>
                <a:ea typeface="Times New Roman" panose="02020603050405020304" pitchFamily="18" charset="0"/>
                <a:cs typeface="Calibri" panose="020F0502020204030204" pitchFamily="34" charset="0"/>
              </a:rPr>
              <a:t>N</a:t>
            </a:r>
            <a:r>
              <a:rPr lang="en-IN" sz="1600" dirty="0">
                <a:solidFill>
                  <a:srgbClr val="222222"/>
                </a:solidFill>
                <a:latin typeface="Calibri" panose="020F0502020204030204" pitchFamily="34" charset="0"/>
                <a:ea typeface="Times New Roman" panose="02020603050405020304" pitchFamily="18" charset="0"/>
                <a:cs typeface="Calibri" panose="020F0502020204030204" pitchFamily="34" charset="0"/>
              </a:rPr>
              <a:t> in the region of interest (ROI). Figure </a:t>
            </a:r>
            <a:r>
              <a:rPr lang="en-IN" sz="1600" dirty="0">
                <a:solidFill>
                  <a:srgbClr val="006699"/>
                </a:solidFill>
                <a:latin typeface="Calibri" panose="020F0502020204030204" pitchFamily="34" charset="0"/>
                <a:ea typeface="Times New Roman" panose="02020603050405020304" pitchFamily="18" charset="0"/>
                <a:cs typeface="Calibri" panose="020F0502020204030204" pitchFamily="34" charset="0"/>
                <a:hlinkClick r:id="rId2"/>
              </a:rPr>
              <a:t>4</a:t>
            </a:r>
            <a:r>
              <a:rPr lang="en-IN" sz="1600" dirty="0">
                <a:solidFill>
                  <a:srgbClr val="222222"/>
                </a:solidFill>
                <a:latin typeface="Calibri" panose="020F0502020204030204" pitchFamily="34" charset="0"/>
                <a:ea typeface="Times New Roman" panose="02020603050405020304" pitchFamily="18" charset="0"/>
                <a:cs typeface="Calibri" panose="020F0502020204030204" pitchFamily="34" charset="0"/>
              </a:rPr>
              <a:t> gives an overview of how the GLCM is constructed and how the texture features are calculated.</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5" name="Picture 4" descr="figure4">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045085" y="1782539"/>
            <a:ext cx="6429375" cy="2219325"/>
          </a:xfrm>
          <a:prstGeom prst="rect">
            <a:avLst/>
          </a:prstGeom>
          <a:noFill/>
          <a:ln>
            <a:noFill/>
          </a:ln>
        </p:spPr>
      </p:pic>
      <p:pic>
        <p:nvPicPr>
          <p:cNvPr id="6" name="Picture 5"/>
          <p:cNvPicPr/>
          <p:nvPr/>
        </p:nvPicPr>
        <p:blipFill rotWithShape="1">
          <a:blip r:embed="rId5"/>
          <a:srcRect b="49437"/>
          <a:stretch/>
        </p:blipFill>
        <p:spPr>
          <a:xfrm>
            <a:off x="2923605" y="3947055"/>
            <a:ext cx="2421697" cy="2655091"/>
          </a:xfrm>
          <a:prstGeom prst="rect">
            <a:avLst/>
          </a:prstGeom>
        </p:spPr>
      </p:pic>
      <p:pic>
        <p:nvPicPr>
          <p:cNvPr id="7" name="Picture 6"/>
          <p:cNvPicPr/>
          <p:nvPr/>
        </p:nvPicPr>
        <p:blipFill rotWithShape="1">
          <a:blip r:embed="rId5"/>
          <a:srcRect t="50928"/>
          <a:stretch/>
        </p:blipFill>
        <p:spPr>
          <a:xfrm>
            <a:off x="5707748" y="4041244"/>
            <a:ext cx="2450627" cy="2466712"/>
          </a:xfrm>
          <a:prstGeom prst="rect">
            <a:avLst/>
          </a:prstGeom>
        </p:spPr>
      </p:pic>
      <p:pic>
        <p:nvPicPr>
          <p:cNvPr id="8" name="Picture 7"/>
          <p:cNvPicPr/>
          <p:nvPr/>
        </p:nvPicPr>
        <p:blipFill>
          <a:blip r:embed="rId6"/>
          <a:stretch>
            <a:fillRect/>
          </a:stretch>
        </p:blipFill>
        <p:spPr>
          <a:xfrm>
            <a:off x="8520821" y="4508053"/>
            <a:ext cx="3286125" cy="1276350"/>
          </a:xfrm>
          <a:prstGeom prst="rect">
            <a:avLst/>
          </a:prstGeom>
        </p:spPr>
      </p:pic>
    </p:spTree>
    <p:extLst>
      <p:ext uri="{BB962C8B-B14F-4D97-AF65-F5344CB8AC3E}">
        <p14:creationId xmlns:p14="http://schemas.microsoft.com/office/powerpoint/2010/main" val="493270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41970" y="163773"/>
            <a:ext cx="5715427" cy="4753373"/>
          </a:xfrm>
          <a:prstGeom prst="rect">
            <a:avLst/>
          </a:prstGeom>
        </p:spPr>
      </p:pic>
      <p:pic>
        <p:nvPicPr>
          <p:cNvPr id="5" name="Picture 4"/>
          <p:cNvPicPr>
            <a:picLocks noChangeAspect="1"/>
          </p:cNvPicPr>
          <p:nvPr/>
        </p:nvPicPr>
        <p:blipFill>
          <a:blip r:embed="rId3"/>
          <a:stretch>
            <a:fillRect/>
          </a:stretch>
        </p:blipFill>
        <p:spPr>
          <a:xfrm>
            <a:off x="3141970" y="5026329"/>
            <a:ext cx="5780149" cy="1688370"/>
          </a:xfrm>
          <a:prstGeom prst="rect">
            <a:avLst/>
          </a:prstGeom>
        </p:spPr>
      </p:pic>
    </p:spTree>
    <p:extLst>
      <p:ext uri="{BB962C8B-B14F-4D97-AF65-F5344CB8AC3E}">
        <p14:creationId xmlns:p14="http://schemas.microsoft.com/office/powerpoint/2010/main" val="364014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61647" y="2327913"/>
            <a:ext cx="6983105" cy="1846659"/>
          </a:xfrm>
          <a:prstGeom prst="rect">
            <a:avLst/>
          </a:prstGeom>
        </p:spPr>
        <p:txBody>
          <a:bodyPr wrap="square">
            <a:spAutoFit/>
          </a:bodyPr>
          <a:lstStyle/>
          <a:p>
            <a:r>
              <a:rPr lang="en-US" sz="3200" dirty="0">
                <a:hlinkClick r:id="rId2"/>
              </a:rPr>
              <a:t>https://</a:t>
            </a:r>
            <a:r>
              <a:rPr lang="en-US" sz="3200" dirty="0" smtClean="0">
                <a:hlinkClick r:id="rId2"/>
              </a:rPr>
              <a:t>github.com/spMohanty/PlantVillage-Dataset/tree/master/raw/color</a:t>
            </a:r>
            <a:endParaRPr lang="en-US" sz="3200" dirty="0" smtClean="0"/>
          </a:p>
          <a:p>
            <a:endParaRPr lang="en-US" dirty="0"/>
          </a:p>
        </p:txBody>
      </p:sp>
      <p:sp>
        <p:nvSpPr>
          <p:cNvPr id="5" name="TextBox 4"/>
          <p:cNvSpPr txBox="1"/>
          <p:nvPr/>
        </p:nvSpPr>
        <p:spPr>
          <a:xfrm>
            <a:off x="4435521" y="805217"/>
            <a:ext cx="4435523" cy="584775"/>
          </a:xfrm>
          <a:prstGeom prst="rect">
            <a:avLst/>
          </a:prstGeom>
          <a:noFill/>
        </p:spPr>
        <p:txBody>
          <a:bodyPr wrap="square" rtlCol="0">
            <a:spAutoFit/>
          </a:bodyPr>
          <a:lstStyle/>
          <a:p>
            <a:r>
              <a:rPr lang="en-US" sz="3200" b="1" dirty="0" smtClean="0">
                <a:solidFill>
                  <a:srgbClr val="C00000"/>
                </a:solidFill>
                <a:latin typeface="Algerian" panose="04020705040A02060702" pitchFamily="82" charset="0"/>
              </a:rPr>
              <a:t>Source of Dataset</a:t>
            </a:r>
            <a:endParaRPr lang="en-US" sz="3200" b="1"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114535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045" y="214677"/>
            <a:ext cx="2838883" cy="727018"/>
          </a:xfrm>
        </p:spPr>
        <p:txBody>
          <a:bodyPr/>
          <a:lstStyle/>
          <a:p>
            <a:r>
              <a:rPr lang="en-US" b="1" dirty="0" smtClean="0">
                <a:latin typeface="Arial" panose="020B0604020202020204" pitchFamily="34" charset="0"/>
                <a:cs typeface="Arial" panose="020B0604020202020204" pitchFamily="34" charset="0"/>
              </a:rPr>
              <a:t>Reference</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029654" y="1091821"/>
            <a:ext cx="9202454" cy="5444903"/>
          </a:xfrm>
        </p:spPr>
        <p:txBody>
          <a:bodyPr>
            <a:noAutofit/>
          </a:bodyPr>
          <a:lstStyle/>
          <a:p>
            <a:pPr>
              <a:buFont typeface="Wingdings" panose="05000000000000000000" pitchFamily="2" charset="2"/>
              <a:buChar char="Ø"/>
            </a:pPr>
            <a:r>
              <a:rPr lang="en-US" dirty="0">
                <a:solidFill>
                  <a:srgbClr val="7030A0"/>
                </a:solidFill>
                <a:latin typeface="Arial" panose="020B0604020202020204" pitchFamily="34" charset="0"/>
                <a:cs typeface="Arial" panose="020B0604020202020204" pitchFamily="34" charset="0"/>
                <a:hlinkClick r:id="rId2"/>
              </a:rPr>
              <a:t>https://towardsdatascience.com/</a:t>
            </a:r>
            <a:endParaRPr lang="en-US"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err="1">
                <a:solidFill>
                  <a:srgbClr val="00B050"/>
                </a:solidFill>
                <a:latin typeface="Arial" panose="020B0604020202020204" pitchFamily="34" charset="0"/>
                <a:cs typeface="Arial" panose="020B0604020202020204" pitchFamily="34" charset="0"/>
              </a:rPr>
              <a:t>Ko</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Ko</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Zaw</a:t>
            </a:r>
            <a:r>
              <a:rPr lang="en-US" dirty="0">
                <a:solidFill>
                  <a:srgbClr val="00B050"/>
                </a:solidFill>
                <a:latin typeface="Arial" panose="020B0604020202020204" pitchFamily="34" charset="0"/>
                <a:cs typeface="Arial" panose="020B0604020202020204" pitchFamily="34" charset="0"/>
              </a:rPr>
              <a:t>, Zin Ma </a:t>
            </a:r>
            <a:r>
              <a:rPr lang="en-US" dirty="0" err="1">
                <a:solidFill>
                  <a:srgbClr val="00B050"/>
                </a:solidFill>
                <a:latin typeface="Arial" panose="020B0604020202020204" pitchFamily="34" charset="0"/>
                <a:cs typeface="Arial" panose="020B0604020202020204" pitchFamily="34" charset="0"/>
              </a:rPr>
              <a:t>Ma</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Myo</a:t>
            </a:r>
            <a:r>
              <a:rPr lang="en-US" dirty="0">
                <a:solidFill>
                  <a:srgbClr val="00B050"/>
                </a:solidFill>
                <a:latin typeface="Arial" panose="020B0604020202020204" pitchFamily="34" charset="0"/>
                <a:cs typeface="Arial" panose="020B0604020202020204" pitchFamily="34" charset="0"/>
              </a:rPr>
              <a:t>, and </a:t>
            </a:r>
            <a:r>
              <a:rPr lang="en-US" dirty="0" err="1">
                <a:solidFill>
                  <a:srgbClr val="00B050"/>
                </a:solidFill>
                <a:latin typeface="Arial" panose="020B0604020202020204" pitchFamily="34" charset="0"/>
                <a:cs typeface="Arial" panose="020B0604020202020204" pitchFamily="34" charset="0"/>
              </a:rPr>
              <a:t>Wah</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Wah</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Hlaing</a:t>
            </a:r>
            <a:r>
              <a:rPr lang="en-US" dirty="0">
                <a:solidFill>
                  <a:srgbClr val="00B050"/>
                </a:solidFill>
                <a:latin typeface="Arial" panose="020B0604020202020204" pitchFamily="34" charset="0"/>
                <a:cs typeface="Arial" panose="020B0604020202020204" pitchFamily="34" charset="0"/>
              </a:rPr>
              <a:t>. 2018. “Multiclass Support Vector Machine Based Detection and Classification of Leaf Diseases”, 11th National Conference on Science and Engineering, YTU, Yangon, </a:t>
            </a:r>
            <a:endParaRPr lang="en-US"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solidFill>
                  <a:srgbClr val="7030A0"/>
                </a:solidFill>
                <a:latin typeface="Arial" panose="020B0604020202020204" pitchFamily="34" charset="0"/>
                <a:cs typeface="Arial" panose="020B0604020202020204" pitchFamily="34" charset="0"/>
              </a:rPr>
              <a:t>S. S. Panchal, R. Sonar. 2016. “Pomegranate Leaf Disease Detection Using Support Vector Machine,” International Journal of Engineering and Computer Science, vol. 5, no 6, pp. 16815-16818. </a:t>
            </a:r>
            <a:endParaRPr lang="en-US"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solidFill>
                  <a:srgbClr val="00B050"/>
                </a:solidFill>
                <a:latin typeface="Arial" panose="020B0604020202020204" pitchFamily="34" charset="0"/>
                <a:cs typeface="Arial" panose="020B0604020202020204" pitchFamily="34" charset="0"/>
              </a:rPr>
              <a:t>D. </a:t>
            </a:r>
            <a:r>
              <a:rPr lang="en-US" dirty="0" err="1">
                <a:solidFill>
                  <a:srgbClr val="00B050"/>
                </a:solidFill>
                <a:latin typeface="Arial" panose="020B0604020202020204" pitchFamily="34" charset="0"/>
                <a:cs typeface="Arial" panose="020B0604020202020204" pitchFamily="34" charset="0"/>
              </a:rPr>
              <a:t>Gadkari</a:t>
            </a:r>
            <a:r>
              <a:rPr lang="en-US" dirty="0">
                <a:solidFill>
                  <a:srgbClr val="00B050"/>
                </a:solidFill>
                <a:latin typeface="Arial" panose="020B0604020202020204" pitchFamily="34" charset="0"/>
                <a:cs typeface="Arial" panose="020B0604020202020204" pitchFamily="34" charset="0"/>
              </a:rPr>
              <a:t>. 2004. “Image Quality Analysis Using GLCM,” M.E. thesis, University of Central Florida, Orlando, Florida. </a:t>
            </a:r>
          </a:p>
          <a:p>
            <a:pPr>
              <a:buFont typeface="Wingdings" panose="05000000000000000000" pitchFamily="2" charset="2"/>
              <a:buChar char="Ø"/>
            </a:pPr>
            <a:r>
              <a:rPr lang="en-IN" dirty="0">
                <a:solidFill>
                  <a:srgbClr val="7030A0"/>
                </a:solidFill>
                <a:latin typeface="Arial" panose="020B0604020202020204" pitchFamily="34" charset="0"/>
                <a:cs typeface="Arial" panose="020B0604020202020204" pitchFamily="34" charset="0"/>
              </a:rPr>
              <a:t>Cong, </a:t>
            </a:r>
            <a:r>
              <a:rPr lang="en-IN" dirty="0" err="1">
                <a:solidFill>
                  <a:srgbClr val="7030A0"/>
                </a:solidFill>
                <a:latin typeface="Arial" panose="020B0604020202020204" pitchFamily="34" charset="0"/>
                <a:cs typeface="Arial" panose="020B0604020202020204" pitchFamily="34" charset="0"/>
              </a:rPr>
              <a:t>Jinyu</a:t>
            </a:r>
            <a:r>
              <a:rPr lang="en-IN" dirty="0">
                <a:solidFill>
                  <a:srgbClr val="7030A0"/>
                </a:solidFill>
                <a:latin typeface="Arial" panose="020B0604020202020204" pitchFamily="34" charset="0"/>
                <a:cs typeface="Arial" panose="020B0604020202020204" pitchFamily="34" charset="0"/>
              </a:rPr>
              <a:t> &amp; Wei, </a:t>
            </a:r>
            <a:r>
              <a:rPr lang="en-IN" dirty="0" err="1">
                <a:solidFill>
                  <a:srgbClr val="7030A0"/>
                </a:solidFill>
                <a:latin typeface="Arial" panose="020B0604020202020204" pitchFamily="34" charset="0"/>
                <a:cs typeface="Arial" panose="020B0604020202020204" pitchFamily="34" charset="0"/>
              </a:rPr>
              <a:t>Benzheng</a:t>
            </a:r>
            <a:r>
              <a:rPr lang="en-IN" dirty="0">
                <a:solidFill>
                  <a:srgbClr val="7030A0"/>
                </a:solidFill>
                <a:latin typeface="Arial" panose="020B0604020202020204" pitchFamily="34" charset="0"/>
                <a:cs typeface="Arial" panose="020B0604020202020204" pitchFamily="34" charset="0"/>
              </a:rPr>
              <a:t> &amp; Yin, </a:t>
            </a:r>
            <a:r>
              <a:rPr lang="en-IN" dirty="0" err="1">
                <a:solidFill>
                  <a:srgbClr val="7030A0"/>
                </a:solidFill>
                <a:latin typeface="Arial" panose="020B0604020202020204" pitchFamily="34" charset="0"/>
                <a:cs typeface="Arial" panose="020B0604020202020204" pitchFamily="34" charset="0"/>
              </a:rPr>
              <a:t>Yilong</a:t>
            </a:r>
            <a:r>
              <a:rPr lang="en-IN" dirty="0">
                <a:solidFill>
                  <a:srgbClr val="7030A0"/>
                </a:solidFill>
                <a:latin typeface="Arial" panose="020B0604020202020204" pitchFamily="34" charset="0"/>
                <a:cs typeface="Arial" panose="020B0604020202020204" pitchFamily="34" charset="0"/>
              </a:rPr>
              <a:t> &amp; Xi, </a:t>
            </a:r>
            <a:r>
              <a:rPr lang="en-IN" dirty="0" err="1">
                <a:solidFill>
                  <a:srgbClr val="7030A0"/>
                </a:solidFill>
                <a:latin typeface="Arial" panose="020B0604020202020204" pitchFamily="34" charset="0"/>
                <a:cs typeface="Arial" panose="020B0604020202020204" pitchFamily="34" charset="0"/>
              </a:rPr>
              <a:t>Xiaoming</a:t>
            </a:r>
            <a:r>
              <a:rPr lang="en-IN" dirty="0">
                <a:solidFill>
                  <a:srgbClr val="7030A0"/>
                </a:solidFill>
                <a:latin typeface="Arial" panose="020B0604020202020204" pitchFamily="34" charset="0"/>
                <a:cs typeface="Arial" panose="020B0604020202020204" pitchFamily="34" charset="0"/>
              </a:rPr>
              <a:t> &amp; Zheng, </a:t>
            </a:r>
            <a:r>
              <a:rPr lang="en-IN" dirty="0" err="1">
                <a:solidFill>
                  <a:srgbClr val="7030A0"/>
                </a:solidFill>
                <a:latin typeface="Arial" panose="020B0604020202020204" pitchFamily="34" charset="0"/>
                <a:cs typeface="Arial" panose="020B0604020202020204" pitchFamily="34" charset="0"/>
              </a:rPr>
              <a:t>Yuanjie</a:t>
            </a:r>
            <a:r>
              <a:rPr lang="en-IN" dirty="0">
                <a:solidFill>
                  <a:srgbClr val="7030A0"/>
                </a:solidFill>
                <a:latin typeface="Arial" panose="020B0604020202020204" pitchFamily="34" charset="0"/>
                <a:cs typeface="Arial" panose="020B0604020202020204" pitchFamily="34" charset="0"/>
              </a:rPr>
              <a:t>. (2014). Performance evaluation of simple linear iterative clustering algorithm on medical image processing. Bio-medical materials and engineering. 24. 3231-8. 10.3233/BME-141145.</a:t>
            </a:r>
            <a:endParaRPr lang="en-US" dirty="0">
              <a:solidFill>
                <a:srgbClr val="7030A0"/>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IN" u="sng" dirty="0">
                <a:solidFill>
                  <a:srgbClr val="00B050"/>
                </a:solidFill>
                <a:latin typeface="Arial" panose="020B0604020202020204" pitchFamily="34" charset="0"/>
                <a:cs typeface="Arial" panose="020B0604020202020204" pitchFamily="34" charset="0"/>
                <a:hlinkClick r:id="rId3"/>
              </a:rPr>
              <a:t>http://haralick.org/journals/TexturalFeatures.pdf</a:t>
            </a:r>
            <a:endParaRPr lang="en-US" dirty="0">
              <a:solidFill>
                <a:srgbClr val="00B050"/>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IN" dirty="0">
                <a:solidFill>
                  <a:srgbClr val="7030A0"/>
                </a:solidFill>
                <a:latin typeface="Arial" panose="020B0604020202020204" pitchFamily="34" charset="0"/>
                <a:cs typeface="Arial" panose="020B0604020202020204" pitchFamily="34" charset="0"/>
                <a:hlinkClick r:id="rId4"/>
              </a:rPr>
              <a:t>https://en.wikipedia.org/wiki/Image_moment</a:t>
            </a:r>
            <a:endParaRPr lang="en-IN" dirty="0">
              <a:solidFill>
                <a:srgbClr val="7030A0"/>
              </a:solidFill>
              <a:latin typeface="Arial" panose="020B0604020202020204" pitchFamily="34" charset="0"/>
              <a:cs typeface="Arial" panose="020B0604020202020204" pitchFamily="34" charset="0"/>
            </a:endParaRPr>
          </a:p>
          <a:p>
            <a:pPr marL="457200" lvl="1" indent="0">
              <a:buNone/>
            </a:pPr>
            <a:endParaRPr lang="en-US" sz="1800" dirty="0" smtClean="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3554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1157" y="741405"/>
            <a:ext cx="9663455" cy="5169817"/>
          </a:xfrm>
        </p:spPr>
        <p:txBody>
          <a:bodyPr>
            <a:normAutofit lnSpcReduction="10000"/>
          </a:bodyPr>
          <a:lstStyle/>
          <a:p>
            <a:pPr>
              <a:buFont typeface="Wingdings" panose="05000000000000000000" pitchFamily="2" charset="2"/>
              <a:buChar char="Ø"/>
            </a:pPr>
            <a:r>
              <a:rPr lang="en-US" dirty="0">
                <a:solidFill>
                  <a:srgbClr val="7030A0"/>
                </a:solidFill>
              </a:rPr>
              <a:t>Prakash M. </a:t>
            </a:r>
            <a:r>
              <a:rPr lang="en-US" dirty="0" err="1">
                <a:solidFill>
                  <a:srgbClr val="7030A0"/>
                </a:solidFill>
              </a:rPr>
              <a:t>Mainkar</a:t>
            </a:r>
            <a:r>
              <a:rPr lang="en-US" dirty="0">
                <a:solidFill>
                  <a:srgbClr val="7030A0"/>
                </a:solidFill>
              </a:rPr>
              <a:t>, </a:t>
            </a:r>
            <a:r>
              <a:rPr lang="en-US" dirty="0" err="1">
                <a:solidFill>
                  <a:srgbClr val="7030A0"/>
                </a:solidFill>
              </a:rPr>
              <a:t>Shreekant</a:t>
            </a:r>
            <a:r>
              <a:rPr lang="en-US" dirty="0">
                <a:solidFill>
                  <a:srgbClr val="7030A0"/>
                </a:solidFill>
              </a:rPr>
              <a:t> </a:t>
            </a:r>
            <a:r>
              <a:rPr lang="en-US" dirty="0" err="1">
                <a:solidFill>
                  <a:srgbClr val="7030A0"/>
                </a:solidFill>
              </a:rPr>
              <a:t>Ghorpade</a:t>
            </a:r>
            <a:r>
              <a:rPr lang="en-US" dirty="0">
                <a:solidFill>
                  <a:srgbClr val="7030A0"/>
                </a:solidFill>
              </a:rPr>
              <a:t> and </a:t>
            </a:r>
            <a:r>
              <a:rPr lang="en-US" dirty="0" err="1">
                <a:solidFill>
                  <a:srgbClr val="7030A0"/>
                </a:solidFill>
              </a:rPr>
              <a:t>Mayur</a:t>
            </a:r>
            <a:r>
              <a:rPr lang="en-US" dirty="0">
                <a:solidFill>
                  <a:srgbClr val="7030A0"/>
                </a:solidFill>
              </a:rPr>
              <a:t> </a:t>
            </a:r>
            <a:r>
              <a:rPr lang="en-US" dirty="0" err="1">
                <a:solidFill>
                  <a:srgbClr val="7030A0"/>
                </a:solidFill>
              </a:rPr>
              <a:t>Adawadkar</a:t>
            </a:r>
            <a:r>
              <a:rPr lang="en-US" dirty="0">
                <a:solidFill>
                  <a:srgbClr val="7030A0"/>
                </a:solidFill>
              </a:rPr>
              <a:t> “Plant Leaf Disease Detection and Classification Using Image Processing Techniques” International Journal of Innovative and Emerging Research in Engineering Volume 2, Issue 4, 2015, e-ISSN: 2394 – 3343, p-ISSN: 2394 – 5494. </a:t>
            </a:r>
          </a:p>
          <a:p>
            <a:pPr>
              <a:buFont typeface="Wingdings" panose="05000000000000000000" pitchFamily="2" charset="2"/>
              <a:buChar char="Ø"/>
            </a:pPr>
            <a:r>
              <a:rPr lang="en-US" dirty="0">
                <a:solidFill>
                  <a:srgbClr val="00B050"/>
                </a:solidFill>
              </a:rPr>
              <a:t>Sabah Bashir and </a:t>
            </a:r>
            <a:r>
              <a:rPr lang="en-US" dirty="0" err="1">
                <a:solidFill>
                  <a:srgbClr val="00B050"/>
                </a:solidFill>
              </a:rPr>
              <a:t>Navdeep</a:t>
            </a:r>
            <a:r>
              <a:rPr lang="en-US" dirty="0">
                <a:solidFill>
                  <a:srgbClr val="00B050"/>
                </a:solidFill>
              </a:rPr>
              <a:t> Sharma “Remote Area Plant Disease Detection Using Image Processing” IOSR Journal of Electronics and Communication Engineering (IOSRJECE) ISSN : 2278-2834 Volume 2, Issue 6 (Sep-Oct 2012), PP 31-34. </a:t>
            </a:r>
          </a:p>
          <a:p>
            <a:pPr>
              <a:buFont typeface="Wingdings" panose="05000000000000000000" pitchFamily="2" charset="2"/>
              <a:buChar char="Ø"/>
            </a:pPr>
            <a:r>
              <a:rPr lang="en-US" dirty="0" err="1">
                <a:solidFill>
                  <a:srgbClr val="7030A0"/>
                </a:solidFill>
              </a:rPr>
              <a:t>Dheeb</a:t>
            </a:r>
            <a:r>
              <a:rPr lang="en-US" dirty="0">
                <a:solidFill>
                  <a:srgbClr val="7030A0"/>
                </a:solidFill>
              </a:rPr>
              <a:t> Al </a:t>
            </a:r>
            <a:r>
              <a:rPr lang="en-US" dirty="0" err="1">
                <a:solidFill>
                  <a:srgbClr val="7030A0"/>
                </a:solidFill>
              </a:rPr>
              <a:t>Bashish</a:t>
            </a:r>
            <a:r>
              <a:rPr lang="en-US" dirty="0">
                <a:solidFill>
                  <a:srgbClr val="7030A0"/>
                </a:solidFill>
              </a:rPr>
              <a:t>, Malik </a:t>
            </a:r>
            <a:r>
              <a:rPr lang="en-US" dirty="0" err="1">
                <a:solidFill>
                  <a:srgbClr val="7030A0"/>
                </a:solidFill>
              </a:rPr>
              <a:t>Braik</a:t>
            </a:r>
            <a:r>
              <a:rPr lang="en-US" dirty="0">
                <a:solidFill>
                  <a:srgbClr val="7030A0"/>
                </a:solidFill>
              </a:rPr>
              <a:t> and </a:t>
            </a:r>
            <a:r>
              <a:rPr lang="en-US" dirty="0" err="1">
                <a:solidFill>
                  <a:srgbClr val="7030A0"/>
                </a:solidFill>
              </a:rPr>
              <a:t>Sulieman</a:t>
            </a:r>
            <a:r>
              <a:rPr lang="en-US" dirty="0">
                <a:solidFill>
                  <a:srgbClr val="7030A0"/>
                </a:solidFill>
              </a:rPr>
              <a:t> </a:t>
            </a:r>
            <a:r>
              <a:rPr lang="en-US" dirty="0" err="1">
                <a:solidFill>
                  <a:srgbClr val="7030A0"/>
                </a:solidFill>
              </a:rPr>
              <a:t>Bani</a:t>
            </a:r>
            <a:r>
              <a:rPr lang="en-US" dirty="0">
                <a:solidFill>
                  <a:srgbClr val="7030A0"/>
                </a:solidFill>
              </a:rPr>
              <a:t>-Ahmad “A Framework for Detection and Classification of Plant Leaf and Stem Diseases” 2010 IEEE International Conference on Signal and Image Processing, pp. 978-1-4244-8594-9/10. </a:t>
            </a:r>
          </a:p>
          <a:p>
            <a:pPr>
              <a:buFont typeface="Wingdings" panose="05000000000000000000" pitchFamily="2" charset="2"/>
              <a:buChar char="Ø"/>
            </a:pPr>
            <a:r>
              <a:rPr lang="en-US" dirty="0" err="1">
                <a:solidFill>
                  <a:srgbClr val="00B050"/>
                </a:solidFill>
              </a:rPr>
              <a:t>Zulkifli</a:t>
            </a:r>
            <a:r>
              <a:rPr lang="en-US" dirty="0">
                <a:solidFill>
                  <a:srgbClr val="00B050"/>
                </a:solidFill>
              </a:rPr>
              <a:t> Bin </a:t>
            </a:r>
            <a:r>
              <a:rPr lang="en-US" dirty="0" err="1">
                <a:solidFill>
                  <a:srgbClr val="00B050"/>
                </a:solidFill>
              </a:rPr>
              <a:t>Husin</a:t>
            </a:r>
            <a:r>
              <a:rPr lang="en-US" dirty="0">
                <a:solidFill>
                  <a:srgbClr val="00B050"/>
                </a:solidFill>
              </a:rPr>
              <a:t>, Abdul </a:t>
            </a:r>
            <a:r>
              <a:rPr lang="en-US" dirty="0" err="1">
                <a:solidFill>
                  <a:srgbClr val="00B050"/>
                </a:solidFill>
              </a:rPr>
              <a:t>Hallis</a:t>
            </a:r>
            <a:r>
              <a:rPr lang="en-US" dirty="0">
                <a:solidFill>
                  <a:srgbClr val="00B050"/>
                </a:solidFill>
              </a:rPr>
              <a:t> Bin Abdul Aziz, Ali </a:t>
            </a:r>
            <a:r>
              <a:rPr lang="en-US" dirty="0" err="1">
                <a:solidFill>
                  <a:srgbClr val="00B050"/>
                </a:solidFill>
              </a:rPr>
              <a:t>Yeon</a:t>
            </a:r>
            <a:r>
              <a:rPr lang="en-US" dirty="0">
                <a:solidFill>
                  <a:srgbClr val="00B050"/>
                </a:solidFill>
              </a:rPr>
              <a:t> Bin </a:t>
            </a:r>
            <a:r>
              <a:rPr lang="en-US" dirty="0" err="1">
                <a:solidFill>
                  <a:srgbClr val="00B050"/>
                </a:solidFill>
              </a:rPr>
              <a:t>Md</a:t>
            </a:r>
            <a:r>
              <a:rPr lang="en-US" dirty="0">
                <a:solidFill>
                  <a:srgbClr val="00B050"/>
                </a:solidFill>
              </a:rPr>
              <a:t> </a:t>
            </a:r>
            <a:r>
              <a:rPr lang="en-US" dirty="0" err="1">
                <a:solidFill>
                  <a:srgbClr val="00B050"/>
                </a:solidFill>
              </a:rPr>
              <a:t>Shakaff</a:t>
            </a:r>
            <a:r>
              <a:rPr lang="en-US" dirty="0">
                <a:solidFill>
                  <a:srgbClr val="00B050"/>
                </a:solidFill>
              </a:rPr>
              <a:t> and </a:t>
            </a:r>
            <a:r>
              <a:rPr lang="en-US" dirty="0" err="1">
                <a:solidFill>
                  <a:srgbClr val="00B050"/>
                </a:solidFill>
              </a:rPr>
              <a:t>Rohani</a:t>
            </a:r>
            <a:r>
              <a:rPr lang="en-US" dirty="0">
                <a:solidFill>
                  <a:srgbClr val="00B050"/>
                </a:solidFill>
              </a:rPr>
              <a:t> </a:t>
            </a:r>
            <a:r>
              <a:rPr lang="en-US" dirty="0" err="1">
                <a:solidFill>
                  <a:srgbClr val="00B050"/>
                </a:solidFill>
              </a:rPr>
              <a:t>Binti</a:t>
            </a:r>
            <a:r>
              <a:rPr lang="en-US" dirty="0">
                <a:solidFill>
                  <a:srgbClr val="00B050"/>
                </a:solidFill>
              </a:rPr>
              <a:t> S Mohamed </a:t>
            </a:r>
            <a:r>
              <a:rPr lang="en-US" dirty="0" err="1">
                <a:solidFill>
                  <a:srgbClr val="00B050"/>
                </a:solidFill>
              </a:rPr>
              <a:t>Farook</a:t>
            </a:r>
            <a:r>
              <a:rPr lang="en-US" dirty="0">
                <a:solidFill>
                  <a:srgbClr val="00B050"/>
                </a:solidFill>
              </a:rPr>
              <a:t> “Feasibility Study on Plant Chili Disease Detection Using Image Processing Techniques” 2012 IEEE Third International Conference on Intelligent Systems Modelling and Simulation, pp. 978-0-7695-4668-1/12. </a:t>
            </a:r>
          </a:p>
          <a:p>
            <a:pPr>
              <a:buFont typeface="Wingdings" panose="05000000000000000000" pitchFamily="2" charset="2"/>
              <a:buChar char="Ø"/>
            </a:pPr>
            <a:r>
              <a:rPr lang="en-US" dirty="0" err="1">
                <a:solidFill>
                  <a:srgbClr val="7030A0"/>
                </a:solidFill>
              </a:rPr>
              <a:t>Sachin</a:t>
            </a:r>
            <a:r>
              <a:rPr lang="en-US" dirty="0">
                <a:solidFill>
                  <a:srgbClr val="7030A0"/>
                </a:solidFill>
              </a:rPr>
              <a:t> D. </a:t>
            </a:r>
            <a:r>
              <a:rPr lang="en-US" dirty="0" err="1">
                <a:solidFill>
                  <a:srgbClr val="7030A0"/>
                </a:solidFill>
              </a:rPr>
              <a:t>Khirade</a:t>
            </a:r>
            <a:r>
              <a:rPr lang="en-US" dirty="0">
                <a:solidFill>
                  <a:srgbClr val="7030A0"/>
                </a:solidFill>
              </a:rPr>
              <a:t>, A. B. </a:t>
            </a:r>
            <a:r>
              <a:rPr lang="en-US" dirty="0" err="1">
                <a:solidFill>
                  <a:srgbClr val="7030A0"/>
                </a:solidFill>
              </a:rPr>
              <a:t>Patil</a:t>
            </a:r>
            <a:r>
              <a:rPr lang="en-US" dirty="0">
                <a:solidFill>
                  <a:srgbClr val="7030A0"/>
                </a:solidFill>
              </a:rPr>
              <a:t>, “Plant Disease Detection Using Image Processing” 2015 IEEE International Conference on Computing Communication Control and Automation, pp. 978-1-4799-6892-3/15. </a:t>
            </a:r>
          </a:p>
          <a:p>
            <a:endParaRPr lang="en-IN" dirty="0"/>
          </a:p>
        </p:txBody>
      </p:sp>
    </p:spTree>
    <p:extLst>
      <p:ext uri="{BB962C8B-B14F-4D97-AF65-F5344CB8AC3E}">
        <p14:creationId xmlns:p14="http://schemas.microsoft.com/office/powerpoint/2010/main" val="3662956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A5AFAE89-5FE3-4276-9DBE-E76C4097A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8526" y="779490"/>
            <a:ext cx="7759854" cy="5457188"/>
          </a:xfrm>
          <a:prstGeom prst="rect">
            <a:avLst/>
          </a:prstGeom>
        </p:spPr>
      </p:pic>
    </p:spTree>
    <p:extLst>
      <p:ext uri="{BB962C8B-B14F-4D97-AF65-F5344CB8AC3E}">
        <p14:creationId xmlns:p14="http://schemas.microsoft.com/office/powerpoint/2010/main" val="2252454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a:xfrm>
            <a:off x="2014151" y="1383957"/>
            <a:ext cx="9490461" cy="4527265"/>
          </a:xfrm>
        </p:spPr>
        <p:txBody>
          <a:bodyPr/>
          <a:lstStyle/>
          <a:p>
            <a:r>
              <a:rPr lang="en-US" dirty="0" smtClean="0"/>
              <a:t>To do the performance analysis of the implemented classifier(classical ML models) on given set of extracted features fed as a training data to the model and pre-processing performed with a given segmentation technique .</a:t>
            </a:r>
          </a:p>
          <a:p>
            <a:endParaRPr lang="en-US" dirty="0"/>
          </a:p>
          <a:p>
            <a:r>
              <a:rPr lang="en-US" dirty="0" smtClean="0"/>
              <a:t>To achieve better accuracy in terms of classifying plant as a diseased or not</a:t>
            </a:r>
            <a:r>
              <a:rPr lang="en-IN" dirty="0" smtClean="0"/>
              <a:t>.</a:t>
            </a:r>
            <a:endParaRPr lang="en-US" dirty="0" smtClean="0"/>
          </a:p>
        </p:txBody>
      </p:sp>
    </p:spTree>
    <p:extLst>
      <p:ext uri="{BB962C8B-B14F-4D97-AF65-F5344CB8AC3E}">
        <p14:creationId xmlns:p14="http://schemas.microsoft.com/office/powerpoint/2010/main" val="140404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D8A7C4C-7C53-4FA5-B33D-DE81B851A452}"/>
              </a:ext>
            </a:extLst>
          </p:cNvPr>
          <p:cNvSpPr txBox="1"/>
          <p:nvPr/>
        </p:nvSpPr>
        <p:spPr>
          <a:xfrm>
            <a:off x="4382946" y="428002"/>
            <a:ext cx="3901246" cy="707886"/>
          </a:xfrm>
          <a:prstGeom prst="rect">
            <a:avLst/>
          </a:prstGeom>
          <a:noFill/>
        </p:spPr>
        <p:txBody>
          <a:bodyPr wrap="square" rtlCol="0">
            <a:spAutoFit/>
          </a:bodyPr>
          <a:lstStyle/>
          <a:p>
            <a:pPr algn="ctr"/>
            <a:r>
              <a:rPr lang="en-US" sz="4000" b="1" dirty="0">
                <a:solidFill>
                  <a:schemeClr val="accent1">
                    <a:lumMod val="75000"/>
                  </a:schemeClr>
                </a:solidFill>
                <a:latin typeface="Algerian" panose="04020705040A02060702" pitchFamily="82" charset="0"/>
              </a:rPr>
              <a:t>Methodology</a:t>
            </a:r>
            <a:endParaRPr lang="en-US" sz="4000" dirty="0">
              <a:solidFill>
                <a:schemeClr val="accent1">
                  <a:lumMod val="75000"/>
                </a:schemeClr>
              </a:solidFill>
              <a:latin typeface="Algerian" panose="04020705040A02060702" pitchFamily="82" charset="0"/>
            </a:endParaRPr>
          </a:p>
        </p:txBody>
      </p:sp>
      <p:sp>
        <p:nvSpPr>
          <p:cNvPr id="5" name="TextBox 4">
            <a:extLst>
              <a:ext uri="{FF2B5EF4-FFF2-40B4-BE49-F238E27FC236}">
                <a16:creationId xmlns:a16="http://schemas.microsoft.com/office/drawing/2014/main" xmlns="" id="{4FAED2DB-3FF3-4DDF-B08B-2E329E99AA9B}"/>
              </a:ext>
            </a:extLst>
          </p:cNvPr>
          <p:cNvSpPr txBox="1"/>
          <p:nvPr/>
        </p:nvSpPr>
        <p:spPr>
          <a:xfrm>
            <a:off x="2674960" y="1682927"/>
            <a:ext cx="8980227" cy="4770537"/>
          </a:xfrm>
          <a:prstGeom prst="rect">
            <a:avLst/>
          </a:prstGeom>
          <a:noFill/>
        </p:spPr>
        <p:txBody>
          <a:bodyPr wrap="square" rtlCol="0">
            <a:spAutoFit/>
          </a:bodyPr>
          <a:lstStyle/>
          <a:p>
            <a:r>
              <a:rPr lang="en-IN" sz="2800" dirty="0">
                <a:latin typeface="Arial" panose="020B0604020202020204" pitchFamily="34" charset="0"/>
                <a:cs typeface="Arial" panose="020B0604020202020204" pitchFamily="34" charset="0"/>
              </a:rPr>
              <a:t>The step-by-step procedure of the proposed system</a:t>
            </a:r>
            <a:r>
              <a:rPr lang="en-IN" sz="2800" dirty="0" smtClean="0">
                <a:latin typeface="Arial" panose="020B0604020202020204" pitchFamily="34" charset="0"/>
                <a:cs typeface="Arial" panose="020B0604020202020204" pitchFamily="34" charset="0"/>
              </a:rPr>
              <a:t>:</a:t>
            </a:r>
          </a:p>
          <a:p>
            <a:endParaRPr lang="en-IN" sz="2800" b="1" dirty="0">
              <a:solidFill>
                <a:srgbClr val="00B050"/>
              </a:solidFill>
              <a:latin typeface="Arial" panose="020B0604020202020204" pitchFamily="34" charset="0"/>
              <a:cs typeface="Arial" panose="020B0604020202020204" pitchFamily="34" charset="0"/>
            </a:endParaRPr>
          </a:p>
          <a:p>
            <a:pPr marL="457200" lvl="0" indent="-457200">
              <a:buFont typeface="Wingdings" panose="05000000000000000000" pitchFamily="2" charset="2"/>
              <a:buChar char="Ø"/>
            </a:pPr>
            <a:r>
              <a:rPr lang="en-IN" sz="2000" dirty="0">
                <a:solidFill>
                  <a:srgbClr val="00B050"/>
                </a:solidFill>
                <a:latin typeface="Arial" panose="020B0604020202020204" pitchFamily="34" charset="0"/>
                <a:cs typeface="Arial" panose="020B0604020202020204" pitchFamily="34" charset="0"/>
              </a:rPr>
              <a:t>Pre-processing the </a:t>
            </a:r>
            <a:r>
              <a:rPr lang="en-IN" sz="2000" dirty="0" smtClean="0">
                <a:solidFill>
                  <a:srgbClr val="00B050"/>
                </a:solidFill>
                <a:latin typeface="Arial" panose="020B0604020202020204" pitchFamily="34" charset="0"/>
                <a:cs typeface="Arial" panose="020B0604020202020204" pitchFamily="34" charset="0"/>
              </a:rPr>
              <a:t>image</a:t>
            </a:r>
          </a:p>
          <a:p>
            <a:pPr marL="457200" lvl="0" indent="-457200">
              <a:buFont typeface="Wingdings" panose="05000000000000000000" pitchFamily="2" charset="2"/>
              <a:buChar char="Ø"/>
            </a:pPr>
            <a:endParaRPr lang="en-US" sz="2000" dirty="0">
              <a:solidFill>
                <a:srgbClr val="00B050"/>
              </a:solidFill>
              <a:latin typeface="Arial" panose="020B0604020202020204" pitchFamily="34" charset="0"/>
              <a:cs typeface="Arial" panose="020B0604020202020204" pitchFamily="34" charset="0"/>
            </a:endParaRPr>
          </a:p>
          <a:p>
            <a:pPr marL="457200" lvl="0" indent="-457200">
              <a:buFont typeface="Wingdings" panose="05000000000000000000" pitchFamily="2" charset="2"/>
              <a:buChar char="Ø"/>
            </a:pPr>
            <a:r>
              <a:rPr lang="en-IN" sz="2000" dirty="0">
                <a:solidFill>
                  <a:srgbClr val="00B050"/>
                </a:solidFill>
                <a:latin typeface="Arial" panose="020B0604020202020204" pitchFamily="34" charset="0"/>
                <a:cs typeface="Arial" panose="020B0604020202020204" pitchFamily="34" charset="0"/>
              </a:rPr>
              <a:t>Segment the components</a:t>
            </a:r>
            <a:r>
              <a:rPr lang="en-IN" sz="2000" dirty="0" smtClean="0">
                <a:solidFill>
                  <a:srgbClr val="00B050"/>
                </a:solidFill>
                <a:latin typeface="Arial" panose="020B0604020202020204" pitchFamily="34" charset="0"/>
                <a:cs typeface="Arial" panose="020B0604020202020204" pitchFamily="34" charset="0"/>
              </a:rPr>
              <a:t>;</a:t>
            </a:r>
          </a:p>
          <a:p>
            <a:pPr marL="457200" lvl="0" indent="-457200">
              <a:buFont typeface="Wingdings" panose="05000000000000000000" pitchFamily="2" charset="2"/>
              <a:buChar char="Ø"/>
            </a:pPr>
            <a:endParaRPr lang="en-US" sz="2000" dirty="0">
              <a:solidFill>
                <a:srgbClr val="00B050"/>
              </a:solidFill>
              <a:latin typeface="Arial" panose="020B0604020202020204" pitchFamily="34" charset="0"/>
              <a:cs typeface="Arial" panose="020B0604020202020204" pitchFamily="34" charset="0"/>
            </a:endParaRPr>
          </a:p>
          <a:p>
            <a:pPr marL="457200" lvl="0" indent="-457200">
              <a:buFont typeface="Wingdings" panose="05000000000000000000" pitchFamily="2" charset="2"/>
              <a:buChar char="Ø"/>
            </a:pPr>
            <a:r>
              <a:rPr lang="en-IN" sz="2000" dirty="0">
                <a:solidFill>
                  <a:srgbClr val="00B050"/>
                </a:solidFill>
                <a:latin typeface="Arial" panose="020B0604020202020204" pitchFamily="34" charset="0"/>
                <a:cs typeface="Arial" panose="020B0604020202020204" pitchFamily="34" charset="0"/>
              </a:rPr>
              <a:t>Obtain useful segments</a:t>
            </a:r>
            <a:r>
              <a:rPr lang="en-IN" sz="2000" dirty="0" smtClean="0">
                <a:solidFill>
                  <a:srgbClr val="00B050"/>
                </a:solidFill>
                <a:latin typeface="Arial" panose="020B0604020202020204" pitchFamily="34" charset="0"/>
                <a:cs typeface="Arial" panose="020B0604020202020204" pitchFamily="34" charset="0"/>
              </a:rPr>
              <a:t>;</a:t>
            </a:r>
          </a:p>
          <a:p>
            <a:pPr marL="457200" lvl="0" indent="-457200">
              <a:buFont typeface="Wingdings" panose="05000000000000000000" pitchFamily="2" charset="2"/>
              <a:buChar char="Ø"/>
            </a:pPr>
            <a:endParaRPr lang="en-US" sz="2000" dirty="0">
              <a:solidFill>
                <a:srgbClr val="00B050"/>
              </a:solidFill>
              <a:latin typeface="Arial" panose="020B0604020202020204" pitchFamily="34" charset="0"/>
              <a:cs typeface="Arial" panose="020B0604020202020204" pitchFamily="34" charset="0"/>
            </a:endParaRPr>
          </a:p>
          <a:p>
            <a:pPr marL="457200" lvl="0" indent="-457200">
              <a:buFont typeface="Wingdings" panose="05000000000000000000" pitchFamily="2" charset="2"/>
              <a:buChar char="Ø"/>
            </a:pPr>
            <a:r>
              <a:rPr lang="en-IN" sz="2000" dirty="0">
                <a:solidFill>
                  <a:srgbClr val="00B050"/>
                </a:solidFill>
                <a:latin typeface="Arial" panose="020B0604020202020204" pitchFamily="34" charset="0"/>
                <a:cs typeface="Arial" panose="020B0604020202020204" pitchFamily="34" charset="0"/>
              </a:rPr>
              <a:t>Evaluating feature parameters for classification</a:t>
            </a:r>
            <a:r>
              <a:rPr lang="en-IN" sz="2000" dirty="0" smtClean="0">
                <a:solidFill>
                  <a:srgbClr val="00B050"/>
                </a:solidFill>
                <a:latin typeface="Arial" panose="020B0604020202020204" pitchFamily="34" charset="0"/>
                <a:cs typeface="Arial" panose="020B0604020202020204" pitchFamily="34" charset="0"/>
              </a:rPr>
              <a:t>;</a:t>
            </a:r>
          </a:p>
          <a:p>
            <a:pPr marL="457200" lvl="0" indent="-457200">
              <a:buFont typeface="Wingdings" panose="05000000000000000000" pitchFamily="2" charset="2"/>
              <a:buChar char="Ø"/>
            </a:pPr>
            <a:endParaRPr lang="en-US" sz="2000" dirty="0">
              <a:solidFill>
                <a:srgbClr val="00B050"/>
              </a:solidFill>
              <a:latin typeface="Arial" panose="020B0604020202020204" pitchFamily="34" charset="0"/>
              <a:cs typeface="Arial" panose="020B0604020202020204" pitchFamily="34" charset="0"/>
            </a:endParaRPr>
          </a:p>
          <a:p>
            <a:pPr marL="457200" lvl="0" indent="-457200">
              <a:buFont typeface="Wingdings" panose="05000000000000000000" pitchFamily="2" charset="2"/>
              <a:buChar char="Ø"/>
            </a:pPr>
            <a:r>
              <a:rPr lang="en-IN" sz="2000" dirty="0">
                <a:solidFill>
                  <a:srgbClr val="00B050"/>
                </a:solidFill>
                <a:latin typeface="Arial" panose="020B0604020202020204" pitchFamily="34" charset="0"/>
                <a:cs typeface="Arial" panose="020B0604020202020204" pitchFamily="34" charset="0"/>
              </a:rPr>
              <a:t>Training the models</a:t>
            </a:r>
            <a:r>
              <a:rPr lang="en-IN" sz="2000" dirty="0" smtClean="0">
                <a:solidFill>
                  <a:srgbClr val="00B050"/>
                </a:solidFill>
                <a:latin typeface="Arial" panose="020B0604020202020204" pitchFamily="34" charset="0"/>
                <a:cs typeface="Arial" panose="020B0604020202020204" pitchFamily="34" charset="0"/>
              </a:rPr>
              <a:t>.</a:t>
            </a:r>
          </a:p>
          <a:p>
            <a:pPr marL="457200" lvl="0" indent="-457200">
              <a:buFont typeface="Wingdings" panose="05000000000000000000" pitchFamily="2" charset="2"/>
              <a:buChar char="Ø"/>
            </a:pPr>
            <a:endParaRPr lang="en-US" sz="2000" dirty="0">
              <a:solidFill>
                <a:srgbClr val="00B050"/>
              </a:solidFill>
              <a:latin typeface="Arial" panose="020B0604020202020204" pitchFamily="34" charset="0"/>
              <a:cs typeface="Arial" panose="020B0604020202020204" pitchFamily="34" charset="0"/>
            </a:endParaRPr>
          </a:p>
          <a:p>
            <a:pPr marL="457200" lvl="0" indent="-457200">
              <a:buFont typeface="Wingdings" panose="05000000000000000000" pitchFamily="2" charset="2"/>
              <a:buChar char="Ø"/>
            </a:pPr>
            <a:r>
              <a:rPr lang="en-IN" sz="2000" dirty="0">
                <a:solidFill>
                  <a:srgbClr val="00B050"/>
                </a:solidFill>
                <a:latin typeface="Arial" panose="020B0604020202020204" pitchFamily="34" charset="0"/>
                <a:cs typeface="Arial" panose="020B0604020202020204" pitchFamily="34" charset="0"/>
              </a:rPr>
              <a:t>Retrieving the result</a:t>
            </a:r>
            <a:endParaRPr lang="en-US" sz="2000" dirty="0">
              <a:solidFill>
                <a:srgbClr val="00B050"/>
              </a:solidFill>
              <a:latin typeface="Arial" panose="020B0604020202020204" pitchFamily="34" charset="0"/>
              <a:cs typeface="Arial" panose="020B0604020202020204" pitchFamily="34" charset="0"/>
            </a:endParaRPr>
          </a:p>
          <a:p>
            <a:endParaRPr lang="en-IN" sz="28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8031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6A811B4-A774-4714-89F7-EFD636EF5ECF}"/>
              </a:ext>
            </a:extLst>
          </p:cNvPr>
          <p:cNvSpPr txBox="1"/>
          <p:nvPr/>
        </p:nvSpPr>
        <p:spPr>
          <a:xfrm>
            <a:off x="3244699" y="408762"/>
            <a:ext cx="6939998" cy="707886"/>
          </a:xfrm>
          <a:prstGeom prst="rect">
            <a:avLst/>
          </a:prstGeom>
          <a:noFill/>
        </p:spPr>
        <p:txBody>
          <a:bodyPr wrap="square" rtlCol="0">
            <a:spAutoFit/>
          </a:bodyPr>
          <a:lstStyle/>
          <a:p>
            <a:r>
              <a:rPr lang="en-US" sz="4000" b="1" dirty="0">
                <a:solidFill>
                  <a:schemeClr val="accent3"/>
                </a:solidFill>
              </a:rPr>
              <a:t>Algorithms for </a:t>
            </a:r>
            <a:r>
              <a:rPr lang="en-US" sz="4000" b="1" dirty="0" smtClean="0">
                <a:solidFill>
                  <a:schemeClr val="accent3"/>
                </a:solidFill>
              </a:rPr>
              <a:t>classification</a:t>
            </a:r>
            <a:endParaRPr lang="en-US" sz="4000" dirty="0">
              <a:solidFill>
                <a:schemeClr val="accent3"/>
              </a:solidFill>
            </a:endParaRPr>
          </a:p>
        </p:txBody>
      </p:sp>
      <p:sp>
        <p:nvSpPr>
          <p:cNvPr id="2" name="TextBox 1"/>
          <p:cNvSpPr txBox="1"/>
          <p:nvPr/>
        </p:nvSpPr>
        <p:spPr>
          <a:xfrm>
            <a:off x="2006221" y="1637731"/>
            <a:ext cx="9416955" cy="6940361"/>
          </a:xfrm>
          <a:prstGeom prst="rect">
            <a:avLst/>
          </a:prstGeom>
          <a:noFill/>
        </p:spPr>
        <p:txBody>
          <a:bodyPr wrap="square" rtlCol="0">
            <a:spAutoFit/>
          </a:bodyPr>
          <a:lstStyle/>
          <a:p>
            <a:pPr lvl="0"/>
            <a:r>
              <a:rPr lang="en-US" sz="2400" b="1" dirty="0" smtClean="0">
                <a:latin typeface="Arial" panose="020B0604020202020204" pitchFamily="34" charset="0"/>
                <a:cs typeface="Arial" panose="020B0604020202020204" pitchFamily="34" charset="0"/>
              </a:rPr>
              <a:t>1. </a:t>
            </a:r>
            <a:r>
              <a:rPr lang="en-US" sz="2400" b="1" dirty="0" smtClean="0">
                <a:solidFill>
                  <a:schemeClr val="accent1">
                    <a:lumMod val="60000"/>
                    <a:lumOff val="40000"/>
                  </a:schemeClr>
                </a:solidFill>
                <a:latin typeface="Arial" panose="020B0604020202020204" pitchFamily="34" charset="0"/>
                <a:cs typeface="Arial" panose="020B0604020202020204" pitchFamily="34" charset="0"/>
              </a:rPr>
              <a:t>Logistics </a:t>
            </a:r>
            <a:r>
              <a:rPr lang="en-US" sz="2400" b="1" dirty="0">
                <a:solidFill>
                  <a:schemeClr val="accent1">
                    <a:lumMod val="60000"/>
                    <a:lumOff val="40000"/>
                  </a:schemeClr>
                </a:solidFill>
                <a:latin typeface="Arial" panose="020B0604020202020204" pitchFamily="34" charset="0"/>
                <a:cs typeface="Arial" panose="020B0604020202020204" pitchFamily="34" charset="0"/>
              </a:rPr>
              <a:t>Regression</a:t>
            </a:r>
            <a:r>
              <a:rPr lang="en-US" sz="2400" b="1" dirty="0" smtClean="0">
                <a:solidFill>
                  <a:schemeClr val="accent1">
                    <a:lumMod val="60000"/>
                    <a:lumOff val="40000"/>
                  </a:schemeClr>
                </a:solidFill>
                <a:latin typeface="Arial" panose="020B0604020202020204" pitchFamily="34" charset="0"/>
                <a:cs typeface="Arial" panose="020B0604020202020204" pitchFamily="34" charset="0"/>
              </a:rPr>
              <a:t>:</a:t>
            </a:r>
          </a:p>
          <a:p>
            <a:pPr marL="457200" lvl="0" indent="-457200">
              <a:buAutoNum type="arabicPeriod"/>
            </a:pPr>
            <a:endParaRPr lang="en-US" sz="2400" b="1" dirty="0">
              <a:solidFill>
                <a:schemeClr val="accent1">
                  <a:lumMod val="60000"/>
                  <a:lumOff val="40000"/>
                </a:schemeClr>
              </a:solidFill>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2. </a:t>
            </a:r>
            <a:r>
              <a:rPr lang="en-US" sz="2400" b="1" dirty="0">
                <a:solidFill>
                  <a:schemeClr val="accent1">
                    <a:lumMod val="60000"/>
                    <a:lumOff val="40000"/>
                  </a:schemeClr>
                </a:solidFill>
                <a:latin typeface="Arial" panose="020B0604020202020204" pitchFamily="34" charset="0"/>
                <a:cs typeface="Arial" panose="020B0604020202020204" pitchFamily="34" charset="0"/>
              </a:rPr>
              <a:t>K Nearest Neighbors</a:t>
            </a:r>
            <a:r>
              <a:rPr lang="en-US" sz="2400" b="1" dirty="0" smtClean="0">
                <a:solidFill>
                  <a:schemeClr val="accent1">
                    <a:lumMod val="60000"/>
                    <a:lumOff val="40000"/>
                  </a:schemeClr>
                </a:solidFill>
                <a:latin typeface="Arial" panose="020B0604020202020204" pitchFamily="34" charset="0"/>
                <a:cs typeface="Arial" panose="020B0604020202020204" pitchFamily="34" charset="0"/>
              </a:rPr>
              <a:t>:</a:t>
            </a:r>
          </a:p>
          <a:p>
            <a:endParaRPr lang="en-US" sz="2400" b="1" dirty="0">
              <a:solidFill>
                <a:schemeClr val="accent1">
                  <a:lumMod val="60000"/>
                  <a:lumOff val="40000"/>
                </a:schemeClr>
              </a:solidFill>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3. </a:t>
            </a:r>
            <a:r>
              <a:rPr lang="en-US" sz="2400" b="1" dirty="0">
                <a:solidFill>
                  <a:schemeClr val="accent1">
                    <a:lumMod val="60000"/>
                    <a:lumOff val="40000"/>
                  </a:schemeClr>
                </a:solidFill>
                <a:latin typeface="Arial" panose="020B0604020202020204" pitchFamily="34" charset="0"/>
                <a:cs typeface="Arial" panose="020B0604020202020204" pitchFamily="34" charset="0"/>
              </a:rPr>
              <a:t>Support Vector Machine Algorithm</a:t>
            </a:r>
            <a:r>
              <a:rPr lang="en-US" sz="2400" b="1" dirty="0" smtClean="0">
                <a:solidFill>
                  <a:schemeClr val="accent1">
                    <a:lumMod val="60000"/>
                    <a:lumOff val="40000"/>
                  </a:schemeClr>
                </a:solidFill>
                <a:latin typeface="Arial" panose="020B0604020202020204" pitchFamily="34" charset="0"/>
                <a:cs typeface="Arial" panose="020B0604020202020204" pitchFamily="34" charset="0"/>
              </a:rPr>
              <a:t>:</a:t>
            </a:r>
          </a:p>
          <a:p>
            <a:endParaRPr lang="en-US" sz="2400" b="1" dirty="0">
              <a:solidFill>
                <a:schemeClr val="accent1">
                  <a:lumMod val="60000"/>
                  <a:lumOff val="40000"/>
                </a:schemeClr>
              </a:solidFill>
              <a:latin typeface="Arial" panose="020B0604020202020204" pitchFamily="34" charset="0"/>
              <a:cs typeface="Arial" panose="020B0604020202020204" pitchFamily="34" charset="0"/>
            </a:endParaRPr>
          </a:p>
          <a:p>
            <a:r>
              <a:rPr lang="en-IN" sz="2400" b="1" dirty="0"/>
              <a:t>4. </a:t>
            </a:r>
            <a:r>
              <a:rPr lang="en-IN" sz="2400" b="1" dirty="0">
                <a:solidFill>
                  <a:schemeClr val="accent1">
                    <a:lumMod val="60000"/>
                    <a:lumOff val="40000"/>
                  </a:schemeClr>
                </a:solidFill>
                <a:latin typeface="Arial" panose="020B0604020202020204" pitchFamily="34" charset="0"/>
                <a:cs typeface="Arial" panose="020B0604020202020204" pitchFamily="34" charset="0"/>
              </a:rPr>
              <a:t>Naïve Bayes Classifier </a:t>
            </a:r>
            <a:r>
              <a:rPr lang="en-IN" sz="2400" b="1" dirty="0" smtClean="0">
                <a:solidFill>
                  <a:schemeClr val="accent1">
                    <a:lumMod val="60000"/>
                    <a:lumOff val="40000"/>
                  </a:schemeClr>
                </a:solidFill>
                <a:latin typeface="Arial" panose="020B0604020202020204" pitchFamily="34" charset="0"/>
                <a:cs typeface="Arial" panose="020B0604020202020204" pitchFamily="34" charset="0"/>
              </a:rPr>
              <a:t>Algorithm</a:t>
            </a:r>
          </a:p>
          <a:p>
            <a:endParaRPr lang="en-IN" sz="2400" b="1" dirty="0">
              <a:solidFill>
                <a:schemeClr val="accent1">
                  <a:lumMod val="60000"/>
                  <a:lumOff val="40000"/>
                </a:schemeClr>
              </a:solidFill>
              <a:latin typeface="Arial" panose="020B0604020202020204" pitchFamily="34" charset="0"/>
              <a:cs typeface="Arial" panose="020B0604020202020204" pitchFamily="34" charset="0"/>
            </a:endParaRPr>
          </a:p>
          <a:p>
            <a:r>
              <a:rPr lang="en-IN" sz="2400" b="1" dirty="0"/>
              <a:t>5. </a:t>
            </a:r>
            <a:r>
              <a:rPr lang="en-IN" sz="2400" b="1" dirty="0">
                <a:solidFill>
                  <a:schemeClr val="accent1">
                    <a:lumMod val="60000"/>
                    <a:lumOff val="40000"/>
                  </a:schemeClr>
                </a:solidFill>
                <a:latin typeface="Arial" panose="020B0604020202020204" pitchFamily="34" charset="0"/>
                <a:cs typeface="Arial" panose="020B0604020202020204" pitchFamily="34" charset="0"/>
              </a:rPr>
              <a:t>Decision Tree Classification Algorithm</a:t>
            </a:r>
            <a:r>
              <a:rPr lang="en-IN" sz="2400" b="1" dirty="0" smtClean="0">
                <a:solidFill>
                  <a:schemeClr val="accent1">
                    <a:lumMod val="60000"/>
                    <a:lumOff val="40000"/>
                  </a:schemeClr>
                </a:solidFill>
                <a:latin typeface="Arial" panose="020B0604020202020204" pitchFamily="34" charset="0"/>
                <a:cs typeface="Arial" panose="020B0604020202020204" pitchFamily="34" charset="0"/>
              </a:rPr>
              <a:t>:</a:t>
            </a:r>
          </a:p>
          <a:p>
            <a:endParaRPr lang="en-IN" sz="2400" b="1" dirty="0">
              <a:solidFill>
                <a:schemeClr val="accent1">
                  <a:lumMod val="60000"/>
                  <a:lumOff val="40000"/>
                </a:schemeClr>
              </a:solidFill>
              <a:latin typeface="Arial" panose="020B0604020202020204" pitchFamily="34" charset="0"/>
              <a:cs typeface="Arial" panose="020B0604020202020204" pitchFamily="34" charset="0"/>
            </a:endParaRPr>
          </a:p>
          <a:p>
            <a:r>
              <a:rPr lang="en-IN" sz="2400" b="1" dirty="0">
                <a:latin typeface="Arial" panose="020B0604020202020204" pitchFamily="34" charset="0"/>
                <a:ea typeface="Times New Roman" panose="02020603050405020304" pitchFamily="18" charset="0"/>
                <a:cs typeface="Arial" panose="020B0604020202020204" pitchFamily="34" charset="0"/>
              </a:rPr>
              <a:t>6. </a:t>
            </a:r>
            <a:r>
              <a:rPr lang="en-IN" sz="2400" b="1" dirty="0">
                <a:solidFill>
                  <a:schemeClr val="accent1">
                    <a:lumMod val="60000"/>
                    <a:lumOff val="40000"/>
                  </a:schemeClr>
                </a:solidFill>
                <a:latin typeface="Arial" panose="020B0604020202020204" pitchFamily="34" charset="0"/>
                <a:ea typeface="Times New Roman" panose="02020603050405020304" pitchFamily="18" charset="0"/>
                <a:cs typeface="Arial" panose="020B0604020202020204" pitchFamily="34" charset="0"/>
              </a:rPr>
              <a:t>Random Forest:</a:t>
            </a:r>
          </a:p>
          <a:p>
            <a:endParaRPr lang="en-IN" sz="2400" b="1" dirty="0">
              <a:solidFill>
                <a:schemeClr val="accent1">
                  <a:lumMod val="60000"/>
                  <a:lumOff val="40000"/>
                </a:schemeClr>
              </a:solidFill>
              <a:latin typeface="Arial" panose="020B0604020202020204" pitchFamily="34" charset="0"/>
              <a:cs typeface="Arial" panose="020B0604020202020204" pitchFamily="34" charset="0"/>
            </a:endParaRPr>
          </a:p>
          <a:p>
            <a:endParaRPr lang="en-IN" sz="2400" b="1" dirty="0">
              <a:solidFill>
                <a:schemeClr val="accent1">
                  <a:lumMod val="60000"/>
                  <a:lumOff val="40000"/>
                </a:schemeClr>
              </a:solidFill>
              <a:latin typeface="Arial" panose="020B0604020202020204" pitchFamily="34" charset="0"/>
              <a:cs typeface="Arial" panose="020B0604020202020204" pitchFamily="34" charset="0"/>
            </a:endParaRPr>
          </a:p>
          <a:p>
            <a:endParaRPr lang="en-US" sz="2400" b="1" dirty="0">
              <a:solidFill>
                <a:schemeClr val="accent1">
                  <a:lumMod val="60000"/>
                  <a:lumOff val="40000"/>
                </a:schemeClr>
              </a:solidFill>
              <a:latin typeface="Arial" panose="020B0604020202020204" pitchFamily="34" charset="0"/>
              <a:cs typeface="Arial" panose="020B0604020202020204" pitchFamily="34" charset="0"/>
            </a:endParaRPr>
          </a:p>
          <a:p>
            <a:endParaRPr lang="en-US" sz="2400" b="1" dirty="0">
              <a:solidFill>
                <a:schemeClr val="accent1">
                  <a:lumMod val="60000"/>
                  <a:lumOff val="40000"/>
                </a:schemeClr>
              </a:solidFill>
              <a:latin typeface="Arial" panose="020B0604020202020204" pitchFamily="34" charset="0"/>
              <a:cs typeface="Arial" panose="020B0604020202020204" pitchFamily="34" charset="0"/>
            </a:endParaRPr>
          </a:p>
          <a:p>
            <a:endParaRPr lang="en-US" sz="2400" b="1" dirty="0">
              <a:solidFill>
                <a:schemeClr val="accent1">
                  <a:lumMod val="60000"/>
                  <a:lumOff val="40000"/>
                </a:schemeClr>
              </a:solidFill>
              <a:latin typeface="Arial" panose="020B0604020202020204" pitchFamily="34" charset="0"/>
              <a:cs typeface="Arial" panose="020B0604020202020204" pitchFamily="34" charset="0"/>
            </a:endParaRPr>
          </a:p>
          <a:p>
            <a:pPr marL="457200" lvl="0" indent="-457200">
              <a:buAutoNum type="arabicPeriod"/>
            </a:pPr>
            <a:endParaRPr lang="en-US" sz="2400" b="1" dirty="0" smtClean="0">
              <a:solidFill>
                <a:schemeClr val="accent1">
                  <a:lumMod val="60000"/>
                  <a:lumOff val="40000"/>
                </a:schemeClr>
              </a:solidFill>
              <a:latin typeface="Arial" panose="020B0604020202020204" pitchFamily="34" charset="0"/>
              <a:cs typeface="Arial" panose="020B0604020202020204" pitchFamily="34" charset="0"/>
            </a:endParaRPr>
          </a:p>
          <a:p>
            <a:pPr lvl="0"/>
            <a:endParaRPr lang="en-US" dirty="0"/>
          </a:p>
          <a:p>
            <a:endParaRPr lang="en-US" dirty="0"/>
          </a:p>
        </p:txBody>
      </p:sp>
    </p:spTree>
    <p:extLst>
      <p:ext uri="{BB962C8B-B14F-4D97-AF65-F5344CB8AC3E}">
        <p14:creationId xmlns:p14="http://schemas.microsoft.com/office/powerpoint/2010/main" val="424835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2985" y="68238"/>
            <a:ext cx="4094478" cy="699723"/>
          </a:xfrm>
        </p:spPr>
        <p:txBody>
          <a:bodyPr/>
          <a:lstStyle/>
          <a:p>
            <a:r>
              <a:rPr lang="en-US" dirty="0" smtClean="0"/>
              <a:t>Literature Review</a:t>
            </a:r>
            <a:endParaRPr lang="en-US" dirty="0"/>
          </a:p>
        </p:txBody>
      </p:sp>
      <p:pic>
        <p:nvPicPr>
          <p:cNvPr id="4" name="Picture 3"/>
          <p:cNvPicPr>
            <a:picLocks noChangeAspect="1"/>
          </p:cNvPicPr>
          <p:nvPr/>
        </p:nvPicPr>
        <p:blipFill>
          <a:blip r:embed="rId2"/>
          <a:stretch>
            <a:fillRect/>
          </a:stretch>
        </p:blipFill>
        <p:spPr>
          <a:xfrm>
            <a:off x="1979636" y="849848"/>
            <a:ext cx="7055182" cy="5403969"/>
          </a:xfrm>
          <a:prstGeom prst="rect">
            <a:avLst/>
          </a:prstGeom>
        </p:spPr>
      </p:pic>
    </p:spTree>
    <p:extLst>
      <p:ext uri="{BB962C8B-B14F-4D97-AF65-F5344CB8AC3E}">
        <p14:creationId xmlns:p14="http://schemas.microsoft.com/office/powerpoint/2010/main" val="3064649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38234" y="97822"/>
            <a:ext cx="5648852" cy="6616876"/>
          </a:xfrm>
          <a:prstGeom prst="rect">
            <a:avLst/>
          </a:prstGeom>
        </p:spPr>
      </p:pic>
    </p:spTree>
    <p:extLst>
      <p:ext uri="{BB962C8B-B14F-4D97-AF65-F5344CB8AC3E}">
        <p14:creationId xmlns:p14="http://schemas.microsoft.com/office/powerpoint/2010/main" val="2038484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5628438" cy="4408227"/>
          </a:xfrm>
          <a:prstGeom prst="rect">
            <a:avLst/>
          </a:prstGeom>
        </p:spPr>
      </p:pic>
      <p:pic>
        <p:nvPicPr>
          <p:cNvPr id="5" name="Picture 4"/>
          <p:cNvPicPr>
            <a:picLocks noChangeAspect="1"/>
          </p:cNvPicPr>
          <p:nvPr/>
        </p:nvPicPr>
        <p:blipFill>
          <a:blip r:embed="rId3"/>
          <a:stretch>
            <a:fillRect/>
          </a:stretch>
        </p:blipFill>
        <p:spPr>
          <a:xfrm>
            <a:off x="4668885" y="2910781"/>
            <a:ext cx="5680667" cy="3599201"/>
          </a:xfrm>
          <a:prstGeom prst="rect">
            <a:avLst/>
          </a:prstGeom>
        </p:spPr>
      </p:pic>
    </p:spTree>
    <p:extLst>
      <p:ext uri="{BB962C8B-B14F-4D97-AF65-F5344CB8AC3E}">
        <p14:creationId xmlns:p14="http://schemas.microsoft.com/office/powerpoint/2010/main" val="316715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1093" y="383059"/>
            <a:ext cx="8236238" cy="4941866"/>
          </a:xfrm>
          <a:prstGeom prst="rect">
            <a:avLst/>
          </a:prstGeom>
        </p:spPr>
        <p:txBody>
          <a:bodyPr wrap="square">
            <a:spAutoFit/>
          </a:bodyPr>
          <a:lstStyle/>
          <a:p>
            <a:pPr algn="ctr">
              <a:lnSpc>
                <a:spcPct val="107000"/>
              </a:lnSpc>
              <a:spcAft>
                <a:spcPts val="800"/>
              </a:spcAft>
            </a:pPr>
            <a:r>
              <a:rPr lang="en-IN" sz="2800" b="1" dirty="0">
                <a:solidFill>
                  <a:srgbClr val="C00000"/>
                </a:solidFill>
                <a:latin typeface="Algerian" panose="04020705040A02060702" pitchFamily="82" charset="0"/>
                <a:ea typeface="Calibri" panose="020F0502020204030204" pitchFamily="34" charset="0"/>
                <a:cs typeface="Mangal" panose="02040503050203030202" pitchFamily="18" charset="0"/>
              </a:rPr>
              <a:t>SEGMENTATION </a:t>
            </a:r>
            <a:r>
              <a:rPr lang="en-IN" sz="2800" b="1" dirty="0" smtClean="0">
                <a:solidFill>
                  <a:srgbClr val="C00000"/>
                </a:solidFill>
                <a:latin typeface="Algerian" panose="04020705040A02060702" pitchFamily="82" charset="0"/>
                <a:ea typeface="Calibri" panose="020F0502020204030204" pitchFamily="34" charset="0"/>
                <a:cs typeface="Mangal" panose="02040503050203030202" pitchFamily="18" charset="0"/>
              </a:rPr>
              <a:t>CODE:</a:t>
            </a:r>
          </a:p>
          <a:p>
            <a:pPr algn="ctr">
              <a:lnSpc>
                <a:spcPct val="107000"/>
              </a:lnSpc>
              <a:spcAft>
                <a:spcPts val="800"/>
              </a:spcAft>
            </a:pPr>
            <a:r>
              <a:rPr lang="en-US" b="1" dirty="0" smtClean="0">
                <a:latin typeface="Calibri" panose="020F0502020204030204" pitchFamily="34" charset="0"/>
                <a:ea typeface="Calibri" panose="020F0502020204030204" pitchFamily="34" charset="0"/>
                <a:cs typeface="Mangal" panose="02040503050203030202" pitchFamily="18" charset="0"/>
              </a:rPr>
              <a:t>Segmentation using masking Technique</a:t>
            </a:r>
            <a:endParaRPr lang="en-US" b="1"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err="1">
                <a:latin typeface="Calibri" panose="020F0502020204030204" pitchFamily="34" charset="0"/>
                <a:ea typeface="Calibri" panose="020F0502020204030204" pitchFamily="34" charset="0"/>
                <a:cs typeface="Mangal" panose="02040503050203030202" pitchFamily="18" charset="0"/>
              </a:rPr>
              <a:t>def</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img_segmentation</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img</a:t>
            </a:r>
            <a:r>
              <a:rPr lang="en-IN" dirty="0">
                <a:latin typeface="Calibri" panose="020F0502020204030204" pitchFamily="34" charset="0"/>
                <a:ea typeface="Calibri" panose="020F0502020204030204" pitchFamily="34" charset="0"/>
                <a:cs typeface="Mangal" panose="02040503050203030202" pitchFamily="18" charset="0"/>
              </a:rPr>
              <a:t>):</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rgb_img</a:t>
            </a:r>
            <a:r>
              <a:rPr lang="en-IN" dirty="0">
                <a:latin typeface="Calibri" panose="020F0502020204030204" pitchFamily="34" charset="0"/>
                <a:ea typeface="Calibri" panose="020F0502020204030204" pitchFamily="34" charset="0"/>
                <a:cs typeface="Mangal" panose="02040503050203030202" pitchFamily="18" charset="0"/>
              </a:rPr>
              <a:t>=cv2.cvtColor(img,cv2.COLOR_BGR2RGB)</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lab_img</a:t>
            </a:r>
            <a:r>
              <a:rPr lang="en-IN" dirty="0">
                <a:latin typeface="Calibri" panose="020F0502020204030204" pitchFamily="34" charset="0"/>
                <a:ea typeface="Calibri" panose="020F0502020204030204" pitchFamily="34" charset="0"/>
                <a:cs typeface="Mangal" panose="02040503050203030202" pitchFamily="18" charset="0"/>
              </a:rPr>
              <a:t>=cv2.cvtColor(rgb_img,cv2.COLOR_RGB2LAB)</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g_m</a:t>
            </a:r>
            <a:r>
              <a:rPr lang="en-IN" dirty="0">
                <a:latin typeface="Calibri" panose="020F0502020204030204" pitchFamily="34" charset="0"/>
                <a:ea typeface="Calibri" panose="020F0502020204030204" pitchFamily="34" charset="0"/>
                <a:cs typeface="Mangal" panose="02040503050203030202" pitchFamily="18" charset="0"/>
              </a:rPr>
              <a:t>=cv2.inRange(</a:t>
            </a:r>
            <a:r>
              <a:rPr lang="en-IN" dirty="0" err="1">
                <a:latin typeface="Calibri" panose="020F0502020204030204" pitchFamily="34" charset="0"/>
                <a:ea typeface="Calibri" panose="020F0502020204030204" pitchFamily="34" charset="0"/>
                <a:cs typeface="Mangal" panose="02040503050203030202" pitchFamily="18" charset="0"/>
              </a:rPr>
              <a:t>lab_img,np.array</a:t>
            </a:r>
            <a:r>
              <a:rPr lang="en-IN" dirty="0">
                <a:latin typeface="Calibri" panose="020F0502020204030204" pitchFamily="34" charset="0"/>
                <a:ea typeface="Calibri" panose="020F0502020204030204" pitchFamily="34" charset="0"/>
                <a:cs typeface="Mangal" panose="02040503050203030202" pitchFamily="18" charset="0"/>
              </a:rPr>
              <a:t>([0,130,0]),</a:t>
            </a:r>
            <a:r>
              <a:rPr lang="en-IN" dirty="0" err="1">
                <a:latin typeface="Calibri" panose="020F0502020204030204" pitchFamily="34" charset="0"/>
                <a:ea typeface="Calibri" panose="020F0502020204030204" pitchFamily="34" charset="0"/>
                <a:cs typeface="Mangal" panose="02040503050203030202" pitchFamily="18" charset="0"/>
              </a:rPr>
              <a:t>np.array</a:t>
            </a:r>
            <a:r>
              <a:rPr lang="en-IN" dirty="0">
                <a:latin typeface="Calibri" panose="020F0502020204030204" pitchFamily="34" charset="0"/>
                <a:ea typeface="Calibri" panose="020F0502020204030204" pitchFamily="34" charset="0"/>
                <a:cs typeface="Mangal" panose="02040503050203030202" pitchFamily="18" charset="0"/>
              </a:rPr>
              <a:t>([250,255,255]))</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g_m</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g_m</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d_m</a:t>
            </a:r>
            <a:r>
              <a:rPr lang="en-IN" dirty="0">
                <a:latin typeface="Calibri" panose="020F0502020204030204" pitchFamily="34" charset="0"/>
                <a:ea typeface="Calibri" panose="020F0502020204030204" pitchFamily="34" charset="0"/>
                <a:cs typeface="Mangal" panose="02040503050203030202" pitchFamily="18" charset="0"/>
              </a:rPr>
              <a:t>=cv2.inRange(</a:t>
            </a:r>
            <a:r>
              <a:rPr lang="en-IN" dirty="0" err="1">
                <a:latin typeface="Calibri" panose="020F0502020204030204" pitchFamily="34" charset="0"/>
                <a:ea typeface="Calibri" panose="020F0502020204030204" pitchFamily="34" charset="0"/>
                <a:cs typeface="Mangal" panose="02040503050203030202" pitchFamily="18" charset="0"/>
              </a:rPr>
              <a:t>lab_img,np.array</a:t>
            </a:r>
            <a:r>
              <a:rPr lang="en-IN" dirty="0">
                <a:latin typeface="Calibri" panose="020F0502020204030204" pitchFamily="34" charset="0"/>
                <a:ea typeface="Calibri" panose="020F0502020204030204" pitchFamily="34" charset="0"/>
                <a:cs typeface="Mangal" panose="02040503050203030202" pitchFamily="18" charset="0"/>
              </a:rPr>
              <a:t>([0,130,135]),</a:t>
            </a:r>
            <a:r>
              <a:rPr lang="en-IN" dirty="0" err="1">
                <a:latin typeface="Calibri" panose="020F0502020204030204" pitchFamily="34" charset="0"/>
                <a:ea typeface="Calibri" panose="020F0502020204030204" pitchFamily="34" charset="0"/>
                <a:cs typeface="Mangal" panose="02040503050203030202" pitchFamily="18" charset="0"/>
              </a:rPr>
              <a:t>np.array</a:t>
            </a:r>
            <a:r>
              <a:rPr lang="en-IN" dirty="0">
                <a:latin typeface="Calibri" panose="020F0502020204030204" pitchFamily="34" charset="0"/>
                <a:ea typeface="Calibri" panose="020F0502020204030204" pitchFamily="34" charset="0"/>
                <a:cs typeface="Mangal" panose="02040503050203030202" pitchFamily="18" charset="0"/>
              </a:rPr>
              <a:t>([255,255,235]))</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d_m</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d_m</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f_m</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d_m+g_m</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err="1">
                <a:latin typeface="Calibri" panose="020F0502020204030204" pitchFamily="34" charset="0"/>
                <a:ea typeface="Calibri" panose="020F0502020204030204" pitchFamily="34" charset="0"/>
                <a:cs typeface="Mangal" panose="02040503050203030202" pitchFamily="18" charset="0"/>
              </a:rPr>
              <a:t>seg_img</a:t>
            </a:r>
            <a:r>
              <a:rPr lang="en-IN" dirty="0">
                <a:latin typeface="Calibri" panose="020F0502020204030204" pitchFamily="34" charset="0"/>
                <a:ea typeface="Calibri" panose="020F0502020204030204" pitchFamily="34" charset="0"/>
                <a:cs typeface="Mangal" panose="02040503050203030202" pitchFamily="18" charset="0"/>
              </a:rPr>
              <a:t>=cv2.bitwise_and(</a:t>
            </a:r>
            <a:r>
              <a:rPr lang="en-IN" dirty="0" err="1">
                <a:latin typeface="Calibri" panose="020F0502020204030204" pitchFamily="34" charset="0"/>
                <a:ea typeface="Calibri" panose="020F0502020204030204" pitchFamily="34" charset="0"/>
                <a:cs typeface="Mangal" panose="02040503050203030202" pitchFamily="18" charset="0"/>
              </a:rPr>
              <a:t>rgb_img,rgb_img,mask</a:t>
            </a:r>
            <a:r>
              <a:rPr lang="en-IN" dirty="0">
                <a:latin typeface="Calibri" panose="020F0502020204030204" pitchFamily="34" charset="0"/>
                <a:ea typeface="Calibri" panose="020F0502020204030204" pitchFamily="34" charset="0"/>
                <a:cs typeface="Mangal" panose="02040503050203030202" pitchFamily="18" charset="0"/>
              </a:rPr>
              <a:t>=</a:t>
            </a:r>
            <a:r>
              <a:rPr lang="en-IN" dirty="0" err="1">
                <a:latin typeface="Calibri" panose="020F0502020204030204" pitchFamily="34" charset="0"/>
                <a:ea typeface="Calibri" panose="020F0502020204030204" pitchFamily="34" charset="0"/>
                <a:cs typeface="Mangal" panose="02040503050203030202" pitchFamily="18" charset="0"/>
              </a:rPr>
              <a:t>f_m</a:t>
            </a:r>
            <a:r>
              <a:rPr lang="en-IN" dirty="0">
                <a:latin typeface="Calibri" panose="020F0502020204030204" pitchFamily="34" charset="0"/>
                <a:ea typeface="Calibri" panose="020F0502020204030204" pitchFamily="34" charset="0"/>
                <a:cs typeface="Mangal" panose="02040503050203030202" pitchFamily="18" charset="0"/>
              </a:rPr>
              <a:t>)</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return </a:t>
            </a:r>
            <a:r>
              <a:rPr lang="en-IN" dirty="0" err="1">
                <a:latin typeface="Calibri" panose="020F0502020204030204" pitchFamily="34" charset="0"/>
                <a:ea typeface="Calibri" panose="020F0502020204030204" pitchFamily="34" charset="0"/>
                <a:cs typeface="Mangal" panose="02040503050203030202" pitchFamily="18" charset="0"/>
              </a:rPr>
              <a:t>seg_img</a:t>
            </a:r>
            <a:endParaRPr lang="en-US"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1483965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Wisp</Template>
  <TotalTime>406</TotalTime>
  <Words>1482</Words>
  <Application>Microsoft Office PowerPoint</Application>
  <PresentationFormat>Widescreen</PresentationFormat>
  <Paragraphs>217</Paragraphs>
  <Slides>27</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Algerian</vt:lpstr>
      <vt:lpstr>Arial</vt:lpstr>
      <vt:lpstr>Calibri</vt:lpstr>
      <vt:lpstr>Century Gothic</vt:lpstr>
      <vt:lpstr>Mangal</vt:lpstr>
      <vt:lpstr>Symbol</vt:lpstr>
      <vt:lpstr>Times New Roman</vt:lpstr>
      <vt:lpstr>Trebuchet MS</vt:lpstr>
      <vt:lpstr>Wingdings</vt:lpstr>
      <vt:lpstr>Wingdings 3</vt:lpstr>
      <vt:lpstr>Wisp</vt:lpstr>
      <vt:lpstr>Facet</vt:lpstr>
      <vt:lpstr>PowerPoint Presentation</vt:lpstr>
      <vt:lpstr>PowerPoint Presentation</vt:lpstr>
      <vt:lpstr>Objective</vt:lpstr>
      <vt:lpstr>PowerPoint Presentation</vt:lpstr>
      <vt:lpstr>PowerPoint Presentation</vt:lpstr>
      <vt:lpstr>Literature Review</vt:lpstr>
      <vt:lpstr>PowerPoint Presentation</vt:lpstr>
      <vt:lpstr>PowerPoint Presentation</vt:lpstr>
      <vt:lpstr>PowerPoint Presentation</vt:lpstr>
      <vt:lpstr>PowerPoint Presentation</vt:lpstr>
      <vt:lpstr>Segmentation using SLIC(Simple Linear iterative clustering)</vt:lpstr>
      <vt:lpstr>PowerPoint Presentation</vt:lpstr>
      <vt:lpstr>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shrey.gupta2017@vitstudent.ac.in</dc:creator>
  <cp:lastModifiedBy>Microsoft account</cp:lastModifiedBy>
  <cp:revision>34</cp:revision>
  <dcterms:created xsi:type="dcterms:W3CDTF">2018-03-27T14:26:36Z</dcterms:created>
  <dcterms:modified xsi:type="dcterms:W3CDTF">2021-03-17T04:48:33Z</dcterms:modified>
</cp:coreProperties>
</file>