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4" r:id="rId5"/>
    <p:sldId id="256" r:id="rId6"/>
    <p:sldId id="289" r:id="rId7"/>
    <p:sldId id="291" r:id="rId8"/>
    <p:sldId id="307" r:id="rId9"/>
    <p:sldId id="308" r:id="rId10"/>
    <p:sldId id="312" r:id="rId11"/>
    <p:sldId id="309" r:id="rId12"/>
    <p:sldId id="310" r:id="rId13"/>
    <p:sldId id="3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2" autoAdjust="0"/>
  </p:normalViewPr>
  <p:slideViewPr>
    <p:cSldViewPr snapToGrid="0" showGuides="1">
      <p:cViewPr varScale="1">
        <p:scale>
          <a:sx n="63" d="100"/>
          <a:sy n="63" d="100"/>
        </p:scale>
        <p:origin x="804" y="3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9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5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87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96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4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3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88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1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0DDAB6-21FC-4B96-A928-20F44D8991B9}"/>
              </a:ext>
            </a:extLst>
          </p:cNvPr>
          <p:cNvSpPr txBox="1"/>
          <p:nvPr/>
        </p:nvSpPr>
        <p:spPr>
          <a:xfrm>
            <a:off x="162560" y="1648021"/>
            <a:ext cx="1219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effectLst/>
              </a:rPr>
              <a:t> 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endParaRPr lang="en-IN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sz="1800" i="0" u="none" strike="noStrike" dirty="0">
              <a:solidFill>
                <a:srgbClr val="232A3C"/>
              </a:solidFill>
              <a:latin typeface="Montserrat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b="0" dirty="0">
              <a:solidFill>
                <a:srgbClr val="232A3C"/>
              </a:solidFill>
              <a:effectLst/>
              <a:latin typeface="Montserrat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sz="1800" i="0" u="none" strike="noStrike" dirty="0">
              <a:solidFill>
                <a:srgbClr val="232A3C"/>
              </a:solidFill>
              <a:latin typeface="Montserrat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b="0" dirty="0">
              <a:solidFill>
                <a:srgbClr val="232A3C"/>
              </a:solidFill>
              <a:effectLst/>
              <a:latin typeface="Montserrat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sz="1800" i="0" u="none" strike="noStrike" dirty="0">
              <a:solidFill>
                <a:srgbClr val="232A3C"/>
              </a:solidFill>
              <a:latin typeface="Montserrat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3600" b="0" dirty="0">
                <a:solidFill>
                  <a:srgbClr val="232A3C"/>
                </a:solidFill>
                <a:effectLst/>
                <a:latin typeface="Montserrat"/>
              </a:rPr>
              <a:t>Ishan Budhiraja 2K18/EE/087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sz="1800" i="0" u="none" strike="noStrike" dirty="0">
              <a:solidFill>
                <a:srgbClr val="232A3C"/>
              </a:solidFill>
              <a:latin typeface="Montserrat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b="0" dirty="0">
              <a:solidFill>
                <a:srgbClr val="232A3C"/>
              </a:solidFill>
              <a:effectLst/>
              <a:latin typeface="Montserrat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dirty="0">
              <a:solidFill>
                <a:srgbClr val="232A3C"/>
              </a:solidFill>
              <a:latin typeface="Montserra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dirty="0">
              <a:effectLst/>
            </a:endParaRPr>
          </a:p>
          <a:p>
            <a:pPr algn="ctr"/>
            <a:br>
              <a:rPr lang="en-IN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011D10-ABF2-4553-8D4A-CCE739AF0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78" y="1648021"/>
            <a:ext cx="3068244" cy="30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3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2691" y="522898"/>
            <a:ext cx="26693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72472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BA0A05-AB90-4EE2-A1EF-FDE211186C7C}"/>
              </a:ext>
            </a:extLst>
          </p:cNvPr>
          <p:cNvSpPr txBox="1"/>
          <p:nvPr/>
        </p:nvSpPr>
        <p:spPr>
          <a:xfrm>
            <a:off x="607291" y="1209963"/>
            <a:ext cx="8915400" cy="333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Using an interleaving procedure, the input voltage V is increased more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The system is capable of supplying more effective power to the load.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Compared to traditional boost converters, the Interleaved boost converter has more advantages such as high performance, low ripple, etc.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For applications such as high-efficiency converters, a power factor correction circuit, and battery chargers, the interleaved boost converter is also suited.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1992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253" y="1375353"/>
            <a:ext cx="10335491" cy="830997"/>
          </a:xfrm>
        </p:spPr>
        <p:txBody>
          <a:bodyPr wrap="square" lIns="0" tIns="0" rIns="0" bIns="0" anchor="t">
            <a:spAutoFit/>
          </a:bodyPr>
          <a:lstStyle/>
          <a:p>
            <a:pPr algn="ctr" rtl="0">
              <a:spcBef>
                <a:spcPts val="0"/>
              </a:spcBef>
              <a:spcAft>
                <a:spcPts val="1500"/>
              </a:spcAft>
            </a:pP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7" y="-1232011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6" y="-2438146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DB7CB-082B-446C-AFB5-EB0BE4AE712A}"/>
              </a:ext>
            </a:extLst>
          </p:cNvPr>
          <p:cNvSpPr txBox="1"/>
          <p:nvPr/>
        </p:nvSpPr>
        <p:spPr>
          <a:xfrm>
            <a:off x="1270000" y="2753361"/>
            <a:ext cx="8395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500"/>
              </a:spcAft>
            </a:pPr>
            <a:r>
              <a:rPr lang="en-US" b="1" dirty="0">
                <a:solidFill>
                  <a:schemeClr val="bg1"/>
                </a:solidFill>
              </a:rPr>
              <a:t>Detection and Location of Faults in Underground Cable using </a:t>
            </a:r>
            <a:r>
              <a:rPr lang="en-US" b="1" dirty="0" err="1">
                <a:solidFill>
                  <a:schemeClr val="bg1"/>
                </a:solidFill>
              </a:rPr>
              <a:t>Matlab</a:t>
            </a:r>
            <a:r>
              <a:rPr lang="en-US" b="1" dirty="0">
                <a:solidFill>
                  <a:schemeClr val="bg1"/>
                </a:solidFill>
              </a:rPr>
              <a:t> Simulink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81455" y="522898"/>
            <a:ext cx="471054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0133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7197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298495"/>
            <a:ext cx="1109287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b="0" i="0" dirty="0">
                <a:effectLst/>
                <a:latin typeface="Arial" panose="020B0604020202020204" pitchFamily="34" charset="0"/>
              </a:rPr>
              <a:t>A</a:t>
            </a:r>
            <a:r>
              <a:rPr lang="en-US" i="0" dirty="0">
                <a:effectLst/>
                <a:latin typeface="Arial" panose="020B0604020202020204" pitchFamily="34" charset="0"/>
              </a:rPr>
              <a:t> DC-to-DC converter is an </a:t>
            </a:r>
            <a:r>
              <a:rPr lang="en-US" dirty="0">
                <a:latin typeface="Arial" panose="020B0604020202020204" pitchFamily="34" charset="0"/>
              </a:rPr>
              <a:t>electronic circuit </a:t>
            </a:r>
            <a:r>
              <a:rPr lang="en-US" i="0" dirty="0">
                <a:effectLst/>
                <a:latin typeface="Arial" panose="020B0604020202020204" pitchFamily="34" charset="0"/>
              </a:rPr>
              <a:t> or electromechanical device that converts a source of </a:t>
            </a:r>
            <a:r>
              <a:rPr lang="en-US" dirty="0">
                <a:latin typeface="Arial" panose="020B0604020202020204" pitchFamily="34" charset="0"/>
              </a:rPr>
              <a:t>direct current</a:t>
            </a:r>
            <a:r>
              <a:rPr lang="en-US" i="0" dirty="0">
                <a:effectLst/>
                <a:latin typeface="Arial" panose="020B0604020202020204" pitchFamily="34" charset="0"/>
              </a:rPr>
              <a:t> from one </a:t>
            </a:r>
            <a:r>
              <a:rPr lang="en-US" dirty="0">
                <a:latin typeface="Arial" panose="020B0604020202020204" pitchFamily="34" charset="0"/>
              </a:rPr>
              <a:t>voltage</a:t>
            </a:r>
            <a:r>
              <a:rPr lang="en-US" i="0" dirty="0">
                <a:effectLst/>
                <a:latin typeface="Arial" panose="020B0604020202020204" pitchFamily="34" charset="0"/>
              </a:rPr>
              <a:t> level to another. It is a type of </a:t>
            </a:r>
            <a:r>
              <a:rPr lang="en-US" dirty="0">
                <a:latin typeface="Arial" panose="020B0604020202020204" pitchFamily="34" charset="0"/>
              </a:rPr>
              <a:t>electric power converter</a:t>
            </a:r>
            <a:r>
              <a:rPr lang="en-US" i="0" dirty="0">
                <a:effectLst/>
                <a:latin typeface="Arial" panose="020B0604020202020204" pitchFamily="34" charset="0"/>
              </a:rPr>
              <a:t>. Power levels range from very low  to very high </a:t>
            </a:r>
            <a:br>
              <a:rPr lang="en-US" sz="2400" dirty="0"/>
            </a:br>
            <a:endParaRPr lang="en-US" sz="2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9CEC470-E064-47EC-97E7-6141CAE46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748" y="3869865"/>
            <a:ext cx="32480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95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2691" y="522898"/>
            <a:ext cx="26693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Conventional Dc-Dc boost Converter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72472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50E7C5-922B-4A64-AD5D-79EF76C62FA5}"/>
              </a:ext>
            </a:extLst>
          </p:cNvPr>
          <p:cNvSpPr txBox="1"/>
          <p:nvPr/>
        </p:nvSpPr>
        <p:spPr>
          <a:xfrm>
            <a:off x="228600" y="914672"/>
            <a:ext cx="11667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202122"/>
                </a:solidFill>
                <a:effectLst/>
                <a:latin typeface="Montserrat"/>
              </a:rPr>
              <a:t>A </a:t>
            </a:r>
            <a:r>
              <a:rPr lang="en-US" sz="1800" b="1" i="0" u="none" strike="noStrike" dirty="0">
                <a:solidFill>
                  <a:srgbClr val="202122"/>
                </a:solidFill>
                <a:effectLst/>
                <a:latin typeface="Montserrat"/>
              </a:rPr>
              <a:t>boost converter</a:t>
            </a:r>
            <a:r>
              <a:rPr lang="en-US" sz="1800" b="0" i="0" u="none" strike="noStrike" dirty="0">
                <a:solidFill>
                  <a:srgbClr val="202122"/>
                </a:solidFill>
                <a:effectLst/>
                <a:latin typeface="Montserrat"/>
              </a:rPr>
              <a:t> (</a:t>
            </a:r>
            <a:r>
              <a:rPr lang="en-US" sz="1800" b="1" i="0" u="none" strike="noStrike" dirty="0">
                <a:solidFill>
                  <a:srgbClr val="202122"/>
                </a:solidFill>
                <a:effectLst/>
                <a:latin typeface="Montserrat"/>
              </a:rPr>
              <a:t>step-up converter</a:t>
            </a:r>
            <a:r>
              <a:rPr lang="en-US" sz="1800" b="0" i="0" u="none" strike="noStrike" dirty="0">
                <a:solidFill>
                  <a:srgbClr val="202122"/>
                </a:solidFill>
                <a:effectLst/>
                <a:latin typeface="Montserrat"/>
              </a:rPr>
              <a:t>) is a DC-to-DC power converter that steps up voltage from its input  to its output . It is a class of switched-mode power supply (SMPS) containing at least two semiconductors (a diode and a transistor) and at least one energy storage element: a capacitor, inductor, or the two in combination. To reduce voltage ripple, filters made of capacitors are normally added to such a converter's output and input 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026" name="Picture 2" descr="What is Boost Converter? Basics, Working, Operation &amp; Design of DC Boost  Converters">
            <a:extLst>
              <a:ext uri="{FF2B5EF4-FFF2-40B4-BE49-F238E27FC236}">
                <a16:creationId xmlns:a16="http://schemas.microsoft.com/office/drawing/2014/main" id="{3C906EE5-CFEF-47CC-AE56-8A6099E3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49" y="2760292"/>
            <a:ext cx="8850619" cy="368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7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2691" y="522898"/>
            <a:ext cx="26693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Interleaved Dc-Dc boost Converter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72472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CFF8C4-82A7-4D43-B44C-278AF5652E4B}"/>
              </a:ext>
            </a:extLst>
          </p:cNvPr>
          <p:cNvSpPr txBox="1"/>
          <p:nvPr/>
        </p:nvSpPr>
        <p:spPr>
          <a:xfrm>
            <a:off x="1143000" y="1096694"/>
            <a:ext cx="1160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/>
              </a:rPr>
              <a:t>The interleaved boost converter consists of two single-phase boost converters connected in parallel</a:t>
            </a:r>
            <a:br>
              <a:rPr lang="en-US" dirty="0"/>
            </a:b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235203-5AB0-4226-8854-1C21BFE6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04" y="2497540"/>
            <a:ext cx="10098786" cy="366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17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2691" y="522898"/>
            <a:ext cx="26693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72472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A557EB-ED8B-4636-AEDC-E2F4B51B2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45383"/>
              </p:ext>
            </p:extLst>
          </p:nvPr>
        </p:nvGraphicFramePr>
        <p:xfrm>
          <a:off x="709448" y="2259330"/>
          <a:ext cx="10773103" cy="2199640"/>
        </p:xfrm>
        <a:graphic>
          <a:graphicData uri="http://schemas.openxmlformats.org/drawingml/2006/table">
            <a:tbl>
              <a:tblPr/>
              <a:tblGrid>
                <a:gridCol w="3379796">
                  <a:extLst>
                    <a:ext uri="{9D8B030D-6E8A-4147-A177-3AD203B41FA5}">
                      <a16:colId xmlns:a16="http://schemas.microsoft.com/office/drawing/2014/main" val="2370148249"/>
                    </a:ext>
                  </a:extLst>
                </a:gridCol>
                <a:gridCol w="3656031">
                  <a:extLst>
                    <a:ext uri="{9D8B030D-6E8A-4147-A177-3AD203B41FA5}">
                      <a16:colId xmlns:a16="http://schemas.microsoft.com/office/drawing/2014/main" val="2163827402"/>
                    </a:ext>
                  </a:extLst>
                </a:gridCol>
                <a:gridCol w="3737276">
                  <a:extLst>
                    <a:ext uri="{9D8B030D-6E8A-4147-A177-3AD203B41FA5}">
                      <a16:colId xmlns:a16="http://schemas.microsoft.com/office/drawing/2014/main" val="2314684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980000"/>
                          </a:solidFill>
                          <a:effectLst/>
                          <a:latin typeface="Montserrat"/>
                        </a:rPr>
                        <a:t>Parameters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980000"/>
                          </a:solidFill>
                          <a:effectLst/>
                          <a:latin typeface="Montserrat"/>
                        </a:rPr>
                        <a:t>CONVENTIONAL BOOST CONVERTER 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980000"/>
                          </a:solidFill>
                          <a:effectLst/>
                          <a:latin typeface="Montserrat"/>
                        </a:rPr>
                        <a:t>INTERLEAVED BOOST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53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980000"/>
                          </a:solidFill>
                          <a:effectLst/>
                          <a:latin typeface="Montserrat"/>
                        </a:rPr>
                        <a:t>INDUCTANCE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3mH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3mH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736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 dirty="0">
                          <a:solidFill>
                            <a:srgbClr val="980000"/>
                          </a:solidFill>
                          <a:effectLst/>
                          <a:latin typeface="Montserrat"/>
                        </a:rPr>
                        <a:t>CAPACITANCE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10mF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10mF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20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980000"/>
                          </a:solidFill>
                          <a:effectLst/>
                          <a:latin typeface="Montserrat"/>
                        </a:rPr>
                        <a:t>RESISTIVE LOAD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12ohm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12ohm</a:t>
                      </a:r>
                      <a:endParaRPr lang="en-IN" dirty="0">
                        <a:effectLst/>
                      </a:endParaRPr>
                    </a:p>
                    <a:p>
                      <a:pPr fontAlgn="t"/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97271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4BA5E3F-3683-4335-B518-F14F1B003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2787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2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2691" y="522898"/>
            <a:ext cx="26693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72472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74BA5E3F-3683-4335-B518-F14F1B003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2787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18304-C6B2-4646-965E-159A23433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63" y="950480"/>
            <a:ext cx="9467273" cy="53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2691" y="522898"/>
            <a:ext cx="26693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72472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74BA5E3F-3683-4335-B518-F14F1B003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2787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5EEBC56-7404-4BEA-87FA-D767D924B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19" y="1091385"/>
            <a:ext cx="9322162" cy="524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48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2691" y="522898"/>
            <a:ext cx="26693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72472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74BA5E3F-3683-4335-B518-F14F1B003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2787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D8263E5-CAA2-44F5-A3D0-97596FFDC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000766"/>
            <a:ext cx="53911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9335CE4-0F7B-47CC-A620-5071C66F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3734526"/>
            <a:ext cx="5391150" cy="30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8CB567-9E35-4E89-BAEC-3C071E121349}"/>
              </a:ext>
            </a:extLst>
          </p:cNvPr>
          <p:cNvSpPr txBox="1"/>
          <p:nvPr/>
        </p:nvSpPr>
        <p:spPr>
          <a:xfrm>
            <a:off x="7440667" y="4106725"/>
            <a:ext cx="4230633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980000"/>
                </a:solidFill>
                <a:effectLst/>
                <a:latin typeface="Montserrat"/>
              </a:rPr>
              <a:t>Input Voltage = 9</a:t>
            </a:r>
            <a:endParaRPr lang="en-US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980000"/>
                </a:solidFill>
                <a:effectLst/>
                <a:latin typeface="Montserrat"/>
              </a:rPr>
              <a:t>Simulated output Voltage = 30.15</a:t>
            </a:r>
            <a:endParaRPr lang="en-US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980000"/>
                </a:solidFill>
                <a:effectLst/>
                <a:latin typeface="Montserrat"/>
              </a:rPr>
              <a:t>Efficiency= 97.7%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7EC717-7755-4A59-8005-854D624B7EF2}"/>
              </a:ext>
            </a:extLst>
          </p:cNvPr>
          <p:cNvSpPr txBox="1"/>
          <p:nvPr/>
        </p:nvSpPr>
        <p:spPr>
          <a:xfrm>
            <a:off x="7440667" y="1536740"/>
            <a:ext cx="4046483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980000"/>
                </a:solidFill>
                <a:effectLst/>
                <a:latin typeface="Montserrat"/>
              </a:rPr>
              <a:t>Input Voltage = 9</a:t>
            </a:r>
            <a:endParaRPr lang="en-US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980000"/>
                </a:solidFill>
                <a:effectLst/>
                <a:latin typeface="Montserrat"/>
              </a:rPr>
              <a:t>Simulated output Voltage = 29.25</a:t>
            </a:r>
            <a:endParaRPr lang="en-US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980000"/>
                </a:solidFill>
                <a:effectLst/>
                <a:latin typeface="Montserrat"/>
              </a:rPr>
              <a:t>Efficiency= 95.4%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48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346</Words>
  <Application>Microsoft Office PowerPoint</Application>
  <PresentationFormat>Widescreen</PresentationFormat>
  <Paragraphs>72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Montserrat</vt:lpstr>
      <vt:lpstr>Segoe UI Light</vt:lpstr>
      <vt:lpstr>Office Theme</vt:lpstr>
      <vt:lpstr>PowerPoint Presentation</vt:lpstr>
      <vt:lpstr>PowerPoint Presentation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2020-11-18T14:27:43Z</dcterms:created>
  <dcterms:modified xsi:type="dcterms:W3CDTF">2021-09-14T15:41:42Z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