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handoutMasterIdLst>
    <p:handoutMasterId r:id="rId21"/>
  </p:handoutMasterIdLst>
  <p:sldIdLst>
    <p:sldId id="304" r:id="rId5"/>
    <p:sldId id="256" r:id="rId6"/>
    <p:sldId id="276" r:id="rId7"/>
    <p:sldId id="289" r:id="rId8"/>
    <p:sldId id="291" r:id="rId9"/>
    <p:sldId id="303" r:id="rId10"/>
    <p:sldId id="294" r:id="rId11"/>
    <p:sldId id="295" r:id="rId12"/>
    <p:sldId id="305" r:id="rId13"/>
    <p:sldId id="278" r:id="rId14"/>
    <p:sldId id="296" r:id="rId15"/>
    <p:sldId id="297" r:id="rId16"/>
    <p:sldId id="300" r:id="rId17"/>
    <p:sldId id="301" r:id="rId18"/>
    <p:sldId id="30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2" autoAdjust="0"/>
  </p:normalViewPr>
  <p:slideViewPr>
    <p:cSldViewPr snapToGrid="0" showGuides="1">
      <p:cViewPr varScale="1">
        <p:scale>
          <a:sx n="63" d="100"/>
          <a:sy n="63" d="100"/>
        </p:scale>
        <p:origin x="804"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12/4/2020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423697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224813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807659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661726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10013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30789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548954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664020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115473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71918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344069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772151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12/4/2020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12/4/2020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12/4/2020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12/4/2020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12/4/2020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12/4/2020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12/4/2020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12/4/2020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12/4/2020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12/4/2020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12/4/2020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12/4/2020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cdeep.iitb.ac.in/webpage_data/nptel/Electrical%20Engineering/Power%20System%20Operation%20and%20Control/Module%207/L01-Introduction%20to%20Deregulation-1.pdf" TargetMode="External"/><Relationship Id="rId7" Type="http://schemas.openxmlformats.org/officeDocument/2006/relationships/hyperlink" Target="https://www.slideshare.net/mobile/ANKURmaheshwari37/restructuring-and-deregulation-of-indian-power-sector"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hyperlink" Target="https://en.wikipedia.org/wiki/Deregulation" TargetMode="External"/><Relationship Id="rId5" Type="http://schemas.openxmlformats.org/officeDocument/2006/relationships/hyperlink" Target="https://www.journalcra.com/article/restructuring-and-deregulation-power-system-review" TargetMode="External"/><Relationship Id="rId4" Type="http://schemas.openxmlformats.org/officeDocument/2006/relationships/hyperlink" Target="https://www.researchgate.net/publication/341650203_A_REVIEW_ON_DEREGULATION_OF_POWER_SYSTE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0DDAB6-21FC-4B96-A928-20F44D8991B9}"/>
              </a:ext>
            </a:extLst>
          </p:cNvPr>
          <p:cNvSpPr txBox="1"/>
          <p:nvPr/>
        </p:nvSpPr>
        <p:spPr>
          <a:xfrm>
            <a:off x="0" y="0"/>
            <a:ext cx="12192000" cy="7817525"/>
          </a:xfrm>
          <a:prstGeom prst="rect">
            <a:avLst/>
          </a:prstGeom>
          <a:noFill/>
        </p:spPr>
        <p:txBody>
          <a:bodyPr wrap="square">
            <a:spAutoFit/>
          </a:bodyPr>
          <a:lstStyle/>
          <a:p>
            <a:pPr algn="ctr" rtl="0">
              <a:spcBef>
                <a:spcPts val="0"/>
              </a:spcBef>
              <a:spcAft>
                <a:spcPts val="0"/>
              </a:spcAft>
            </a:pPr>
            <a:r>
              <a:rPr lang="en-IN" sz="8800" b="1" i="0" u="none" strike="noStrike" dirty="0">
                <a:solidFill>
                  <a:srgbClr val="232A3C"/>
                </a:solidFill>
                <a:effectLst/>
                <a:latin typeface="Work Sans"/>
              </a:rPr>
              <a:t>Project Report</a:t>
            </a:r>
            <a:endParaRPr lang="en-IN" b="0" dirty="0">
              <a:effectLst/>
            </a:endParaRPr>
          </a:p>
          <a:p>
            <a:pPr algn="ctr" rtl="0">
              <a:spcBef>
                <a:spcPts val="0"/>
              </a:spcBef>
              <a:spcAft>
                <a:spcPts val="0"/>
              </a:spcAft>
            </a:pPr>
            <a:r>
              <a:rPr lang="en-IN" b="1" dirty="0">
                <a:effectLst/>
              </a:rPr>
              <a:t> </a:t>
            </a:r>
          </a:p>
          <a:p>
            <a:pPr algn="ctr" rtl="0">
              <a:spcBef>
                <a:spcPts val="0"/>
              </a:spcBef>
              <a:spcAft>
                <a:spcPts val="0"/>
              </a:spcAft>
            </a:pP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endParaRPr lang="en-IN" b="0" dirty="0">
              <a:effectLst/>
            </a:endParaRPr>
          </a:p>
          <a:p>
            <a:pPr algn="ctr" rtl="0">
              <a:spcBef>
                <a:spcPts val="0"/>
              </a:spcBef>
              <a:spcAft>
                <a:spcPts val="0"/>
              </a:spcAft>
            </a:pPr>
            <a:endParaRPr lang="en-IN" sz="1800" i="0" u="none" strike="noStrike" dirty="0">
              <a:solidFill>
                <a:srgbClr val="232A3C"/>
              </a:solidFill>
              <a:latin typeface="Montserrat"/>
            </a:endParaRPr>
          </a:p>
          <a:p>
            <a:pPr algn="ctr" rtl="0">
              <a:spcBef>
                <a:spcPts val="0"/>
              </a:spcBef>
              <a:spcAft>
                <a:spcPts val="0"/>
              </a:spcAft>
            </a:pPr>
            <a:endParaRPr lang="en-IN" b="0" dirty="0">
              <a:solidFill>
                <a:srgbClr val="232A3C"/>
              </a:solidFill>
              <a:effectLst/>
              <a:latin typeface="Montserrat"/>
            </a:endParaRPr>
          </a:p>
          <a:p>
            <a:pPr algn="ctr" rtl="0">
              <a:spcBef>
                <a:spcPts val="0"/>
              </a:spcBef>
              <a:spcAft>
                <a:spcPts val="0"/>
              </a:spcAft>
            </a:pPr>
            <a:endParaRPr lang="en-IN" sz="1800" i="0" u="none" strike="noStrike" dirty="0">
              <a:solidFill>
                <a:srgbClr val="232A3C"/>
              </a:solidFill>
              <a:latin typeface="Montserrat"/>
            </a:endParaRPr>
          </a:p>
          <a:p>
            <a:pPr algn="ctr" rtl="0">
              <a:spcBef>
                <a:spcPts val="0"/>
              </a:spcBef>
              <a:spcAft>
                <a:spcPts val="0"/>
              </a:spcAft>
            </a:pPr>
            <a:endParaRPr lang="en-IN" b="0" dirty="0">
              <a:solidFill>
                <a:srgbClr val="232A3C"/>
              </a:solidFill>
              <a:effectLst/>
              <a:latin typeface="Montserrat"/>
            </a:endParaRPr>
          </a:p>
          <a:p>
            <a:pPr algn="ctr" rtl="0">
              <a:spcBef>
                <a:spcPts val="0"/>
              </a:spcBef>
              <a:spcAft>
                <a:spcPts val="0"/>
              </a:spcAft>
            </a:pPr>
            <a:endParaRPr lang="en-IN" sz="1800" i="0" u="none" strike="noStrike" dirty="0">
              <a:solidFill>
                <a:srgbClr val="232A3C"/>
              </a:solidFill>
              <a:latin typeface="Montserrat"/>
            </a:endParaRPr>
          </a:p>
          <a:p>
            <a:pPr algn="ctr" rtl="0">
              <a:spcBef>
                <a:spcPts val="0"/>
              </a:spcBef>
              <a:spcAft>
                <a:spcPts val="0"/>
              </a:spcAft>
            </a:pPr>
            <a:r>
              <a:rPr lang="en-IN" sz="3600" dirty="0">
                <a:solidFill>
                  <a:srgbClr val="232A3C"/>
                </a:solidFill>
                <a:latin typeface="Montserrat"/>
              </a:rPr>
              <a:t>Hrithik </a:t>
            </a:r>
            <a:r>
              <a:rPr lang="en-IN" sz="3600" dirty="0" err="1">
                <a:solidFill>
                  <a:srgbClr val="232A3C"/>
                </a:solidFill>
                <a:latin typeface="Montserrat"/>
              </a:rPr>
              <a:t>Tanwar</a:t>
            </a:r>
            <a:r>
              <a:rPr lang="en-IN" sz="3600" dirty="0">
                <a:solidFill>
                  <a:srgbClr val="232A3C"/>
                </a:solidFill>
                <a:latin typeface="Montserrat"/>
              </a:rPr>
              <a:t> 2K18/EE/085</a:t>
            </a:r>
          </a:p>
          <a:p>
            <a:pPr algn="ctr" rtl="0">
              <a:spcBef>
                <a:spcPts val="0"/>
              </a:spcBef>
              <a:spcAft>
                <a:spcPts val="0"/>
              </a:spcAft>
            </a:pPr>
            <a:r>
              <a:rPr lang="en-IN" sz="3600" b="0" dirty="0">
                <a:solidFill>
                  <a:srgbClr val="232A3C"/>
                </a:solidFill>
                <a:effectLst/>
                <a:latin typeface="Montserrat"/>
              </a:rPr>
              <a:t>Ishan Budhiraja 2K18/EE/087</a:t>
            </a:r>
          </a:p>
          <a:p>
            <a:pPr algn="ctr" rtl="0">
              <a:spcBef>
                <a:spcPts val="0"/>
              </a:spcBef>
              <a:spcAft>
                <a:spcPts val="0"/>
              </a:spcAft>
            </a:pPr>
            <a:endParaRPr lang="en-IN" sz="1800" i="0" u="none" strike="noStrike" dirty="0">
              <a:solidFill>
                <a:srgbClr val="232A3C"/>
              </a:solidFill>
              <a:latin typeface="Montserrat"/>
            </a:endParaRPr>
          </a:p>
          <a:p>
            <a:pPr algn="ctr" rtl="0">
              <a:spcBef>
                <a:spcPts val="0"/>
              </a:spcBef>
              <a:spcAft>
                <a:spcPts val="0"/>
              </a:spcAft>
            </a:pPr>
            <a:endParaRPr lang="en-IN" b="0" dirty="0">
              <a:solidFill>
                <a:srgbClr val="232A3C"/>
              </a:solidFill>
              <a:effectLst/>
              <a:latin typeface="Montserrat"/>
            </a:endParaRPr>
          </a:p>
          <a:p>
            <a:pPr algn="ctr" rtl="0">
              <a:spcBef>
                <a:spcPts val="0"/>
              </a:spcBef>
              <a:spcAft>
                <a:spcPts val="0"/>
              </a:spcAft>
            </a:pPr>
            <a:endParaRPr lang="en-IN" dirty="0">
              <a:solidFill>
                <a:srgbClr val="232A3C"/>
              </a:solidFill>
              <a:latin typeface="Montserrat"/>
            </a:endParaRPr>
          </a:p>
          <a:p>
            <a:pPr rtl="0">
              <a:spcBef>
                <a:spcPts val="0"/>
              </a:spcBef>
              <a:spcAft>
                <a:spcPts val="0"/>
              </a:spcAft>
            </a:pPr>
            <a:endParaRPr lang="en-IN" dirty="0">
              <a:effectLst/>
            </a:endParaRPr>
          </a:p>
          <a:p>
            <a:pPr algn="ctr"/>
            <a:br>
              <a:rPr lang="en-IN" dirty="0"/>
            </a:br>
            <a:endParaRPr lang="en-IN" dirty="0"/>
          </a:p>
        </p:txBody>
      </p:sp>
      <p:pic>
        <p:nvPicPr>
          <p:cNvPr id="9" name="Picture 8">
            <a:extLst>
              <a:ext uri="{FF2B5EF4-FFF2-40B4-BE49-F238E27FC236}">
                <a16:creationId xmlns:a16="http://schemas.microsoft.com/office/drawing/2014/main" id="{24011D10-ABF2-4553-8D4A-CCE739AF0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1878" y="1648021"/>
            <a:ext cx="3068244" cy="3058016"/>
          </a:xfrm>
          <a:prstGeom prst="rect">
            <a:avLst/>
          </a:prstGeom>
        </p:spPr>
      </p:pic>
    </p:spTree>
    <p:extLst>
      <p:ext uri="{BB962C8B-B14F-4D97-AF65-F5344CB8AC3E}">
        <p14:creationId xmlns:p14="http://schemas.microsoft.com/office/powerpoint/2010/main" val="450931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09891" y="522898"/>
            <a:ext cx="348210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The Marketplace Mechanism</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0821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600" y="1810787"/>
            <a:ext cx="11612418" cy="4524315"/>
          </a:xfrm>
          <a:prstGeom prst="rect">
            <a:avLst/>
          </a:prstGeom>
          <a:noFill/>
        </p:spPr>
        <p:txBody>
          <a:bodyPr wrap="square" rtlCol="0">
            <a:spAutoFit/>
          </a:bodyPr>
          <a:lstStyle/>
          <a:p>
            <a:r>
              <a:rPr lang="en-US" sz="2400" b="1" dirty="0" err="1">
                <a:solidFill>
                  <a:srgbClr val="0070C0"/>
                </a:solidFill>
              </a:rPr>
              <a:t>Poolco</a:t>
            </a:r>
            <a:endParaRPr lang="en-US" sz="2400" b="1" dirty="0">
              <a:solidFill>
                <a:srgbClr val="0070C0"/>
              </a:solidFill>
            </a:endParaRPr>
          </a:p>
          <a:p>
            <a:endParaRPr lang="en-US" dirty="0"/>
          </a:p>
          <a:p>
            <a:r>
              <a:rPr lang="en-US" dirty="0"/>
              <a:t>There is only one buyer in this system. The </a:t>
            </a:r>
            <a:r>
              <a:rPr lang="en-US" dirty="0" err="1"/>
              <a:t>Poolco</a:t>
            </a:r>
            <a:r>
              <a:rPr lang="en-US" dirty="0"/>
              <a:t> is a governmental agency that buys for everyone, taking bids from all sellers and buying enough power to meet the total need, taking the lowest cost bidders. </a:t>
            </a:r>
          </a:p>
          <a:p>
            <a:endParaRPr lang="en-US" dirty="0"/>
          </a:p>
          <a:p>
            <a:r>
              <a:rPr lang="en-US" sz="2400" b="1" dirty="0">
                <a:solidFill>
                  <a:srgbClr val="0070C0"/>
                </a:solidFill>
              </a:rPr>
              <a:t>Bilateral Exchange</a:t>
            </a:r>
          </a:p>
          <a:p>
            <a:endParaRPr lang="en-US" dirty="0"/>
          </a:p>
          <a:p>
            <a:r>
              <a:rPr lang="en-US" dirty="0"/>
              <a:t>In this type of multi-seller/buyer system individual buyer or seller make a deal to exchange a power at prices and under the conditions they agree to. </a:t>
            </a:r>
          </a:p>
          <a:p>
            <a:endParaRPr lang="en-US" dirty="0"/>
          </a:p>
          <a:p>
            <a:r>
              <a:rPr lang="en-US" sz="2400" b="1" dirty="0">
                <a:solidFill>
                  <a:srgbClr val="0070C0"/>
                </a:solidFill>
              </a:rPr>
              <a:t>Power Exchange (PX) </a:t>
            </a:r>
          </a:p>
          <a:p>
            <a:endParaRPr lang="en-US" dirty="0"/>
          </a:p>
          <a:p>
            <a:r>
              <a:rPr lang="en-US" dirty="0"/>
              <a:t>The Government sets up, or causes the power industry to establish, a trading exchange for electric power, which operates much like a stock exchange. The buyers and sellers enter their needs into the power exchange. whereas, the seller would enter his demand .</a:t>
            </a:r>
            <a:endParaRPr lang="en-IN" dirty="0"/>
          </a:p>
        </p:txBody>
      </p:sp>
      <p:sp>
        <p:nvSpPr>
          <p:cNvPr id="3" name="TextBox 2">
            <a:extLst>
              <a:ext uri="{FF2B5EF4-FFF2-40B4-BE49-F238E27FC236}">
                <a16:creationId xmlns:a16="http://schemas.microsoft.com/office/drawing/2014/main" id="{B52F83EB-66CB-48D6-AFA9-472C37EBCF62}"/>
              </a:ext>
            </a:extLst>
          </p:cNvPr>
          <p:cNvSpPr txBox="1"/>
          <p:nvPr/>
        </p:nvSpPr>
        <p:spPr>
          <a:xfrm>
            <a:off x="-523240" y="667787"/>
            <a:ext cx="12364258" cy="1200329"/>
          </a:xfrm>
          <a:prstGeom prst="rect">
            <a:avLst/>
          </a:prstGeom>
          <a:noFill/>
        </p:spPr>
        <p:txBody>
          <a:bodyPr wrap="square" rtlCol="0">
            <a:spAutoFit/>
          </a:bodyPr>
          <a:lstStyle/>
          <a:p>
            <a:pPr marL="532765" marR="525780" indent="228600" algn="just">
              <a:spcAft>
                <a:spcPts val="0"/>
              </a:spcAft>
            </a:pPr>
            <a:r>
              <a:rPr lang="en-US" dirty="0"/>
              <a:t>Under deregulation, a certain framework must be placed in place where efficient electricity vendors can sell their </a:t>
            </a:r>
          </a:p>
          <a:p>
            <a:pPr marL="532765" marR="525780" indent="228600" algn="just">
              <a:spcAft>
                <a:spcPts val="0"/>
              </a:spcAft>
            </a:pPr>
            <a:r>
              <a:rPr lang="en-US" dirty="0"/>
              <a:t>electricity.</a:t>
            </a:r>
          </a:p>
          <a:p>
            <a:pPr marL="532765" marR="525780" indent="228600" algn="just">
              <a:spcAft>
                <a:spcPts val="0"/>
              </a:spcAft>
            </a:pPr>
            <a:r>
              <a:rPr lang="en-US" dirty="0"/>
              <a:t>Output (i.e. power) and sales transactions.</a:t>
            </a:r>
          </a:p>
          <a:p>
            <a:pPr marL="532765" marR="525780" indent="228600" algn="just">
              <a:spcAft>
                <a:spcPts val="0"/>
              </a:spcAft>
            </a:pPr>
            <a:r>
              <a:rPr lang="en-US" dirty="0"/>
              <a:t>There are three fundamental ways it can be done:</a:t>
            </a:r>
            <a:endParaRPr lang="en-IN" dirty="0"/>
          </a:p>
        </p:txBody>
      </p:sp>
    </p:spTree>
    <p:extLst>
      <p:ext uri="{BB962C8B-B14F-4D97-AF65-F5344CB8AC3E}">
        <p14:creationId xmlns:p14="http://schemas.microsoft.com/office/powerpoint/2010/main" val="843768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MARKET MODELS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463467" y="1792129"/>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OPEN ACCESS MARKET</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749309" y="1792128"/>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POOL MARKET</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069115" y="1920240"/>
            <a:ext cx="26886" cy="482230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3467" y="2717338"/>
            <a:ext cx="4967514" cy="3785652"/>
          </a:xfrm>
          <a:prstGeom prst="rect">
            <a:avLst/>
          </a:prstGeom>
          <a:noFill/>
        </p:spPr>
        <p:txBody>
          <a:bodyPr wrap="square" rtlCol="0">
            <a:spAutoFit/>
          </a:bodyPr>
          <a:lstStyle/>
          <a:p>
            <a:r>
              <a:rPr lang="en-US" sz="2000" dirty="0"/>
              <a:t>1) The bulk of energy transactions are carried out in the form of bilateral trade.</a:t>
            </a:r>
          </a:p>
          <a:p>
            <a:endParaRPr lang="en-US" sz="2000" dirty="0"/>
          </a:p>
          <a:p>
            <a:r>
              <a:rPr lang="en-US" sz="2000" dirty="0"/>
              <a:t>2)The ISO is responsible for market administration, generation scheduling or dispatch function.</a:t>
            </a:r>
          </a:p>
          <a:p>
            <a:r>
              <a:rPr lang="en-US" sz="2000" dirty="0"/>
              <a:t> </a:t>
            </a:r>
          </a:p>
          <a:p>
            <a:r>
              <a:rPr lang="en-US" sz="2000" dirty="0"/>
              <a:t>3)Participation in the market by </a:t>
            </a:r>
            <a:r>
              <a:rPr lang="en-US" sz="2000" dirty="0" err="1"/>
              <a:t>Gencos</a:t>
            </a:r>
            <a:r>
              <a:rPr lang="en-US" sz="2000" dirty="0"/>
              <a:t> is not compulsory</a:t>
            </a:r>
          </a:p>
          <a:p>
            <a:endParaRPr lang="en-US" sz="2000" dirty="0"/>
          </a:p>
          <a:p>
            <a:r>
              <a:rPr lang="en-US" sz="2000" dirty="0"/>
              <a:t>4)The ISO is responsible for system security and control.</a:t>
            </a:r>
            <a:endParaRPr lang="en-IN" sz="2000" dirty="0"/>
          </a:p>
        </p:txBody>
      </p:sp>
      <p:sp>
        <p:nvSpPr>
          <p:cNvPr id="4" name="TextBox 3"/>
          <p:cNvSpPr txBox="1"/>
          <p:nvPr/>
        </p:nvSpPr>
        <p:spPr>
          <a:xfrm>
            <a:off x="6791368" y="2717338"/>
            <a:ext cx="4883396" cy="3477875"/>
          </a:xfrm>
          <a:prstGeom prst="rect">
            <a:avLst/>
          </a:prstGeom>
          <a:noFill/>
        </p:spPr>
        <p:txBody>
          <a:bodyPr wrap="square" rtlCol="0">
            <a:spAutoFit/>
          </a:bodyPr>
          <a:lstStyle/>
          <a:p>
            <a:r>
              <a:rPr lang="en-US" sz="2000" dirty="0"/>
              <a:t>1)All energy transactions are carried out through the pool</a:t>
            </a:r>
          </a:p>
          <a:p>
            <a:r>
              <a:rPr lang="en-US" sz="2000" dirty="0"/>
              <a:t> </a:t>
            </a:r>
          </a:p>
          <a:p>
            <a:r>
              <a:rPr lang="en-US" sz="2000" dirty="0"/>
              <a:t>2)The </a:t>
            </a:r>
            <a:r>
              <a:rPr lang="en-US" sz="2000" dirty="0" err="1"/>
              <a:t>Poolco</a:t>
            </a:r>
            <a:r>
              <a:rPr lang="en-US" sz="2000" dirty="0"/>
              <a:t> operator is responsible for the market settlements, unit commitment and determination of pool price.</a:t>
            </a:r>
          </a:p>
          <a:p>
            <a:r>
              <a:rPr lang="en-US" sz="2000" dirty="0"/>
              <a:t> </a:t>
            </a:r>
          </a:p>
          <a:p>
            <a:r>
              <a:rPr lang="en-US" sz="2000" dirty="0"/>
              <a:t>3)Participation by </a:t>
            </a:r>
            <a:r>
              <a:rPr lang="en-US" sz="2000" dirty="0" err="1"/>
              <a:t>Gencos</a:t>
            </a:r>
            <a:r>
              <a:rPr lang="en-US" sz="2000" dirty="0"/>
              <a:t> is compulsory</a:t>
            </a:r>
          </a:p>
          <a:p>
            <a:endParaRPr lang="en-US" sz="2000" dirty="0"/>
          </a:p>
          <a:p>
            <a:endParaRPr lang="en-US" sz="2000" dirty="0"/>
          </a:p>
          <a:p>
            <a:r>
              <a:rPr lang="en-US" sz="2000" dirty="0"/>
              <a:t>4)Here </a:t>
            </a:r>
            <a:r>
              <a:rPr lang="en-US" sz="2000" dirty="0" err="1"/>
              <a:t>Poolco</a:t>
            </a:r>
            <a:r>
              <a:rPr lang="en-US" sz="2000" dirty="0"/>
              <a:t> operator is responsible </a:t>
            </a:r>
            <a:endParaRPr lang="en-IN" sz="2000" dirty="0"/>
          </a:p>
        </p:txBody>
      </p:sp>
      <p:sp>
        <p:nvSpPr>
          <p:cNvPr id="9" name="TextBox 8">
            <a:extLst>
              <a:ext uri="{FF2B5EF4-FFF2-40B4-BE49-F238E27FC236}">
                <a16:creationId xmlns:a16="http://schemas.microsoft.com/office/drawing/2014/main" id="{D57289BA-E040-4272-BC2F-914C9E7BCABF}"/>
              </a:ext>
            </a:extLst>
          </p:cNvPr>
          <p:cNvSpPr txBox="1"/>
          <p:nvPr/>
        </p:nvSpPr>
        <p:spPr>
          <a:xfrm>
            <a:off x="228600" y="855297"/>
            <a:ext cx="11734800" cy="664796"/>
          </a:xfrm>
          <a:prstGeom prst="rect">
            <a:avLst/>
          </a:prstGeom>
          <a:noFill/>
        </p:spPr>
        <p:txBody>
          <a:bodyPr wrap="square" rtlCol="0">
            <a:spAutoFit/>
          </a:bodyPr>
          <a:lstStyle/>
          <a:p>
            <a:r>
              <a:rPr lang="en-US" sz="1800" dirty="0">
                <a:effectLst/>
                <a:ea typeface="Times New Roman" panose="02020603050405020304" pitchFamily="18" charset="0"/>
              </a:rPr>
              <a:t>There are mainly two models of deregulation presently preferred in the many countries all over the world. The </a:t>
            </a:r>
            <a:r>
              <a:rPr lang="en-US" sz="1800" dirty="0" err="1">
                <a:effectLst/>
                <a:ea typeface="Times New Roman" panose="02020603050405020304" pitchFamily="18" charset="0"/>
              </a:rPr>
              <a:t>Poolco</a:t>
            </a:r>
            <a:r>
              <a:rPr lang="en-US" sz="1800" dirty="0">
                <a:effectLst/>
                <a:ea typeface="Times New Roman" panose="02020603050405020304" pitchFamily="18" charset="0"/>
              </a:rPr>
              <a:t> model adopted primarily in UK, and the ISO model adopted in Nordic pool and California in US</a:t>
            </a:r>
            <a:endParaRPr lang="en-IN" dirty="0"/>
          </a:p>
        </p:txBody>
      </p:sp>
    </p:spTree>
    <p:extLst>
      <p:ext uri="{BB962C8B-B14F-4D97-AF65-F5344CB8AC3E}">
        <p14:creationId xmlns:p14="http://schemas.microsoft.com/office/powerpoint/2010/main" val="32627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09891" y="522898"/>
            <a:ext cx="348210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ELECTRICITY ACT 2003</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0821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600" y="1043709"/>
            <a:ext cx="11612418" cy="3046988"/>
          </a:xfrm>
          <a:prstGeom prst="rect">
            <a:avLst/>
          </a:prstGeom>
          <a:noFill/>
        </p:spPr>
        <p:txBody>
          <a:bodyPr wrap="square" rtlCol="0">
            <a:spAutoFit/>
          </a:bodyPr>
          <a:lstStyle/>
          <a:p>
            <a:r>
              <a:rPr lang="en-US" sz="2400" dirty="0"/>
              <a:t>The electricity sector must be opened for competition. The Act also seeks to consolidate, update and rationalize laws related to generation, transmission, distribution, trading and use of power</a:t>
            </a:r>
          </a:p>
          <a:p>
            <a:endParaRPr lang="en-US" sz="2400" dirty="0"/>
          </a:p>
          <a:p>
            <a:r>
              <a:rPr lang="en-US" sz="2400" dirty="0"/>
              <a:t>  It focuses on: </a:t>
            </a:r>
          </a:p>
          <a:p>
            <a:r>
              <a:rPr lang="en-US" sz="2400" dirty="0"/>
              <a:t>• Creating competition in the industry </a:t>
            </a:r>
          </a:p>
          <a:p>
            <a:r>
              <a:rPr lang="en-US" sz="2400" dirty="0"/>
              <a:t>• Protecting consumer interest </a:t>
            </a:r>
          </a:p>
          <a:p>
            <a:r>
              <a:rPr lang="en-US" sz="2400" dirty="0"/>
              <a:t>• Ensuring supply of electricity to all area Reliability and “fair” electricity prices </a:t>
            </a:r>
            <a:endParaRPr lang="en-IN" dirty="0"/>
          </a:p>
        </p:txBody>
      </p:sp>
    </p:spTree>
    <p:extLst>
      <p:ext uri="{BB962C8B-B14F-4D97-AF65-F5344CB8AC3E}">
        <p14:creationId xmlns:p14="http://schemas.microsoft.com/office/powerpoint/2010/main" val="127196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478297" y="695618"/>
            <a:ext cx="271370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Proposed models for</a:t>
            </a:r>
          </a:p>
          <a:p>
            <a:pPr algn="ctr"/>
            <a:r>
              <a:rPr lang="en-US" sz="2800" b="1" dirty="0"/>
              <a:t>Deregulation in Indian Power Sector</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726098"/>
            <a:ext cx="271996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EFCACF5-71C2-4F13-8AF7-63244693658F}"/>
              </a:ext>
            </a:extLst>
          </p:cNvPr>
          <p:cNvSpPr txBox="1"/>
          <p:nvPr/>
        </p:nvSpPr>
        <p:spPr>
          <a:xfrm>
            <a:off x="228600" y="1043709"/>
            <a:ext cx="11612418" cy="4801314"/>
          </a:xfrm>
          <a:prstGeom prst="rect">
            <a:avLst/>
          </a:prstGeom>
          <a:noFill/>
        </p:spPr>
        <p:txBody>
          <a:bodyPr wrap="square" rtlCol="0">
            <a:spAutoFit/>
          </a:bodyPr>
          <a:lstStyle/>
          <a:p>
            <a:r>
              <a:rPr lang="en-US" dirty="0"/>
              <a:t>The TSO model tends to be the most fitting for India's future restructured electricity market. This is because the transmission company operated by the government is merely responsible for offering free access that is non-discriminatory.</a:t>
            </a:r>
          </a:p>
          <a:p>
            <a:endParaRPr lang="en-US" dirty="0"/>
          </a:p>
          <a:p>
            <a:r>
              <a:rPr lang="en-US" dirty="0"/>
              <a:t>Although the conditions for the implementation of retail competition in the Indian power market are not yet ripe, the needs of a deregulated power market can be outlined below:</a:t>
            </a:r>
          </a:p>
          <a:p>
            <a:endParaRPr lang="en-US" dirty="0"/>
          </a:p>
          <a:p>
            <a:pPr marL="285750" indent="-285750">
              <a:buFont typeface="Arial" panose="020B0604020202020204" pitchFamily="34" charset="0"/>
              <a:buChar char="•"/>
            </a:pPr>
            <a:r>
              <a:rPr lang="en-US" dirty="0"/>
              <a:t>Non-discriminatory open access to transmission network is a pre-requisite for ensuring competition in wholesale power trading. </a:t>
            </a:r>
          </a:p>
          <a:p>
            <a:endParaRPr lang="en-US" dirty="0"/>
          </a:p>
          <a:p>
            <a:pPr marL="285750" indent="-285750">
              <a:buFont typeface="Arial" panose="020B0604020202020204" pitchFamily="34" charset="0"/>
              <a:buChar char="•"/>
            </a:pPr>
            <a:r>
              <a:rPr lang="en-US" dirty="0"/>
              <a:t>The system operation functions at the national level can be handled by central transmission utility while state transmission utilities can manage State Load Dispatch Centers (SLDCs) similar to TSO concept. </a:t>
            </a:r>
          </a:p>
          <a:p>
            <a:endParaRPr lang="en-US" dirty="0"/>
          </a:p>
          <a:p>
            <a:pPr marL="285750" indent="-285750">
              <a:buFont typeface="Arial" panose="020B0604020202020204" pitchFamily="34" charset="0"/>
              <a:buChar char="•"/>
            </a:pPr>
            <a:r>
              <a:rPr lang="en-US" dirty="0"/>
              <a:t> The regional electricity boards will have the responsibility of managing the power exchanges while the Regional Load Dispatch Centers (RLDCs) will manage the overall integrated operation of power system like outage planning, relay coordination, islanding schemes, etc.</a:t>
            </a:r>
          </a:p>
          <a:p>
            <a:r>
              <a:rPr lang="en-US" dirty="0"/>
              <a:t> </a:t>
            </a:r>
            <a:endParaRPr lang="en-IN" dirty="0"/>
          </a:p>
        </p:txBody>
      </p:sp>
    </p:spTree>
    <p:extLst>
      <p:ext uri="{BB962C8B-B14F-4D97-AF65-F5344CB8AC3E}">
        <p14:creationId xmlns:p14="http://schemas.microsoft.com/office/powerpoint/2010/main" val="426795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09891" y="522898"/>
            <a:ext cx="348210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06218" y="26811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CONCLUSION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0821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600" y="1043709"/>
            <a:ext cx="11612418" cy="3416320"/>
          </a:xfrm>
          <a:prstGeom prst="rect">
            <a:avLst/>
          </a:prstGeom>
          <a:noFill/>
        </p:spPr>
        <p:txBody>
          <a:bodyPr wrap="square" rtlCol="0">
            <a:spAutoFit/>
          </a:bodyPr>
          <a:lstStyle/>
          <a:p>
            <a:r>
              <a:rPr lang="en-US" sz="2400" dirty="0"/>
              <a:t>Deregulation brings many benefits to businesses. First, businesses are left to themselves to determine their operational processes and strategic imperatives without interfering with their operations. This means that their new products, start, demand and supply in accordance with set pricing, new territories and regions of the enlarging thousand permits taking of land and other fixed assets may, finally, businesses consumers with direct contact agenda or the agenda. </a:t>
            </a:r>
          </a:p>
          <a:p>
            <a:endParaRPr lang="en-US" sz="2400" dirty="0"/>
          </a:p>
          <a:p>
            <a:r>
              <a:rPr lang="en-US" sz="2400" dirty="0"/>
              <a:t>The main purpose of the deregulation is to break monopoly of generation, transmission and distribution of the electric power and create competition</a:t>
            </a:r>
            <a:endParaRPr lang="en-IN" sz="2400" dirty="0"/>
          </a:p>
        </p:txBody>
      </p:sp>
    </p:spTree>
    <p:extLst>
      <p:ext uri="{BB962C8B-B14F-4D97-AF65-F5344CB8AC3E}">
        <p14:creationId xmlns:p14="http://schemas.microsoft.com/office/powerpoint/2010/main" val="70881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09891" y="522898"/>
            <a:ext cx="348210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06218" y="26811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REFERENCES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0821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600" y="1043709"/>
            <a:ext cx="11612418" cy="5632311"/>
          </a:xfrm>
          <a:prstGeom prst="rect">
            <a:avLst/>
          </a:prstGeom>
          <a:noFill/>
        </p:spPr>
        <p:txBody>
          <a:bodyPr wrap="square" rtlCol="0">
            <a:spAutoFit/>
          </a:bodyPr>
          <a:lstStyle/>
          <a:p>
            <a:pPr marL="457200" indent="-457200">
              <a:buAutoNum type="arabicPeriod"/>
            </a:pPr>
            <a:r>
              <a:rPr lang="en-IN" sz="2400" dirty="0">
                <a:hlinkClick r:id="rId3"/>
              </a:rPr>
              <a:t>http://www.cdeep.iitb.ac.in/webpage_data/nptel/Electrical%20Engineering/Power%20System%20Operation%20and%20Control/Module%207/L01-Introduction%20to%20Deregulation-1.pdf</a:t>
            </a:r>
            <a:endParaRPr lang="en-IN" sz="2400" dirty="0"/>
          </a:p>
          <a:p>
            <a:pPr marL="457200" indent="-457200">
              <a:buAutoNum type="arabicPeriod"/>
            </a:pPr>
            <a:endParaRPr lang="en-IN" sz="2400" dirty="0"/>
          </a:p>
          <a:p>
            <a:pPr marL="457200" indent="-457200">
              <a:buAutoNum type="arabicPeriod"/>
            </a:pPr>
            <a:r>
              <a:rPr lang="en-IN" sz="2400" dirty="0">
                <a:hlinkClick r:id="rId4"/>
              </a:rPr>
              <a:t>https://www.researchgate.net/publication/341650203_A_REVIEW_ON_DEREGULATION_OF_POWER_SYSTEM</a:t>
            </a:r>
            <a:endParaRPr lang="en-IN" sz="2400" dirty="0"/>
          </a:p>
          <a:p>
            <a:pPr marL="457200" indent="-457200">
              <a:buAutoNum type="arabicPeriod"/>
            </a:pPr>
            <a:endParaRPr lang="en-IN" sz="2400" dirty="0"/>
          </a:p>
          <a:p>
            <a:pPr marL="457200" indent="-457200">
              <a:buAutoNum type="arabicPeriod"/>
            </a:pPr>
            <a:r>
              <a:rPr lang="en-IN" sz="2400" dirty="0">
                <a:hlinkClick r:id="rId5"/>
              </a:rPr>
              <a:t>https://www.journalcra.com/article/restructuring-and-deregulation-power-system-review</a:t>
            </a:r>
            <a:endParaRPr lang="en-IN" sz="2400" dirty="0"/>
          </a:p>
          <a:p>
            <a:pPr marL="457200" indent="-457200">
              <a:buAutoNum type="arabicPeriod"/>
            </a:pPr>
            <a:endParaRPr lang="en-IN" sz="2400" dirty="0"/>
          </a:p>
          <a:p>
            <a:pPr marL="457200" indent="-457200">
              <a:buAutoNum type="arabicPeriod"/>
            </a:pPr>
            <a:r>
              <a:rPr lang="en-IN" sz="2400" dirty="0">
                <a:hlinkClick r:id="rId6"/>
              </a:rPr>
              <a:t>https://en.wikipedia.org/wiki/Deregulation</a:t>
            </a:r>
            <a:endParaRPr lang="en-IN" sz="2400" dirty="0"/>
          </a:p>
          <a:p>
            <a:pPr marL="457200" indent="-457200">
              <a:buAutoNum type="arabicPeriod"/>
            </a:pPr>
            <a:endParaRPr lang="en-IN" sz="2400" dirty="0"/>
          </a:p>
          <a:p>
            <a:pPr marL="457200" indent="-457200">
              <a:buAutoNum type="arabicPeriod"/>
            </a:pPr>
            <a:r>
              <a:rPr lang="en-IN" sz="2400" dirty="0">
                <a:hlinkClick r:id="rId7"/>
              </a:rPr>
              <a:t>https://www.slideshare.net/mobile/ANKURmaheshwari37/restructuring-and-deregulation-of-indian-power-sector</a:t>
            </a:r>
            <a:endParaRPr lang="en-IN" sz="2400" dirty="0"/>
          </a:p>
          <a:p>
            <a:endParaRPr lang="en-IN" sz="2400" dirty="0"/>
          </a:p>
        </p:txBody>
      </p:sp>
    </p:spTree>
    <p:extLst>
      <p:ext uri="{BB962C8B-B14F-4D97-AF65-F5344CB8AC3E}">
        <p14:creationId xmlns:p14="http://schemas.microsoft.com/office/powerpoint/2010/main" val="334819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928253" y="1375353"/>
            <a:ext cx="10335491" cy="1661993"/>
          </a:xfrm>
        </p:spPr>
        <p:txBody>
          <a:bodyPr wrap="square" lIns="0" tIns="0" rIns="0" bIns="0" anchor="t">
            <a:spAutoFit/>
          </a:bodyPr>
          <a:lstStyle/>
          <a:p>
            <a:r>
              <a:rPr lang="en-US" b="1" dirty="0">
                <a:solidFill>
                  <a:schemeClr val="bg1"/>
                </a:solidFill>
              </a:rPr>
              <a:t>Power System Deregulation</a:t>
            </a:r>
            <a:br>
              <a:rPr lang="en-US" dirty="0">
                <a:solidFill>
                  <a:schemeClr val="bg1"/>
                </a:solidFill>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7" y="-1232011"/>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6" y="-2438146"/>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414623" y="2401529"/>
            <a:ext cx="5362750" cy="3093541"/>
          </a:xfrm>
          <a:prstGeom prst="rect">
            <a:avLst/>
          </a:prstGeom>
          <a:scene3d>
            <a:camera prst="orthographicFront"/>
            <a:lightRig rig="threePt" dir="t"/>
          </a:scene3d>
          <a:sp3d>
            <a:bevelT prst="angle"/>
          </a:sp3d>
        </p:spPr>
      </p:pic>
    </p:spTree>
    <p:extLst>
      <p:ext uri="{BB962C8B-B14F-4D97-AF65-F5344CB8AC3E}">
        <p14:creationId xmlns:p14="http://schemas.microsoft.com/office/powerpoint/2010/main" val="238784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Table of Contents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502386639"/>
              </p:ext>
            </p:extLst>
          </p:nvPr>
        </p:nvGraphicFramePr>
        <p:xfrm>
          <a:off x="2020887" y="1958108"/>
          <a:ext cx="8128000" cy="3315915"/>
        </p:xfrm>
        <a:graphic>
          <a:graphicData uri="http://schemas.openxmlformats.org/drawingml/2006/table">
            <a:tbl>
              <a:tblPr firstRow="1" bandRow="1">
                <a:tableStyleId>{22838BEF-8BB2-4498-84A7-C5851F593DF1}</a:tableStyleId>
              </a:tblPr>
              <a:tblGrid>
                <a:gridCol w="602240">
                  <a:extLst>
                    <a:ext uri="{9D8B030D-6E8A-4147-A177-3AD203B41FA5}">
                      <a16:colId xmlns:a16="http://schemas.microsoft.com/office/drawing/2014/main" val="1774331507"/>
                    </a:ext>
                  </a:extLst>
                </a:gridCol>
                <a:gridCol w="7525760">
                  <a:extLst>
                    <a:ext uri="{9D8B030D-6E8A-4147-A177-3AD203B41FA5}">
                      <a16:colId xmlns:a16="http://schemas.microsoft.com/office/drawing/2014/main" val="3610679356"/>
                    </a:ext>
                  </a:extLst>
                </a:gridCol>
              </a:tblGrid>
              <a:tr h="368435">
                <a:tc>
                  <a:txBody>
                    <a:bodyPr/>
                    <a:lstStyle/>
                    <a:p>
                      <a:r>
                        <a:rPr lang="en-IN" dirty="0"/>
                        <a:t>1</a:t>
                      </a:r>
                    </a:p>
                  </a:txBody>
                  <a:tcPr/>
                </a:tc>
                <a:tc>
                  <a:txBody>
                    <a:bodyPr/>
                    <a:lstStyle/>
                    <a:p>
                      <a:r>
                        <a:rPr lang="en-IN" dirty="0"/>
                        <a:t>INTRODUCTION</a:t>
                      </a:r>
                    </a:p>
                  </a:txBody>
                  <a:tcPr/>
                </a:tc>
                <a:extLst>
                  <a:ext uri="{0D108BD9-81ED-4DB2-BD59-A6C34878D82A}">
                    <a16:rowId xmlns:a16="http://schemas.microsoft.com/office/drawing/2014/main" val="2537449137"/>
                  </a:ext>
                </a:extLst>
              </a:tr>
              <a:tr h="368435">
                <a:tc>
                  <a:txBody>
                    <a:bodyPr/>
                    <a:lstStyle/>
                    <a:p>
                      <a:r>
                        <a:rPr lang="en-IN" dirty="0"/>
                        <a:t>2</a:t>
                      </a:r>
                    </a:p>
                  </a:txBody>
                  <a:tcPr/>
                </a:tc>
                <a:tc>
                  <a:txBody>
                    <a:bodyPr/>
                    <a:lstStyle/>
                    <a:p>
                      <a:r>
                        <a:rPr lang="en-IN" dirty="0"/>
                        <a:t>COMPONENTS INVOLVED IN DEREGULATIOM</a:t>
                      </a:r>
                      <a:endParaRPr lang="en-IN" b="0" dirty="0">
                        <a:solidFill>
                          <a:schemeClr val="tx1"/>
                        </a:solidFill>
                      </a:endParaRPr>
                    </a:p>
                  </a:txBody>
                  <a:tcPr/>
                </a:tc>
                <a:extLst>
                  <a:ext uri="{0D108BD9-81ED-4DB2-BD59-A6C34878D82A}">
                    <a16:rowId xmlns:a16="http://schemas.microsoft.com/office/drawing/2014/main" val="3270812738"/>
                  </a:ext>
                </a:extLst>
              </a:tr>
              <a:tr h="368435">
                <a:tc>
                  <a:txBody>
                    <a:bodyPr/>
                    <a:lstStyle/>
                    <a:p>
                      <a:r>
                        <a:rPr lang="en-IN" dirty="0"/>
                        <a:t>3</a:t>
                      </a:r>
                    </a:p>
                  </a:txBody>
                  <a:tcPr/>
                </a:tc>
                <a:tc>
                  <a:txBody>
                    <a:bodyPr/>
                    <a:lstStyle/>
                    <a:p>
                      <a:r>
                        <a:rPr lang="en-IN" dirty="0"/>
                        <a:t>STRUCTURE OF DEREGULATION</a:t>
                      </a:r>
                      <a:endParaRPr lang="en-IN" b="0" dirty="0">
                        <a:solidFill>
                          <a:schemeClr val="tx1"/>
                        </a:solidFill>
                      </a:endParaRPr>
                    </a:p>
                  </a:txBody>
                  <a:tcPr/>
                </a:tc>
                <a:extLst>
                  <a:ext uri="{0D108BD9-81ED-4DB2-BD59-A6C34878D82A}">
                    <a16:rowId xmlns:a16="http://schemas.microsoft.com/office/drawing/2014/main" val="1648126537"/>
                  </a:ext>
                </a:extLst>
              </a:tr>
              <a:tr h="368435">
                <a:tc>
                  <a:txBody>
                    <a:bodyPr/>
                    <a:lstStyle/>
                    <a:p>
                      <a:r>
                        <a:rPr lang="en-IN" dirty="0"/>
                        <a:t>4</a:t>
                      </a:r>
                    </a:p>
                  </a:txBody>
                  <a:tcPr/>
                </a:tc>
                <a:tc>
                  <a:txBody>
                    <a:bodyPr/>
                    <a:lstStyle/>
                    <a:p>
                      <a:r>
                        <a:rPr lang="en-US" sz="1800" dirty="0"/>
                        <a:t>REGULATED AND DEREGULATED INDUSTRY</a:t>
                      </a:r>
                      <a:endParaRPr lang="en-IN" b="0" dirty="0">
                        <a:solidFill>
                          <a:schemeClr val="tx1"/>
                        </a:solidFill>
                      </a:endParaRPr>
                    </a:p>
                  </a:txBody>
                  <a:tcPr/>
                </a:tc>
                <a:extLst>
                  <a:ext uri="{0D108BD9-81ED-4DB2-BD59-A6C34878D82A}">
                    <a16:rowId xmlns:a16="http://schemas.microsoft.com/office/drawing/2014/main" val="4174744745"/>
                  </a:ext>
                </a:extLst>
              </a:tr>
              <a:tr h="368435">
                <a:tc>
                  <a:txBody>
                    <a:bodyPr/>
                    <a:lstStyle/>
                    <a:p>
                      <a:r>
                        <a:rPr lang="en-IN" dirty="0"/>
                        <a:t>5</a:t>
                      </a:r>
                    </a:p>
                  </a:txBody>
                  <a:tcPr/>
                </a:tc>
                <a:tc>
                  <a:txBody>
                    <a:bodyPr/>
                    <a:lstStyle/>
                    <a:p>
                      <a:r>
                        <a:rPr lang="en-US" sz="1800" dirty="0"/>
                        <a:t>THE</a:t>
                      </a:r>
                      <a:r>
                        <a:rPr lang="en-US" sz="1800" baseline="0" dirty="0"/>
                        <a:t> MARKETPLACE MECHANISM</a:t>
                      </a:r>
                      <a:endParaRPr lang="en-IN" b="0" dirty="0">
                        <a:solidFill>
                          <a:schemeClr val="tx1"/>
                        </a:solidFill>
                      </a:endParaRPr>
                    </a:p>
                  </a:txBody>
                  <a:tcPr/>
                </a:tc>
                <a:extLst>
                  <a:ext uri="{0D108BD9-81ED-4DB2-BD59-A6C34878D82A}">
                    <a16:rowId xmlns:a16="http://schemas.microsoft.com/office/drawing/2014/main" val="1397916084"/>
                  </a:ext>
                </a:extLst>
              </a:tr>
              <a:tr h="368435">
                <a:tc>
                  <a:txBody>
                    <a:bodyPr/>
                    <a:lstStyle/>
                    <a:p>
                      <a:r>
                        <a:rPr lang="en-IN" dirty="0"/>
                        <a:t>6</a:t>
                      </a:r>
                    </a:p>
                  </a:txBody>
                  <a:tcPr/>
                </a:tc>
                <a:tc>
                  <a:txBody>
                    <a:bodyPr/>
                    <a:lstStyle/>
                    <a:p>
                      <a:r>
                        <a:rPr lang="en-US" sz="1800" dirty="0"/>
                        <a:t>MARKET MODELS</a:t>
                      </a:r>
                      <a:endParaRPr lang="en-IN" b="0" dirty="0">
                        <a:solidFill>
                          <a:schemeClr val="tx1"/>
                        </a:solidFill>
                      </a:endParaRPr>
                    </a:p>
                  </a:txBody>
                  <a:tcPr/>
                </a:tc>
                <a:extLst>
                  <a:ext uri="{0D108BD9-81ED-4DB2-BD59-A6C34878D82A}">
                    <a16:rowId xmlns:a16="http://schemas.microsoft.com/office/drawing/2014/main" val="1662126844"/>
                  </a:ext>
                </a:extLst>
              </a:tr>
              <a:tr h="368435">
                <a:tc>
                  <a:txBody>
                    <a:bodyPr/>
                    <a:lstStyle/>
                    <a:p>
                      <a:r>
                        <a:rPr lang="en-IN" dirty="0"/>
                        <a:t>7</a:t>
                      </a:r>
                    </a:p>
                  </a:txBody>
                  <a:tcPr/>
                </a:tc>
                <a:tc>
                  <a:txBody>
                    <a:bodyPr/>
                    <a:lstStyle/>
                    <a:p>
                      <a:r>
                        <a:rPr lang="en-US" sz="1800" dirty="0"/>
                        <a:t>ELECTRICITY ACT 2003</a:t>
                      </a:r>
                      <a:endParaRPr lang="en-IN" b="0" dirty="0">
                        <a:solidFill>
                          <a:schemeClr val="tx1"/>
                        </a:solidFill>
                      </a:endParaRPr>
                    </a:p>
                  </a:txBody>
                  <a:tcPr/>
                </a:tc>
                <a:extLst>
                  <a:ext uri="{0D108BD9-81ED-4DB2-BD59-A6C34878D82A}">
                    <a16:rowId xmlns:a16="http://schemas.microsoft.com/office/drawing/2014/main" val="1247071772"/>
                  </a:ext>
                </a:extLst>
              </a:tr>
              <a:tr h="368435">
                <a:tc>
                  <a:txBody>
                    <a:bodyPr/>
                    <a:lstStyle/>
                    <a:p>
                      <a:r>
                        <a:rPr lang="en-IN"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DEREGULATION OF POWER SYSTEMS IN INDIA</a:t>
                      </a:r>
                    </a:p>
                  </a:txBody>
                  <a:tcPr/>
                </a:tc>
                <a:extLst>
                  <a:ext uri="{0D108BD9-81ED-4DB2-BD59-A6C34878D82A}">
                    <a16:rowId xmlns:a16="http://schemas.microsoft.com/office/drawing/2014/main" val="1780563698"/>
                  </a:ext>
                </a:extLst>
              </a:tr>
              <a:tr h="368435">
                <a:tc>
                  <a:txBody>
                    <a:bodyPr/>
                    <a:lstStyle/>
                    <a:p>
                      <a:r>
                        <a:rPr lang="en-IN"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CONCLUSION</a:t>
                      </a:r>
                      <a:endParaRPr lang="en-US" sz="1800" b="0" dirty="0">
                        <a:solidFill>
                          <a:schemeClr val="tx1"/>
                        </a:solidFill>
                      </a:endParaRPr>
                    </a:p>
                  </a:txBody>
                  <a:tcPr/>
                </a:tc>
                <a:extLst>
                  <a:ext uri="{0D108BD9-81ED-4DB2-BD59-A6C34878D82A}">
                    <a16:rowId xmlns:a16="http://schemas.microsoft.com/office/drawing/2014/main" val="3511551504"/>
                  </a:ext>
                </a:extLst>
              </a:tr>
            </a:tbl>
          </a:graphicData>
        </a:graphic>
      </p:graphicFrame>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481455" y="522898"/>
            <a:ext cx="471054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133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Introduction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71978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5564" y="1046155"/>
            <a:ext cx="11667836" cy="1200329"/>
          </a:xfrm>
          <a:prstGeom prst="rect">
            <a:avLst/>
          </a:prstGeom>
          <a:noFill/>
        </p:spPr>
        <p:txBody>
          <a:bodyPr wrap="square" rtlCol="0">
            <a:spAutoFit/>
          </a:bodyPr>
          <a:lstStyle/>
          <a:p>
            <a:r>
              <a:rPr lang="en-US" b="1" dirty="0">
                <a:solidFill>
                  <a:schemeClr val="accent5"/>
                </a:solidFill>
              </a:rPr>
              <a:t>Deregulation</a:t>
            </a:r>
            <a:r>
              <a:rPr lang="en-US" dirty="0"/>
              <a:t>- Electric deregulation is the process of reforming the rules and regulations that govern the energy industry by allowing competition to give consumers the option of suppliers of electricity that are either retailers or traders. Deregulation increases the economic efficiency of electricity output and use. Power rates are expected to decline due to competition in the energy market, which benefits customers.</a:t>
            </a:r>
            <a:endParaRPr lang="en-IN" dirty="0"/>
          </a:p>
        </p:txBody>
      </p:sp>
      <p:sp>
        <p:nvSpPr>
          <p:cNvPr id="7" name="TextBox 6"/>
          <p:cNvSpPr txBox="1"/>
          <p:nvPr/>
        </p:nvSpPr>
        <p:spPr>
          <a:xfrm>
            <a:off x="295560" y="2327708"/>
            <a:ext cx="11092873" cy="1785104"/>
          </a:xfrm>
          <a:prstGeom prst="rect">
            <a:avLst/>
          </a:prstGeom>
          <a:noFill/>
        </p:spPr>
        <p:txBody>
          <a:bodyPr wrap="square" rtlCol="0">
            <a:spAutoFit/>
          </a:bodyPr>
          <a:lstStyle/>
          <a:p>
            <a:r>
              <a:rPr lang="en-US" sz="2000" b="1" dirty="0">
                <a:solidFill>
                  <a:schemeClr val="accent5"/>
                </a:solidFill>
              </a:rPr>
              <a:t>Main Objectives</a:t>
            </a:r>
          </a:p>
          <a:p>
            <a:pPr algn="ctr"/>
            <a:endParaRPr lang="en-US" b="1" dirty="0">
              <a:solidFill>
                <a:schemeClr val="accent5"/>
              </a:solidFill>
            </a:endParaRPr>
          </a:p>
          <a:p>
            <a:pPr marL="285750" indent="-285750">
              <a:buFont typeface="Arial" panose="020B0604020202020204" pitchFamily="34" charset="0"/>
              <a:buChar char="•"/>
            </a:pPr>
            <a:r>
              <a:rPr lang="en-US" dirty="0"/>
              <a:t> To provide electricity for all reasonable demands. </a:t>
            </a:r>
          </a:p>
          <a:p>
            <a:pPr marL="285750" indent="-285750">
              <a:buFont typeface="Arial" panose="020B0604020202020204" pitchFamily="34" charset="0"/>
              <a:buChar char="•"/>
            </a:pPr>
            <a:r>
              <a:rPr lang="en-US" dirty="0"/>
              <a:t>The promotion of "competition" in electricity generation and supply.</a:t>
            </a:r>
          </a:p>
          <a:p>
            <a:pPr marL="285750" indent="-285750">
              <a:buFont typeface="Arial" panose="020B0604020202020204" pitchFamily="34" charset="0"/>
              <a:buChar char="•"/>
            </a:pPr>
            <a:r>
              <a:rPr lang="en-US" dirty="0"/>
              <a:t>To boost supply reliability and the quality of services.</a:t>
            </a:r>
          </a:p>
          <a:p>
            <a:pPr marL="285750" indent="-285750">
              <a:buFont typeface="Arial" panose="020B0604020202020204" pitchFamily="34" charset="0"/>
              <a:buChar char="•"/>
            </a:pPr>
            <a:r>
              <a:rPr lang="en-US" dirty="0"/>
              <a:t>To foster the power system's productivity and economy.</a:t>
            </a:r>
          </a:p>
        </p:txBody>
      </p:sp>
      <p:sp>
        <p:nvSpPr>
          <p:cNvPr id="12" name="TextBox 11"/>
          <p:cNvSpPr txBox="1"/>
          <p:nvPr/>
        </p:nvSpPr>
        <p:spPr>
          <a:xfrm>
            <a:off x="295560" y="4394089"/>
            <a:ext cx="11092873" cy="2062103"/>
          </a:xfrm>
          <a:prstGeom prst="rect">
            <a:avLst/>
          </a:prstGeom>
          <a:noFill/>
        </p:spPr>
        <p:txBody>
          <a:bodyPr wrap="square" rtlCol="0">
            <a:spAutoFit/>
          </a:bodyPr>
          <a:lstStyle/>
          <a:p>
            <a:r>
              <a:rPr lang="en-US" sz="2000" b="1" dirty="0">
                <a:solidFill>
                  <a:schemeClr val="accent5"/>
                </a:solidFill>
              </a:rPr>
              <a:t>Benefits</a:t>
            </a:r>
          </a:p>
          <a:p>
            <a:pPr algn="ctr"/>
            <a:endParaRPr lang="en-US" b="1" dirty="0">
              <a:solidFill>
                <a:schemeClr val="accent5"/>
              </a:solidFill>
            </a:endParaRPr>
          </a:p>
          <a:p>
            <a:pPr marL="285750" indent="-285750">
              <a:buFont typeface="Arial" panose="020B0604020202020204" pitchFamily="34" charset="0"/>
              <a:buChar char="•"/>
            </a:pPr>
            <a:r>
              <a:rPr lang="en-US" dirty="0"/>
              <a:t>Capacities in systems can be used effectively.</a:t>
            </a:r>
          </a:p>
          <a:p>
            <a:pPr marL="285750" indent="-285750">
              <a:buFont typeface="Arial" panose="020B0604020202020204" pitchFamily="34" charset="0"/>
              <a:buChar char="•"/>
            </a:pPr>
            <a:r>
              <a:rPr lang="en-US" dirty="0"/>
              <a:t>Energy supply optimization will take place.</a:t>
            </a:r>
          </a:p>
          <a:p>
            <a:pPr marL="285750" indent="-285750">
              <a:buFont typeface="Arial" panose="020B0604020202020204" pitchFamily="34" charset="0"/>
              <a:buChar char="•"/>
            </a:pPr>
            <a:r>
              <a:rPr lang="en-US" dirty="0"/>
              <a:t>Electricity rates may become simpler.</a:t>
            </a:r>
          </a:p>
          <a:p>
            <a:pPr marL="285750" indent="-285750">
              <a:buFont typeface="Arial" panose="020B0604020202020204" pitchFamily="34" charset="0"/>
              <a:buChar char="•"/>
            </a:pPr>
            <a:r>
              <a:rPr lang="en-US" dirty="0"/>
              <a:t>The selection of consumers will be increased.</a:t>
            </a:r>
          </a:p>
          <a:p>
            <a:pPr marL="285750" indent="-285750">
              <a:buFont typeface="Arial" panose="020B0604020202020204" pitchFamily="34" charset="0"/>
              <a:buChar char="•"/>
            </a:pPr>
            <a:r>
              <a:rPr lang="en-US" dirty="0"/>
              <a:t>Bad technologies are avoided, and in their place, successful technologies are replaced.</a:t>
            </a:r>
            <a:endParaRPr lang="en-IN" dirty="0"/>
          </a:p>
        </p:txBody>
      </p:sp>
    </p:spTree>
    <p:extLst>
      <p:ext uri="{BB962C8B-B14F-4D97-AF65-F5344CB8AC3E}">
        <p14:creationId xmlns:p14="http://schemas.microsoft.com/office/powerpoint/2010/main" val="45395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22691" y="522898"/>
            <a:ext cx="266930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Components Involved in Deregulation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72472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4982152" y="2461847"/>
            <a:ext cx="2307070" cy="230707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j-lt"/>
              </a:rPr>
              <a:t>DEREGULATION</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PX</a:t>
            </a:r>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RESCOS</a:t>
            </a:r>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ISO</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GENCOS</a:t>
            </a:r>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TRANSCOS</a:t>
            </a:r>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DISCOS</a:t>
            </a:r>
          </a:p>
        </p:txBody>
      </p:sp>
    </p:spTree>
    <p:extLst>
      <p:ext uri="{BB962C8B-B14F-4D97-AF65-F5344CB8AC3E}">
        <p14:creationId xmlns:p14="http://schemas.microsoft.com/office/powerpoint/2010/main" val="6347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22691" y="522898"/>
            <a:ext cx="266930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59080" y="2921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Components Involved in Deregulation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72472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D0B9B1D-EDBA-43C6-95F6-33906A5F0F2B}"/>
              </a:ext>
            </a:extLst>
          </p:cNvPr>
          <p:cNvSpPr txBox="1"/>
          <p:nvPr/>
        </p:nvSpPr>
        <p:spPr>
          <a:xfrm>
            <a:off x="228600" y="1035189"/>
            <a:ext cx="11498811" cy="5632311"/>
          </a:xfrm>
          <a:prstGeom prst="rect">
            <a:avLst/>
          </a:prstGeom>
          <a:noFill/>
        </p:spPr>
        <p:txBody>
          <a:bodyPr wrap="square" rtlCol="0">
            <a:spAutoFit/>
          </a:bodyPr>
          <a:lstStyle/>
          <a:p>
            <a:pPr rtl="0">
              <a:lnSpc>
                <a:spcPct val="150000"/>
              </a:lnSpc>
              <a:spcBef>
                <a:spcPts val="0"/>
              </a:spcBef>
              <a:spcAft>
                <a:spcPts val="0"/>
              </a:spcAft>
            </a:pPr>
            <a:r>
              <a:rPr lang="en-US" sz="1800" b="0" i="0" u="none" strike="noStrike" dirty="0">
                <a:solidFill>
                  <a:srgbClr val="0062A9"/>
                </a:solidFill>
                <a:effectLst/>
              </a:rPr>
              <a:t>1.Genco (Generating Company):</a:t>
            </a:r>
            <a:r>
              <a:rPr lang="en-US" sz="1800" b="0" i="0" u="none" strike="noStrike" dirty="0">
                <a:solidFill>
                  <a:srgbClr val="000000"/>
                </a:solidFill>
                <a:effectLst/>
              </a:rPr>
              <a:t> Genco is an owner-operator of one or more generators that runs them and bids the power into the competitive marketplace</a:t>
            </a:r>
            <a:endParaRPr lang="en-US" b="0" dirty="0">
              <a:effectLst/>
            </a:endParaRPr>
          </a:p>
          <a:p>
            <a:pPr rtl="0">
              <a:lnSpc>
                <a:spcPct val="150000"/>
              </a:lnSpc>
              <a:spcBef>
                <a:spcPts val="0"/>
              </a:spcBef>
              <a:spcAft>
                <a:spcPts val="0"/>
              </a:spcAft>
            </a:pPr>
            <a:r>
              <a:rPr lang="en-US" sz="1800" b="0" i="0" u="none" strike="noStrike" dirty="0">
                <a:solidFill>
                  <a:srgbClr val="0062A9"/>
                </a:solidFill>
                <a:effectLst/>
              </a:rPr>
              <a:t>2.Transco (Transmission Company)</a:t>
            </a:r>
            <a:r>
              <a:rPr lang="en-US" sz="1800" b="0" i="0" u="none" strike="noStrike" dirty="0">
                <a:solidFill>
                  <a:srgbClr val="000000"/>
                </a:solidFill>
                <a:effectLst/>
              </a:rPr>
              <a:t>: Transco moves power in bulk quantities from where it is produced to where it is delivered. </a:t>
            </a:r>
            <a:endParaRPr lang="en-US" b="0" dirty="0">
              <a:effectLst/>
            </a:endParaRPr>
          </a:p>
          <a:p>
            <a:pPr rtl="0">
              <a:lnSpc>
                <a:spcPct val="150000"/>
              </a:lnSpc>
              <a:spcBef>
                <a:spcPts val="0"/>
              </a:spcBef>
              <a:spcAft>
                <a:spcPts val="0"/>
              </a:spcAft>
            </a:pPr>
            <a:r>
              <a:rPr lang="en-US" sz="1800" b="0" i="0" u="none" strike="noStrike" dirty="0">
                <a:solidFill>
                  <a:srgbClr val="0062A9"/>
                </a:solidFill>
                <a:effectLst/>
              </a:rPr>
              <a:t>3.Disco (Distribution Company)</a:t>
            </a:r>
            <a:r>
              <a:rPr lang="en-US" sz="1800" b="0" i="0" u="none" strike="noStrike" dirty="0">
                <a:solidFill>
                  <a:srgbClr val="000000"/>
                </a:solidFill>
                <a:effectLst/>
              </a:rPr>
              <a:t>: It is the monopoly franchise owner-operator of the local power delivery system, which delivers power to individual businesses and homeowners.</a:t>
            </a:r>
            <a:endParaRPr lang="en-US" b="0" dirty="0">
              <a:effectLst/>
            </a:endParaRPr>
          </a:p>
          <a:p>
            <a:pPr rtl="0">
              <a:lnSpc>
                <a:spcPct val="150000"/>
              </a:lnSpc>
              <a:spcBef>
                <a:spcPts val="0"/>
              </a:spcBef>
              <a:spcAft>
                <a:spcPts val="0"/>
              </a:spcAft>
            </a:pPr>
            <a:r>
              <a:rPr lang="en-US" sz="1800" b="0" i="0" u="none" strike="noStrike" dirty="0">
                <a:solidFill>
                  <a:srgbClr val="0062A9"/>
                </a:solidFill>
                <a:effectLst/>
              </a:rPr>
              <a:t>4.Resco (Retail Energy Service Company)</a:t>
            </a:r>
            <a:r>
              <a:rPr lang="en-US" sz="1800" b="0" i="0" u="none" strike="noStrike" dirty="0">
                <a:solidFill>
                  <a:srgbClr val="000000"/>
                </a:solidFill>
                <a:effectLst/>
              </a:rPr>
              <a:t>: It is the retailer of electric power. Many of these will be the retail departments of the former vertically integrated utilities.</a:t>
            </a:r>
            <a:endParaRPr lang="en-US" b="0" dirty="0">
              <a:effectLst/>
            </a:endParaRPr>
          </a:p>
          <a:p>
            <a:pPr rtl="0">
              <a:lnSpc>
                <a:spcPct val="150000"/>
              </a:lnSpc>
              <a:spcBef>
                <a:spcPts val="0"/>
              </a:spcBef>
              <a:spcAft>
                <a:spcPts val="0"/>
              </a:spcAft>
            </a:pPr>
            <a:r>
              <a:rPr lang="en-US" sz="1800" b="0" i="0" u="none" strike="noStrike" dirty="0">
                <a:solidFill>
                  <a:srgbClr val="0062A9"/>
                </a:solidFill>
                <a:effectLst/>
              </a:rPr>
              <a:t>5.Independent System Operator (ISO)</a:t>
            </a:r>
            <a:r>
              <a:rPr lang="en-US" sz="1800" b="0" i="0" u="none" strike="noStrike" dirty="0">
                <a:solidFill>
                  <a:srgbClr val="000000"/>
                </a:solidFill>
                <a:effectLst/>
              </a:rPr>
              <a:t>: The ISO is an entity entrusted with the responsibility of ensuring the reliability and security of the entire system.</a:t>
            </a:r>
            <a:endParaRPr lang="en-US" b="0" dirty="0">
              <a:effectLst/>
            </a:endParaRPr>
          </a:p>
          <a:p>
            <a:pPr rtl="0">
              <a:lnSpc>
                <a:spcPct val="150000"/>
              </a:lnSpc>
              <a:spcBef>
                <a:spcPts val="0"/>
              </a:spcBef>
              <a:spcAft>
                <a:spcPts val="0"/>
              </a:spcAft>
            </a:pPr>
            <a:r>
              <a:rPr lang="en-US" sz="1800" b="0" i="0" u="none" strike="noStrike" dirty="0">
                <a:solidFill>
                  <a:srgbClr val="0062A9"/>
                </a:solidFill>
                <a:effectLst/>
              </a:rPr>
              <a:t>6.Power Exchangers (PX): </a:t>
            </a:r>
            <a:r>
              <a:rPr lang="en-US" sz="1800" b="0" i="0" u="none" strike="noStrike" dirty="0">
                <a:solidFill>
                  <a:srgbClr val="000000"/>
                </a:solidFill>
                <a:effectLst/>
              </a:rPr>
              <a:t>PX handles the electric power pool, which provides a forum to match the electric energy Supply and demand based on auction prices</a:t>
            </a:r>
            <a:endParaRPr lang="en-US" b="0" dirty="0">
              <a:effectLst/>
            </a:endParaRPr>
          </a:p>
          <a:p>
            <a:br>
              <a:rPr lang="en-US" dirty="0"/>
            </a:br>
            <a:endParaRPr lang="en-IN" dirty="0"/>
          </a:p>
        </p:txBody>
      </p:sp>
    </p:spTree>
    <p:extLst>
      <p:ext uri="{BB962C8B-B14F-4D97-AF65-F5344CB8AC3E}">
        <p14:creationId xmlns:p14="http://schemas.microsoft.com/office/powerpoint/2010/main" val="3265747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779267" y="522898"/>
            <a:ext cx="241273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32191" y="27802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solidFill>
                  <a:schemeClr val="tx1">
                    <a:lumMod val="75000"/>
                    <a:lumOff val="25000"/>
                  </a:schemeClr>
                </a:solidFill>
              </a:rPr>
              <a:t>Structure of Deregulation Environment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3581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AutoShape 2" descr="Chapter 3 DEREGULATION IN POWER SYSTEMS"/>
          <p:cNvSpPr>
            <a:spLocks noChangeAspect="1" noChangeArrowheads="1"/>
          </p:cNvSpPr>
          <p:nvPr/>
        </p:nvSpPr>
        <p:spPr bwMode="auto">
          <a:xfrm>
            <a:off x="155574" y="-144463"/>
            <a:ext cx="6808643" cy="68086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Chapter 3 DEREGULATION IN POWER SYSTEMS"/>
          <p:cNvSpPr>
            <a:spLocks noChangeAspect="1" noChangeArrowheads="1"/>
          </p:cNvSpPr>
          <p:nvPr/>
        </p:nvSpPr>
        <p:spPr bwMode="auto">
          <a:xfrm>
            <a:off x="155575" y="-144463"/>
            <a:ext cx="5654098" cy="56541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DEREGULATED POWER SYSTEM MARKET - ppt video online download"/>
          <p:cNvPicPr>
            <a:picLocks noChangeAspect="1" noChangeArrowheads="1"/>
          </p:cNvPicPr>
          <p:nvPr/>
        </p:nvPicPr>
        <p:blipFill rotWithShape="1">
          <a:blip r:embed="rId3">
            <a:extLst>
              <a:ext uri="{28A0092B-C50C-407E-A947-70E740481C1C}">
                <a14:useLocalDpi xmlns:a14="http://schemas.microsoft.com/office/drawing/2010/main" val="0"/>
              </a:ext>
            </a:extLst>
          </a:blip>
          <a:srcRect t="17693" b="28474"/>
          <a:stretch/>
        </p:blipFill>
        <p:spPr bwMode="auto">
          <a:xfrm>
            <a:off x="228601" y="1190261"/>
            <a:ext cx="11734800" cy="4896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17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88945" y="522898"/>
            <a:ext cx="250305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73182" y="190499"/>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REGULATED AND DEREGULATED INDUSTRY</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39221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463467" y="877729"/>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REGULATED INDUSTRY</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791368" y="877729"/>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DEREGULATED INDUSTRY</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flipH="1">
            <a:off x="6096000" y="977737"/>
            <a:ext cx="30349" cy="57648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050" name="Picture 2" descr="Deregulation in power industry"/>
          <p:cNvPicPr>
            <a:picLocks noChangeAspect="1" noChangeArrowheads="1"/>
          </p:cNvPicPr>
          <p:nvPr/>
        </p:nvPicPr>
        <p:blipFill rotWithShape="1">
          <a:blip r:embed="rId3">
            <a:extLst>
              <a:ext uri="{28A0092B-C50C-407E-A947-70E740481C1C}">
                <a14:useLocalDpi xmlns:a14="http://schemas.microsoft.com/office/drawing/2010/main" val="0"/>
              </a:ext>
            </a:extLst>
          </a:blip>
          <a:srcRect l="6477" t="28948" b="12951"/>
          <a:stretch/>
        </p:blipFill>
        <p:spPr bwMode="auto">
          <a:xfrm>
            <a:off x="6280026" y="2534723"/>
            <a:ext cx="5683374" cy="26508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regulation in power industry"/>
          <p:cNvPicPr>
            <a:picLocks noChangeAspect="1" noChangeArrowheads="1"/>
          </p:cNvPicPr>
          <p:nvPr/>
        </p:nvPicPr>
        <p:blipFill rotWithShape="1">
          <a:blip r:embed="rId4">
            <a:extLst>
              <a:ext uri="{28A0092B-C50C-407E-A947-70E740481C1C}">
                <a14:useLocalDpi xmlns:a14="http://schemas.microsoft.com/office/drawing/2010/main" val="0"/>
              </a:ext>
            </a:extLst>
          </a:blip>
          <a:srcRect l="3326" t="20946" r="5018" b="18119"/>
          <a:stretch/>
        </p:blipFill>
        <p:spPr bwMode="auto">
          <a:xfrm>
            <a:off x="64992" y="2534723"/>
            <a:ext cx="5892463" cy="2941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214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88945" y="522898"/>
            <a:ext cx="250305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73182" y="1904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THE WHOLESALE POWER MARKETPLACE</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39221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122320-5C03-472F-9B34-0DD4FB45A71A}"/>
              </a:ext>
            </a:extLst>
          </p:cNvPr>
          <p:cNvSpPr txBox="1"/>
          <p:nvPr/>
        </p:nvSpPr>
        <p:spPr>
          <a:xfrm>
            <a:off x="-421640" y="1347661"/>
            <a:ext cx="11612418" cy="4716676"/>
          </a:xfrm>
          <a:prstGeom prst="rect">
            <a:avLst/>
          </a:prstGeom>
          <a:noFill/>
        </p:spPr>
        <p:txBody>
          <a:bodyPr wrap="square" rtlCol="0">
            <a:spAutoFit/>
          </a:bodyPr>
          <a:lstStyle/>
          <a:p>
            <a:pPr marL="533400" marR="471805" indent="228600" algn="just">
              <a:spcBef>
                <a:spcPts val="450"/>
              </a:spcBef>
              <a:spcAft>
                <a:spcPts val="0"/>
              </a:spcAft>
            </a:pPr>
            <a:r>
              <a:rPr lang="en-US" sz="1800" dirty="0">
                <a:effectLst/>
                <a:latin typeface="Times New Roman" panose="02020603050405020304" pitchFamily="18" charset="0"/>
                <a:ea typeface="Times New Roman" panose="02020603050405020304" pitchFamily="18" charset="0"/>
              </a:rPr>
              <a:t>In order for a deregulated power industry to work well, apart from the entities discussed earlier, two additional     </a:t>
            </a:r>
          </a:p>
          <a:p>
            <a:pPr marL="533400" marR="471805" indent="228600" algn="just">
              <a:spcBef>
                <a:spcPts val="450"/>
              </a:spcBef>
              <a:spcAft>
                <a:spcPts val="0"/>
              </a:spcAft>
            </a:pPr>
            <a:r>
              <a:rPr lang="en-US" sz="1800" dirty="0">
                <a:effectLst/>
                <a:latin typeface="Times New Roman" panose="02020603050405020304" pitchFamily="18" charset="0"/>
                <a:ea typeface="Times New Roman" panose="02020603050405020304" pitchFamily="18" charset="0"/>
              </a:rPr>
              <a:t>entities or functions must be created:</a:t>
            </a:r>
          </a:p>
          <a:p>
            <a:pPr marL="533400" marR="471805" indent="228600" algn="just">
              <a:spcBef>
                <a:spcPts val="450"/>
              </a:spcBef>
              <a:spcAft>
                <a:spcPts val="0"/>
              </a:spcAft>
            </a:pPr>
            <a:r>
              <a:rPr lang="en-US" sz="1800" dirty="0">
                <a:solidFill>
                  <a:srgbClr val="0070C0"/>
                </a:solidFill>
                <a:effectLst/>
                <a:latin typeface="Times New Roman" panose="02020603050405020304" pitchFamily="18" charset="0"/>
                <a:ea typeface="Times New Roman" panose="02020603050405020304" pitchFamily="18" charset="0"/>
              </a:rPr>
              <a:t>Power Market</a:t>
            </a:r>
            <a:r>
              <a:rPr lang="en-US" sz="1800" dirty="0">
                <a:effectLst/>
                <a:latin typeface="Times New Roman" panose="02020603050405020304" pitchFamily="18" charset="0"/>
                <a:ea typeface="Times New Roman" panose="02020603050405020304" pitchFamily="18" charset="0"/>
              </a:rPr>
              <a:t>: There must be some way for power producers to sell their power, and for buyers to buy the </a:t>
            </a:r>
          </a:p>
          <a:p>
            <a:pPr marL="533400" marR="471805" indent="228600" algn="just">
              <a:spcBef>
                <a:spcPts val="450"/>
              </a:spcBef>
              <a:spcAft>
                <a:spcPts val="0"/>
              </a:spcAft>
            </a:pPr>
            <a:r>
              <a:rPr lang="en-US" sz="1800" dirty="0">
                <a:effectLst/>
                <a:latin typeface="Times New Roman" panose="02020603050405020304" pitchFamily="18" charset="0"/>
                <a:ea typeface="Times New Roman" panose="02020603050405020304" pitchFamily="18" charset="0"/>
              </a:rPr>
              <a:t>power.</a:t>
            </a:r>
            <a:endParaRPr lang="en-IN" sz="1800" dirty="0">
              <a:effectLst/>
              <a:latin typeface="Times New Roman" panose="02020603050405020304" pitchFamily="18" charset="0"/>
              <a:ea typeface="Times New Roman" panose="02020603050405020304" pitchFamily="18" charset="0"/>
            </a:endParaRPr>
          </a:p>
          <a:p>
            <a:pPr marL="532765" marR="526415" algn="just">
              <a:spcAft>
                <a:spcPts val="0"/>
              </a:spcAft>
            </a:pPr>
            <a:endParaRPr lang="en-US" sz="1800" dirty="0">
              <a:effectLst/>
              <a:latin typeface="Times New Roman" panose="02020603050405020304" pitchFamily="18" charset="0"/>
              <a:ea typeface="Times New Roman" panose="02020603050405020304" pitchFamily="18" charset="0"/>
            </a:endParaRPr>
          </a:p>
          <a:p>
            <a:pPr marL="532765" marR="526415" algn="just">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a:solidFill>
                  <a:srgbClr val="0070C0"/>
                </a:solidFill>
                <a:effectLst/>
                <a:latin typeface="Times New Roman" panose="02020603050405020304" pitchFamily="18" charset="0"/>
                <a:ea typeface="Times New Roman" panose="02020603050405020304" pitchFamily="18" charset="0"/>
              </a:rPr>
              <a:t>System Operation</a:t>
            </a:r>
            <a:r>
              <a:rPr lang="en-US" sz="1800" dirty="0">
                <a:effectLst/>
                <a:latin typeface="Times New Roman" panose="02020603050405020304" pitchFamily="18" charset="0"/>
                <a:ea typeface="Times New Roman" panose="02020603050405020304" pitchFamily="18" charset="0"/>
              </a:rPr>
              <a:t>: The transmission system can move power from sellers’  site to the buyer’s locations, but it       </a:t>
            </a:r>
          </a:p>
          <a:p>
            <a:pPr marL="532765" marR="526415" algn="just">
              <a:spcAft>
                <a:spcPts val="0"/>
              </a:spcAft>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must be kept under proper control on a real time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basis.</a:t>
            </a:r>
            <a:endParaRPr lang="en-IN" sz="1800" dirty="0">
              <a:effectLst/>
              <a:latin typeface="Times New Roman" panose="02020603050405020304" pitchFamily="18" charset="0"/>
              <a:ea typeface="Times New Roman" panose="02020603050405020304" pitchFamily="18" charset="0"/>
            </a:endParaRPr>
          </a:p>
          <a:p>
            <a:pPr marL="532765" marR="524510" indent="228600" algn="just">
              <a:spcAft>
                <a:spcPts val="0"/>
              </a:spcAft>
            </a:pPr>
            <a:endParaRPr lang="en-US" sz="1800" dirty="0">
              <a:effectLst/>
              <a:latin typeface="Times New Roman" panose="02020603050405020304" pitchFamily="18" charset="0"/>
              <a:ea typeface="Times New Roman" panose="02020603050405020304" pitchFamily="18" charset="0"/>
            </a:endParaRPr>
          </a:p>
          <a:p>
            <a:pPr marL="532765" marR="524510" indent="228600" algn="just">
              <a:spcAft>
                <a:spcPts val="0"/>
              </a:spcAft>
            </a:pPr>
            <a:r>
              <a:rPr lang="en-US" sz="1800" dirty="0">
                <a:effectLst/>
                <a:latin typeface="Times New Roman" panose="02020603050405020304" pitchFamily="18" charset="0"/>
                <a:ea typeface="Times New Roman" panose="02020603050405020304" pitchFamily="18" charset="0"/>
              </a:rPr>
              <a:t>In any deregulated electric power, both of these functions must be performed in one form or another. </a:t>
            </a:r>
          </a:p>
          <a:p>
            <a:pPr marL="532765" marR="524510" indent="228600" algn="just">
              <a:spcAft>
                <a:spcPts val="0"/>
              </a:spcAft>
            </a:pPr>
            <a:r>
              <a:rPr lang="en-US" sz="1800" dirty="0">
                <a:effectLst/>
                <a:latin typeface="Times New Roman" panose="02020603050405020304" pitchFamily="18" charset="0"/>
                <a:ea typeface="Times New Roman" panose="02020603050405020304" pitchFamily="18" charset="0"/>
              </a:rPr>
              <a:t>  Both require objectivity and organizational equality for all rivals.</a:t>
            </a:r>
          </a:p>
          <a:p>
            <a:pPr marL="532765" marR="524510" indent="228600" algn="just">
              <a:spcAft>
                <a:spcPts val="0"/>
              </a:spcAft>
            </a:pPr>
            <a:endParaRPr lang="en-US" sz="1800" dirty="0">
              <a:effectLst/>
              <a:latin typeface="Times New Roman" panose="02020603050405020304" pitchFamily="18" charset="0"/>
              <a:ea typeface="Times New Roman" panose="02020603050405020304" pitchFamily="18" charset="0"/>
            </a:endParaRPr>
          </a:p>
          <a:p>
            <a:pPr marL="532765" marR="524510" indent="228600" algn="just">
              <a:spcAft>
                <a:spcPts val="0"/>
              </a:spcAft>
            </a:pPr>
            <a:r>
              <a:rPr lang="en-US" sz="1800" dirty="0">
                <a:effectLst/>
                <a:latin typeface="Times New Roman" panose="02020603050405020304" pitchFamily="18" charset="0"/>
                <a:ea typeface="Times New Roman" panose="02020603050405020304" pitchFamily="18" charset="0"/>
              </a:rPr>
              <a:t>Any of these functions can be fulfilled by the companies involved (</a:t>
            </a:r>
            <a:r>
              <a:rPr lang="en-US" sz="1800" dirty="0" err="1">
                <a:effectLst/>
                <a:latin typeface="Times New Roman" panose="02020603050405020304" pitchFamily="18" charset="0"/>
                <a:ea typeface="Times New Roman" panose="02020603050405020304" pitchFamily="18" charset="0"/>
              </a:rPr>
              <a:t>Gencos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Rescos</a:t>
            </a:r>
            <a:r>
              <a:rPr lang="en-US" sz="1800" dirty="0">
                <a:effectLst/>
                <a:latin typeface="Times New Roman" panose="02020603050405020304" pitchFamily="18" charset="0"/>
                <a:ea typeface="Times New Roman" panose="02020603050405020304" pitchFamily="18" charset="0"/>
              </a:rPr>
              <a:t>). System operation can be </a:t>
            </a:r>
          </a:p>
          <a:p>
            <a:pPr marL="532765" marR="524510" indent="228600" algn="just">
              <a:spcAft>
                <a:spcPts val="0"/>
              </a:spcAft>
            </a:pPr>
            <a:r>
              <a:rPr lang="en-US" sz="1800" dirty="0">
                <a:effectLst/>
                <a:latin typeface="Times New Roman" panose="02020603050405020304" pitchFamily="18" charset="0"/>
                <a:ea typeface="Times New Roman" panose="02020603050405020304" pitchFamily="18" charset="0"/>
              </a:rPr>
              <a:t>accomplished by </a:t>
            </a:r>
            <a:r>
              <a:rPr lang="en-US" sz="1800" dirty="0" err="1">
                <a:effectLst/>
                <a:latin typeface="Times New Roman" panose="02020603050405020304" pitchFamily="18" charset="0"/>
                <a:ea typeface="Times New Roman" panose="02020603050405020304" pitchFamily="18" charset="0"/>
              </a:rPr>
              <a:t>Transcos</a:t>
            </a:r>
            <a:r>
              <a:rPr lang="en-US" sz="1800" dirty="0">
                <a:effectLst/>
                <a:latin typeface="Times New Roman" panose="02020603050405020304" pitchFamily="18" charset="0"/>
                <a:ea typeface="Times New Roman" panose="02020603050405020304" pitchFamily="18" charset="0"/>
              </a:rPr>
              <a:t> and Discos, under some types of deregulated structure, but the power market is a </a:t>
            </a:r>
          </a:p>
          <a:p>
            <a:pPr marL="532765" marR="524510" indent="228600" algn="just">
              <a:spcAft>
                <a:spcPts val="0"/>
              </a:spcAft>
            </a:pPr>
            <a:r>
              <a:rPr lang="en-US" sz="1800" dirty="0">
                <a:effectLst/>
                <a:latin typeface="Times New Roman" panose="02020603050405020304" pitchFamily="18" charset="0"/>
                <a:ea typeface="Times New Roman" panose="02020603050405020304" pitchFamily="18" charset="0"/>
              </a:rPr>
              <a:t>concept that was completely unfamiliar to the power industry prior to deregulation. </a:t>
            </a:r>
          </a:p>
          <a:p>
            <a:pPr marL="532765" marR="524510" indent="228600" algn="just">
              <a:spcAft>
                <a:spcPts val="0"/>
              </a:spcAft>
            </a:pPr>
            <a:endParaRPr lang="en-US" sz="1800" dirty="0">
              <a:effectLst/>
              <a:latin typeface="Times New Roman" panose="02020603050405020304" pitchFamily="18" charset="0"/>
              <a:ea typeface="Times New Roman" panose="02020603050405020304" pitchFamily="18" charset="0"/>
            </a:endParaRPr>
          </a:p>
          <a:p>
            <a:pPr marL="532765" marR="524510" indent="228600" algn="just">
              <a:spcAft>
                <a:spcPts val="0"/>
              </a:spcAft>
            </a:pPr>
            <a:r>
              <a:rPr lang="en-US" sz="1800" dirty="0">
                <a:effectLst/>
                <a:latin typeface="Times New Roman" panose="02020603050405020304" pitchFamily="18" charset="0"/>
                <a:ea typeface="Times New Roman" panose="02020603050405020304" pitchFamily="18" charset="0"/>
              </a:rPr>
              <a:t>For this reason, deregulation usually requires that </a:t>
            </a:r>
            <a:r>
              <a:rPr lang="en-US" dirty="0">
                <a:latin typeface="Times New Roman" panose="02020603050405020304" pitchFamily="18" charset="0"/>
                <a:ea typeface="Times New Roman" panose="02020603050405020304" pitchFamily="18" charset="0"/>
              </a:rPr>
              <a:t>more than one </a:t>
            </a:r>
            <a:r>
              <a:rPr lang="en-US" sz="1800" dirty="0">
                <a:effectLst/>
                <a:latin typeface="Times New Roman" panose="02020603050405020304" pitchFamily="18" charset="0"/>
                <a:ea typeface="Times New Roman" panose="02020603050405020304" pitchFamily="18" charset="0"/>
              </a:rPr>
              <a:t>new entity be created in one form 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another.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50110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purl.org/dc/dcmitype/"/>
    <ds:schemaRef ds:uri="http://schemas.microsoft.com/office/2006/documentManagement/types"/>
    <ds:schemaRef ds:uri="http://purl.org/dc/term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1453</Words>
  <Application>Microsoft Office PowerPoint</Application>
  <PresentationFormat>Widescreen</PresentationFormat>
  <Paragraphs>182</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Montserrat</vt:lpstr>
      <vt:lpstr>Segoe UI Light</vt:lpstr>
      <vt:lpstr>Times New Roman</vt:lpstr>
      <vt:lpstr>Work Sans</vt:lpstr>
      <vt:lpstr>Office Theme</vt:lpstr>
      <vt:lpstr>PowerPoint Presentation</vt:lpstr>
      <vt:lpstr>Power System Deregulation </vt:lpstr>
      <vt:lpstr>Project analysis slide 2</vt:lpstr>
      <vt:lpstr>Project analysis slide 2</vt:lpstr>
      <vt:lpstr>Project analysis slide 2</vt:lpstr>
      <vt:lpstr>Project analysis slide 2</vt:lpstr>
      <vt:lpstr>Project analysis slide 2</vt:lpstr>
      <vt:lpstr>Project analysis slide 8</vt:lpstr>
      <vt:lpstr>Project analysis slide 8</vt:lpstr>
      <vt:lpstr>Project analysis slide 4</vt:lpstr>
      <vt:lpstr>Project analysis slide 8</vt:lpstr>
      <vt:lpstr>Project analysis slide 4</vt:lpstr>
      <vt:lpstr>Project analysis slide 4</vt:lpstr>
      <vt:lpstr>Project analysis slide 4</vt:lpstr>
      <vt:lpstr>Project analysis slide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2020-11-18T14:27:43Z</dcterms:created>
  <dcterms:modified xsi:type="dcterms:W3CDTF">2020-12-04T10:57:37Z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