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303" r:id="rId5"/>
    <p:sldId id="256" r:id="rId6"/>
    <p:sldId id="276" r:id="rId7"/>
    <p:sldId id="289" r:id="rId8"/>
    <p:sldId id="291" r:id="rId9"/>
    <p:sldId id="294" r:id="rId10"/>
    <p:sldId id="278" r:id="rId11"/>
    <p:sldId id="322" r:id="rId12"/>
    <p:sldId id="301" r:id="rId13"/>
    <p:sldId id="312" r:id="rId14"/>
    <p:sldId id="323" r:id="rId15"/>
    <p:sldId id="313" r:id="rId16"/>
    <p:sldId id="327" r:id="rId17"/>
    <p:sldId id="326" r:id="rId18"/>
    <p:sldId id="315" r:id="rId19"/>
    <p:sldId id="328" r:id="rId20"/>
    <p:sldId id="324" r:id="rId21"/>
    <p:sldId id="285" r:id="rId22"/>
    <p:sldId id="306" r:id="rId23"/>
    <p:sldId id="305" r:id="rId24"/>
    <p:sldId id="307" r:id="rId25"/>
    <p:sldId id="317" r:id="rId26"/>
    <p:sldId id="308" r:id="rId27"/>
    <p:sldId id="316" r:id="rId28"/>
    <p:sldId id="318" r:id="rId29"/>
    <p:sldId id="319" r:id="rId30"/>
    <p:sldId id="320" r:id="rId31"/>
    <p:sldId id="321" r:id="rId32"/>
    <p:sldId id="325" r:id="rId33"/>
    <p:sldId id="32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2" autoAdjust="0"/>
  </p:normalViewPr>
  <p:slideViewPr>
    <p:cSldViewPr snapToGrid="0" showGuides="1">
      <p:cViewPr>
        <p:scale>
          <a:sx n="33" d="100"/>
          <a:sy n="33" d="100"/>
        </p:scale>
        <p:origin x="1948" y="73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76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562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07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20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90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71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84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64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22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6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65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49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8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16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68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66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845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74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8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01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91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5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73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7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2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8FBC-6FA1-46AD-B54E-20174896B38E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326F-1902-4935-9CBA-EAC11FC5C937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5763-79F9-4853-8C3E-9DD4470928C7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CF9D-7B48-4300-96F4-64D5A5AFA7BF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C36A-9B34-4061-B8B0-5269213B63C8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1A0A-4ADB-4442-B114-592AF45B06B7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DAE5-E703-41A7-B546-AC7745467A34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55E3-F2AB-42F5-A14D-14A60FC20062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B3B3-46AF-423C-B3A5-DBF08E037171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57E-D1B2-4FC7-943F-6C365DC8DE88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878-F69C-493F-8B5F-1044701A45B9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B8186-562E-4DF1-8B3E-E8A1A9F81105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0CEA6ED-54BC-4389-A4DD-6254376F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75" y="618066"/>
            <a:ext cx="11719249" cy="783678"/>
          </a:xfrm>
        </p:spPr>
        <p:txBody>
          <a:bodyPr>
            <a:normAutofit/>
          </a:bodyPr>
          <a:lstStyle/>
          <a:p>
            <a:r>
              <a:rPr lang="en-IN" sz="4400" dirty="0" smtClean="0"/>
              <a:t>In-House Intern</a:t>
            </a:r>
            <a:endParaRPr lang="en-IN" sz="4400" dirty="0"/>
          </a:p>
        </p:txBody>
      </p:sp>
      <p:pic>
        <p:nvPicPr>
          <p:cNvPr id="11" name="Picture 2" descr="Delhi Technological University - Wikipedia">
            <a:extLst>
              <a:ext uri="{FF2B5EF4-FFF2-40B4-BE49-F238E27FC236}">
                <a16:creationId xmlns:a16="http://schemas.microsoft.com/office/drawing/2014/main" id="{FD01AC84-D8FA-4B79-B256-F37E3343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6" y="2540656"/>
            <a:ext cx="3600175" cy="358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z="1400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0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8004"/>
            <a:ext cx="9144000" cy="1661993"/>
          </a:xfrm>
        </p:spPr>
        <p:txBody>
          <a:bodyPr lIns="0" tIns="0" rIns="0" bIns="0" anchor="ctr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MPPT Algorithms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83329" y="522898"/>
            <a:ext cx="300867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6218" y="26811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err="1" smtClean="0"/>
              <a:t>Matlab</a:t>
            </a:r>
            <a:r>
              <a:rPr lang="en-IN" sz="2800" b="1" dirty="0" smtClean="0"/>
              <a:t> Implementation</a:t>
            </a:r>
            <a:endParaRPr lang="en-IN" sz="2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6454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6218" y="910696"/>
            <a:ext cx="1208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06218" y="2365811"/>
            <a:ext cx="12016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" y="77768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83329" y="522898"/>
            <a:ext cx="300867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6218" y="26811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/>
              <a:t>Perturbation and Observation (P&amp;O)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6454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6218" y="910696"/>
            <a:ext cx="1208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06218" y="2365811"/>
            <a:ext cx="12016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2" name="Picture 2" descr="Basic P&amp;O algorith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296" y="1534814"/>
            <a:ext cx="4978298" cy="497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83329" y="522898"/>
            <a:ext cx="300867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6218" y="26811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smtClean="0"/>
              <a:t>Code used</a:t>
            </a:r>
            <a:endParaRPr lang="en-IN" sz="2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6454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8" y="688382"/>
            <a:ext cx="11589346" cy="554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83329" y="522898"/>
            <a:ext cx="300867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6218" y="26811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smtClean="0"/>
              <a:t>Results</a:t>
            </a:r>
            <a:endParaRPr lang="en-IN" sz="2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6454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6218" y="910696"/>
            <a:ext cx="1208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06218" y="2365811"/>
            <a:ext cx="12016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18" y="77768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83329" y="522898"/>
            <a:ext cx="300867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6218" y="190499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/>
              <a:t>Incremental Conductance (</a:t>
            </a:r>
            <a:r>
              <a:rPr lang="en-IN" sz="2400" b="1" dirty="0" err="1"/>
              <a:t>IncCond</a:t>
            </a:r>
            <a:r>
              <a:rPr lang="en-IN" sz="2400" b="1" dirty="0"/>
              <a:t>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6454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6218" y="910696"/>
            <a:ext cx="1208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06218" y="2365811"/>
            <a:ext cx="12016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2" name="Picture 2" descr="Incremental conductance algorith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341" y="1204955"/>
            <a:ext cx="5348553" cy="534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83329" y="522898"/>
            <a:ext cx="300867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6218" y="26811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smtClean="0"/>
              <a:t>Code used</a:t>
            </a:r>
            <a:endParaRPr lang="en-IN" sz="2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6454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57" y="777685"/>
            <a:ext cx="11095535" cy="53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83329" y="522898"/>
            <a:ext cx="300867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6218" y="26811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smtClean="0"/>
              <a:t>Results</a:t>
            </a:r>
            <a:endParaRPr lang="en-IN" sz="2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6454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6218" y="910696"/>
            <a:ext cx="1208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06218" y="2365811"/>
            <a:ext cx="12016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12" y="655910"/>
            <a:ext cx="10578411" cy="59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2506"/>
            <a:ext cx="9144000" cy="2492990"/>
          </a:xfrm>
        </p:spPr>
        <p:txBody>
          <a:bodyPr lIns="0" tIns="0" rIns="0" bIns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MATLAB Implementation of Neural Network Based MPPT for Solar PV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57187" y="522898"/>
            <a:ext cx="323481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6218" y="26811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PV Circuit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2018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600" y="1043709"/>
            <a:ext cx="1161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021" y="910696"/>
            <a:ext cx="7240010" cy="3067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3458" y="4611329"/>
            <a:ext cx="11208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Neural Network will Receive 2 inputs</a:t>
            </a:r>
          </a:p>
          <a:p>
            <a:r>
              <a:rPr lang="en-IN" dirty="0" smtClean="0"/>
              <a:t>Temperature</a:t>
            </a:r>
          </a:p>
          <a:p>
            <a:r>
              <a:rPr lang="en-IN" dirty="0" smtClean="0"/>
              <a:t>Irradiance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And based on this the network will provide maximum voltage for maximum power point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7" y="-1232011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6" y="-2438146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1853" y="4776371"/>
            <a:ext cx="5710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4"/>
                </a:solidFill>
                <a:latin typeface="Constantia" panose="02030602050306030303" pitchFamily="18" charset="0"/>
              </a:rPr>
              <a:t>Ishan Budhiraja  </a:t>
            </a:r>
          </a:p>
          <a:p>
            <a:r>
              <a:rPr lang="en-IN" sz="2800" b="1" i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2k18/</a:t>
            </a:r>
            <a:r>
              <a:rPr lang="en-IN" sz="2800" b="1" i="1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en-IN" sz="2800" b="1" i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/087</a:t>
            </a:r>
          </a:p>
          <a:p>
            <a:r>
              <a:rPr lang="en-IN" sz="28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Gibson </a:t>
            </a:r>
            <a:r>
              <a:rPr lang="en-IN" sz="28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Muyembe</a:t>
            </a:r>
            <a:endParaRPr lang="en-IN" sz="2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b="1" i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2k18/EE/069</a:t>
            </a:r>
          </a:p>
          <a:p>
            <a:endParaRPr lang="en-IN" sz="2800" b="1" i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FEA3DD-C111-43AF-A654-798020E50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853" y="2168843"/>
            <a:ext cx="1120648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Stand alone and Grid connected Solar PV </a:t>
            </a:r>
            <a:r>
              <a:rPr lang="en-US" dirty="0" smtClean="0">
                <a:solidFill>
                  <a:schemeClr val="bg1"/>
                </a:solidFill>
              </a:rPr>
              <a:t>system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And Control </a:t>
            </a:r>
            <a:r>
              <a:rPr lang="en-US" dirty="0">
                <a:solidFill>
                  <a:schemeClr val="bg1"/>
                </a:solidFill>
              </a:rPr>
              <a:t>by Artificial Neural Network (ANN)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57187" y="522898"/>
            <a:ext cx="323481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6218" y="26811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Neural Network Structure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2018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600" y="1043709"/>
            <a:ext cx="1161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140" y="581039"/>
            <a:ext cx="7316956" cy="41346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4715662"/>
            <a:ext cx="120420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dirty="0" smtClean="0"/>
              <a:t>three-layer </a:t>
            </a:r>
            <a:r>
              <a:rPr lang="en-US" dirty="0"/>
              <a:t>neural network is used to reach </a:t>
            </a:r>
            <a:r>
              <a:rPr lang="en-US" dirty="0" smtClean="0"/>
              <a:t>MPP</a:t>
            </a:r>
          </a:p>
          <a:p>
            <a:r>
              <a:rPr lang="en-US" dirty="0"/>
              <a:t>Temperature T and irradiance G are two input variables and voltage of MPP </a:t>
            </a:r>
            <a:r>
              <a:rPr lang="en-US" dirty="0" err="1"/>
              <a:t>Vmpp</a:t>
            </a:r>
            <a:r>
              <a:rPr lang="en-US" dirty="0"/>
              <a:t> is the output variable of ANN</a:t>
            </a:r>
            <a:r>
              <a:rPr lang="en-US" dirty="0" smtClean="0"/>
              <a:t>.</a:t>
            </a:r>
          </a:p>
          <a:p>
            <a:r>
              <a:rPr lang="en-US" dirty="0"/>
              <a:t>It is necessary to obtain some data as input and output variable to train the neural </a:t>
            </a:r>
            <a:r>
              <a:rPr lang="en-US" dirty="0" smtClean="0"/>
              <a:t>network</a:t>
            </a:r>
          </a:p>
          <a:p>
            <a:endParaRPr lang="en-US" dirty="0" smtClean="0"/>
          </a:p>
          <a:p>
            <a:r>
              <a:rPr lang="en-US" dirty="0"/>
              <a:t>After training the ANN and specification of neuron weights, for any T and G as inputs of ANN, output of ANN is the </a:t>
            </a:r>
            <a:r>
              <a:rPr lang="en-US" dirty="0" err="1"/>
              <a:t>Vmpp</a:t>
            </a:r>
            <a:r>
              <a:rPr lang="en-US" dirty="0"/>
              <a:t>. Now, current of maximum power point </a:t>
            </a:r>
            <a:r>
              <a:rPr lang="en-US" dirty="0" err="1"/>
              <a:t>Impp</a:t>
            </a:r>
            <a:r>
              <a:rPr lang="en-US" dirty="0"/>
              <a:t> can be obtained by using V-I characteristic of the modeled PV. Consequently, maximum power </a:t>
            </a:r>
            <a:r>
              <a:rPr lang="en-US" dirty="0" err="1"/>
              <a:t>Pmax</a:t>
            </a:r>
            <a:r>
              <a:rPr lang="en-US" dirty="0"/>
              <a:t> is reached by multiplying </a:t>
            </a:r>
            <a:r>
              <a:rPr lang="en-US" dirty="0" err="1"/>
              <a:t>Vmpp</a:t>
            </a:r>
            <a:r>
              <a:rPr lang="en-US" dirty="0"/>
              <a:t> and </a:t>
            </a:r>
            <a:r>
              <a:rPr lang="en-US" dirty="0" err="1"/>
              <a:t>Impp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57187" y="522898"/>
            <a:ext cx="323481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6218" y="26811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Collection of Data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2018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600" y="1043709"/>
            <a:ext cx="1161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2" y="777685"/>
            <a:ext cx="10373032" cy="583483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57187" y="522898"/>
            <a:ext cx="323481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6218" y="26811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Collection of Data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2018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600" y="1043709"/>
            <a:ext cx="1161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765" y="939758"/>
            <a:ext cx="3644088" cy="52508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6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57187" y="522898"/>
            <a:ext cx="323481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6218" y="26811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Training of Neural Network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2018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600" y="1043709"/>
            <a:ext cx="1161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1. </a:t>
            </a:r>
            <a:r>
              <a:rPr lang="en-IN" b="1" dirty="0" err="1" smtClean="0"/>
              <a:t>nnstart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402" y="1643820"/>
            <a:ext cx="6668431" cy="45535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57187" y="522898"/>
            <a:ext cx="323481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6218" y="26811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Training of Neural Network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2018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05" y="777685"/>
            <a:ext cx="3315408" cy="237536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746090" y="1693541"/>
            <a:ext cx="1032387" cy="393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598" y="1347956"/>
            <a:ext cx="6816361" cy="48955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57187" y="522898"/>
            <a:ext cx="323481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6218" y="26811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Training of Neural Network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2018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8" y="777685"/>
            <a:ext cx="4852625" cy="349934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361560" y="689289"/>
            <a:ext cx="1042219" cy="403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560" y="1932037"/>
            <a:ext cx="6479458" cy="4647233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6585270" y="890850"/>
            <a:ext cx="442451" cy="839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57187" y="522898"/>
            <a:ext cx="323481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6218" y="26811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Training of Neural Network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2018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056" y="910696"/>
            <a:ext cx="7955123" cy="57107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57187" y="522898"/>
            <a:ext cx="323481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6218" y="26811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Training of Neural Network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2018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52" y="1150375"/>
            <a:ext cx="3000018" cy="5064546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607461" y="3067665"/>
            <a:ext cx="1582993" cy="511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245" y="1373497"/>
            <a:ext cx="6641950" cy="476948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57187" y="522898"/>
            <a:ext cx="323481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6218" y="26811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Training of Neural Network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2018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15" y="655910"/>
            <a:ext cx="9477111" cy="60103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83329" y="522898"/>
            <a:ext cx="300867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6218" y="26811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err="1" smtClean="0"/>
              <a:t>Matlab</a:t>
            </a:r>
            <a:r>
              <a:rPr lang="en-IN" sz="2800" b="1" dirty="0" smtClean="0"/>
              <a:t> Implementation</a:t>
            </a:r>
            <a:endParaRPr lang="en-IN" sz="2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6454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6218" y="910696"/>
            <a:ext cx="1208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06218" y="2365811"/>
            <a:ext cx="12016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96" y="881062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of Contents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195993"/>
              </p:ext>
            </p:extLst>
          </p:nvPr>
        </p:nvGraphicFramePr>
        <p:xfrm>
          <a:off x="2020887" y="1958108"/>
          <a:ext cx="8128000" cy="358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2240">
                  <a:extLst>
                    <a:ext uri="{9D8B030D-6E8A-4147-A177-3AD203B41FA5}">
                      <a16:colId xmlns:a16="http://schemas.microsoft.com/office/drawing/2014/main" val="1774331507"/>
                    </a:ext>
                  </a:extLst>
                </a:gridCol>
                <a:gridCol w="7525760">
                  <a:extLst>
                    <a:ext uri="{9D8B030D-6E8A-4147-A177-3AD203B41FA5}">
                      <a16:colId xmlns:a16="http://schemas.microsoft.com/office/drawing/2014/main" val="3610679356"/>
                    </a:ext>
                  </a:extLst>
                </a:gridCol>
              </a:tblGrid>
              <a:tr h="36843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Photovoltaic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49137"/>
                  </a:ext>
                </a:extLst>
              </a:tr>
              <a:tr h="368435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Components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2738"/>
                  </a:ext>
                </a:extLst>
              </a:tr>
              <a:tr h="368435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Stand Alone</a:t>
                      </a:r>
                      <a:r>
                        <a:rPr lang="en-IN" b="0" baseline="0" dirty="0" smtClean="0">
                          <a:solidFill>
                            <a:schemeClr val="tx1"/>
                          </a:solidFill>
                        </a:rPr>
                        <a:t> PV system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126537"/>
                  </a:ext>
                </a:extLst>
              </a:tr>
              <a:tr h="368435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Grid Connected PV system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44745"/>
                  </a:ext>
                </a:extLst>
              </a:tr>
              <a:tr h="368435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MATLAB Implementation of Neural Network Based MPPT for Solar PV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916084"/>
                  </a:ext>
                </a:extLst>
              </a:tr>
              <a:tr h="368435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Maximum Power point Tracking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26844"/>
                  </a:ext>
                </a:extLst>
              </a:tr>
              <a:tr h="368435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PV Circuit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71772"/>
                  </a:ext>
                </a:extLst>
              </a:tr>
              <a:tr h="368435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Neural Network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51504"/>
                  </a:ext>
                </a:extLst>
              </a:tr>
              <a:tr h="368435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Collection of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30172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83329" y="522898"/>
            <a:ext cx="300867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6218" y="26811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smtClean="0"/>
              <a:t>Results</a:t>
            </a:r>
            <a:endParaRPr lang="en-IN" sz="2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6454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6218" y="910696"/>
            <a:ext cx="1208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06218" y="2365811"/>
            <a:ext cx="12016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96" y="91069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32955" y="522898"/>
            <a:ext cx="415904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0133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Photovoltaic System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1197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6A4CDD-AED5-4F14-BC63-AD4111EA75C3}"/>
              </a:ext>
            </a:extLst>
          </p:cNvPr>
          <p:cNvSpPr txBox="1">
            <a:spLocks/>
          </p:cNvSpPr>
          <p:nvPr/>
        </p:nvSpPr>
        <p:spPr>
          <a:xfrm>
            <a:off x="228600" y="1076934"/>
            <a:ext cx="11507788" cy="28106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photovoltaic (PV) system is composed of one or more solar panels combined with an inverter and other electrical and mechanical hardware that use energy from the Sun to generate electricity. 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PV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systems can vary greatly in size from small rooftop or portable systems to massive utility-scale generation plants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37" y="2408195"/>
            <a:ext cx="9261489" cy="406685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2691" y="522898"/>
            <a:ext cx="266930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Components of a PV system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72472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Electric meters</a:t>
            </a:r>
            <a:endParaRPr lang="en-US" sz="1600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Circuit breakers</a:t>
            </a:r>
            <a:endParaRPr lang="en-US" sz="1600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Wiring</a:t>
            </a:r>
            <a:endParaRPr lang="en-US" sz="16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Solar Panels</a:t>
            </a:r>
            <a:endParaRPr lang="en-US" sz="1600" b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Inverters</a:t>
            </a:r>
            <a:endParaRPr lang="en-US" sz="16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Racking</a:t>
            </a:r>
            <a:endParaRPr lang="en-US" sz="1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79267" y="522898"/>
            <a:ext cx="241273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32191" y="27802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Stand Alone PV system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35818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Chapter 3 DEREGULATION IN POWER SYSTEMS"/>
          <p:cNvSpPr>
            <a:spLocks noChangeAspect="1" noChangeArrowheads="1"/>
          </p:cNvSpPr>
          <p:nvPr/>
        </p:nvSpPr>
        <p:spPr bwMode="auto">
          <a:xfrm>
            <a:off x="155574" y="-144463"/>
            <a:ext cx="6808643" cy="680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Chapter 3 DEREGULATION IN POWER SYSTEMS"/>
          <p:cNvSpPr>
            <a:spLocks noChangeAspect="1" noChangeArrowheads="1"/>
          </p:cNvSpPr>
          <p:nvPr/>
        </p:nvSpPr>
        <p:spPr bwMode="auto">
          <a:xfrm>
            <a:off x="155575" y="-144463"/>
            <a:ext cx="5654098" cy="56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55574" y="951545"/>
            <a:ext cx="117709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Roboto"/>
              </a:rPr>
              <a:t>Stand-alone systems are not connected with utility power lines and these are self sufficient systems. </a:t>
            </a:r>
            <a:endParaRPr lang="en-US" dirty="0" smtClean="0">
              <a:solidFill>
                <a:srgbClr val="333333"/>
              </a:solidFill>
              <a:latin typeface="Roboto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These 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systems could either be used to charge the batteries that serve as an energy storage device or could work directly using the solar energy available in the daytimes</a:t>
            </a:r>
            <a:r>
              <a:rPr lang="en-US" dirty="0" smtClean="0">
                <a:solidFill>
                  <a:srgbClr val="333333"/>
                </a:solidFill>
                <a:latin typeface="Roboto"/>
              </a:rPr>
              <a:t>.</a:t>
            </a:r>
          </a:p>
        </p:txBody>
      </p:sp>
      <p:pic>
        <p:nvPicPr>
          <p:cNvPr id="1026" name="Picture 2" descr="Stand-alone PV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41" y="3092762"/>
            <a:ext cx="9517123" cy="308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09891" y="522898"/>
            <a:ext cx="348210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Grid Connected PV system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40821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600" y="1043709"/>
            <a:ext cx="11612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grid connected photovoltaic system will be interacted with utility grid.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main advantage of this system is that power can be drawn from the utility grid and when power is not available from grid, PV system can supplement that </a:t>
            </a:r>
            <a:r>
              <a:rPr lang="en-US" dirty="0" smtClean="0"/>
              <a:t>power</a:t>
            </a:r>
            <a:endParaRPr lang="en-US" dirty="0"/>
          </a:p>
        </p:txBody>
      </p:sp>
      <p:pic>
        <p:nvPicPr>
          <p:cNvPr id="2050" name="Picture 2" descr="Grid connected PV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08" y="2709449"/>
            <a:ext cx="9269537" cy="386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57187" y="522898"/>
            <a:ext cx="323481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6218" y="26811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Artificial Neural Network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2018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600" y="1043709"/>
            <a:ext cx="116124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"</a:t>
            </a:r>
            <a:r>
              <a:rPr lang="en-US" b="1" u="sng" dirty="0">
                <a:latin typeface="Bahnschrift SemiBold" panose="020B0502040204020203" pitchFamily="34" charset="0"/>
              </a:rPr>
              <a:t>Artificial neural network</a:t>
            </a:r>
            <a:r>
              <a:rPr lang="en-US" b="1" dirty="0">
                <a:latin typeface="Bahnschrift SemiBold" panose="020B0502040204020203" pitchFamily="34" charset="0"/>
              </a:rPr>
              <a:t>" refers to a biologically inspired sub-field of artificial intelligence modeled after the </a:t>
            </a:r>
            <a:r>
              <a:rPr lang="en-US" b="1" dirty="0" smtClean="0">
                <a:latin typeface="Bahnschrift SemiBold" panose="020B0502040204020203" pitchFamily="34" charset="0"/>
              </a:rPr>
              <a:t>brain</a:t>
            </a:r>
          </a:p>
          <a:p>
            <a:endParaRPr lang="en-US" b="1" dirty="0"/>
          </a:p>
          <a:p>
            <a:r>
              <a:rPr lang="en-US" dirty="0">
                <a:latin typeface="Bahnschrift SemiBold" panose="020B0502040204020203" pitchFamily="34" charset="0"/>
              </a:rPr>
              <a:t>Similar to a human brain has neurons interconnected to each other, artificial neural networks also have neurons that are linked to each other in various layers of the </a:t>
            </a:r>
            <a:r>
              <a:rPr lang="en-US" dirty="0" smtClean="0">
                <a:latin typeface="Bahnschrift SemiBold" panose="020B0502040204020203" pitchFamily="34" charset="0"/>
              </a:rPr>
              <a:t>networks</a:t>
            </a:r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401" y="4423531"/>
            <a:ext cx="4762500" cy="2247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96" y="3049334"/>
            <a:ext cx="4762500" cy="21835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57187" y="522898"/>
            <a:ext cx="323481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6218" y="26811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Maximum Power point Tracking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2018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600" y="1043709"/>
            <a:ext cx="116124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power point tracking </a:t>
            </a:r>
            <a:r>
              <a:rPr lang="en-US" dirty="0" smtClean="0"/>
              <a:t>is used </a:t>
            </a:r>
            <a:r>
              <a:rPr lang="en-US" dirty="0"/>
              <a:t>commonly with wind turbines and photovoltaic (PV) solar systems to maximize power extraction under all conditions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/>
              <a:t>It is the purpose of the MPPT system to sample the output of the PV cells and apply the proper resistance (load) to obtain maximum power for any given environmental conditions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71af3243-3dd4-4a8d-8c0d-dd76da1f02a5"/>
    <ds:schemaRef ds:uri="http://purl.org/dc/elements/1.1/"/>
    <ds:schemaRef ds:uri="http://purl.org/dc/dcmitype/"/>
    <ds:schemaRef ds:uri="http://purl.org/dc/terms/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724</Words>
  <Application>Microsoft Office PowerPoint</Application>
  <PresentationFormat>Widescreen</PresentationFormat>
  <Paragraphs>169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Bahnschrift SemiBold</vt:lpstr>
      <vt:lpstr>Calibri</vt:lpstr>
      <vt:lpstr>Century Gothic</vt:lpstr>
      <vt:lpstr>Constantia</vt:lpstr>
      <vt:lpstr>Roboto</vt:lpstr>
      <vt:lpstr>Segoe UI Light</vt:lpstr>
      <vt:lpstr>Office Theme</vt:lpstr>
      <vt:lpstr>In-House Intern</vt:lpstr>
      <vt:lpstr>Stand alone and Grid connected Solar PV system And Control by Artificial Neural Network (ANN)</vt:lpstr>
      <vt:lpstr>Project analysis slide 2</vt:lpstr>
      <vt:lpstr>Project analysis slide 2</vt:lpstr>
      <vt:lpstr>Project analysis slide 2</vt:lpstr>
      <vt:lpstr>Project analysis slide 2</vt:lpstr>
      <vt:lpstr>Project analysis slide 4</vt:lpstr>
      <vt:lpstr>Project analysis slide 4</vt:lpstr>
      <vt:lpstr>Project analysis slide 4</vt:lpstr>
      <vt:lpstr>MPPT Algorithms 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MATLAB Implementation of Neural Network Based MPPT for Solar PV System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2020-11-18T14:27:43Z</dcterms:created>
  <dcterms:modified xsi:type="dcterms:W3CDTF">2021-08-01T01:16:54Z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