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a2065886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a2065886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a2065886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a2065886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a2065886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a2065886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a2065886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a2065886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a2065886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a2065886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a2065886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a2065886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a2065886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a2065886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a2065886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a2065886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a2065886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a2065886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a2065886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a2065886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229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Diabetes </a:t>
            </a:r>
            <a:endParaRPr/>
          </a:p>
          <a:p>
            <a:pPr indent="0" lvl="0" marL="0" rtl="0" algn="l">
              <a:spcBef>
                <a:spcPts val="0"/>
              </a:spcBef>
              <a:spcAft>
                <a:spcPts val="0"/>
              </a:spcAft>
              <a:buNone/>
            </a:pPr>
            <a:r>
              <a:rPr lang="en"/>
              <a:t>Prediction</a:t>
            </a:r>
            <a:endParaRPr/>
          </a:p>
          <a:p>
            <a:pPr indent="0" lvl="0" marL="0" rtl="0" algn="l">
              <a:spcBef>
                <a:spcPts val="0"/>
              </a:spcBef>
              <a:spcAft>
                <a:spcPts val="0"/>
              </a:spcAft>
              <a:buNone/>
            </a:pPr>
            <a:r>
              <a:rPr lang="en"/>
              <a:t>ML </a:t>
            </a:r>
            <a:endParaRPr/>
          </a:p>
          <a:p>
            <a:pPr indent="0" lvl="0" marL="0" rtl="0" algn="l">
              <a:spcBef>
                <a:spcPts val="0"/>
              </a:spcBef>
              <a:spcAft>
                <a:spcPts val="0"/>
              </a:spcAft>
              <a:buNone/>
            </a:pPr>
            <a:r>
              <a:rPr lang="en"/>
              <a:t>Project</a:t>
            </a:r>
            <a:endParaRPr/>
          </a:p>
        </p:txBody>
      </p:sp>
      <p:sp>
        <p:nvSpPr>
          <p:cNvPr id="65" name="Google Shape;65;p13"/>
          <p:cNvSpPr txBox="1"/>
          <p:nvPr>
            <p:ph idx="1" type="subTitle"/>
          </p:nvPr>
        </p:nvSpPr>
        <p:spPr>
          <a:xfrm>
            <a:off x="5685825" y="3759610"/>
            <a:ext cx="4242600" cy="738300"/>
          </a:xfrm>
          <a:prstGeom prst="rect">
            <a:avLst/>
          </a:prstGeom>
          <a:solidFill>
            <a:srgbClr val="F3F3F3"/>
          </a:solidFill>
          <a:ln cap="flat" cmpd="sng" w="9525">
            <a:solidFill>
              <a:srgbClr val="EFEFE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Submitted by:</a:t>
            </a:r>
            <a:endParaRPr/>
          </a:p>
          <a:p>
            <a:pPr indent="0" lvl="0" marL="0" rtl="0" algn="l">
              <a:spcBef>
                <a:spcPts val="0"/>
              </a:spcBef>
              <a:spcAft>
                <a:spcPts val="0"/>
              </a:spcAft>
              <a:buNone/>
            </a:pPr>
            <a:r>
              <a:rPr b="1" lang="en">
                <a:highlight>
                  <a:schemeClr val="lt1"/>
                </a:highlight>
              </a:rPr>
              <a:t>ISHAN AGRAWAL</a:t>
            </a:r>
            <a:endParaRPr b="1">
              <a:highlight>
                <a:schemeClr val="lt1"/>
              </a:highlight>
            </a:endParaRPr>
          </a:p>
        </p:txBody>
      </p:sp>
      <p:pic>
        <p:nvPicPr>
          <p:cNvPr id="66" name="Google Shape;66;p13"/>
          <p:cNvPicPr preferRelativeResize="0"/>
          <p:nvPr/>
        </p:nvPicPr>
        <p:blipFill>
          <a:blip r:embed="rId3">
            <a:alphaModFix/>
          </a:blip>
          <a:stretch>
            <a:fillRect/>
          </a:stretch>
        </p:blipFill>
        <p:spPr>
          <a:xfrm>
            <a:off x="3368925" y="364750"/>
            <a:ext cx="4660001" cy="31083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184850" y="78425"/>
            <a:ext cx="8520600" cy="79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u="sng"/>
              <a:t>FUTURE PLANS</a:t>
            </a:r>
            <a:endParaRPr b="1" sz="3000" u="sng"/>
          </a:p>
        </p:txBody>
      </p:sp>
      <p:sp>
        <p:nvSpPr>
          <p:cNvPr id="124" name="Google Shape;124;p22"/>
          <p:cNvSpPr txBox="1"/>
          <p:nvPr/>
        </p:nvSpPr>
        <p:spPr>
          <a:xfrm>
            <a:off x="705800" y="984875"/>
            <a:ext cx="66426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D0D0D"/>
              </a:buClr>
              <a:buSzPts val="1300"/>
              <a:buFont typeface="Roboto"/>
              <a:buChar char="●"/>
            </a:pPr>
            <a:r>
              <a:rPr lang="en" sz="1300">
                <a:solidFill>
                  <a:srgbClr val="0D0D0D"/>
                </a:solidFill>
                <a:latin typeface="Roboto"/>
                <a:ea typeface="Roboto"/>
                <a:cs typeface="Roboto"/>
                <a:sym typeface="Roboto"/>
              </a:rPr>
              <a:t>Current accuracy on training dataset: 77% approx</a:t>
            </a:r>
            <a:endParaRPr sz="1300">
              <a:solidFill>
                <a:srgbClr val="0D0D0D"/>
              </a:solidFill>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latin typeface="Roboto"/>
                <a:ea typeface="Roboto"/>
                <a:cs typeface="Roboto"/>
                <a:sym typeface="Roboto"/>
              </a:rPr>
              <a:t>Current accuracy on testing dataset: 75% approx.</a:t>
            </a:r>
            <a:endParaRPr sz="1300">
              <a:solidFill>
                <a:srgbClr val="0D0D0D"/>
              </a:solidFill>
              <a:latin typeface="Roboto"/>
              <a:ea typeface="Roboto"/>
              <a:cs typeface="Roboto"/>
              <a:sym typeface="Roboto"/>
            </a:endParaRPr>
          </a:p>
        </p:txBody>
      </p:sp>
      <p:sp>
        <p:nvSpPr>
          <p:cNvPr id="125" name="Google Shape;125;p22"/>
          <p:cNvSpPr txBox="1"/>
          <p:nvPr/>
        </p:nvSpPr>
        <p:spPr>
          <a:xfrm>
            <a:off x="705800" y="1569875"/>
            <a:ext cx="66426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D0D0D"/>
              </a:buClr>
              <a:buSzPts val="1300"/>
              <a:buFont typeface="Roboto"/>
              <a:buChar char="●"/>
            </a:pPr>
            <a:r>
              <a:rPr lang="en" sz="1300">
                <a:solidFill>
                  <a:srgbClr val="0D0D0D"/>
                </a:solidFill>
                <a:latin typeface="Roboto"/>
                <a:ea typeface="Roboto"/>
                <a:cs typeface="Roboto"/>
                <a:sym typeface="Roboto"/>
              </a:rPr>
              <a:t>In future, will train SVC model with different kernels and will look for better accuracy. </a:t>
            </a:r>
            <a:endParaRPr sz="1300">
              <a:solidFill>
                <a:srgbClr val="0D0D0D"/>
              </a:solidFill>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latin typeface="Roboto"/>
                <a:ea typeface="Roboto"/>
                <a:cs typeface="Roboto"/>
                <a:sym typeface="Roboto"/>
              </a:rPr>
              <a:t>Will make Neural Network classification models, different kernel in SVM</a:t>
            </a:r>
            <a:endParaRPr sz="1300">
              <a:solidFill>
                <a:srgbClr val="0D0D0D"/>
              </a:solidFill>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latin typeface="Roboto"/>
                <a:ea typeface="Roboto"/>
                <a:cs typeface="Roboto"/>
                <a:sym typeface="Roboto"/>
              </a:rPr>
              <a:t>Will make interface and use best models for prediction</a:t>
            </a:r>
            <a:endParaRPr sz="1300">
              <a:solidFill>
                <a:srgbClr val="0D0D0D"/>
              </a:solidFill>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latin typeface="Roboto"/>
                <a:ea typeface="Roboto"/>
                <a:cs typeface="Roboto"/>
                <a:sym typeface="Roboto"/>
              </a:rPr>
              <a:t>Provide model to professionals to use and prevent onset of diabetes.</a:t>
            </a:r>
            <a:endParaRPr sz="1300">
              <a:solidFill>
                <a:srgbClr val="0D0D0D"/>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4100" y="35612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pic>
        <p:nvPicPr>
          <p:cNvPr id="131" name="Google Shape;131;p23"/>
          <p:cNvPicPr preferRelativeResize="0"/>
          <p:nvPr/>
        </p:nvPicPr>
        <p:blipFill>
          <a:blip r:embed="rId3">
            <a:alphaModFix/>
          </a:blip>
          <a:stretch>
            <a:fillRect/>
          </a:stretch>
        </p:blipFill>
        <p:spPr>
          <a:xfrm>
            <a:off x="2112925" y="175450"/>
            <a:ext cx="5154300" cy="290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539725"/>
            <a:ext cx="8520600" cy="68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CONTENTS</a:t>
            </a:r>
            <a:endParaRPr b="1" u="sng"/>
          </a:p>
        </p:txBody>
      </p:sp>
      <p:sp>
        <p:nvSpPr>
          <p:cNvPr id="72" name="Google Shape;72;p14"/>
          <p:cNvSpPr txBox="1"/>
          <p:nvPr/>
        </p:nvSpPr>
        <p:spPr>
          <a:xfrm>
            <a:off x="311700" y="1503850"/>
            <a:ext cx="7797900" cy="310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Roboto"/>
              <a:buChar char="●"/>
            </a:pPr>
            <a:r>
              <a:rPr lang="en" sz="1900">
                <a:latin typeface="Roboto"/>
                <a:ea typeface="Roboto"/>
                <a:cs typeface="Roboto"/>
                <a:sym typeface="Roboto"/>
              </a:rPr>
              <a:t>Introduction</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Problem Statement </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Solution </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Data information</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Data Manipulation </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Model development and training</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Accuracy</a:t>
            </a:r>
            <a:r>
              <a:rPr lang="en" sz="1900">
                <a:latin typeface="Roboto"/>
                <a:ea typeface="Roboto"/>
                <a:cs typeface="Roboto"/>
                <a:sym typeface="Roboto"/>
              </a:rPr>
              <a:t> metrics </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Web interface </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Future plans </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Jupyter Notebook Project</a:t>
            </a:r>
            <a:endParaRPr sz="19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182225"/>
            <a:ext cx="8520600" cy="79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200" u="sng"/>
              <a:t>INTRODUCTION</a:t>
            </a:r>
            <a:endParaRPr b="1" sz="3200" u="sng"/>
          </a:p>
        </p:txBody>
      </p:sp>
      <p:sp>
        <p:nvSpPr>
          <p:cNvPr id="78" name="Google Shape;78;p15"/>
          <p:cNvSpPr txBox="1"/>
          <p:nvPr/>
        </p:nvSpPr>
        <p:spPr>
          <a:xfrm>
            <a:off x="486675" y="973325"/>
            <a:ext cx="7853700" cy="3390000"/>
          </a:xfrm>
          <a:prstGeom prst="rect">
            <a:avLst/>
          </a:prstGeom>
          <a:noFill/>
          <a:ln>
            <a:noFill/>
          </a:ln>
        </p:spPr>
        <p:txBody>
          <a:bodyPr anchorCtr="0" anchor="t" bIns="91425" lIns="91425" spcFirstLastPara="1" rIns="91425" wrap="square" tIns="91425">
            <a:spAutoFit/>
          </a:bodyPr>
          <a:lstStyle/>
          <a:p>
            <a:pPr indent="-336550" lvl="0" marL="457200" rtl="0" algn="l">
              <a:lnSpc>
                <a:spcPct val="137500"/>
              </a:lnSpc>
              <a:spcBef>
                <a:spcPts val="1500"/>
              </a:spcBef>
              <a:spcAft>
                <a:spcPts val="0"/>
              </a:spcAft>
              <a:buClr>
                <a:srgbClr val="1E1928"/>
              </a:buClr>
              <a:buSzPts val="1700"/>
              <a:buFont typeface="Roboto"/>
              <a:buChar char="●"/>
            </a:pPr>
            <a:r>
              <a:rPr lang="en" sz="1700">
                <a:solidFill>
                  <a:srgbClr val="1E1928"/>
                </a:solidFill>
                <a:highlight>
                  <a:srgbClr val="FFFFFF"/>
                </a:highlight>
                <a:latin typeface="Roboto"/>
                <a:ea typeface="Roboto"/>
                <a:cs typeface="Roboto"/>
                <a:sym typeface="Roboto"/>
              </a:rPr>
              <a:t>2021: 537 million adults (20–79 years) have diabetes, which is 1 in 10 people.</a:t>
            </a:r>
            <a:endParaRPr sz="1700">
              <a:solidFill>
                <a:srgbClr val="1E1928"/>
              </a:solidFill>
              <a:highlight>
                <a:srgbClr val="FFFFFF"/>
              </a:highlight>
              <a:latin typeface="Roboto"/>
              <a:ea typeface="Roboto"/>
              <a:cs typeface="Roboto"/>
              <a:sym typeface="Roboto"/>
            </a:endParaRPr>
          </a:p>
          <a:p>
            <a:pPr indent="-336550" lvl="0" marL="457200" rtl="0" algn="l">
              <a:lnSpc>
                <a:spcPct val="137500"/>
              </a:lnSpc>
              <a:spcBef>
                <a:spcPts val="0"/>
              </a:spcBef>
              <a:spcAft>
                <a:spcPts val="0"/>
              </a:spcAft>
              <a:buClr>
                <a:srgbClr val="1E1928"/>
              </a:buClr>
              <a:buSzPts val="1700"/>
              <a:buFont typeface="Roboto"/>
              <a:buChar char="●"/>
            </a:pPr>
            <a:r>
              <a:rPr lang="en" sz="1700">
                <a:solidFill>
                  <a:srgbClr val="1E1928"/>
                </a:solidFill>
                <a:highlight>
                  <a:srgbClr val="FFFFFF"/>
                </a:highlight>
                <a:latin typeface="Roboto"/>
                <a:ea typeface="Roboto"/>
                <a:cs typeface="Roboto"/>
                <a:sym typeface="Roboto"/>
              </a:rPr>
              <a:t>2045: The number of people living with diabetes is projected to rise to 643 million, and 783 million by 2045</a:t>
            </a:r>
            <a:endParaRPr sz="1700">
              <a:solidFill>
                <a:srgbClr val="1E1928"/>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rgbClr val="0D0D0D"/>
              </a:buClr>
              <a:buSzPts val="1700"/>
              <a:buFont typeface="Roboto"/>
              <a:buChar char="●"/>
            </a:pPr>
            <a:r>
              <a:rPr lang="en" sz="1700">
                <a:solidFill>
                  <a:srgbClr val="0D0D0D"/>
                </a:solidFill>
                <a:highlight>
                  <a:srgbClr val="FFFFFF"/>
                </a:highlight>
                <a:latin typeface="Roboto"/>
                <a:ea typeface="Roboto"/>
                <a:cs typeface="Roboto"/>
                <a:sym typeface="Roboto"/>
              </a:rPr>
              <a:t>Diabetes is a major cause of blindness, kidney failure, heart attacks, stroke, and lower limb amputation.</a:t>
            </a:r>
            <a:endParaRPr sz="1700">
              <a:solidFill>
                <a:srgbClr val="0D0D0D"/>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rgbClr val="0D0D0D"/>
              </a:buClr>
              <a:buSzPts val="1700"/>
              <a:buFont typeface="Roboto"/>
              <a:buChar char="●"/>
            </a:pPr>
            <a:r>
              <a:rPr lang="en" sz="1700">
                <a:solidFill>
                  <a:srgbClr val="0D0D0D"/>
                </a:solidFill>
                <a:highlight>
                  <a:srgbClr val="FFFFFF"/>
                </a:highlight>
                <a:latin typeface="Roboto"/>
                <a:ea typeface="Roboto"/>
                <a:cs typeface="Roboto"/>
                <a:sym typeface="Roboto"/>
              </a:rPr>
              <a:t>High blood sugar levels can damage blood vessels, leading to these serious complications over time. Managing diabetes through medication, diet, and lifestyle changes can significantly reduce the risk of these complications.</a:t>
            </a:r>
            <a:endParaRPr sz="1700">
              <a:solidFill>
                <a:srgbClr val="1E1928"/>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539725"/>
            <a:ext cx="8520600" cy="79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200" u="sng"/>
              <a:t>PROBLEM STATEMENT</a:t>
            </a:r>
            <a:endParaRPr b="1" sz="3200" u="sng"/>
          </a:p>
        </p:txBody>
      </p:sp>
      <p:sp>
        <p:nvSpPr>
          <p:cNvPr id="84" name="Google Shape;84;p16"/>
          <p:cNvSpPr txBox="1"/>
          <p:nvPr/>
        </p:nvSpPr>
        <p:spPr>
          <a:xfrm>
            <a:off x="867250" y="1630700"/>
            <a:ext cx="66426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0D0D0D"/>
                </a:solidFill>
                <a:highlight>
                  <a:srgbClr val="FFFFFF"/>
                </a:highlight>
                <a:latin typeface="Roboto"/>
                <a:ea typeface="Roboto"/>
                <a:cs typeface="Roboto"/>
                <a:sym typeface="Roboto"/>
              </a:rPr>
              <a:t>We need to develop a machine learning model to predict the likelihood of a person having diabetes based on certain health metrics and demographic information. The model should take into account features such as age, BMI, blood pressure, and other relevant factors to make accurate predictions. The goal is to provide healthcare providers with a tool that can assist in early identification and management of diabetes.</a:t>
            </a:r>
            <a:r>
              <a:rPr lang="en" sz="2000">
                <a:solidFill>
                  <a:schemeClr val="dk2"/>
                </a:solidFill>
                <a:latin typeface="Roboto"/>
                <a:ea typeface="Roboto"/>
                <a:cs typeface="Roboto"/>
                <a:sym typeface="Roboto"/>
              </a:rPr>
              <a:t> </a:t>
            </a:r>
            <a:endParaRPr sz="22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539725"/>
            <a:ext cx="8520600" cy="79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200" u="sng"/>
              <a:t>SOLUTION</a:t>
            </a:r>
            <a:endParaRPr b="1" sz="3200" u="sng"/>
          </a:p>
        </p:txBody>
      </p:sp>
      <p:sp>
        <p:nvSpPr>
          <p:cNvPr id="90" name="Google Shape;90;p17"/>
          <p:cNvSpPr txBox="1"/>
          <p:nvPr/>
        </p:nvSpPr>
        <p:spPr>
          <a:xfrm>
            <a:off x="786525" y="1584575"/>
            <a:ext cx="74154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D0D0D"/>
                </a:solidFill>
                <a:latin typeface="Roboto"/>
                <a:ea typeface="Roboto"/>
                <a:cs typeface="Roboto"/>
                <a:sym typeface="Roboto"/>
              </a:rPr>
              <a:t>We can have historical data of patients. If this condition is met, then we can apply </a:t>
            </a:r>
            <a:r>
              <a:rPr b="1" lang="en" sz="1800">
                <a:solidFill>
                  <a:srgbClr val="0D0D0D"/>
                </a:solidFill>
                <a:latin typeface="Roboto"/>
                <a:ea typeface="Roboto"/>
                <a:cs typeface="Roboto"/>
                <a:sym typeface="Roboto"/>
              </a:rPr>
              <a:t>SUPERVISED</a:t>
            </a:r>
            <a:r>
              <a:rPr lang="en" sz="1800">
                <a:solidFill>
                  <a:srgbClr val="0D0D0D"/>
                </a:solidFill>
                <a:latin typeface="Roboto"/>
                <a:ea typeface="Roboto"/>
                <a:cs typeface="Roboto"/>
                <a:sym typeface="Roboto"/>
              </a:rPr>
              <a:t> Machine Learning models.</a:t>
            </a:r>
            <a:endParaRPr sz="1800">
              <a:solidFill>
                <a:srgbClr val="0D0D0D"/>
              </a:solidFill>
              <a:latin typeface="Roboto"/>
              <a:ea typeface="Roboto"/>
              <a:cs typeface="Roboto"/>
              <a:sym typeface="Roboto"/>
            </a:endParaRPr>
          </a:p>
          <a:p>
            <a:pPr indent="0" lvl="0" marL="0" rtl="0" algn="l">
              <a:spcBef>
                <a:spcPts val="0"/>
              </a:spcBef>
              <a:spcAft>
                <a:spcPts val="0"/>
              </a:spcAft>
              <a:buNone/>
            </a:pPr>
            <a:r>
              <a:rPr lang="en" sz="1800">
                <a:solidFill>
                  <a:srgbClr val="0D0D0D"/>
                </a:solidFill>
                <a:latin typeface="Roboto"/>
                <a:ea typeface="Roboto"/>
                <a:cs typeface="Roboto"/>
                <a:sym typeface="Roboto"/>
              </a:rPr>
              <a:t>Main point to be noted is either the patient will be having diabetes or not. So we can classify into 2 classes. Hence, it is a </a:t>
            </a:r>
            <a:r>
              <a:rPr b="1" lang="en" sz="1800">
                <a:solidFill>
                  <a:srgbClr val="0D0D0D"/>
                </a:solidFill>
                <a:latin typeface="Roboto"/>
                <a:ea typeface="Roboto"/>
                <a:cs typeface="Roboto"/>
                <a:sym typeface="Roboto"/>
              </a:rPr>
              <a:t>BINARY CLASSIFICATION</a:t>
            </a:r>
            <a:r>
              <a:rPr lang="en" sz="1800">
                <a:solidFill>
                  <a:srgbClr val="0D0D0D"/>
                </a:solidFill>
                <a:latin typeface="Roboto"/>
                <a:ea typeface="Roboto"/>
                <a:cs typeface="Roboto"/>
                <a:sym typeface="Roboto"/>
              </a:rPr>
              <a:t> problem. </a:t>
            </a:r>
            <a:endParaRPr sz="1800">
              <a:solidFill>
                <a:srgbClr val="0D0D0D"/>
              </a:solidFill>
              <a:latin typeface="Roboto"/>
              <a:ea typeface="Roboto"/>
              <a:cs typeface="Roboto"/>
              <a:sym typeface="Roboto"/>
            </a:endParaRPr>
          </a:p>
          <a:p>
            <a:pPr indent="0" lvl="0" marL="0" rtl="0" algn="l">
              <a:spcBef>
                <a:spcPts val="0"/>
              </a:spcBef>
              <a:spcAft>
                <a:spcPts val="0"/>
              </a:spcAft>
              <a:buNone/>
            </a:pPr>
            <a:r>
              <a:rPr lang="en" sz="1800">
                <a:solidFill>
                  <a:srgbClr val="0D0D0D"/>
                </a:solidFill>
                <a:latin typeface="Roboto"/>
                <a:ea typeface="Roboto"/>
                <a:cs typeface="Roboto"/>
                <a:sym typeface="Roboto"/>
              </a:rPr>
              <a:t>Some of the models that we can use are:</a:t>
            </a:r>
            <a:endParaRPr sz="1800">
              <a:solidFill>
                <a:srgbClr val="0D0D0D"/>
              </a:solidFill>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 sz="1800">
                <a:solidFill>
                  <a:srgbClr val="0D0D0D"/>
                </a:solidFill>
                <a:latin typeface="Roboto"/>
                <a:ea typeface="Roboto"/>
                <a:cs typeface="Roboto"/>
                <a:sym typeface="Roboto"/>
              </a:rPr>
              <a:t>Logistic Regression </a:t>
            </a:r>
            <a:endParaRPr sz="1800">
              <a:solidFill>
                <a:srgbClr val="0D0D0D"/>
              </a:solidFill>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 sz="1800">
                <a:solidFill>
                  <a:srgbClr val="0D0D0D"/>
                </a:solidFill>
                <a:latin typeface="Roboto"/>
                <a:ea typeface="Roboto"/>
                <a:cs typeface="Roboto"/>
                <a:sym typeface="Roboto"/>
              </a:rPr>
              <a:t>Deep Neural Network classification </a:t>
            </a:r>
            <a:endParaRPr sz="1800">
              <a:solidFill>
                <a:srgbClr val="0D0D0D"/>
              </a:solidFill>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 sz="1800">
                <a:solidFill>
                  <a:srgbClr val="0D0D0D"/>
                </a:solidFill>
                <a:latin typeface="Roboto"/>
                <a:ea typeface="Roboto"/>
                <a:cs typeface="Roboto"/>
                <a:sym typeface="Roboto"/>
              </a:rPr>
              <a:t>Support Vector Machines Classification</a:t>
            </a:r>
            <a:endParaRPr sz="1800">
              <a:solidFill>
                <a:srgbClr val="0D0D0D"/>
              </a:solidFill>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 sz="1800">
                <a:solidFill>
                  <a:srgbClr val="0D0D0D"/>
                </a:solidFill>
                <a:latin typeface="Roboto"/>
                <a:ea typeface="Roboto"/>
                <a:cs typeface="Roboto"/>
                <a:sym typeface="Roboto"/>
              </a:rPr>
              <a:t>Decision </a:t>
            </a:r>
            <a:r>
              <a:rPr lang="en" sz="1800">
                <a:solidFill>
                  <a:srgbClr val="0D0D0D"/>
                </a:solidFill>
                <a:latin typeface="Roboto"/>
                <a:ea typeface="Roboto"/>
                <a:cs typeface="Roboto"/>
                <a:sym typeface="Roboto"/>
              </a:rPr>
              <a:t>Trees</a:t>
            </a:r>
            <a:r>
              <a:rPr lang="en" sz="1800">
                <a:solidFill>
                  <a:srgbClr val="0D0D0D"/>
                </a:solidFill>
                <a:latin typeface="Roboto"/>
                <a:ea typeface="Roboto"/>
                <a:cs typeface="Roboto"/>
                <a:sym typeface="Roboto"/>
              </a:rPr>
              <a:t> etc.</a:t>
            </a:r>
            <a:endParaRPr sz="1800">
              <a:solidFill>
                <a:srgbClr val="0D0D0D"/>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30975" y="239875"/>
            <a:ext cx="8520600" cy="79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200" u="sng"/>
              <a:t>DATA INFORMATION</a:t>
            </a:r>
            <a:endParaRPr b="1" sz="3200" u="sng"/>
          </a:p>
        </p:txBody>
      </p:sp>
      <p:sp>
        <p:nvSpPr>
          <p:cNvPr id="96" name="Google Shape;96;p18"/>
          <p:cNvSpPr txBox="1"/>
          <p:nvPr/>
        </p:nvSpPr>
        <p:spPr>
          <a:xfrm>
            <a:off x="890300" y="1077125"/>
            <a:ext cx="7311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We have CSV file containing 768 rows of data corresponding to 768 patients. Total number of features are 8. 1 target label column is present(0-no diabetes, 1-diabetic patient).</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97" name="Google Shape;97;p18"/>
          <p:cNvPicPr preferRelativeResize="0"/>
          <p:nvPr/>
        </p:nvPicPr>
        <p:blipFill>
          <a:blip r:embed="rId3">
            <a:alphaModFix/>
          </a:blip>
          <a:stretch>
            <a:fillRect/>
          </a:stretch>
        </p:blipFill>
        <p:spPr>
          <a:xfrm>
            <a:off x="1086350" y="1615025"/>
            <a:ext cx="6182624" cy="257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84850" y="78425"/>
            <a:ext cx="8520600" cy="79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200" u="sng"/>
              <a:t>DATA MANIPULATION</a:t>
            </a:r>
            <a:endParaRPr b="1" sz="3200" u="sng"/>
          </a:p>
        </p:txBody>
      </p:sp>
      <p:sp>
        <p:nvSpPr>
          <p:cNvPr id="103" name="Google Shape;103;p19"/>
          <p:cNvSpPr txBox="1"/>
          <p:nvPr/>
        </p:nvSpPr>
        <p:spPr>
          <a:xfrm>
            <a:off x="648125" y="638925"/>
            <a:ext cx="66426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D0D0D"/>
              </a:buClr>
              <a:buSzPts val="1300"/>
              <a:buFont typeface="Roboto"/>
              <a:buChar char="●"/>
            </a:pPr>
            <a:r>
              <a:rPr lang="en" sz="1300">
                <a:solidFill>
                  <a:srgbClr val="0D0D0D"/>
                </a:solidFill>
                <a:latin typeface="Roboto"/>
                <a:ea typeface="Roboto"/>
                <a:cs typeface="Roboto"/>
                <a:sym typeface="Roboto"/>
              </a:rPr>
              <a:t>No null values</a:t>
            </a:r>
            <a:endParaRPr sz="1300">
              <a:solidFill>
                <a:srgbClr val="0D0D0D"/>
              </a:solidFill>
              <a:latin typeface="Roboto"/>
              <a:ea typeface="Roboto"/>
              <a:cs typeface="Roboto"/>
              <a:sym typeface="Roboto"/>
            </a:endParaRPr>
          </a:p>
        </p:txBody>
      </p:sp>
      <p:pic>
        <p:nvPicPr>
          <p:cNvPr id="104" name="Google Shape;104;p19"/>
          <p:cNvPicPr preferRelativeResize="0"/>
          <p:nvPr/>
        </p:nvPicPr>
        <p:blipFill>
          <a:blip r:embed="rId3">
            <a:alphaModFix/>
          </a:blip>
          <a:stretch>
            <a:fillRect/>
          </a:stretch>
        </p:blipFill>
        <p:spPr>
          <a:xfrm>
            <a:off x="241725" y="934025"/>
            <a:ext cx="8406850" cy="3049300"/>
          </a:xfrm>
          <a:prstGeom prst="rect">
            <a:avLst/>
          </a:prstGeom>
          <a:noFill/>
          <a:ln>
            <a:noFill/>
          </a:ln>
        </p:spPr>
      </p:pic>
      <p:sp>
        <p:nvSpPr>
          <p:cNvPr id="105" name="Google Shape;105;p19"/>
          <p:cNvSpPr txBox="1"/>
          <p:nvPr/>
        </p:nvSpPr>
        <p:spPr>
          <a:xfrm>
            <a:off x="578925" y="4121725"/>
            <a:ext cx="66426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D0D0D"/>
              </a:buClr>
              <a:buSzPts val="1300"/>
              <a:buFont typeface="Roboto"/>
              <a:buChar char="●"/>
            </a:pPr>
            <a:r>
              <a:rPr lang="en" sz="1300">
                <a:solidFill>
                  <a:srgbClr val="0D0D0D"/>
                </a:solidFill>
                <a:latin typeface="Roboto"/>
                <a:ea typeface="Roboto"/>
                <a:cs typeface="Roboto"/>
                <a:sym typeface="Roboto"/>
              </a:rPr>
              <a:t>Found some distorted distribution of 3 variables(will see in video). </a:t>
            </a:r>
            <a:endParaRPr sz="1300">
              <a:solidFill>
                <a:srgbClr val="0D0D0D"/>
              </a:solidFill>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latin typeface="Roboto"/>
                <a:ea typeface="Roboto"/>
                <a:cs typeface="Roboto"/>
                <a:sym typeface="Roboto"/>
              </a:rPr>
              <a:t>Applied clipping in 3 columns. </a:t>
            </a:r>
            <a:endParaRPr sz="1300">
              <a:solidFill>
                <a:srgbClr val="0D0D0D"/>
              </a:solidFill>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latin typeface="Roboto"/>
                <a:ea typeface="Roboto"/>
                <a:cs typeface="Roboto"/>
                <a:sym typeface="Roboto"/>
              </a:rPr>
              <a:t>After splitting, </a:t>
            </a:r>
            <a:r>
              <a:rPr lang="en" sz="1300">
                <a:solidFill>
                  <a:srgbClr val="0D0D0D"/>
                </a:solidFill>
                <a:latin typeface="Roboto"/>
                <a:ea typeface="Roboto"/>
                <a:cs typeface="Roboto"/>
                <a:sym typeface="Roboto"/>
              </a:rPr>
              <a:t>MinMax Scaling</a:t>
            </a:r>
            <a:r>
              <a:rPr lang="en" sz="1300">
                <a:solidFill>
                  <a:srgbClr val="0D0D0D"/>
                </a:solidFill>
                <a:latin typeface="Roboto"/>
                <a:ea typeface="Roboto"/>
                <a:cs typeface="Roboto"/>
                <a:sym typeface="Roboto"/>
              </a:rPr>
              <a:t> used.</a:t>
            </a:r>
            <a:endParaRPr sz="1300">
              <a:solidFill>
                <a:srgbClr val="0D0D0D"/>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84850" y="78425"/>
            <a:ext cx="8520600" cy="791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000" u="sng"/>
              <a:t>MODEL DEVELOPMENT, TRAINING</a:t>
            </a:r>
            <a:endParaRPr b="1" sz="3000" u="sng"/>
          </a:p>
          <a:p>
            <a:pPr indent="0" lvl="0" marL="0" rtl="0" algn="ctr">
              <a:spcBef>
                <a:spcPts val="0"/>
              </a:spcBef>
              <a:spcAft>
                <a:spcPts val="0"/>
              </a:spcAft>
              <a:buNone/>
            </a:pPr>
            <a:r>
              <a:rPr b="1" lang="en" sz="3000" u="sng"/>
              <a:t>AND EVALUATION </a:t>
            </a:r>
            <a:endParaRPr b="1" sz="3000" u="sng"/>
          </a:p>
        </p:txBody>
      </p:sp>
      <p:sp>
        <p:nvSpPr>
          <p:cNvPr id="111" name="Google Shape;111;p20"/>
          <p:cNvSpPr txBox="1"/>
          <p:nvPr/>
        </p:nvSpPr>
        <p:spPr>
          <a:xfrm>
            <a:off x="475125" y="1826750"/>
            <a:ext cx="6642600" cy="24165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rgbClr val="0D0D0D"/>
              </a:buClr>
              <a:buSzPts val="2200"/>
              <a:buFont typeface="Roboto"/>
              <a:buChar char="●"/>
            </a:pPr>
            <a:r>
              <a:rPr lang="en" sz="2200">
                <a:solidFill>
                  <a:srgbClr val="0D0D0D"/>
                </a:solidFill>
                <a:latin typeface="Roboto"/>
                <a:ea typeface="Roboto"/>
                <a:cs typeface="Roboto"/>
                <a:sym typeface="Roboto"/>
              </a:rPr>
              <a:t>Using Support Vector Machines Classifier here</a:t>
            </a:r>
            <a:endParaRPr sz="2200">
              <a:solidFill>
                <a:srgbClr val="0D0D0D"/>
              </a:solidFill>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 sz="2200">
                <a:solidFill>
                  <a:srgbClr val="0D0D0D"/>
                </a:solidFill>
                <a:latin typeface="Roboto"/>
                <a:ea typeface="Roboto"/>
                <a:cs typeface="Roboto"/>
                <a:sym typeface="Roboto"/>
              </a:rPr>
              <a:t>Imported SVC from sklearn.SVM</a:t>
            </a:r>
            <a:endParaRPr sz="2200">
              <a:solidFill>
                <a:srgbClr val="0D0D0D"/>
              </a:solidFill>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 sz="2200">
                <a:solidFill>
                  <a:srgbClr val="0D0D0D"/>
                </a:solidFill>
                <a:latin typeface="Roboto"/>
                <a:ea typeface="Roboto"/>
                <a:cs typeface="Roboto"/>
                <a:sym typeface="Roboto"/>
              </a:rPr>
              <a:t>Imported accuracy_score from sklearn.metrics</a:t>
            </a:r>
            <a:endParaRPr sz="2200">
              <a:solidFill>
                <a:srgbClr val="0D0D0D"/>
              </a:solidFill>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 sz="2200">
                <a:solidFill>
                  <a:srgbClr val="0D0D0D"/>
                </a:solidFill>
                <a:latin typeface="Roboto"/>
                <a:ea typeface="Roboto"/>
                <a:cs typeface="Roboto"/>
                <a:sym typeface="Roboto"/>
              </a:rPr>
              <a:t>Trained SVC model with Linear Kernel</a:t>
            </a:r>
            <a:endParaRPr sz="2200">
              <a:solidFill>
                <a:srgbClr val="0D0D0D"/>
              </a:solidFill>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 sz="2200">
                <a:solidFill>
                  <a:srgbClr val="0D0D0D"/>
                </a:solidFill>
                <a:latin typeface="Roboto"/>
                <a:ea typeface="Roboto"/>
                <a:cs typeface="Roboto"/>
                <a:sym typeface="Roboto"/>
              </a:rPr>
              <a:t>Found Accuracy score on Training dataset</a:t>
            </a:r>
            <a:endParaRPr sz="2200">
              <a:solidFill>
                <a:srgbClr val="0D0D0D"/>
              </a:solidFill>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 sz="2200">
                <a:solidFill>
                  <a:srgbClr val="0D0D0D"/>
                </a:solidFill>
                <a:latin typeface="Roboto"/>
                <a:ea typeface="Roboto"/>
                <a:cs typeface="Roboto"/>
                <a:sym typeface="Roboto"/>
              </a:rPr>
              <a:t>Found Accuracy score on Testing dataset</a:t>
            </a:r>
            <a:endParaRPr sz="2200">
              <a:solidFill>
                <a:srgbClr val="0D0D0D"/>
              </a:solidFill>
              <a:latin typeface="Roboto"/>
              <a:ea typeface="Roboto"/>
              <a:cs typeface="Roboto"/>
              <a:sym typeface="Roboto"/>
            </a:endParaRPr>
          </a:p>
          <a:p>
            <a:pPr indent="0" lvl="0" marL="0" rtl="0" algn="l">
              <a:spcBef>
                <a:spcPts val="0"/>
              </a:spcBef>
              <a:spcAft>
                <a:spcPts val="0"/>
              </a:spcAft>
              <a:buNone/>
            </a:pPr>
            <a:r>
              <a:t/>
            </a:r>
            <a:endParaRPr sz="1300">
              <a:solidFill>
                <a:srgbClr val="0D0D0D"/>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184850" y="78425"/>
            <a:ext cx="8520600" cy="79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u="sng"/>
              <a:t>WEB INTERFACE</a:t>
            </a:r>
            <a:endParaRPr b="1" sz="3000" u="sng"/>
          </a:p>
        </p:txBody>
      </p:sp>
      <p:sp>
        <p:nvSpPr>
          <p:cNvPr id="117" name="Google Shape;117;p21"/>
          <p:cNvSpPr txBox="1"/>
          <p:nvPr/>
        </p:nvSpPr>
        <p:spPr>
          <a:xfrm>
            <a:off x="682725" y="1077125"/>
            <a:ext cx="66426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0D0D0D"/>
              </a:buClr>
              <a:buSzPts val="1700"/>
              <a:buFont typeface="Roboto"/>
              <a:buChar char="●"/>
            </a:pPr>
            <a:r>
              <a:rPr lang="en" sz="1700">
                <a:solidFill>
                  <a:srgbClr val="0D0D0D"/>
                </a:solidFill>
                <a:latin typeface="Roboto"/>
                <a:ea typeface="Roboto"/>
                <a:cs typeface="Roboto"/>
                <a:sym typeface="Roboto"/>
              </a:rPr>
              <a:t>Make HTML/CSS website form </a:t>
            </a:r>
            <a:endParaRPr sz="1700">
              <a:solidFill>
                <a:srgbClr val="0D0D0D"/>
              </a:solidFill>
              <a:latin typeface="Roboto"/>
              <a:ea typeface="Roboto"/>
              <a:cs typeface="Roboto"/>
              <a:sym typeface="Roboto"/>
            </a:endParaRPr>
          </a:p>
          <a:p>
            <a:pPr indent="-336550" lvl="0" marL="457200" rtl="0" algn="l">
              <a:spcBef>
                <a:spcPts val="0"/>
              </a:spcBef>
              <a:spcAft>
                <a:spcPts val="0"/>
              </a:spcAft>
              <a:buClr>
                <a:srgbClr val="0D0D0D"/>
              </a:buClr>
              <a:buSzPts val="1700"/>
              <a:buFont typeface="Roboto"/>
              <a:buChar char="●"/>
            </a:pPr>
            <a:r>
              <a:rPr lang="en" sz="1700">
                <a:solidFill>
                  <a:srgbClr val="0D0D0D"/>
                </a:solidFill>
                <a:latin typeface="Roboto"/>
                <a:ea typeface="Roboto"/>
                <a:cs typeface="Roboto"/>
                <a:sym typeface="Roboto"/>
              </a:rPr>
              <a:t>Add appropriate tags </a:t>
            </a:r>
            <a:endParaRPr sz="1700">
              <a:solidFill>
                <a:srgbClr val="0D0D0D"/>
              </a:solidFill>
              <a:latin typeface="Roboto"/>
              <a:ea typeface="Roboto"/>
              <a:cs typeface="Roboto"/>
              <a:sym typeface="Roboto"/>
            </a:endParaRPr>
          </a:p>
          <a:p>
            <a:pPr indent="-336550" lvl="0" marL="457200" rtl="0" algn="l">
              <a:spcBef>
                <a:spcPts val="0"/>
              </a:spcBef>
              <a:spcAft>
                <a:spcPts val="0"/>
              </a:spcAft>
              <a:buClr>
                <a:srgbClr val="0D0D0D"/>
              </a:buClr>
              <a:buSzPts val="1700"/>
              <a:buFont typeface="Roboto"/>
              <a:buChar char="●"/>
            </a:pPr>
            <a:r>
              <a:rPr lang="en" sz="1700">
                <a:solidFill>
                  <a:srgbClr val="0D0D0D"/>
                </a:solidFill>
                <a:latin typeface="Roboto"/>
                <a:ea typeface="Roboto"/>
                <a:cs typeface="Roboto"/>
                <a:sym typeface="Roboto"/>
              </a:rPr>
              <a:t>Create FLASK app</a:t>
            </a:r>
            <a:endParaRPr sz="1700">
              <a:solidFill>
                <a:srgbClr val="0D0D0D"/>
              </a:solidFill>
              <a:latin typeface="Roboto"/>
              <a:ea typeface="Roboto"/>
              <a:cs typeface="Roboto"/>
              <a:sym typeface="Roboto"/>
            </a:endParaRPr>
          </a:p>
          <a:p>
            <a:pPr indent="-336550" lvl="0" marL="457200" rtl="0" algn="l">
              <a:spcBef>
                <a:spcPts val="0"/>
              </a:spcBef>
              <a:spcAft>
                <a:spcPts val="0"/>
              </a:spcAft>
              <a:buClr>
                <a:srgbClr val="0D0D0D"/>
              </a:buClr>
              <a:buSzPts val="1700"/>
              <a:buFont typeface="Roboto"/>
              <a:buChar char="●"/>
            </a:pPr>
            <a:r>
              <a:rPr lang="en" sz="1700">
                <a:solidFill>
                  <a:srgbClr val="0D0D0D"/>
                </a:solidFill>
                <a:latin typeface="Roboto"/>
                <a:ea typeface="Roboto"/>
                <a:cs typeface="Roboto"/>
                <a:sym typeface="Roboto"/>
              </a:rPr>
              <a:t>Create API routing to EXTRACT INPUT DATA from form</a:t>
            </a:r>
            <a:endParaRPr sz="1700">
              <a:solidFill>
                <a:srgbClr val="0D0D0D"/>
              </a:solidFill>
              <a:latin typeface="Roboto"/>
              <a:ea typeface="Roboto"/>
              <a:cs typeface="Roboto"/>
              <a:sym typeface="Roboto"/>
            </a:endParaRPr>
          </a:p>
          <a:p>
            <a:pPr indent="-336550" lvl="0" marL="457200" rtl="0" algn="l">
              <a:spcBef>
                <a:spcPts val="0"/>
              </a:spcBef>
              <a:spcAft>
                <a:spcPts val="0"/>
              </a:spcAft>
              <a:buClr>
                <a:srgbClr val="0D0D0D"/>
              </a:buClr>
              <a:buSzPts val="1700"/>
              <a:buFont typeface="Roboto"/>
              <a:buChar char="●"/>
            </a:pPr>
            <a:r>
              <a:rPr lang="en" sz="1700">
                <a:solidFill>
                  <a:srgbClr val="0D0D0D"/>
                </a:solidFill>
                <a:latin typeface="Roboto"/>
                <a:ea typeface="Roboto"/>
                <a:cs typeface="Roboto"/>
                <a:sym typeface="Roboto"/>
              </a:rPr>
              <a:t>Run ML model code </a:t>
            </a:r>
            <a:endParaRPr sz="1700">
              <a:solidFill>
                <a:srgbClr val="0D0D0D"/>
              </a:solidFill>
              <a:latin typeface="Roboto"/>
              <a:ea typeface="Roboto"/>
              <a:cs typeface="Roboto"/>
              <a:sym typeface="Roboto"/>
            </a:endParaRPr>
          </a:p>
          <a:p>
            <a:pPr indent="-336550" lvl="0" marL="457200" rtl="0" algn="l">
              <a:spcBef>
                <a:spcPts val="0"/>
              </a:spcBef>
              <a:spcAft>
                <a:spcPts val="0"/>
              </a:spcAft>
              <a:buClr>
                <a:srgbClr val="0D0D0D"/>
              </a:buClr>
              <a:buSzPts val="1700"/>
              <a:buFont typeface="Roboto"/>
              <a:buChar char="●"/>
            </a:pPr>
            <a:r>
              <a:rPr lang="en" sz="1700">
                <a:solidFill>
                  <a:srgbClr val="0D0D0D"/>
                </a:solidFill>
                <a:latin typeface="Roboto"/>
                <a:ea typeface="Roboto"/>
                <a:cs typeface="Roboto"/>
                <a:sym typeface="Roboto"/>
              </a:rPr>
              <a:t>Return result to end-user </a:t>
            </a:r>
            <a:endParaRPr sz="1700">
              <a:solidFill>
                <a:srgbClr val="0D0D0D"/>
              </a:solidFill>
              <a:latin typeface="Roboto"/>
              <a:ea typeface="Roboto"/>
              <a:cs typeface="Roboto"/>
              <a:sym typeface="Roboto"/>
            </a:endParaRPr>
          </a:p>
        </p:txBody>
      </p:sp>
      <p:sp>
        <p:nvSpPr>
          <p:cNvPr id="118" name="Google Shape;118;p21"/>
          <p:cNvSpPr txBox="1"/>
          <p:nvPr/>
        </p:nvSpPr>
        <p:spPr>
          <a:xfrm>
            <a:off x="420375" y="4317800"/>
            <a:ext cx="8150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0000"/>
                </a:solidFill>
                <a:latin typeface="Roboto"/>
                <a:ea typeface="Roboto"/>
                <a:cs typeface="Roboto"/>
                <a:sym typeface="Roboto"/>
              </a:rPr>
              <a:t>Note: I </a:t>
            </a:r>
            <a:r>
              <a:rPr lang="en" sz="1500">
                <a:solidFill>
                  <a:srgbClr val="FF0000"/>
                </a:solidFill>
                <a:latin typeface="Roboto"/>
                <a:ea typeface="Roboto"/>
                <a:cs typeface="Roboto"/>
                <a:sym typeface="Roboto"/>
              </a:rPr>
              <a:t>don't</a:t>
            </a:r>
            <a:r>
              <a:rPr lang="en" sz="1500">
                <a:solidFill>
                  <a:srgbClr val="FF0000"/>
                </a:solidFill>
                <a:latin typeface="Roboto"/>
                <a:ea typeface="Roboto"/>
                <a:cs typeface="Roboto"/>
                <a:sym typeface="Roboto"/>
              </a:rPr>
              <a:t> know how to make web interface but will learn and will complete </a:t>
            </a:r>
            <a:r>
              <a:rPr lang="en" sz="1500">
                <a:solidFill>
                  <a:srgbClr val="FF0000"/>
                </a:solidFill>
                <a:latin typeface="Roboto"/>
                <a:ea typeface="Roboto"/>
                <a:cs typeface="Roboto"/>
                <a:sym typeface="Roboto"/>
              </a:rPr>
              <a:t>this project. </a:t>
            </a:r>
            <a:endParaRPr sz="1500">
              <a:solidFill>
                <a:srgbClr val="FF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