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7" d="100"/>
          <a:sy n="237" d="100"/>
        </p:scale>
        <p:origin x="438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87598" y="2747223"/>
            <a:ext cx="924560" cy="541020"/>
          </a:xfrm>
          <a:custGeom>
            <a:avLst/>
            <a:gdLst/>
            <a:ahLst/>
            <a:cxnLst/>
            <a:rect l="l" t="t" r="r" b="b"/>
            <a:pathLst>
              <a:path w="924560" h="541020">
                <a:moveTo>
                  <a:pt x="540695" y="0"/>
                </a:moveTo>
                <a:lnTo>
                  <a:pt x="0" y="540723"/>
                </a:lnTo>
                <a:lnTo>
                  <a:pt x="767438" y="540723"/>
                </a:lnTo>
                <a:lnTo>
                  <a:pt x="924435" y="383724"/>
                </a:lnTo>
                <a:lnTo>
                  <a:pt x="54069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00837" y="2575346"/>
            <a:ext cx="758190" cy="713105"/>
          </a:xfrm>
          <a:custGeom>
            <a:avLst/>
            <a:gdLst/>
            <a:ahLst/>
            <a:cxnLst/>
            <a:rect l="l" t="t" r="r" b="b"/>
            <a:pathLst>
              <a:path w="758189" h="713104">
                <a:moveTo>
                  <a:pt x="555580" y="0"/>
                </a:moveTo>
                <a:lnTo>
                  <a:pt x="0" y="556402"/>
                </a:lnTo>
                <a:lnTo>
                  <a:pt x="156815" y="712600"/>
                </a:lnTo>
                <a:lnTo>
                  <a:pt x="247504" y="712600"/>
                </a:lnTo>
                <a:lnTo>
                  <a:pt x="757845" y="202250"/>
                </a:lnTo>
                <a:lnTo>
                  <a:pt x="55558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917" y="1109028"/>
            <a:ext cx="5538865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7917" y="1861006"/>
            <a:ext cx="5538865" cy="810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34726" y="893420"/>
            <a:ext cx="612140" cy="939800"/>
          </a:xfrm>
          <a:custGeom>
            <a:avLst/>
            <a:gdLst/>
            <a:ahLst/>
            <a:cxnLst/>
            <a:rect l="l" t="t" r="r" b="b"/>
            <a:pathLst>
              <a:path w="612139" h="939800">
                <a:moveTo>
                  <a:pt x="555985" y="0"/>
                </a:moveTo>
                <a:lnTo>
                  <a:pt x="0" y="555604"/>
                </a:lnTo>
                <a:lnTo>
                  <a:pt x="383987" y="939332"/>
                </a:lnTo>
                <a:lnTo>
                  <a:pt x="612022" y="711465"/>
                </a:lnTo>
                <a:lnTo>
                  <a:pt x="612022" y="55994"/>
                </a:lnTo>
                <a:lnTo>
                  <a:pt x="555985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41762" y="12"/>
            <a:ext cx="1805305" cy="1479550"/>
          </a:xfrm>
          <a:custGeom>
            <a:avLst/>
            <a:gdLst/>
            <a:ahLst/>
            <a:cxnLst/>
            <a:rect l="l" t="t" r="r" b="b"/>
            <a:pathLst>
              <a:path w="1805304" h="1479550">
                <a:moveTo>
                  <a:pt x="1779358" y="923798"/>
                </a:moveTo>
                <a:lnTo>
                  <a:pt x="1577733" y="721537"/>
                </a:lnTo>
                <a:lnTo>
                  <a:pt x="1021753" y="1277137"/>
                </a:lnTo>
                <a:lnTo>
                  <a:pt x="1223352" y="1479397"/>
                </a:lnTo>
                <a:lnTo>
                  <a:pt x="1779358" y="923798"/>
                </a:lnTo>
                <a:close/>
              </a:path>
              <a:path w="1805304" h="1479550">
                <a:moveTo>
                  <a:pt x="1804962" y="0"/>
                </a:moveTo>
                <a:lnTo>
                  <a:pt x="0" y="0"/>
                </a:lnTo>
                <a:lnTo>
                  <a:pt x="983132" y="983132"/>
                </a:lnTo>
                <a:lnTo>
                  <a:pt x="1804962" y="161290"/>
                </a:lnTo>
                <a:lnTo>
                  <a:pt x="180496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9921" y="260676"/>
            <a:ext cx="777240" cy="838835"/>
          </a:xfrm>
          <a:custGeom>
            <a:avLst/>
            <a:gdLst/>
            <a:ahLst/>
            <a:cxnLst/>
            <a:rect l="l" t="t" r="r" b="b"/>
            <a:pathLst>
              <a:path w="777239" h="838835">
                <a:moveTo>
                  <a:pt x="776834" y="0"/>
                </a:moveTo>
                <a:lnTo>
                  <a:pt x="0" y="776847"/>
                </a:lnTo>
                <a:lnTo>
                  <a:pt x="62240" y="838295"/>
                </a:lnTo>
                <a:lnTo>
                  <a:pt x="776834" y="123688"/>
                </a:lnTo>
                <a:lnTo>
                  <a:pt x="77683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11" y="545628"/>
            <a:ext cx="5617476" cy="295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rwebsite.com/" TargetMode="External"/><Relationship Id="rId5" Type="http://schemas.openxmlformats.org/officeDocument/2006/relationships/hyperlink" Target="mailto:youremail@email.com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17" y="1109028"/>
            <a:ext cx="2268220" cy="5949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505"/>
              </a:spcBef>
            </a:pP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Quantum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Machine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17" y="1861006"/>
            <a:ext cx="1971039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8335">
              <a:lnSpc>
                <a:spcPct val="108200"/>
              </a:lnSpc>
              <a:spcBef>
                <a:spcPts val="100"/>
              </a:spcBef>
            </a:pPr>
            <a:r>
              <a:rPr sz="1200" spc="85" dirty="0">
                <a:solidFill>
                  <a:srgbClr val="FFFFFF"/>
                </a:solidFill>
                <a:latin typeface="Cambria"/>
                <a:cs typeface="Cambria"/>
              </a:rPr>
              <a:t>Name-</a:t>
            </a:r>
            <a:r>
              <a:rPr sz="12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Ashu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Ishan </a:t>
            </a:r>
            <a:r>
              <a:rPr sz="1200" spc="-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Cambria"/>
                <a:cs typeface="Cambria"/>
              </a:rPr>
              <a:t>Sec-</a:t>
            </a:r>
            <a:r>
              <a:rPr sz="12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AI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Cambria"/>
                <a:cs typeface="Cambria"/>
              </a:rPr>
              <a:t>ML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Cambria"/>
                <a:cs typeface="Cambria"/>
              </a:rPr>
              <a:t>Roll-17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University</a:t>
            </a: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Roll</a:t>
            </a:r>
            <a:r>
              <a:rPr sz="12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No.-2019468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24449" y="346792"/>
            <a:ext cx="2922905" cy="2428240"/>
            <a:chOff x="2924449" y="346792"/>
            <a:chExt cx="2922905" cy="2428240"/>
          </a:xfrm>
        </p:grpSpPr>
        <p:sp>
          <p:nvSpPr>
            <p:cNvPr id="4" name="object 4"/>
            <p:cNvSpPr/>
            <p:nvPr/>
          </p:nvSpPr>
          <p:spPr>
            <a:xfrm>
              <a:off x="3569360" y="713562"/>
              <a:ext cx="2277745" cy="2061210"/>
            </a:xfrm>
            <a:custGeom>
              <a:avLst/>
              <a:gdLst/>
              <a:ahLst/>
              <a:cxnLst/>
              <a:rect l="l" t="t" r="r" b="b"/>
              <a:pathLst>
                <a:path w="2277745" h="2061210">
                  <a:moveTo>
                    <a:pt x="940117" y="1208417"/>
                  </a:moveTo>
                  <a:lnTo>
                    <a:pt x="556412" y="824699"/>
                  </a:lnTo>
                  <a:lnTo>
                    <a:pt x="0" y="1380299"/>
                  </a:lnTo>
                  <a:lnTo>
                    <a:pt x="384530" y="1764030"/>
                  </a:lnTo>
                  <a:lnTo>
                    <a:pt x="940117" y="1208417"/>
                  </a:lnTo>
                  <a:close/>
                </a:path>
                <a:path w="2277745" h="2061210">
                  <a:moveTo>
                    <a:pt x="2277376" y="396887"/>
                  </a:moveTo>
                  <a:lnTo>
                    <a:pt x="1880641" y="0"/>
                  </a:lnTo>
                  <a:lnTo>
                    <a:pt x="850112" y="1030922"/>
                  </a:lnTo>
                  <a:lnTo>
                    <a:pt x="1880641" y="2061057"/>
                  </a:lnTo>
                  <a:lnTo>
                    <a:pt x="2277376" y="1664474"/>
                  </a:lnTo>
                  <a:lnTo>
                    <a:pt x="2277376" y="396887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6567" y="1037983"/>
              <a:ext cx="989965" cy="1086485"/>
            </a:xfrm>
            <a:custGeom>
              <a:avLst/>
              <a:gdLst/>
              <a:ahLst/>
              <a:cxnLst/>
              <a:rect l="l" t="t" r="r" b="b"/>
              <a:pathLst>
                <a:path w="989964" h="1086485">
                  <a:moveTo>
                    <a:pt x="955941" y="61429"/>
                  </a:moveTo>
                  <a:lnTo>
                    <a:pt x="894486" y="0"/>
                  </a:lnTo>
                  <a:lnTo>
                    <a:pt x="0" y="893686"/>
                  </a:lnTo>
                  <a:lnTo>
                    <a:pt x="62230" y="955929"/>
                  </a:lnTo>
                  <a:lnTo>
                    <a:pt x="955941" y="61429"/>
                  </a:lnTo>
                  <a:close/>
                </a:path>
                <a:path w="989964" h="1086485">
                  <a:moveTo>
                    <a:pt x="989584" y="530656"/>
                  </a:moveTo>
                  <a:lnTo>
                    <a:pt x="787323" y="328409"/>
                  </a:lnTo>
                  <a:lnTo>
                    <a:pt x="231736" y="883996"/>
                  </a:lnTo>
                  <a:lnTo>
                    <a:pt x="433971" y="1086269"/>
                  </a:lnTo>
                  <a:lnTo>
                    <a:pt x="989584" y="530656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4449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2717" y="0"/>
                  </a:moveTo>
                  <a:lnTo>
                    <a:pt x="0" y="282726"/>
                  </a:lnTo>
                  <a:lnTo>
                    <a:pt x="282717" y="566251"/>
                  </a:lnTo>
                  <a:lnTo>
                    <a:pt x="566272" y="282726"/>
                  </a:lnTo>
                  <a:lnTo>
                    <a:pt x="28271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8662" y="499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23266" y="0"/>
                  </a:moveTo>
                  <a:lnTo>
                    <a:pt x="38557" y="0"/>
                  </a:lnTo>
                  <a:lnTo>
                    <a:pt x="23724" y="2973"/>
                  </a:lnTo>
                  <a:lnTo>
                    <a:pt x="11449" y="11140"/>
                  </a:lnTo>
                  <a:lnTo>
                    <a:pt x="3088" y="23375"/>
                  </a:lnTo>
                  <a:lnTo>
                    <a:pt x="0" y="38551"/>
                  </a:lnTo>
                  <a:lnTo>
                    <a:pt x="0" y="224049"/>
                  </a:lnTo>
                  <a:lnTo>
                    <a:pt x="2972" y="238864"/>
                  </a:lnTo>
                  <a:lnTo>
                    <a:pt x="11140" y="251047"/>
                  </a:lnTo>
                  <a:lnTo>
                    <a:pt x="23377" y="259167"/>
                  </a:lnTo>
                  <a:lnTo>
                    <a:pt x="38557" y="261792"/>
                  </a:lnTo>
                  <a:lnTo>
                    <a:pt x="223266" y="261792"/>
                  </a:lnTo>
                  <a:lnTo>
                    <a:pt x="238098" y="258830"/>
                  </a:lnTo>
                  <a:lnTo>
                    <a:pt x="250374" y="250748"/>
                  </a:lnTo>
                  <a:lnTo>
                    <a:pt x="253315" y="246528"/>
                  </a:lnTo>
                  <a:lnTo>
                    <a:pt x="38557" y="246528"/>
                  </a:lnTo>
                  <a:lnTo>
                    <a:pt x="29492" y="244696"/>
                  </a:lnTo>
                  <a:lnTo>
                    <a:pt x="22090" y="239702"/>
                  </a:lnTo>
                  <a:lnTo>
                    <a:pt x="17100" y="232300"/>
                  </a:lnTo>
                  <a:lnTo>
                    <a:pt x="15270" y="223241"/>
                  </a:lnTo>
                  <a:lnTo>
                    <a:pt x="15270" y="38551"/>
                  </a:lnTo>
                  <a:lnTo>
                    <a:pt x="17100" y="29486"/>
                  </a:lnTo>
                  <a:lnTo>
                    <a:pt x="22090" y="22083"/>
                  </a:lnTo>
                  <a:lnTo>
                    <a:pt x="29521" y="17085"/>
                  </a:lnTo>
                  <a:lnTo>
                    <a:pt x="38557" y="15261"/>
                  </a:lnTo>
                  <a:lnTo>
                    <a:pt x="253881" y="15261"/>
                  </a:lnTo>
                  <a:lnTo>
                    <a:pt x="250576" y="11237"/>
                  </a:lnTo>
                  <a:lnTo>
                    <a:pt x="244731" y="6433"/>
                  </a:lnTo>
                  <a:lnTo>
                    <a:pt x="238132" y="2908"/>
                  </a:lnTo>
                  <a:lnTo>
                    <a:pt x="230927" y="739"/>
                  </a:lnTo>
                  <a:lnTo>
                    <a:pt x="223266" y="0"/>
                  </a:lnTo>
                  <a:close/>
                </a:path>
                <a:path w="262254" h="262255">
                  <a:moveTo>
                    <a:pt x="198422" y="31152"/>
                  </a:moveTo>
                  <a:lnTo>
                    <a:pt x="190347" y="31312"/>
                  </a:lnTo>
                  <a:lnTo>
                    <a:pt x="180715" y="31312"/>
                  </a:lnTo>
                  <a:lnTo>
                    <a:pt x="176692" y="32122"/>
                  </a:lnTo>
                  <a:lnTo>
                    <a:pt x="137799" y="52685"/>
                  </a:lnTo>
                  <a:lnTo>
                    <a:pt x="130911" y="76294"/>
                  </a:lnTo>
                  <a:lnTo>
                    <a:pt x="130911" y="108405"/>
                  </a:lnTo>
                  <a:lnTo>
                    <a:pt x="111648" y="108405"/>
                  </a:lnTo>
                  <a:lnTo>
                    <a:pt x="107624" y="111620"/>
                  </a:lnTo>
                  <a:lnTo>
                    <a:pt x="107624" y="150171"/>
                  </a:lnTo>
                  <a:lnTo>
                    <a:pt x="110825" y="154186"/>
                  </a:lnTo>
                  <a:lnTo>
                    <a:pt x="130911" y="154186"/>
                  </a:lnTo>
                  <a:lnTo>
                    <a:pt x="130911" y="246528"/>
                  </a:lnTo>
                  <a:lnTo>
                    <a:pt x="146182" y="246528"/>
                  </a:lnTo>
                  <a:lnTo>
                    <a:pt x="146182" y="142134"/>
                  </a:lnTo>
                  <a:lnTo>
                    <a:pt x="143594" y="138921"/>
                  </a:lnTo>
                  <a:lnTo>
                    <a:pt x="122895" y="138921"/>
                  </a:lnTo>
                  <a:lnTo>
                    <a:pt x="122895" y="123669"/>
                  </a:lnTo>
                  <a:lnTo>
                    <a:pt x="142951" y="123669"/>
                  </a:lnTo>
                  <a:lnTo>
                    <a:pt x="146974" y="120453"/>
                  </a:lnTo>
                  <a:lnTo>
                    <a:pt x="146182" y="115631"/>
                  </a:lnTo>
                  <a:lnTo>
                    <a:pt x="146182" y="64245"/>
                  </a:lnTo>
                  <a:lnTo>
                    <a:pt x="182331" y="46576"/>
                  </a:lnTo>
                  <a:lnTo>
                    <a:pt x="187147" y="46576"/>
                  </a:lnTo>
                  <a:lnTo>
                    <a:pt x="191140" y="45777"/>
                  </a:lnTo>
                  <a:lnTo>
                    <a:pt x="228657" y="45777"/>
                  </a:lnTo>
                  <a:lnTo>
                    <a:pt x="228904" y="44171"/>
                  </a:lnTo>
                  <a:lnTo>
                    <a:pt x="229697" y="40148"/>
                  </a:lnTo>
                  <a:lnTo>
                    <a:pt x="227289" y="36944"/>
                  </a:lnTo>
                  <a:lnTo>
                    <a:pt x="223266" y="35335"/>
                  </a:lnTo>
                  <a:lnTo>
                    <a:pt x="215190" y="33239"/>
                  </a:lnTo>
                  <a:lnTo>
                    <a:pt x="206806" y="31819"/>
                  </a:lnTo>
                  <a:lnTo>
                    <a:pt x="198422" y="31152"/>
                  </a:lnTo>
                  <a:close/>
                </a:path>
                <a:path w="262254" h="262255">
                  <a:moveTo>
                    <a:pt x="198363" y="65852"/>
                  </a:moveTo>
                  <a:lnTo>
                    <a:pt x="193548" y="65852"/>
                  </a:lnTo>
                  <a:lnTo>
                    <a:pt x="191140" y="66650"/>
                  </a:lnTo>
                  <a:lnTo>
                    <a:pt x="181543" y="69627"/>
                  </a:lnTo>
                  <a:lnTo>
                    <a:pt x="174578" y="74783"/>
                  </a:lnTo>
                  <a:lnTo>
                    <a:pt x="170474" y="81915"/>
                  </a:lnTo>
                  <a:lnTo>
                    <a:pt x="169468" y="90748"/>
                  </a:lnTo>
                  <a:lnTo>
                    <a:pt x="169468" y="119655"/>
                  </a:lnTo>
                  <a:lnTo>
                    <a:pt x="172669" y="123669"/>
                  </a:lnTo>
                  <a:lnTo>
                    <a:pt x="205618" y="123669"/>
                  </a:lnTo>
                  <a:lnTo>
                    <a:pt x="201594" y="138921"/>
                  </a:lnTo>
                  <a:lnTo>
                    <a:pt x="172669" y="138921"/>
                  </a:lnTo>
                  <a:lnTo>
                    <a:pt x="168645" y="142134"/>
                  </a:lnTo>
                  <a:lnTo>
                    <a:pt x="169468" y="146148"/>
                  </a:lnTo>
                  <a:lnTo>
                    <a:pt x="169468" y="246528"/>
                  </a:lnTo>
                  <a:lnTo>
                    <a:pt x="184708" y="246528"/>
                  </a:lnTo>
                  <a:lnTo>
                    <a:pt x="184708" y="154186"/>
                  </a:lnTo>
                  <a:lnTo>
                    <a:pt x="211226" y="154186"/>
                  </a:lnTo>
                  <a:lnTo>
                    <a:pt x="214426" y="151781"/>
                  </a:lnTo>
                  <a:lnTo>
                    <a:pt x="215249" y="148565"/>
                  </a:lnTo>
                  <a:lnTo>
                    <a:pt x="222473" y="118049"/>
                  </a:lnTo>
                  <a:lnTo>
                    <a:pt x="223266" y="115631"/>
                  </a:lnTo>
                  <a:lnTo>
                    <a:pt x="221681" y="110822"/>
                  </a:lnTo>
                  <a:lnTo>
                    <a:pt x="220065" y="109215"/>
                  </a:lnTo>
                  <a:lnTo>
                    <a:pt x="218852" y="108405"/>
                  </a:lnTo>
                  <a:lnTo>
                    <a:pt x="184708" y="108405"/>
                  </a:lnTo>
                  <a:lnTo>
                    <a:pt x="184708" y="87532"/>
                  </a:lnTo>
                  <a:lnTo>
                    <a:pt x="185531" y="83521"/>
                  </a:lnTo>
                  <a:lnTo>
                    <a:pt x="194370" y="81915"/>
                  </a:lnTo>
                  <a:lnTo>
                    <a:pt x="197571" y="81915"/>
                  </a:lnTo>
                  <a:lnTo>
                    <a:pt x="199186" y="81104"/>
                  </a:lnTo>
                  <a:lnTo>
                    <a:pt x="222464" y="81104"/>
                  </a:lnTo>
                  <a:lnTo>
                    <a:pt x="224058" y="79497"/>
                  </a:lnTo>
                  <a:lnTo>
                    <a:pt x="224058" y="77888"/>
                  </a:lnTo>
                  <a:lnTo>
                    <a:pt x="225515" y="67458"/>
                  </a:lnTo>
                  <a:lnTo>
                    <a:pt x="210433" y="67458"/>
                  </a:lnTo>
                  <a:lnTo>
                    <a:pt x="207203" y="66650"/>
                  </a:lnTo>
                  <a:lnTo>
                    <a:pt x="203210" y="66650"/>
                  </a:lnTo>
                  <a:lnTo>
                    <a:pt x="198363" y="65852"/>
                  </a:lnTo>
                  <a:close/>
                </a:path>
                <a:path w="262254" h="262255">
                  <a:moveTo>
                    <a:pt x="253881" y="15261"/>
                  </a:moveTo>
                  <a:lnTo>
                    <a:pt x="223266" y="15261"/>
                  </a:lnTo>
                  <a:lnTo>
                    <a:pt x="232330" y="17091"/>
                  </a:lnTo>
                  <a:lnTo>
                    <a:pt x="239732" y="22083"/>
                  </a:lnTo>
                  <a:lnTo>
                    <a:pt x="244722" y="29486"/>
                  </a:lnTo>
                  <a:lnTo>
                    <a:pt x="246552" y="38551"/>
                  </a:lnTo>
                  <a:lnTo>
                    <a:pt x="246552" y="224049"/>
                  </a:lnTo>
                  <a:lnTo>
                    <a:pt x="244722" y="233095"/>
                  </a:lnTo>
                  <a:lnTo>
                    <a:pt x="239732" y="240410"/>
                  </a:lnTo>
                  <a:lnTo>
                    <a:pt x="232330" y="245164"/>
                  </a:lnTo>
                  <a:lnTo>
                    <a:pt x="223266" y="246528"/>
                  </a:lnTo>
                  <a:lnTo>
                    <a:pt x="253315" y="246528"/>
                  </a:lnTo>
                  <a:lnTo>
                    <a:pt x="258734" y="238752"/>
                  </a:lnTo>
                  <a:lnTo>
                    <a:pt x="261823" y="224049"/>
                  </a:lnTo>
                  <a:lnTo>
                    <a:pt x="261823" y="38551"/>
                  </a:lnTo>
                  <a:lnTo>
                    <a:pt x="261081" y="30894"/>
                  </a:lnTo>
                  <a:lnTo>
                    <a:pt x="258908" y="23688"/>
                  </a:lnTo>
                  <a:lnTo>
                    <a:pt x="255380" y="17085"/>
                  </a:lnTo>
                  <a:lnTo>
                    <a:pt x="253881" y="15261"/>
                  </a:lnTo>
                  <a:close/>
                </a:path>
                <a:path w="262254" h="262255">
                  <a:moveTo>
                    <a:pt x="142951" y="138123"/>
                  </a:moveTo>
                  <a:lnTo>
                    <a:pt x="138927" y="138921"/>
                  </a:lnTo>
                  <a:lnTo>
                    <a:pt x="143594" y="138921"/>
                  </a:lnTo>
                  <a:lnTo>
                    <a:pt x="142951" y="138123"/>
                  </a:lnTo>
                  <a:close/>
                </a:path>
                <a:path w="262254" h="262255">
                  <a:moveTo>
                    <a:pt x="217657" y="107606"/>
                  </a:moveTo>
                  <a:lnTo>
                    <a:pt x="215249" y="108405"/>
                  </a:lnTo>
                  <a:lnTo>
                    <a:pt x="218852" y="108405"/>
                  </a:lnTo>
                  <a:lnTo>
                    <a:pt x="217657" y="107606"/>
                  </a:lnTo>
                  <a:close/>
                </a:path>
                <a:path w="262254" h="262255">
                  <a:moveTo>
                    <a:pt x="222464" y="81104"/>
                  </a:moveTo>
                  <a:lnTo>
                    <a:pt x="204002" y="81104"/>
                  </a:lnTo>
                  <a:lnTo>
                    <a:pt x="208818" y="81915"/>
                  </a:lnTo>
                  <a:lnTo>
                    <a:pt x="212049" y="83521"/>
                  </a:lnTo>
                  <a:lnTo>
                    <a:pt x="213634" y="83521"/>
                  </a:lnTo>
                  <a:lnTo>
                    <a:pt x="215249" y="84319"/>
                  </a:lnTo>
                  <a:lnTo>
                    <a:pt x="219273" y="84319"/>
                  </a:lnTo>
                  <a:lnTo>
                    <a:pt x="222464" y="81104"/>
                  </a:lnTo>
                  <a:close/>
                </a:path>
                <a:path w="262254" h="262255">
                  <a:moveTo>
                    <a:pt x="228657" y="45777"/>
                  </a:moveTo>
                  <a:lnTo>
                    <a:pt x="198363" y="45777"/>
                  </a:lnTo>
                  <a:lnTo>
                    <a:pt x="205618" y="46576"/>
                  </a:lnTo>
                  <a:lnTo>
                    <a:pt x="212841" y="48981"/>
                  </a:lnTo>
                  <a:lnTo>
                    <a:pt x="211866" y="57018"/>
                  </a:lnTo>
                  <a:lnTo>
                    <a:pt x="211226" y="62636"/>
                  </a:lnTo>
                  <a:lnTo>
                    <a:pt x="210433" y="67458"/>
                  </a:lnTo>
                  <a:lnTo>
                    <a:pt x="225515" y="67458"/>
                  </a:lnTo>
                  <a:lnTo>
                    <a:pt x="227205" y="55409"/>
                  </a:lnTo>
                  <a:lnTo>
                    <a:pt x="228657" y="45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36" y="346798"/>
              <a:ext cx="1200150" cy="566420"/>
            </a:xfrm>
            <a:custGeom>
              <a:avLst/>
              <a:gdLst/>
              <a:ahLst/>
              <a:cxnLst/>
              <a:rect l="l" t="t" r="r" b="b"/>
              <a:pathLst>
                <a:path w="1200150" h="566419">
                  <a:moveTo>
                    <a:pt x="566254" y="282727"/>
                  </a:moveTo>
                  <a:lnTo>
                    <a:pt x="282727" y="0"/>
                  </a:lnTo>
                  <a:lnTo>
                    <a:pt x="0" y="282727"/>
                  </a:lnTo>
                  <a:lnTo>
                    <a:pt x="282727" y="566254"/>
                  </a:lnTo>
                  <a:lnTo>
                    <a:pt x="566254" y="282727"/>
                  </a:lnTo>
                  <a:close/>
                </a:path>
                <a:path w="1200150" h="566419">
                  <a:moveTo>
                    <a:pt x="1199908" y="282727"/>
                  </a:moveTo>
                  <a:lnTo>
                    <a:pt x="916774" y="0"/>
                  </a:lnTo>
                  <a:lnTo>
                    <a:pt x="633679" y="282727"/>
                  </a:lnTo>
                  <a:lnTo>
                    <a:pt x="916774" y="566254"/>
                  </a:lnTo>
                  <a:lnTo>
                    <a:pt x="1199908" y="282727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317" y="530733"/>
              <a:ext cx="184708" cy="1999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42760" y="499408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22473" y="0"/>
                  </a:moveTo>
                  <a:lnTo>
                    <a:pt x="38557" y="0"/>
                  </a:lnTo>
                  <a:lnTo>
                    <a:pt x="23724" y="3099"/>
                  </a:lnTo>
                  <a:lnTo>
                    <a:pt x="11449" y="11544"/>
                  </a:lnTo>
                  <a:lnTo>
                    <a:pt x="3088" y="24054"/>
                  </a:lnTo>
                  <a:lnTo>
                    <a:pt x="0" y="39349"/>
                  </a:lnTo>
                  <a:lnTo>
                    <a:pt x="0" y="223266"/>
                  </a:lnTo>
                  <a:lnTo>
                    <a:pt x="3088" y="238099"/>
                  </a:lnTo>
                  <a:lnTo>
                    <a:pt x="11449" y="250372"/>
                  </a:lnTo>
                  <a:lnTo>
                    <a:pt x="23724" y="258730"/>
                  </a:lnTo>
                  <a:lnTo>
                    <a:pt x="38557" y="261817"/>
                  </a:lnTo>
                  <a:lnTo>
                    <a:pt x="222473" y="261817"/>
                  </a:lnTo>
                  <a:lnTo>
                    <a:pt x="237318" y="258730"/>
                  </a:lnTo>
                  <a:lnTo>
                    <a:pt x="249680" y="250372"/>
                  </a:lnTo>
                  <a:lnTo>
                    <a:pt x="252355" y="246552"/>
                  </a:lnTo>
                  <a:lnTo>
                    <a:pt x="38557" y="246552"/>
                  </a:lnTo>
                  <a:lnTo>
                    <a:pt x="29505" y="244720"/>
                  </a:lnTo>
                  <a:lnTo>
                    <a:pt x="22101" y="239725"/>
                  </a:lnTo>
                  <a:lnTo>
                    <a:pt x="17104" y="232323"/>
                  </a:lnTo>
                  <a:lnTo>
                    <a:pt x="15270" y="223266"/>
                  </a:lnTo>
                  <a:lnTo>
                    <a:pt x="15270" y="39349"/>
                  </a:lnTo>
                  <a:lnTo>
                    <a:pt x="17104" y="30278"/>
                  </a:lnTo>
                  <a:lnTo>
                    <a:pt x="22101" y="22787"/>
                  </a:lnTo>
                  <a:lnTo>
                    <a:pt x="29505" y="17555"/>
                  </a:lnTo>
                  <a:lnTo>
                    <a:pt x="38557" y="15261"/>
                  </a:lnTo>
                  <a:lnTo>
                    <a:pt x="252401" y="15261"/>
                  </a:lnTo>
                  <a:lnTo>
                    <a:pt x="250275" y="12150"/>
                  </a:lnTo>
                  <a:lnTo>
                    <a:pt x="237764" y="3553"/>
                  </a:lnTo>
                  <a:lnTo>
                    <a:pt x="222473" y="0"/>
                  </a:lnTo>
                  <a:close/>
                </a:path>
                <a:path w="262254" h="262255">
                  <a:moveTo>
                    <a:pt x="252401" y="15261"/>
                  </a:moveTo>
                  <a:lnTo>
                    <a:pt x="222473" y="15261"/>
                  </a:lnTo>
                  <a:lnTo>
                    <a:pt x="231538" y="17106"/>
                  </a:lnTo>
                  <a:lnTo>
                    <a:pt x="238940" y="22188"/>
                  </a:lnTo>
                  <a:lnTo>
                    <a:pt x="243930" y="29829"/>
                  </a:lnTo>
                  <a:lnTo>
                    <a:pt x="245760" y="39349"/>
                  </a:lnTo>
                  <a:lnTo>
                    <a:pt x="245760" y="223266"/>
                  </a:lnTo>
                  <a:lnTo>
                    <a:pt x="243930" y="232323"/>
                  </a:lnTo>
                  <a:lnTo>
                    <a:pt x="238940" y="239725"/>
                  </a:lnTo>
                  <a:lnTo>
                    <a:pt x="231538" y="244720"/>
                  </a:lnTo>
                  <a:lnTo>
                    <a:pt x="222473" y="246552"/>
                  </a:lnTo>
                  <a:lnTo>
                    <a:pt x="252355" y="246552"/>
                  </a:lnTo>
                  <a:lnTo>
                    <a:pt x="258276" y="238099"/>
                  </a:lnTo>
                  <a:lnTo>
                    <a:pt x="261823" y="223266"/>
                  </a:lnTo>
                  <a:lnTo>
                    <a:pt x="261823" y="39349"/>
                  </a:lnTo>
                  <a:lnTo>
                    <a:pt x="258722" y="24509"/>
                  </a:lnTo>
                  <a:lnTo>
                    <a:pt x="252401" y="152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7290" y="346792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283524" y="0"/>
                  </a:moveTo>
                  <a:lnTo>
                    <a:pt x="0" y="282726"/>
                  </a:lnTo>
                  <a:lnTo>
                    <a:pt x="283524" y="566251"/>
                  </a:lnTo>
                  <a:lnTo>
                    <a:pt x="566287" y="282726"/>
                  </a:lnTo>
                  <a:lnTo>
                    <a:pt x="283524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237" y="530720"/>
              <a:ext cx="200771" cy="1999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10724" y="49941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99974" y="68262"/>
                  </a:moveTo>
                  <a:lnTo>
                    <a:pt x="192722" y="61823"/>
                  </a:lnTo>
                  <a:lnTo>
                    <a:pt x="184708" y="61823"/>
                  </a:lnTo>
                  <a:lnTo>
                    <a:pt x="175869" y="61823"/>
                  </a:lnTo>
                  <a:lnTo>
                    <a:pt x="169430" y="69049"/>
                  </a:lnTo>
                  <a:lnTo>
                    <a:pt x="169430" y="85928"/>
                  </a:lnTo>
                  <a:lnTo>
                    <a:pt x="176657" y="92341"/>
                  </a:lnTo>
                  <a:lnTo>
                    <a:pt x="184708" y="93154"/>
                  </a:lnTo>
                  <a:lnTo>
                    <a:pt x="193548" y="93154"/>
                  </a:lnTo>
                  <a:lnTo>
                    <a:pt x="199974" y="85928"/>
                  </a:lnTo>
                  <a:lnTo>
                    <a:pt x="199974" y="68262"/>
                  </a:lnTo>
                  <a:close/>
                </a:path>
                <a:path w="262254" h="262255">
                  <a:moveTo>
                    <a:pt x="261785" y="38557"/>
                  </a:moveTo>
                  <a:lnTo>
                    <a:pt x="258813" y="23723"/>
                  </a:lnTo>
                  <a:lnTo>
                    <a:pt x="253187" y="15265"/>
                  </a:lnTo>
                  <a:lnTo>
                    <a:pt x="250647" y="11442"/>
                  </a:lnTo>
                  <a:lnTo>
                    <a:pt x="246545" y="8648"/>
                  </a:lnTo>
                  <a:lnTo>
                    <a:pt x="246545" y="38557"/>
                  </a:lnTo>
                  <a:lnTo>
                    <a:pt x="246545" y="224053"/>
                  </a:lnTo>
                  <a:lnTo>
                    <a:pt x="244716" y="233095"/>
                  </a:lnTo>
                  <a:lnTo>
                    <a:pt x="239712" y="240411"/>
                  </a:lnTo>
                  <a:lnTo>
                    <a:pt x="232308" y="245160"/>
                  </a:lnTo>
                  <a:lnTo>
                    <a:pt x="223266" y="246532"/>
                  </a:lnTo>
                  <a:lnTo>
                    <a:pt x="38519" y="246532"/>
                  </a:lnTo>
                  <a:lnTo>
                    <a:pt x="29476" y="244703"/>
                  </a:lnTo>
                  <a:lnTo>
                    <a:pt x="22072" y="239801"/>
                  </a:lnTo>
                  <a:lnTo>
                    <a:pt x="17068" y="232638"/>
                  </a:lnTo>
                  <a:lnTo>
                    <a:pt x="15240" y="224053"/>
                  </a:lnTo>
                  <a:lnTo>
                    <a:pt x="15240" y="38557"/>
                  </a:lnTo>
                  <a:lnTo>
                    <a:pt x="17068" y="29489"/>
                  </a:lnTo>
                  <a:lnTo>
                    <a:pt x="22072" y="22085"/>
                  </a:lnTo>
                  <a:lnTo>
                    <a:pt x="29476" y="17094"/>
                  </a:lnTo>
                  <a:lnTo>
                    <a:pt x="38519" y="15265"/>
                  </a:lnTo>
                  <a:lnTo>
                    <a:pt x="223266" y="15265"/>
                  </a:lnTo>
                  <a:lnTo>
                    <a:pt x="232308" y="17094"/>
                  </a:lnTo>
                  <a:lnTo>
                    <a:pt x="239712" y="22085"/>
                  </a:lnTo>
                  <a:lnTo>
                    <a:pt x="244716" y="29489"/>
                  </a:lnTo>
                  <a:lnTo>
                    <a:pt x="246545" y="38557"/>
                  </a:lnTo>
                  <a:lnTo>
                    <a:pt x="246545" y="8648"/>
                  </a:lnTo>
                  <a:lnTo>
                    <a:pt x="238429" y="3086"/>
                  </a:lnTo>
                  <a:lnTo>
                    <a:pt x="223266" y="0"/>
                  </a:lnTo>
                  <a:lnTo>
                    <a:pt x="38519" y="0"/>
                  </a:lnTo>
                  <a:lnTo>
                    <a:pt x="23698" y="2971"/>
                  </a:lnTo>
                  <a:lnTo>
                    <a:pt x="11430" y="11137"/>
                  </a:lnTo>
                  <a:lnTo>
                    <a:pt x="3086" y="23380"/>
                  </a:lnTo>
                  <a:lnTo>
                    <a:pt x="0" y="38557"/>
                  </a:lnTo>
                  <a:lnTo>
                    <a:pt x="0" y="224053"/>
                  </a:lnTo>
                  <a:lnTo>
                    <a:pt x="2971" y="238861"/>
                  </a:lnTo>
                  <a:lnTo>
                    <a:pt x="11137" y="251053"/>
                  </a:lnTo>
                  <a:lnTo>
                    <a:pt x="23355" y="259168"/>
                  </a:lnTo>
                  <a:lnTo>
                    <a:pt x="38519" y="261797"/>
                  </a:lnTo>
                  <a:lnTo>
                    <a:pt x="223266" y="261797"/>
                  </a:lnTo>
                  <a:lnTo>
                    <a:pt x="238086" y="258826"/>
                  </a:lnTo>
                  <a:lnTo>
                    <a:pt x="250355" y="250748"/>
                  </a:lnTo>
                  <a:lnTo>
                    <a:pt x="253288" y="246532"/>
                  </a:lnTo>
                  <a:lnTo>
                    <a:pt x="258711" y="238747"/>
                  </a:lnTo>
                  <a:lnTo>
                    <a:pt x="261785" y="224053"/>
                  </a:lnTo>
                  <a:lnTo>
                    <a:pt x="261785" y="38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2682" y="522588"/>
              <a:ext cx="210068" cy="21463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11336" y="602935"/>
            <a:ext cx="1958339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530" dirty="0">
                <a:latin typeface="SimSun"/>
                <a:cs typeface="SimSun"/>
              </a:rPr>
              <a:t>T</a:t>
            </a:r>
            <a:r>
              <a:rPr sz="4150" spc="25" dirty="0">
                <a:latin typeface="SimSun"/>
                <a:cs typeface="SimSun"/>
              </a:rPr>
              <a:t>hanks!</a:t>
            </a:r>
            <a:endParaRPr sz="41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8267" y="1430880"/>
            <a:ext cx="1649730" cy="11455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1680"/>
              </a:lnSpc>
              <a:spcBef>
                <a:spcPts val="434"/>
              </a:spcBef>
            </a:pPr>
            <a:r>
              <a:rPr sz="1650" spc="340" dirty="0">
                <a:solidFill>
                  <a:srgbClr val="FFFFFF"/>
                </a:solidFill>
                <a:latin typeface="SimSun"/>
                <a:cs typeface="SimSun"/>
              </a:rPr>
              <a:t>Do</a:t>
            </a:r>
            <a:r>
              <a:rPr sz="1650" spc="-44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SimSun"/>
                <a:cs typeface="SimSun"/>
              </a:rPr>
              <a:t>y</a:t>
            </a:r>
            <a:r>
              <a:rPr sz="1650" spc="160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1650" spc="19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165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185" dirty="0">
                <a:solidFill>
                  <a:srgbClr val="FFFFFF"/>
                </a:solidFill>
                <a:latin typeface="SimSun"/>
                <a:cs typeface="SimSun"/>
              </a:rPr>
              <a:t>h</a:t>
            </a:r>
            <a:r>
              <a:rPr sz="1650" spc="15" dirty="0">
                <a:solidFill>
                  <a:srgbClr val="FFFFFF"/>
                </a:solidFill>
                <a:latin typeface="SimSun"/>
                <a:cs typeface="SimSun"/>
              </a:rPr>
              <a:t>av</a:t>
            </a:r>
            <a:r>
              <a:rPr sz="1650" spc="55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1650" spc="-4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sz="1650" spc="100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1650" spc="55" dirty="0">
                <a:solidFill>
                  <a:srgbClr val="FFFFFF"/>
                </a:solidFill>
                <a:latin typeface="SimSun"/>
                <a:cs typeface="SimSun"/>
              </a:rPr>
              <a:t>y  </a:t>
            </a:r>
            <a:r>
              <a:rPr sz="1650" dirty="0">
                <a:solidFill>
                  <a:srgbClr val="FFFFFF"/>
                </a:solidFill>
                <a:latin typeface="SimSun"/>
                <a:cs typeface="SimSun"/>
              </a:rPr>
              <a:t>questions?</a:t>
            </a:r>
            <a:endParaRPr sz="1650">
              <a:latin typeface="SimSun"/>
              <a:cs typeface="SimSun"/>
            </a:endParaRPr>
          </a:p>
          <a:p>
            <a:pPr algn="ctr">
              <a:lnSpc>
                <a:spcPts val="1060"/>
              </a:lnSpc>
              <a:spcBef>
                <a:spcPts val="1025"/>
              </a:spcBef>
            </a:pPr>
            <a:r>
              <a:rPr sz="950" spc="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youremail@email.com</a:t>
            </a:r>
            <a:endParaRPr sz="950">
              <a:latin typeface="Lucida Sans Unicode"/>
              <a:cs typeface="Lucida Sans Unicode"/>
            </a:endParaRPr>
          </a:p>
          <a:p>
            <a:pPr marL="635" algn="ctr">
              <a:lnSpc>
                <a:spcPts val="985"/>
              </a:lnSpc>
            </a:pPr>
            <a:r>
              <a:rPr sz="9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+91</a:t>
            </a:r>
            <a:r>
              <a:rPr sz="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620</a:t>
            </a:r>
            <a:r>
              <a:rPr sz="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421</a:t>
            </a:r>
            <a:r>
              <a:rPr sz="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838</a:t>
            </a:r>
            <a:endParaRPr sz="950">
              <a:latin typeface="Lucida Sans Unicode"/>
              <a:cs typeface="Lucida Sans Unicode"/>
            </a:endParaRPr>
          </a:p>
          <a:p>
            <a:pPr marL="162560" marR="154305" algn="ctr">
              <a:lnSpc>
                <a:spcPts val="980"/>
              </a:lnSpc>
              <a:spcBef>
                <a:spcPts val="90"/>
              </a:spcBef>
            </a:pPr>
            <a:r>
              <a:rPr sz="950" spc="5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www.yourwebsite.com 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@yourusername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650" y="1385951"/>
            <a:ext cx="1927225" cy="30480"/>
          </a:xfrm>
          <a:custGeom>
            <a:avLst/>
            <a:gdLst/>
            <a:ahLst/>
            <a:cxnLst/>
            <a:rect l="l" t="t" r="r" b="b"/>
            <a:pathLst>
              <a:path w="1927225" h="30480">
                <a:moveTo>
                  <a:pt x="1927110" y="0"/>
                </a:moveTo>
                <a:lnTo>
                  <a:pt x="0" y="0"/>
                </a:lnTo>
                <a:lnTo>
                  <a:pt x="0" y="30441"/>
                </a:lnTo>
                <a:lnTo>
                  <a:pt x="1927110" y="30441"/>
                </a:lnTo>
                <a:lnTo>
                  <a:pt x="1927110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49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74950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22018" y="319194"/>
            <a:ext cx="16510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114" dirty="0">
                <a:latin typeface="SimSun"/>
                <a:cs typeface="SimSun"/>
              </a:rPr>
              <a:t>In</a:t>
            </a:r>
            <a:r>
              <a:rPr sz="2150" spc="-120" dirty="0">
                <a:latin typeface="SimSun"/>
                <a:cs typeface="SimSun"/>
              </a:rPr>
              <a:t>t</a:t>
            </a:r>
            <a:r>
              <a:rPr sz="2150" spc="-195" dirty="0">
                <a:latin typeface="SimSun"/>
                <a:cs typeface="SimSun"/>
              </a:rPr>
              <a:t>r</a:t>
            </a:r>
            <a:r>
              <a:rPr sz="2150" spc="-10" dirty="0">
                <a:latin typeface="SimSun"/>
                <a:cs typeface="SimSun"/>
              </a:rPr>
              <a:t>oduct</a:t>
            </a:r>
            <a:r>
              <a:rPr sz="2150" spc="-15" dirty="0">
                <a:latin typeface="SimSun"/>
                <a:cs typeface="SimSun"/>
              </a:rPr>
              <a:t>i</a:t>
            </a:r>
            <a:r>
              <a:rPr sz="2150" spc="229" dirty="0">
                <a:latin typeface="SimSun"/>
                <a:cs typeface="SimSun"/>
              </a:rPr>
              <a:t>on</a:t>
            </a:r>
            <a:endParaRPr sz="2150">
              <a:latin typeface="SimSun"/>
              <a:cs typeface="SimSu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6818" y="941963"/>
            <a:ext cx="477713" cy="1026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9280" y="1069073"/>
            <a:ext cx="901842" cy="1141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25835" y="903688"/>
            <a:ext cx="222250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Welcome</a:t>
            </a:r>
            <a:r>
              <a:rPr sz="8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8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8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8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8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50" dirty="0">
                <a:latin typeface="Lucida Sans Unicode"/>
                <a:cs typeface="Lucida Sans Unicode"/>
              </a:rPr>
              <a:t>Quantum  Machine </a:t>
            </a:r>
            <a:r>
              <a:rPr sz="850" spc="-10" dirty="0">
                <a:latin typeface="Lucida Sans Unicode"/>
                <a:cs typeface="Lucida Sans Unicode"/>
              </a:rPr>
              <a:t>Learning</a:t>
            </a:r>
            <a:r>
              <a:rPr sz="850" spc="-10" dirty="0">
                <a:highlight>
                  <a:srgbClr val="000080"/>
                </a:highlight>
                <a:latin typeface="Lucida Sans Unicode"/>
                <a:cs typeface="Lucida Sans Unicode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where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850" dirty="0">
                <a:solidFill>
                  <a:srgbClr val="FFFFFF"/>
                </a:solidFill>
                <a:latin typeface="Lucida Sans Unicode"/>
                <a:cs typeface="Lucida Sans Unicode"/>
              </a:rPr>
              <a:t>power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i="1" spc="40" dirty="0">
                <a:solidFill>
                  <a:srgbClr val="FFFFFF"/>
                </a:solidFill>
                <a:latin typeface="Trebuchet MS"/>
                <a:cs typeface="Trebuchet MS"/>
              </a:rPr>
              <a:t>quantum</a:t>
            </a:r>
            <a:r>
              <a:rPr sz="8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i="1" spc="30" dirty="0">
                <a:solidFill>
                  <a:srgbClr val="FFFFFF"/>
                </a:solidFill>
                <a:latin typeface="Trebuchet MS"/>
                <a:cs typeface="Trebuchet MS"/>
              </a:rPr>
              <a:t>computing</a:t>
            </a:r>
            <a:r>
              <a:rPr sz="8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meets</a:t>
            </a:r>
            <a:r>
              <a:rPr sz="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8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 </a:t>
            </a:r>
            <a:r>
              <a:rPr sz="85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850" i="1" spc="-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. </a:t>
            </a:r>
            <a:r>
              <a:rPr sz="8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will explore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8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challenges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 this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groundbreaking</a:t>
            </a:r>
            <a:r>
              <a:rPr sz="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fusion.</a:t>
            </a:r>
            <a:endParaRPr sz="85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1063" y="821766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0878" y="1043964"/>
            <a:ext cx="2036643" cy="2036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164" y="327769"/>
            <a:ext cx="1814195" cy="4210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ts val="1545"/>
              </a:lnSpc>
              <a:spcBef>
                <a:spcPts val="115"/>
              </a:spcBef>
            </a:pPr>
            <a:r>
              <a:rPr sz="1400" spc="100" dirty="0"/>
              <a:t>Quantum</a:t>
            </a:r>
            <a:r>
              <a:rPr sz="1400" spc="-30" dirty="0"/>
              <a:t> </a:t>
            </a:r>
            <a:r>
              <a:rPr sz="1400" spc="95" dirty="0"/>
              <a:t>Computing</a:t>
            </a:r>
            <a:endParaRPr sz="1400"/>
          </a:p>
          <a:p>
            <a:pPr marR="5080" algn="r">
              <a:lnSpc>
                <a:spcPts val="1545"/>
              </a:lnSpc>
            </a:pPr>
            <a:r>
              <a:rPr sz="1400" spc="65" dirty="0"/>
              <a:t>Fundamentals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9468" y="1077004"/>
            <a:ext cx="1772159" cy="2698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9929" y="890821"/>
            <a:ext cx="2058670" cy="104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9395" algn="r">
              <a:lnSpc>
                <a:spcPct val="100899"/>
              </a:lnSpc>
              <a:spcBef>
                <a:spcPts val="95"/>
              </a:spcBef>
            </a:pP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principles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  </a:t>
            </a:r>
            <a:r>
              <a:rPr sz="950" spc="-5" dirty="0">
                <a:latin typeface="Lucida Sans Unicode"/>
                <a:cs typeface="Lucida Sans Unicode"/>
              </a:rPr>
              <a:t>quantum </a:t>
            </a:r>
            <a:r>
              <a:rPr sz="950" spc="-15" dirty="0">
                <a:latin typeface="Lucida Sans Unicode"/>
                <a:cs typeface="Lucida Sans Unicode"/>
              </a:rPr>
              <a:t>superposition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entanglement</a:t>
            </a:r>
            <a:r>
              <a:rPr sz="950" spc="-55" dirty="0">
                <a:latin typeface="Lucida Sans Unicode"/>
                <a:cs typeface="Lucida Sans Unicode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crucia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grasping 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 of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quantum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learning.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Thes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phenomena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form 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basis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quantum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computing's</a:t>
            </a:r>
            <a:endParaRPr sz="9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power.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8" name="object 8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800" y="0"/>
            <a:ext cx="1083310" cy="541655"/>
          </a:xfrm>
          <a:custGeom>
            <a:avLst/>
            <a:gdLst/>
            <a:ahLst/>
            <a:cxnLst/>
            <a:rect l="l" t="t" r="r" b="b"/>
            <a:pathLst>
              <a:path w="1083310" h="541655">
                <a:moveTo>
                  <a:pt x="1082975" y="0"/>
                </a:moveTo>
                <a:lnTo>
                  <a:pt x="0" y="0"/>
                </a:lnTo>
                <a:lnTo>
                  <a:pt x="541483" y="541483"/>
                </a:lnTo>
                <a:lnTo>
                  <a:pt x="1082975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1009211"/>
            <a:ext cx="571500" cy="1111250"/>
            <a:chOff x="1512" y="1009211"/>
            <a:chExt cx="571500" cy="1111250"/>
          </a:xfrm>
        </p:grpSpPr>
        <p:sp>
          <p:nvSpPr>
            <p:cNvPr id="4" name="object 4"/>
            <p:cNvSpPr/>
            <p:nvPr/>
          </p:nvSpPr>
          <p:spPr>
            <a:xfrm>
              <a:off x="1512" y="1181075"/>
              <a:ext cx="571500" cy="939800"/>
            </a:xfrm>
            <a:custGeom>
              <a:avLst/>
              <a:gdLst/>
              <a:ahLst/>
              <a:cxnLst/>
              <a:rect l="l" t="t" r="r" b="b"/>
              <a:pathLst>
                <a:path w="571500" h="939800">
                  <a:moveTo>
                    <a:pt x="187320" y="0"/>
                  </a:moveTo>
                  <a:lnTo>
                    <a:pt x="0" y="187320"/>
                  </a:lnTo>
                  <a:lnTo>
                    <a:pt x="0" y="923890"/>
                  </a:lnTo>
                  <a:lnTo>
                    <a:pt x="15442" y="939332"/>
                  </a:lnTo>
                  <a:lnTo>
                    <a:pt x="571048" y="383727"/>
                  </a:lnTo>
                  <a:lnTo>
                    <a:pt x="18732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1009211"/>
              <a:ext cx="217804" cy="420370"/>
            </a:xfrm>
            <a:custGeom>
              <a:avLst/>
              <a:gdLst/>
              <a:ahLst/>
              <a:cxnLst/>
              <a:rect l="l" t="t" r="r" b="b"/>
              <a:pathLst>
                <a:path w="217804" h="420369">
                  <a:moveTo>
                    <a:pt x="15439" y="0"/>
                  </a:moveTo>
                  <a:lnTo>
                    <a:pt x="0" y="15439"/>
                  </a:lnTo>
                  <a:lnTo>
                    <a:pt x="0" y="419948"/>
                  </a:lnTo>
                  <a:lnTo>
                    <a:pt x="217693" y="202249"/>
                  </a:lnTo>
                  <a:lnTo>
                    <a:pt x="1543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2723515" cy="3289300"/>
            <a:chOff x="0" y="0"/>
            <a:chExt cx="2723515" cy="3289300"/>
          </a:xfrm>
        </p:grpSpPr>
        <p:sp>
          <p:nvSpPr>
            <p:cNvPr id="7" name="object 7"/>
            <p:cNvSpPr/>
            <p:nvPr/>
          </p:nvSpPr>
          <p:spPr>
            <a:xfrm>
              <a:off x="662333" y="548152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19" y="0"/>
                  </a:moveTo>
                  <a:lnTo>
                    <a:pt x="0" y="1030925"/>
                  </a:lnTo>
                  <a:lnTo>
                    <a:pt x="1030519" y="2061054"/>
                  </a:lnTo>
                  <a:lnTo>
                    <a:pt x="2061054" y="1030925"/>
                  </a:lnTo>
                  <a:lnTo>
                    <a:pt x="1030519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243" y="1761911"/>
              <a:ext cx="956310" cy="956310"/>
            </a:xfrm>
            <a:custGeom>
              <a:avLst/>
              <a:gdLst/>
              <a:ahLst/>
              <a:cxnLst/>
              <a:rect l="l" t="t" r="r" b="b"/>
              <a:pathLst>
                <a:path w="956310" h="956310">
                  <a:moveTo>
                    <a:pt x="894493" y="0"/>
                  </a:moveTo>
                  <a:lnTo>
                    <a:pt x="0" y="893694"/>
                  </a:lnTo>
                  <a:lnTo>
                    <a:pt x="62234" y="955941"/>
                  </a:lnTo>
                  <a:lnTo>
                    <a:pt x="955941" y="61447"/>
                  </a:lnTo>
                  <a:lnTo>
                    <a:pt x="894493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2270"/>
              <a:ext cx="1702082" cy="1616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20833" cy="14752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22030" y="334424"/>
            <a:ext cx="1728470" cy="421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385"/>
              </a:spcBef>
            </a:pPr>
            <a:r>
              <a:rPr sz="1400" spc="75" dirty="0"/>
              <a:t>Machine</a:t>
            </a:r>
            <a:r>
              <a:rPr sz="1400" spc="30" dirty="0"/>
              <a:t> </a:t>
            </a:r>
            <a:r>
              <a:rPr sz="1400" spc="50" dirty="0"/>
              <a:t>Learning</a:t>
            </a:r>
            <a:r>
              <a:rPr sz="1400" spc="30" dirty="0"/>
              <a:t> </a:t>
            </a:r>
            <a:r>
              <a:rPr sz="1400" spc="60" dirty="0"/>
              <a:t>in </a:t>
            </a:r>
            <a:r>
              <a:rPr sz="1400" spc="-295" dirty="0"/>
              <a:t> </a:t>
            </a:r>
            <a:r>
              <a:rPr sz="1400" spc="100" dirty="0"/>
              <a:t>Quantum</a:t>
            </a:r>
            <a:r>
              <a:rPr sz="1400" spc="40" dirty="0"/>
              <a:t> </a:t>
            </a:r>
            <a:r>
              <a:rPr sz="1400" spc="65" dirty="0"/>
              <a:t>Realm</a:t>
            </a:r>
            <a:endParaRPr sz="14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8787" y="949189"/>
            <a:ext cx="460065" cy="1031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3559" y="1069073"/>
            <a:ext cx="542047" cy="1141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25831" y="903691"/>
            <a:ext cx="212407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10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dirty="0">
                <a:latin typeface="Lucida Sans Unicode"/>
                <a:cs typeface="Lucida Sans Unicode"/>
              </a:rPr>
              <a:t>quantum </a:t>
            </a:r>
            <a:r>
              <a:rPr sz="850" spc="5" dirty="0">
                <a:latin typeface="Lucida Sans Unicode"/>
                <a:cs typeface="Lucida Sans Unicode"/>
              </a:rPr>
              <a:t> </a:t>
            </a:r>
            <a:r>
              <a:rPr sz="850" spc="-20" dirty="0">
                <a:latin typeface="Lucida Sans Unicode"/>
                <a:cs typeface="Lucida Sans Unicode"/>
              </a:rPr>
              <a:t>algorithm</a:t>
            </a:r>
            <a:r>
              <a:rPr sz="850" spc="-15" dirty="0">
                <a:latin typeface="Lucida Sans Unicode"/>
                <a:cs typeface="Lucida Sans Unicode"/>
              </a:rPr>
              <a:t>s</a:t>
            </a:r>
            <a:r>
              <a:rPr sz="850" spc="-45" dirty="0"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solvin</a:t>
            </a:r>
            <a:r>
              <a:rPr sz="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problems, 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optimization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recognition.  </a:t>
            </a:r>
            <a:r>
              <a:rPr sz="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See </a:t>
            </a:r>
            <a:r>
              <a:rPr sz="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how </a:t>
            </a:r>
            <a:r>
              <a:rPr sz="850" i="1" spc="40" dirty="0">
                <a:solidFill>
                  <a:srgbClr val="FFFFFF"/>
                </a:solidFill>
                <a:latin typeface="Trebuchet MS"/>
                <a:cs typeface="Trebuchet MS"/>
              </a:rPr>
              <a:t>quantum </a:t>
            </a:r>
            <a:r>
              <a:rPr sz="850" i="1" spc="30" dirty="0">
                <a:solidFill>
                  <a:srgbClr val="FFFFFF"/>
                </a:solidFill>
                <a:latin typeface="Trebuchet MS"/>
                <a:cs typeface="Trebuchet MS"/>
              </a:rPr>
              <a:t>machine </a:t>
            </a:r>
            <a:r>
              <a:rPr sz="850" i="1" spc="15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850" i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unlocks</a:t>
            </a:r>
            <a:r>
              <a:rPr sz="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possibilities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AI.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1063" y="821766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53" y="0"/>
                </a:moveTo>
                <a:lnTo>
                  <a:pt x="0" y="0"/>
                </a:lnTo>
                <a:lnTo>
                  <a:pt x="0" y="30429"/>
                </a:lnTo>
                <a:lnTo>
                  <a:pt x="1141653" y="30429"/>
                </a:lnTo>
                <a:lnTo>
                  <a:pt x="114165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0878" y="1043964"/>
            <a:ext cx="2036643" cy="2036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661" y="327769"/>
            <a:ext cx="1289685" cy="421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3505" marR="5080" indent="-91440">
              <a:lnSpc>
                <a:spcPts val="1410"/>
              </a:lnSpc>
              <a:spcBef>
                <a:spcPts val="385"/>
              </a:spcBef>
            </a:pPr>
            <a:r>
              <a:rPr sz="1400" spc="45" dirty="0">
                <a:latin typeface="SimSun"/>
                <a:cs typeface="SimSun"/>
              </a:rPr>
              <a:t>Chal</a:t>
            </a:r>
            <a:r>
              <a:rPr sz="1400" spc="-130" dirty="0">
                <a:latin typeface="SimSun"/>
                <a:cs typeface="SimSun"/>
              </a:rPr>
              <a:t>le</a:t>
            </a:r>
            <a:r>
              <a:rPr sz="1400" spc="45" dirty="0">
                <a:latin typeface="SimSun"/>
                <a:cs typeface="SimSun"/>
              </a:rPr>
              <a:t>nges</a:t>
            </a:r>
            <a:r>
              <a:rPr sz="1400" spc="-345" dirty="0">
                <a:latin typeface="SimSun"/>
                <a:cs typeface="SimSun"/>
              </a:rPr>
              <a:t> </a:t>
            </a:r>
            <a:r>
              <a:rPr sz="1400" spc="120" dirty="0">
                <a:latin typeface="SimSun"/>
                <a:cs typeface="SimSun"/>
              </a:rPr>
              <a:t>and  </a:t>
            </a:r>
            <a:r>
              <a:rPr sz="1400" spc="245" dirty="0">
                <a:latin typeface="SimSun"/>
                <a:cs typeface="SimSun"/>
              </a:rPr>
              <a:t>Opp</a:t>
            </a:r>
            <a:r>
              <a:rPr sz="1400" spc="125" dirty="0">
                <a:latin typeface="SimSun"/>
                <a:cs typeface="SimSun"/>
              </a:rPr>
              <a:t>o</a:t>
            </a:r>
            <a:r>
              <a:rPr sz="1400" spc="-150" dirty="0">
                <a:latin typeface="SimSun"/>
                <a:cs typeface="SimSun"/>
              </a:rPr>
              <a:t>rt</a:t>
            </a:r>
            <a:r>
              <a:rPr sz="1400" spc="15" dirty="0">
                <a:latin typeface="SimSun"/>
                <a:cs typeface="SimSun"/>
              </a:rPr>
              <a:t>uni</a:t>
            </a:r>
            <a:r>
              <a:rPr sz="1400" spc="-145" dirty="0">
                <a:latin typeface="SimSun"/>
                <a:cs typeface="SimSun"/>
              </a:rPr>
              <a:t>tie</a:t>
            </a:r>
            <a:r>
              <a:rPr sz="1400" spc="-65" dirty="0">
                <a:latin typeface="SimSun"/>
                <a:cs typeface="SimSun"/>
              </a:rPr>
              <a:t>s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284" y="1219986"/>
            <a:ext cx="1532534" cy="126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5274" y="890820"/>
            <a:ext cx="2073910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" algn="r">
              <a:lnSpc>
                <a:spcPct val="100899"/>
              </a:lnSpc>
              <a:spcBef>
                <a:spcPts val="95"/>
              </a:spcBef>
            </a:pP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Discover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curren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limitations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and 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breakthroughs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ﬁeld 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quantum</a:t>
            </a:r>
            <a:r>
              <a:rPr sz="950" spc="-5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Lucida Sans Unicode"/>
                <a:cs typeface="Lucida Sans Unicode"/>
              </a:rPr>
              <a:t>machin</a:t>
            </a:r>
            <a:r>
              <a:rPr sz="950" spc="-10" dirty="0">
                <a:latin typeface="Lucida Sans Unicode"/>
                <a:cs typeface="Lucida Sans Unicode"/>
              </a:rPr>
              <a:t>e</a:t>
            </a:r>
            <a:r>
              <a:rPr sz="950" spc="-5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Lucida Sans Unicode"/>
                <a:cs typeface="Lucida Sans Unicode"/>
              </a:rPr>
              <a:t>learnin</a:t>
            </a:r>
            <a:r>
              <a:rPr sz="950" spc="-25" dirty="0">
                <a:latin typeface="Lucida Sans Unicode"/>
                <a:cs typeface="Lucida Sans Unicode"/>
              </a:rPr>
              <a:t>g</a:t>
            </a:r>
            <a:r>
              <a:rPr sz="9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From  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hardware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constraint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algorithmic 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innovations,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roa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ahea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both  </a:t>
            </a:r>
            <a:r>
              <a:rPr sz="9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challenging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promising.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8" name="object 8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802" y="318636"/>
            <a:ext cx="2088514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5" dirty="0">
                <a:latin typeface="SimSun"/>
                <a:cs typeface="SimSun"/>
              </a:rPr>
              <a:t>B</a:t>
            </a:r>
            <a:r>
              <a:rPr sz="2050" spc="60" dirty="0">
                <a:latin typeface="SimSun"/>
                <a:cs typeface="SimSun"/>
              </a:rPr>
              <a:t>r</a:t>
            </a:r>
            <a:r>
              <a:rPr sz="2050" spc="-415" dirty="0">
                <a:latin typeface="SimSun"/>
                <a:cs typeface="SimSun"/>
              </a:rPr>
              <a:t>i</a:t>
            </a:r>
            <a:r>
              <a:rPr sz="2050" spc="245" dirty="0">
                <a:latin typeface="SimSun"/>
                <a:cs typeface="SimSun"/>
              </a:rPr>
              <a:t>d</a:t>
            </a:r>
            <a:r>
              <a:rPr sz="2050" spc="-30" dirty="0">
                <a:latin typeface="SimSun"/>
                <a:cs typeface="SimSun"/>
              </a:rPr>
              <a:t>gi</a:t>
            </a:r>
            <a:r>
              <a:rPr sz="2050" spc="-35" dirty="0">
                <a:latin typeface="SimSun"/>
                <a:cs typeface="SimSun"/>
              </a:rPr>
              <a:t>n</a:t>
            </a:r>
            <a:r>
              <a:rPr sz="2050" spc="55" dirty="0">
                <a:latin typeface="SimSun"/>
                <a:cs typeface="SimSun"/>
              </a:rPr>
              <a:t>g</a:t>
            </a:r>
            <a:r>
              <a:rPr sz="2050" spc="-500" dirty="0">
                <a:latin typeface="SimSun"/>
                <a:cs typeface="SimSun"/>
              </a:rPr>
              <a:t> </a:t>
            </a:r>
            <a:r>
              <a:rPr sz="2050" spc="10" dirty="0">
                <a:latin typeface="SimSun"/>
                <a:cs typeface="SimSun"/>
              </a:rPr>
              <a:t>the</a:t>
            </a:r>
            <a:r>
              <a:rPr sz="2050" spc="-500" dirty="0">
                <a:latin typeface="SimSun"/>
                <a:cs typeface="SimSun"/>
              </a:rPr>
              <a:t> </a:t>
            </a:r>
            <a:r>
              <a:rPr sz="2050" spc="275" dirty="0">
                <a:latin typeface="SimSun"/>
                <a:cs typeface="SimSun"/>
              </a:rPr>
              <a:t>Gap</a:t>
            </a:r>
            <a:endParaRPr sz="205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0720" y="1086099"/>
            <a:ext cx="1149562" cy="260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2158" y="1223128"/>
            <a:ext cx="604717" cy="1236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42612" y="890820"/>
            <a:ext cx="2076450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 algn="r">
              <a:lnSpc>
                <a:spcPct val="100899"/>
              </a:lnSpc>
              <a:spcBef>
                <a:spcPts val="95"/>
              </a:spcBef>
            </a:pP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Uncove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strategie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bridging 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gap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dirty="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quantum  </a:t>
            </a:r>
            <a:r>
              <a:rPr sz="950" spc="-25" dirty="0">
                <a:latin typeface="Lucida Sans Unicode"/>
                <a:cs typeface="Lucida Sans Unicode"/>
              </a:rPr>
              <a:t>computing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950" spc="-25" dirty="0">
                <a:latin typeface="Lucida Sans Unicode"/>
                <a:cs typeface="Lucida Sans Unicode"/>
              </a:rPr>
              <a:t>artiﬁcial intelligence</a:t>
            </a:r>
            <a:r>
              <a:rPr sz="9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. </a:t>
            </a:r>
            <a:r>
              <a:rPr sz="9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hybrid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approaches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novel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architectures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fusion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these  </a:t>
            </a:r>
            <a:r>
              <a:rPr sz="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domains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holds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immense</a:t>
            </a:r>
            <a:r>
              <a:rPr sz="9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potential.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5" name="object 15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2" y="0"/>
            <a:ext cx="5842635" cy="3288029"/>
            <a:chOff x="3202" y="0"/>
            <a:chExt cx="584263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2" y="1867"/>
              <a:ext cx="5842192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5651" y="545610"/>
            <a:ext cx="21209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60" dirty="0"/>
              <a:t>Real-world</a:t>
            </a:r>
            <a:r>
              <a:rPr sz="1450" spc="-15" dirty="0"/>
              <a:t> </a:t>
            </a:r>
            <a:r>
              <a:rPr sz="1450" spc="70" dirty="0"/>
              <a:t>Applications</a:t>
            </a:r>
            <a:endParaRPr sz="14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459" y="1252691"/>
            <a:ext cx="1379281" cy="114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07615" y="1087301"/>
            <a:ext cx="1932305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6360" algn="r">
              <a:lnSpc>
                <a:spcPct val="101600"/>
              </a:lnSpc>
              <a:spcBef>
                <a:spcPts val="95"/>
              </a:spcBef>
            </a:pP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practical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latin typeface="Trebuchet MS"/>
                <a:cs typeface="Trebuchet MS"/>
              </a:rPr>
              <a:t>quantum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30" dirty="0">
                <a:latin typeface="Trebuchet MS"/>
                <a:cs typeface="Trebuchet MS"/>
              </a:rPr>
              <a:t>machine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0" dirty="0">
                <a:latin typeface="Trebuchet MS"/>
                <a:cs typeface="Trebuchet MS"/>
              </a:rPr>
              <a:t>learning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diverse </a:t>
            </a:r>
            <a:r>
              <a:rPr sz="8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ﬁelds, </a:t>
            </a:r>
            <a:r>
              <a:rPr sz="850" spc="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850" spc="45" dirty="0">
                <a:solidFill>
                  <a:srgbClr val="FFFFFF"/>
                </a:solidFill>
                <a:latin typeface="Trebuchet MS"/>
                <a:cs typeface="Trebuchet MS"/>
              </a:rPr>
              <a:t>drug </a:t>
            </a:r>
            <a:r>
              <a:rPr sz="850" spc="25" dirty="0">
                <a:solidFill>
                  <a:srgbClr val="FFFFFF"/>
                </a:solidFill>
                <a:latin typeface="Trebuchet MS"/>
                <a:cs typeface="Trebuchet MS"/>
              </a:rPr>
              <a:t>discovery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ﬁnancial modeling. </a:t>
            </a: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Witness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 transformative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8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FFFFFF"/>
                </a:solidFill>
                <a:latin typeface="Trebuchet MS"/>
                <a:cs typeface="Trebuchet MS"/>
              </a:rPr>
              <a:t>cutting-</a:t>
            </a:r>
            <a:endParaRPr sz="8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0"/>
              </a:spcBef>
            </a:pPr>
            <a:r>
              <a:rPr sz="850" spc="30" dirty="0">
                <a:solidFill>
                  <a:srgbClr val="FFFFFF"/>
                </a:solidFill>
                <a:latin typeface="Trebuchet MS"/>
                <a:cs typeface="Trebuchet MS"/>
              </a:rPr>
              <a:t>edg</a:t>
            </a:r>
            <a:r>
              <a:rPr sz="85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FFFFFF"/>
                </a:solidFill>
                <a:latin typeface="Trebuchet MS"/>
                <a:cs typeface="Trebuchet MS"/>
              </a:rPr>
              <a:t>technology.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4" y="0"/>
            <a:ext cx="5842635" cy="3288029"/>
            <a:chOff x="3204" y="0"/>
            <a:chExt cx="5842635" cy="3288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4" y="1867"/>
              <a:ext cx="5842190" cy="32860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742" y="404704"/>
              <a:ext cx="2061210" cy="2061210"/>
            </a:xfrm>
            <a:custGeom>
              <a:avLst/>
              <a:gdLst/>
              <a:ahLst/>
              <a:cxnLst/>
              <a:rect l="l" t="t" r="r" b="b"/>
              <a:pathLst>
                <a:path w="2061210" h="2061210">
                  <a:moveTo>
                    <a:pt x="1030528" y="0"/>
                  </a:moveTo>
                  <a:lnTo>
                    <a:pt x="0" y="1030129"/>
                  </a:lnTo>
                  <a:lnTo>
                    <a:pt x="1030528" y="2061057"/>
                  </a:lnTo>
                  <a:lnTo>
                    <a:pt x="2061057" y="1030129"/>
                  </a:lnTo>
                  <a:lnTo>
                    <a:pt x="1030528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761" y="0"/>
              <a:ext cx="2061210" cy="1175385"/>
            </a:xfrm>
            <a:custGeom>
              <a:avLst/>
              <a:gdLst/>
              <a:ahLst/>
              <a:cxnLst/>
              <a:rect l="l" t="t" r="r" b="b"/>
              <a:pathLst>
                <a:path w="2061210" h="1175385">
                  <a:moveTo>
                    <a:pt x="1916261" y="0"/>
                  </a:moveTo>
                  <a:lnTo>
                    <a:pt x="144782" y="0"/>
                  </a:lnTo>
                  <a:lnTo>
                    <a:pt x="0" y="144779"/>
                  </a:lnTo>
                  <a:lnTo>
                    <a:pt x="1030516" y="1175323"/>
                  </a:lnTo>
                  <a:lnTo>
                    <a:pt x="2061045" y="144779"/>
                  </a:lnTo>
                  <a:lnTo>
                    <a:pt x="1916261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954" y="937"/>
              <a:ext cx="2262505" cy="3285490"/>
            </a:xfrm>
            <a:custGeom>
              <a:avLst/>
              <a:gdLst/>
              <a:ahLst/>
              <a:cxnLst/>
              <a:rect l="l" t="t" r="r" b="b"/>
              <a:pathLst>
                <a:path w="2262504" h="3285490">
                  <a:moveTo>
                    <a:pt x="2261984" y="0"/>
                  </a:moveTo>
                  <a:lnTo>
                    <a:pt x="0" y="0"/>
                  </a:lnTo>
                  <a:lnTo>
                    <a:pt x="0" y="3284890"/>
                  </a:lnTo>
                  <a:lnTo>
                    <a:pt x="2261984" y="3284890"/>
                  </a:lnTo>
                  <a:lnTo>
                    <a:pt x="2261984" y="0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917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Ethical</a:t>
            </a:r>
            <a:r>
              <a:rPr spc="-10" dirty="0"/>
              <a:t> </a:t>
            </a:r>
            <a:r>
              <a:rPr spc="85" dirty="0"/>
              <a:t>Implications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875806" y="1263716"/>
            <a:ext cx="1845945" cy="234315"/>
            <a:chOff x="3875806" y="1263716"/>
            <a:chExt cx="1845945" cy="2343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1122" y="1263716"/>
              <a:ext cx="460065" cy="1031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5806" y="1383600"/>
              <a:ext cx="877001" cy="1141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49333" y="1087304"/>
            <a:ext cx="188976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55" algn="r">
              <a:lnSpc>
                <a:spcPct val="101499"/>
              </a:lnSpc>
              <a:spcBef>
                <a:spcPts val="95"/>
              </a:spcBef>
            </a:pP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Delve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ethica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considerations 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societal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impacts of </a:t>
            </a:r>
            <a:r>
              <a:rPr sz="850" dirty="0">
                <a:latin typeface="Lucida Sans Unicode"/>
                <a:cs typeface="Lucida Sans Unicode"/>
              </a:rPr>
              <a:t>quantum </a:t>
            </a:r>
            <a:r>
              <a:rPr sz="850" spc="5" dirty="0">
                <a:latin typeface="Lucida Sans Unicode"/>
                <a:cs typeface="Lucida Sans Unicode"/>
              </a:rPr>
              <a:t> </a:t>
            </a:r>
            <a:r>
              <a:rPr sz="850" spc="-10" dirty="0">
                <a:latin typeface="Lucida Sans Unicode"/>
                <a:cs typeface="Lucida Sans Unicode"/>
              </a:rPr>
              <a:t>machin</a:t>
            </a:r>
            <a:r>
              <a:rPr sz="850" spc="-5" dirty="0">
                <a:latin typeface="Lucida Sans Unicode"/>
                <a:cs typeface="Lucida Sans Unicode"/>
              </a:rPr>
              <a:t>e</a:t>
            </a:r>
            <a:r>
              <a:rPr sz="850" spc="-45" dirty="0">
                <a:latin typeface="Lucida Sans Unicode"/>
                <a:cs typeface="Lucida Sans Unicode"/>
              </a:rPr>
              <a:t> </a:t>
            </a:r>
            <a:r>
              <a:rPr sz="850" spc="-15" dirty="0">
                <a:latin typeface="Lucida Sans Unicode"/>
                <a:cs typeface="Lucida Sans Unicode"/>
              </a:rPr>
              <a:t>learning</a:t>
            </a:r>
            <a:r>
              <a:rPr sz="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Fro</a:t>
            </a:r>
            <a:r>
              <a:rPr sz="85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  to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algorithmi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biases,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understanding 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implications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crucia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  </a:t>
            </a:r>
            <a:r>
              <a:rPr sz="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responsible</a:t>
            </a:r>
            <a:r>
              <a:rPr sz="8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deployment.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7032" y="1011605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49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4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2"/>
                  </a:lnTo>
                  <a:lnTo>
                    <a:pt x="45137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4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83" y="0"/>
              <a:ext cx="1385570" cy="692785"/>
            </a:xfrm>
            <a:custGeom>
              <a:avLst/>
              <a:gdLst/>
              <a:ahLst/>
              <a:cxnLst/>
              <a:rect l="l" t="t" r="r" b="b"/>
              <a:pathLst>
                <a:path w="1385570" h="692785">
                  <a:moveTo>
                    <a:pt x="1385427" y="0"/>
                  </a:moveTo>
                  <a:lnTo>
                    <a:pt x="0" y="0"/>
                  </a:lnTo>
                  <a:lnTo>
                    <a:pt x="692710" y="692456"/>
                  </a:lnTo>
                  <a:lnTo>
                    <a:pt x="138542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99806" y="0"/>
            <a:ext cx="4247515" cy="1703705"/>
            <a:chOff x="1599806" y="0"/>
            <a:chExt cx="4247515" cy="17037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226" y="0"/>
              <a:ext cx="3550517" cy="17032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9806" y="1437692"/>
              <a:ext cx="1316772" cy="1497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88276" y="1226836"/>
            <a:ext cx="3266440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2400"/>
              </a:lnSpc>
              <a:spcBef>
                <a:spcPts val="95"/>
              </a:spcBef>
            </a:pP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conclusion,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fusion of </a:t>
            </a:r>
            <a:r>
              <a:rPr sz="1100" spc="5" dirty="0">
                <a:latin typeface="Lucida Sans Unicode"/>
                <a:cs typeface="Lucida Sans Unicode"/>
              </a:rPr>
              <a:t>quantum </a:t>
            </a:r>
            <a:r>
              <a:rPr sz="1100" spc="-20" dirty="0">
                <a:latin typeface="Lucida Sans Unicode"/>
                <a:cs typeface="Lucida Sans Unicode"/>
              </a:rPr>
              <a:t>computing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artiﬁcial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intelligence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realm</a:t>
            </a:r>
            <a:r>
              <a:rPr sz="1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1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1100" spc="-3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holds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immense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promise.</a:t>
            </a:r>
            <a:r>
              <a:rPr sz="11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Embracing</a:t>
            </a:r>
            <a:r>
              <a:rPr sz="1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1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challenges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opportunities, </a:t>
            </a:r>
            <a:r>
              <a:rPr sz="11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stand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at the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forefront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 new </a:t>
            </a:r>
            <a:r>
              <a:rPr sz="11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era 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computational 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98911" y="624175"/>
            <a:ext cx="16306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60" dirty="0">
                <a:latin typeface="SimSun"/>
                <a:cs typeface="SimSun"/>
              </a:rPr>
              <a:t>Conclusion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310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Calibri</vt:lpstr>
      <vt:lpstr>Cambria</vt:lpstr>
      <vt:lpstr>Lucida Sans Unicode</vt:lpstr>
      <vt:lpstr>Trebuchet MS</vt:lpstr>
      <vt:lpstr>Verdana</vt:lpstr>
      <vt:lpstr>Office Theme</vt:lpstr>
      <vt:lpstr>PowerPoint Presentation</vt:lpstr>
      <vt:lpstr>Introduction</vt:lpstr>
      <vt:lpstr>Quantum Computing Fundamentals</vt:lpstr>
      <vt:lpstr>Machine Learning in  Quantum Realm</vt:lpstr>
      <vt:lpstr>Challenges and  Opportunities</vt:lpstr>
      <vt:lpstr>Bridging the Gap</vt:lpstr>
      <vt:lpstr>Real-world Applications</vt:lpstr>
      <vt:lpstr>Ethical Implications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A</dc:creator>
  <cp:lastModifiedBy>Ashu Ishan</cp:lastModifiedBy>
  <cp:revision>3</cp:revision>
  <dcterms:created xsi:type="dcterms:W3CDTF">2023-11-27T15:43:14Z</dcterms:created>
  <dcterms:modified xsi:type="dcterms:W3CDTF">2023-11-28T07:28:17Z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LastSaved">
    <vt:filetime>2023-11-27T00:00:00Z</vt:filetime>
  </property>
</Properties>
</file>