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377638-4FDE-4AF5-B1CA-5A62170D23B7}">
  <a:tblStyle styleId="{2B377638-4FDE-4AF5-B1CA-5A62170D23B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C4CED8A-51B5-4983-AFA3-8B56E299DB06}"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7646FB4-77A8-4F82-9A50-6ADC9F35A325}" styleName="Table_2">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rgbClr val="FFFFFF"/>
      </a:tcTxStyle>
      <a:tcStyle>
        <a:fill>
          <a:solidFill>
            <a:srgbClr val="4472C4"/>
          </a:solidFill>
        </a:fill>
      </a:tcStyle>
    </a:lastCol>
    <a:firstCol>
      <a:tcTxStyle b="on" i="off">
        <a:font>
          <a:latin typeface="Calibri"/>
          <a:ea typeface="Calibri"/>
          <a:cs typeface="Calibri"/>
        </a:font>
        <a:srgbClr val="FFFFFF"/>
      </a:tcTxStyle>
      <a:tcStyle>
        <a:fill>
          <a:solidFill>
            <a:srgbClr val="4472C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b="off" i="off"/>
    </a:neCell>
    <a:nwCell>
      <a:tcTxStyle b="off" i="off"/>
    </a:nwCell>
  </a:tblStyle>
  <a:tblStyle styleId="{DC3F4702-73D9-44EC-A515-C0389F766C25}" styleName="Table_3">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Calibri"/>
          <a:ea typeface="Calibri"/>
          <a:cs typeface="Calibri"/>
        </a:font>
        <a:srgbClr val="FFFFFF"/>
      </a:tcTxStyle>
      <a:tcStyle>
        <a:fill>
          <a:solidFill>
            <a:srgbClr val="000000"/>
          </a:solidFill>
        </a:fill>
      </a:tcStyle>
    </a:lastCol>
    <a:firstCol>
      <a:tcTxStyle b="on" i="off">
        <a:font>
          <a:latin typeface="Calibri"/>
          <a:ea typeface="Calibri"/>
          <a:cs typeface="Calibri"/>
        </a:font>
        <a:srgbClr val="FFFFFF"/>
      </a:tcTxStyle>
      <a:tcStyle>
        <a:fill>
          <a:solidFill>
            <a:srgbClr val="000000"/>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000000"/>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000000"/>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1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jpg"/><Relationship Id="rId4" Type="http://schemas.openxmlformats.org/officeDocument/2006/relationships/image" Target="../media/image2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jp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jpg"/><Relationship Id="rId4" Type="http://schemas.openxmlformats.org/officeDocument/2006/relationships/image" Target="../media/image35.jpg"/><Relationship Id="rId5"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4.jp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jpg"/><Relationship Id="rId4" Type="http://schemas.openxmlformats.org/officeDocument/2006/relationships/hyperlink" Target="https://www.researchgate.net/publication/334014539_Ransomware_detection_using_machine_learning_algorithms" TargetMode="External"/><Relationship Id="rId9" Type="http://schemas.openxmlformats.org/officeDocument/2006/relationships/hyperlink" Target="https://www.kaggle.com/sapere0/bitcoinheist-ransomware-dataset" TargetMode="External"/><Relationship Id="rId5" Type="http://schemas.openxmlformats.org/officeDocument/2006/relationships/hyperlink" Target="https://link.springer.com/chapter/10.1007/978-981-15-0199-9_58" TargetMode="External"/><Relationship Id="rId6" Type="http://schemas.openxmlformats.org/officeDocument/2006/relationships/hyperlink" Target="https://github.com/securycore/MLRD-Machine-Learning-Ransomware-Detection" TargetMode="External"/><Relationship Id="rId7" Type="http://schemas.openxmlformats.org/officeDocument/2006/relationships/hyperlink" Target="https://github.com/AbhayTyagi009/Anomaly-Detection-KDD99-CNNLSTM" TargetMode="External"/><Relationship Id="rId8" Type="http://schemas.openxmlformats.org/officeDocument/2006/relationships/hyperlink" Target="https://github.com/behas/ransomware-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 name="Shape 49"/>
        <p:cNvGrpSpPr/>
        <p:nvPr/>
      </p:nvGrpSpPr>
      <p:grpSpPr>
        <a:xfrm>
          <a:off x="0" y="0"/>
          <a:ext cx="0" cy="0"/>
          <a:chOff x="0" y="0"/>
          <a:chExt cx="0" cy="0"/>
        </a:xfrm>
      </p:grpSpPr>
      <p:sp>
        <p:nvSpPr>
          <p:cNvPr id="50" name="Google Shape;50;p12"/>
          <p:cNvSpPr txBox="1"/>
          <p:nvPr>
            <p:ph type="ctrTitle"/>
          </p:nvPr>
        </p:nvSpPr>
        <p:spPr>
          <a:xfrm>
            <a:off x="563900" y="1387350"/>
            <a:ext cx="8168400" cy="1184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3200">
                <a:latin typeface="Times New Roman"/>
                <a:ea typeface="Times New Roman"/>
                <a:cs typeface="Times New Roman"/>
                <a:sym typeface="Times New Roman"/>
              </a:rPr>
              <a:t>Improving Ransomware Detection Techniques Using Machine Learning</a:t>
            </a:r>
            <a:endParaRPr sz="3200">
              <a:latin typeface="Times New Roman"/>
              <a:ea typeface="Times New Roman"/>
              <a:cs typeface="Times New Roman"/>
              <a:sym typeface="Times New Roman"/>
            </a:endParaRPr>
          </a:p>
        </p:txBody>
      </p:sp>
      <p:sp>
        <p:nvSpPr>
          <p:cNvPr id="51" name="Google Shape;51;p12"/>
          <p:cNvSpPr txBox="1"/>
          <p:nvPr>
            <p:ph idx="1" type="subTitle"/>
          </p:nvPr>
        </p:nvSpPr>
        <p:spPr>
          <a:xfrm>
            <a:off x="4818300" y="2854025"/>
            <a:ext cx="3914100" cy="171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300">
                <a:solidFill>
                  <a:srgbClr val="000000"/>
                </a:solidFill>
                <a:latin typeface="Times New Roman"/>
                <a:ea typeface="Times New Roman"/>
                <a:cs typeface="Times New Roman"/>
                <a:sym typeface="Times New Roman"/>
              </a:rPr>
              <a:t>Guide Name:</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 sz="1300">
                <a:solidFill>
                  <a:srgbClr val="000000"/>
                </a:solidFill>
                <a:latin typeface="Times New Roman"/>
                <a:ea typeface="Times New Roman"/>
                <a:cs typeface="Times New Roman"/>
                <a:sym typeface="Times New Roman"/>
              </a:rPr>
              <a:t>Dr. Usha G.</a:t>
            </a:r>
            <a:endParaRPr b="1"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 sz="1300">
                <a:solidFill>
                  <a:srgbClr val="000000"/>
                </a:solidFill>
                <a:latin typeface="Times New Roman"/>
                <a:ea typeface="Times New Roman"/>
                <a:cs typeface="Times New Roman"/>
                <a:sym typeface="Times New Roman"/>
              </a:rPr>
              <a:t>Associate Professor</a:t>
            </a:r>
            <a:endParaRPr b="1"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rPr lang="en" sz="1300">
                <a:solidFill>
                  <a:schemeClr val="dk1"/>
                </a:solidFill>
                <a:latin typeface="Times New Roman"/>
                <a:ea typeface="Times New Roman"/>
                <a:cs typeface="Times New Roman"/>
                <a:sym typeface="Times New Roman"/>
              </a:rPr>
              <a:t>B</a:t>
            </a:r>
            <a:r>
              <a:rPr lang="en" sz="1300">
                <a:solidFill>
                  <a:schemeClr val="dk1"/>
                </a:solidFill>
                <a:latin typeface="Times New Roman"/>
                <a:ea typeface="Times New Roman"/>
                <a:cs typeface="Times New Roman"/>
                <a:sym typeface="Times New Roman"/>
              </a:rPr>
              <a:t>y:</a:t>
            </a:r>
            <a:endParaRPr sz="1300">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2800"/>
              <a:buFont typeface="Arial"/>
              <a:buNone/>
            </a:pPr>
            <a:r>
              <a:rPr b="1" lang="en" sz="1300">
                <a:solidFill>
                  <a:schemeClr val="dk1"/>
                </a:solidFill>
                <a:latin typeface="Times New Roman"/>
                <a:ea typeface="Times New Roman"/>
                <a:cs typeface="Times New Roman"/>
                <a:sym typeface="Times New Roman"/>
              </a:rPr>
              <a:t>Ishan Chaudhari                             RA1711020010096</a:t>
            </a:r>
            <a:endParaRPr b="1" sz="1300">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2800"/>
              <a:buFont typeface="Arial"/>
              <a:buNone/>
            </a:pPr>
            <a:r>
              <a:rPr b="1" lang="en" sz="1300">
                <a:solidFill>
                  <a:schemeClr val="dk1"/>
                </a:solidFill>
                <a:latin typeface="Times New Roman"/>
                <a:ea typeface="Times New Roman"/>
                <a:cs typeface="Times New Roman"/>
                <a:sym typeface="Times New Roman"/>
              </a:rPr>
              <a:t>Varshini V.                                       RA1711020010140</a:t>
            </a:r>
            <a:endParaRPr b="1" sz="1300">
              <a:solidFill>
                <a:srgbClr val="000000"/>
              </a:solidFill>
              <a:latin typeface="Times New Roman"/>
              <a:ea typeface="Times New Roman"/>
              <a:cs typeface="Times New Roman"/>
              <a:sym typeface="Times New Roman"/>
            </a:endParaRPr>
          </a:p>
        </p:txBody>
      </p:sp>
      <p:pic>
        <p:nvPicPr>
          <p:cNvPr id="52" name="Google Shape;52;p12"/>
          <p:cNvPicPr preferRelativeResize="0"/>
          <p:nvPr/>
        </p:nvPicPr>
        <p:blipFill>
          <a:blip r:embed="rId4">
            <a:alphaModFix/>
          </a:blip>
          <a:stretch>
            <a:fillRect/>
          </a:stretch>
        </p:blipFill>
        <p:spPr>
          <a:xfrm>
            <a:off x="5539649" y="88850"/>
            <a:ext cx="3503877" cy="118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374975"/>
            <a:ext cx="8520600" cy="64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Cost Estimation</a:t>
            </a:r>
            <a:endParaRPr>
              <a:latin typeface="Times New Roman"/>
              <a:ea typeface="Times New Roman"/>
              <a:cs typeface="Times New Roman"/>
              <a:sym typeface="Times New Roman"/>
            </a:endParaRPr>
          </a:p>
        </p:txBody>
      </p:sp>
      <p:sp>
        <p:nvSpPr>
          <p:cNvPr id="104" name="Google Shape;104;p21"/>
          <p:cNvSpPr txBox="1"/>
          <p:nvPr/>
        </p:nvSpPr>
        <p:spPr>
          <a:xfrm>
            <a:off x="311700" y="778827"/>
            <a:ext cx="8520600" cy="4752300"/>
          </a:xfrm>
          <a:prstGeom prst="rect">
            <a:avLst/>
          </a:prstGeom>
          <a:noFill/>
          <a:ln>
            <a:noFill/>
          </a:ln>
        </p:spPr>
        <p:txBody>
          <a:bodyPr anchorCtr="0" anchor="ctr" bIns="91425" lIns="91425" spcFirstLastPara="1" rIns="91425" wrap="square" tIns="91425">
            <a:noAutofit/>
          </a:bodyPr>
          <a:lstStyle/>
          <a:p>
            <a:pPr indent="-298450" lvl="0" marL="457200" marR="0" rtl="0" algn="l">
              <a:lnSpc>
                <a:spcPct val="107916"/>
              </a:lnSpc>
              <a:spcBef>
                <a:spcPts val="0"/>
              </a:spcBef>
              <a:spcAft>
                <a:spcPts val="0"/>
              </a:spcAft>
              <a:buClr>
                <a:srgbClr val="000000"/>
              </a:buClr>
              <a:buSzPts val="1100"/>
              <a:buFont typeface="Noto Sans Symbols"/>
              <a:buChar char="●"/>
            </a:pPr>
            <a:r>
              <a:rPr b="0" i="0" lang="en" sz="1300" u="none" cap="none" strike="noStrike">
                <a:solidFill>
                  <a:srgbClr val="40424E"/>
                </a:solidFill>
                <a:highlight>
                  <a:srgbClr val="FFFFFF"/>
                </a:highlight>
                <a:latin typeface="Arial"/>
                <a:ea typeface="Arial"/>
                <a:cs typeface="Arial"/>
                <a:sym typeface="Arial"/>
              </a:rPr>
              <a:t>We will be following the heuristic technique that is used for solving problems, learning, or discovery in the practical methods which are used for achieving immediate goals. </a:t>
            </a:r>
            <a:endParaRPr b="0" i="0" sz="1100" u="none" cap="none" strike="noStrike">
              <a:solidFill>
                <a:srgbClr val="000000"/>
              </a:solidFill>
              <a:latin typeface="Calibri"/>
              <a:ea typeface="Calibri"/>
              <a:cs typeface="Calibri"/>
              <a:sym typeface="Calibri"/>
            </a:endParaRPr>
          </a:p>
          <a:p>
            <a:pPr indent="-298450" lvl="0" marL="457200" marR="0" rtl="0" algn="l">
              <a:lnSpc>
                <a:spcPct val="107916"/>
              </a:lnSpc>
              <a:spcBef>
                <a:spcPts val="0"/>
              </a:spcBef>
              <a:spcAft>
                <a:spcPts val="0"/>
              </a:spcAft>
              <a:buClr>
                <a:srgbClr val="000000"/>
              </a:buClr>
              <a:buSzPts val="1100"/>
              <a:buFont typeface="Noto Sans Symbols"/>
              <a:buChar char="●"/>
            </a:pPr>
            <a:r>
              <a:rPr b="0" i="0" lang="en" sz="1300" u="none" cap="none" strike="noStrike">
                <a:solidFill>
                  <a:srgbClr val="40424E"/>
                </a:solidFill>
                <a:highlight>
                  <a:srgbClr val="FFFFFF"/>
                </a:highlight>
                <a:latin typeface="Arial"/>
                <a:ea typeface="Arial"/>
                <a:cs typeface="Arial"/>
                <a:sym typeface="Arial"/>
              </a:rPr>
              <a:t>These techniques are flexible and simple for taking quick decisions through shortcuts and good enough calculations, most probably when working with complex data. </a:t>
            </a:r>
            <a:endParaRPr b="0" i="0" sz="1100" u="none" cap="none" strike="noStrike">
              <a:solidFill>
                <a:srgbClr val="000000"/>
              </a:solidFill>
              <a:latin typeface="Calibri"/>
              <a:ea typeface="Calibri"/>
              <a:cs typeface="Calibri"/>
              <a:sym typeface="Calibri"/>
            </a:endParaRPr>
          </a:p>
          <a:p>
            <a:pPr indent="-298450" lvl="0" marL="457200" marR="0" rtl="0" algn="l">
              <a:lnSpc>
                <a:spcPct val="107916"/>
              </a:lnSpc>
              <a:spcBef>
                <a:spcPts val="0"/>
              </a:spcBef>
              <a:spcAft>
                <a:spcPts val="0"/>
              </a:spcAft>
              <a:buClr>
                <a:srgbClr val="000000"/>
              </a:buClr>
              <a:buSzPts val="1100"/>
              <a:buFont typeface="Noto Sans Symbols"/>
              <a:buChar char="●"/>
            </a:pPr>
            <a:r>
              <a:rPr b="0" i="0" lang="en" sz="1300" u="none" cap="none" strike="noStrike">
                <a:solidFill>
                  <a:srgbClr val="40424E"/>
                </a:solidFill>
                <a:highlight>
                  <a:srgbClr val="FFFFFF"/>
                </a:highlight>
                <a:latin typeface="Arial"/>
                <a:ea typeface="Arial"/>
                <a:cs typeface="Arial"/>
                <a:sym typeface="Arial"/>
              </a:rPr>
              <a:t>Constructive Cost Model(COCOMO) is a regression model based on LOC, i.e </a:t>
            </a:r>
            <a:r>
              <a:rPr b="1" i="0" lang="en" sz="1300" u="none" cap="none" strike="noStrike">
                <a:solidFill>
                  <a:srgbClr val="40424E"/>
                </a:solidFill>
                <a:highlight>
                  <a:srgbClr val="FFFFFF"/>
                </a:highlight>
                <a:latin typeface="Arial"/>
                <a:ea typeface="Arial"/>
                <a:cs typeface="Arial"/>
                <a:sym typeface="Arial"/>
              </a:rPr>
              <a:t>number of Lines of Code</a:t>
            </a:r>
            <a:r>
              <a:rPr b="0" i="0" lang="en" sz="1300" u="none" cap="none" strike="noStrike">
                <a:solidFill>
                  <a:srgbClr val="40424E"/>
                </a:solidFill>
                <a:highlight>
                  <a:srgbClr val="FFFFFF"/>
                </a:highlight>
                <a:latin typeface="Arial"/>
                <a:ea typeface="Arial"/>
                <a:cs typeface="Arial"/>
                <a:sym typeface="Arial"/>
              </a:rPr>
              <a:t>. It is a reliable model in predicting time, effort, cost and quality. Our project comes under basic Cocomo model, particularly organic type. </a:t>
            </a:r>
            <a:endParaRPr b="0" i="0" sz="1100" u="none" cap="none" strike="noStrike">
              <a:solidFill>
                <a:srgbClr val="000000"/>
              </a:solidFill>
              <a:latin typeface="Calibri"/>
              <a:ea typeface="Calibri"/>
              <a:cs typeface="Calibri"/>
              <a:sym typeface="Calibri"/>
            </a:endParaRPr>
          </a:p>
          <a:p>
            <a:pPr indent="0" lvl="0" marL="457200" marR="0" rtl="0" algn="l">
              <a:lnSpc>
                <a:spcPct val="100000"/>
              </a:lnSpc>
              <a:spcBef>
                <a:spcPts val="800"/>
              </a:spcBef>
              <a:spcAft>
                <a:spcPts val="0"/>
              </a:spcAft>
              <a:buClr>
                <a:srgbClr val="000000"/>
              </a:buClr>
              <a:buSzPts val="1350"/>
              <a:buFont typeface="Arial"/>
              <a:buNone/>
            </a:pPr>
            <a:r>
              <a:rPr b="0" i="0" lang="en" sz="1350" u="none" cap="none" strike="noStrike">
                <a:solidFill>
                  <a:srgbClr val="000000"/>
                </a:solidFill>
                <a:latin typeface="Arial"/>
                <a:ea typeface="Arial"/>
                <a:cs typeface="Arial"/>
                <a:sym typeface="Arial"/>
              </a:rPr>
              <a:t>E = a</a:t>
            </a:r>
            <a:r>
              <a:rPr b="0" baseline="-25000" i="0" lang="en" sz="1000" u="none" cap="none" strike="noStrike">
                <a:solidFill>
                  <a:srgbClr val="000000"/>
                </a:solidFill>
                <a:latin typeface="Arial"/>
                <a:ea typeface="Arial"/>
                <a:cs typeface="Arial"/>
                <a:sym typeface="Arial"/>
              </a:rPr>
              <a:t>b</a:t>
            </a:r>
            <a:r>
              <a:rPr b="0" i="0" lang="en" sz="1350" u="none" cap="none" strike="noStrike">
                <a:solidFill>
                  <a:srgbClr val="000000"/>
                </a:solidFill>
                <a:latin typeface="Arial"/>
                <a:ea typeface="Arial"/>
                <a:cs typeface="Arial"/>
                <a:sym typeface="Arial"/>
              </a:rPr>
              <a:t> KLOC </a:t>
            </a:r>
            <a:r>
              <a:rPr b="0" baseline="30000" i="0" lang="en" sz="1350" u="none" cap="none" strike="noStrike">
                <a:solidFill>
                  <a:srgbClr val="000000"/>
                </a:solidFill>
                <a:latin typeface="Arial"/>
                <a:ea typeface="Arial"/>
                <a:cs typeface="Arial"/>
                <a:sym typeface="Arial"/>
              </a:rPr>
              <a:t>b</a:t>
            </a:r>
            <a:r>
              <a:rPr b="0" baseline="-25000" i="0" lang="en" sz="1000" u="none" cap="none" strike="noStrike">
                <a:solidFill>
                  <a:srgbClr val="000000"/>
                </a:solidFill>
                <a:latin typeface="Arial"/>
                <a:ea typeface="Arial"/>
                <a:cs typeface="Arial"/>
                <a:sym typeface="Arial"/>
              </a:rPr>
              <a:t>b</a:t>
            </a:r>
            <a:endParaRPr b="0" i="0" sz="135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800"/>
              </a:spcBef>
              <a:spcAft>
                <a:spcPts val="0"/>
              </a:spcAft>
              <a:buClr>
                <a:srgbClr val="000000"/>
              </a:buClr>
              <a:buSzPts val="1350"/>
              <a:buFont typeface="Arial"/>
              <a:buNone/>
            </a:pPr>
            <a:r>
              <a:rPr b="0" i="0" lang="en" sz="1350" u="none" cap="none" strike="noStrike">
                <a:solidFill>
                  <a:srgbClr val="000000"/>
                </a:solidFill>
                <a:latin typeface="Arial"/>
                <a:ea typeface="Arial"/>
                <a:cs typeface="Arial"/>
                <a:sym typeface="Arial"/>
              </a:rPr>
              <a:t>D = c</a:t>
            </a:r>
            <a:r>
              <a:rPr b="0" baseline="-25000" i="0" lang="en" sz="1000" u="none" cap="none" strike="noStrike">
                <a:solidFill>
                  <a:srgbClr val="000000"/>
                </a:solidFill>
                <a:latin typeface="Arial"/>
                <a:ea typeface="Arial"/>
                <a:cs typeface="Arial"/>
                <a:sym typeface="Arial"/>
              </a:rPr>
              <a:t>b</a:t>
            </a:r>
            <a:r>
              <a:rPr b="0" i="0" lang="en" sz="1350" u="none" cap="none" strike="noStrike">
                <a:solidFill>
                  <a:srgbClr val="000000"/>
                </a:solidFill>
                <a:latin typeface="Arial"/>
                <a:ea typeface="Arial"/>
                <a:cs typeface="Arial"/>
                <a:sym typeface="Arial"/>
              </a:rPr>
              <a:t> E </a:t>
            </a:r>
            <a:r>
              <a:rPr b="0" baseline="30000" i="0" lang="en" sz="1350" u="none" cap="none" strike="noStrike">
                <a:solidFill>
                  <a:srgbClr val="000000"/>
                </a:solidFill>
                <a:latin typeface="Arial"/>
                <a:ea typeface="Arial"/>
                <a:cs typeface="Arial"/>
                <a:sym typeface="Arial"/>
              </a:rPr>
              <a:t>d</a:t>
            </a:r>
            <a:r>
              <a:rPr b="0" baseline="-25000" i="0" lang="en" sz="1000" u="none" cap="none" strike="noStrike">
                <a:solidFill>
                  <a:srgbClr val="000000"/>
                </a:solidFill>
                <a:latin typeface="Arial"/>
                <a:ea typeface="Arial"/>
                <a:cs typeface="Arial"/>
                <a:sym typeface="Arial"/>
              </a:rPr>
              <a:t>b</a:t>
            </a:r>
            <a:endParaRPr b="0" i="0" sz="135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800"/>
              </a:spcBef>
              <a:spcAft>
                <a:spcPts val="0"/>
              </a:spcAft>
              <a:buClr>
                <a:srgbClr val="000000"/>
              </a:buClr>
              <a:buSzPts val="1350"/>
              <a:buFont typeface="Arial"/>
              <a:buNone/>
            </a:pPr>
            <a:r>
              <a:rPr b="0" i="0" lang="en" sz="1350" u="none" cap="none" strike="noStrike">
                <a:solidFill>
                  <a:srgbClr val="000000"/>
                </a:solidFill>
                <a:latin typeface="Arial"/>
                <a:ea typeface="Arial"/>
                <a:cs typeface="Arial"/>
                <a:sym typeface="Arial"/>
              </a:rPr>
              <a:t>where </a:t>
            </a:r>
            <a:r>
              <a:rPr b="0" i="1" lang="en" sz="1350" u="none" cap="none" strike="noStrike">
                <a:solidFill>
                  <a:srgbClr val="000000"/>
                </a:solidFill>
                <a:latin typeface="Arial"/>
                <a:ea typeface="Arial"/>
                <a:cs typeface="Arial"/>
                <a:sym typeface="Arial"/>
              </a:rPr>
              <a:t>E</a:t>
            </a:r>
            <a:r>
              <a:rPr b="0" i="0" lang="en" sz="1350" u="none" cap="none" strike="noStrike">
                <a:solidFill>
                  <a:srgbClr val="000000"/>
                </a:solidFill>
                <a:latin typeface="Arial"/>
                <a:ea typeface="Arial"/>
                <a:cs typeface="Arial"/>
                <a:sym typeface="Arial"/>
              </a:rPr>
              <a:t> is the effort applied in person-months, </a:t>
            </a:r>
            <a:r>
              <a:rPr b="0" i="1" lang="en" sz="1350" u="none" cap="none" strike="noStrike">
                <a:solidFill>
                  <a:srgbClr val="000000"/>
                </a:solidFill>
                <a:latin typeface="Arial"/>
                <a:ea typeface="Arial"/>
                <a:cs typeface="Arial"/>
                <a:sym typeface="Arial"/>
              </a:rPr>
              <a:t>D</a:t>
            </a:r>
            <a:r>
              <a:rPr b="0" i="0" lang="en" sz="1350" u="none" cap="none" strike="noStrike">
                <a:solidFill>
                  <a:srgbClr val="000000"/>
                </a:solidFill>
                <a:latin typeface="Arial"/>
                <a:ea typeface="Arial"/>
                <a:cs typeface="Arial"/>
                <a:sym typeface="Arial"/>
              </a:rPr>
              <a:t> is the development time in chronological months and KLOC is the estimated number of delivered lines of code for the project (express in thousands). The coefficients </a:t>
            </a:r>
            <a:r>
              <a:rPr b="0" i="1" lang="en" sz="1350" u="none" cap="none" strike="noStrike">
                <a:solidFill>
                  <a:srgbClr val="000000"/>
                </a:solidFill>
                <a:latin typeface="Arial"/>
                <a:ea typeface="Arial"/>
                <a:cs typeface="Arial"/>
                <a:sym typeface="Arial"/>
              </a:rPr>
              <a:t>a</a:t>
            </a:r>
            <a:r>
              <a:rPr b="0" baseline="-25000" i="1" lang="en" sz="1000" u="none" cap="none" strike="noStrike">
                <a:solidFill>
                  <a:srgbClr val="000000"/>
                </a:solidFill>
                <a:latin typeface="Arial"/>
                <a:ea typeface="Arial"/>
                <a:cs typeface="Arial"/>
                <a:sym typeface="Arial"/>
              </a:rPr>
              <a:t>b</a:t>
            </a:r>
            <a:r>
              <a:rPr b="0" i="0" lang="en" sz="1350" u="none" cap="none" strike="noStrike">
                <a:solidFill>
                  <a:srgbClr val="000000"/>
                </a:solidFill>
                <a:latin typeface="Arial"/>
                <a:ea typeface="Arial"/>
                <a:cs typeface="Arial"/>
                <a:sym typeface="Arial"/>
              </a:rPr>
              <a:t> and </a:t>
            </a:r>
            <a:r>
              <a:rPr b="0" i="1" lang="en" sz="1350" u="none" cap="none" strike="noStrike">
                <a:solidFill>
                  <a:srgbClr val="000000"/>
                </a:solidFill>
                <a:latin typeface="Arial"/>
                <a:ea typeface="Arial"/>
                <a:cs typeface="Arial"/>
                <a:sym typeface="Arial"/>
              </a:rPr>
              <a:t>c</a:t>
            </a:r>
            <a:r>
              <a:rPr b="0" baseline="-25000" i="1" lang="en" sz="1000" u="none" cap="none" strike="noStrike">
                <a:solidFill>
                  <a:srgbClr val="000000"/>
                </a:solidFill>
                <a:latin typeface="Arial"/>
                <a:ea typeface="Arial"/>
                <a:cs typeface="Arial"/>
                <a:sym typeface="Arial"/>
              </a:rPr>
              <a:t>b</a:t>
            </a:r>
            <a:r>
              <a:rPr b="0" i="0" lang="en" sz="1350" u="none" cap="none" strike="noStrike">
                <a:solidFill>
                  <a:srgbClr val="000000"/>
                </a:solidFill>
                <a:latin typeface="Arial"/>
                <a:ea typeface="Arial"/>
                <a:cs typeface="Arial"/>
                <a:sym typeface="Arial"/>
              </a:rPr>
              <a:t> and the exponents </a:t>
            </a:r>
            <a:r>
              <a:rPr b="0" i="1" lang="en" sz="1350" u="none" cap="none" strike="noStrike">
                <a:solidFill>
                  <a:srgbClr val="000000"/>
                </a:solidFill>
                <a:latin typeface="Arial"/>
                <a:ea typeface="Arial"/>
                <a:cs typeface="Arial"/>
                <a:sym typeface="Arial"/>
              </a:rPr>
              <a:t>b</a:t>
            </a:r>
            <a:r>
              <a:rPr b="0" baseline="-25000" i="1" lang="en" sz="1000" u="none" cap="none" strike="noStrike">
                <a:solidFill>
                  <a:srgbClr val="000000"/>
                </a:solidFill>
                <a:latin typeface="Arial"/>
                <a:ea typeface="Arial"/>
                <a:cs typeface="Arial"/>
                <a:sym typeface="Arial"/>
              </a:rPr>
              <a:t>b</a:t>
            </a:r>
            <a:r>
              <a:rPr b="0" i="0" lang="en" sz="1350" u="none" cap="none" strike="noStrike">
                <a:solidFill>
                  <a:srgbClr val="000000"/>
                </a:solidFill>
                <a:latin typeface="Arial"/>
                <a:ea typeface="Arial"/>
                <a:cs typeface="Arial"/>
                <a:sym typeface="Arial"/>
              </a:rPr>
              <a:t> and </a:t>
            </a:r>
            <a:r>
              <a:rPr b="0" i="1" lang="en" sz="1350" u="none" cap="none" strike="noStrike">
                <a:solidFill>
                  <a:srgbClr val="000000"/>
                </a:solidFill>
                <a:latin typeface="Arial"/>
                <a:ea typeface="Arial"/>
                <a:cs typeface="Arial"/>
                <a:sym typeface="Arial"/>
              </a:rPr>
              <a:t>d</a:t>
            </a:r>
            <a:r>
              <a:rPr b="0" baseline="-25000" i="1" lang="en" sz="1000" u="none" cap="none" strike="noStrike">
                <a:solidFill>
                  <a:srgbClr val="000000"/>
                </a:solidFill>
                <a:latin typeface="Arial"/>
                <a:ea typeface="Arial"/>
                <a:cs typeface="Arial"/>
                <a:sym typeface="Arial"/>
              </a:rPr>
              <a:t>b</a:t>
            </a:r>
            <a:r>
              <a:rPr b="0" i="0" lang="en" sz="1350" u="none" cap="none" strike="noStrike">
                <a:solidFill>
                  <a:srgbClr val="000000"/>
                </a:solidFill>
                <a:latin typeface="Arial"/>
                <a:ea typeface="Arial"/>
                <a:cs typeface="Arial"/>
                <a:sym typeface="Arial"/>
              </a:rPr>
              <a:t> are given in Table below</a:t>
            </a:r>
            <a:endParaRPr b="0" i="0" sz="135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1400"/>
              </a:spcAft>
              <a:buClr>
                <a:srgbClr val="000000"/>
              </a:buClr>
              <a:buSzPts val="1350"/>
              <a:buFont typeface="Arial"/>
              <a:buNone/>
            </a:pPr>
            <a:r>
              <a:rPr b="1" i="0" lang="en" sz="1350" u="none" cap="none" strike="noStrike">
                <a:solidFill>
                  <a:srgbClr val="000000"/>
                </a:solidFill>
                <a:latin typeface="Arial"/>
                <a:ea typeface="Arial"/>
                <a:cs typeface="Arial"/>
                <a:sym typeface="Arial"/>
              </a:rPr>
              <a:t>             </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485200"/>
            <a:ext cx="8520600" cy="4150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1400"/>
              </a:spcBef>
              <a:spcAft>
                <a:spcPts val="0"/>
              </a:spcAft>
              <a:buClr>
                <a:schemeClr val="dk1"/>
              </a:buClr>
              <a:buSzPts val="1100"/>
              <a:buFont typeface="Arial"/>
              <a:buNone/>
            </a:pPr>
            <a:r>
              <a:rPr b="1" lang="en" sz="1350">
                <a:solidFill>
                  <a:schemeClr val="dk1"/>
                </a:solidFill>
              </a:rPr>
              <a:t>                                                    Basic COCOMO Model</a:t>
            </a:r>
            <a:endParaRPr sz="1350">
              <a:solidFill>
                <a:schemeClr val="dk1"/>
              </a:solidFill>
              <a:latin typeface="Times New Roman"/>
              <a:ea typeface="Times New Roman"/>
              <a:cs typeface="Times New Roman"/>
              <a:sym typeface="Times New Roman"/>
            </a:endParaRPr>
          </a:p>
          <a:p>
            <a:pPr indent="0" lvl="0" marL="0" rtl="0" algn="l">
              <a:lnSpc>
                <a:spcPct val="107916"/>
              </a:lnSpc>
              <a:spcBef>
                <a:spcPts val="1400"/>
              </a:spcBef>
              <a:spcAft>
                <a:spcPts val="0"/>
              </a:spcAft>
              <a:buClr>
                <a:schemeClr val="dk1"/>
              </a:buClr>
              <a:buSzPts val="1100"/>
              <a:buFont typeface="Arial"/>
              <a:buNone/>
            </a:pP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100">
                <a:solidFill>
                  <a:schemeClr val="dk1"/>
                </a:solidFill>
                <a:latin typeface="Calibri"/>
                <a:ea typeface="Calibri"/>
                <a:cs typeface="Calibri"/>
                <a:sym typeface="Calibri"/>
              </a:rPr>
              <a:t>      So considering we may have 350 lines of code;</a:t>
            </a:r>
            <a:endParaRPr sz="1100">
              <a:solidFill>
                <a:schemeClr val="dk1"/>
              </a:solidFill>
              <a:latin typeface="Calibri"/>
              <a:ea typeface="Calibri"/>
              <a:cs typeface="Calibri"/>
              <a:sym typeface="Calibri"/>
            </a:endParaRPr>
          </a:p>
          <a:p>
            <a:pPr indent="0" lvl="0" marL="457200" rtl="0" algn="l">
              <a:lnSpc>
                <a:spcPct val="100000"/>
              </a:lnSpc>
              <a:spcBef>
                <a:spcPts val="800"/>
              </a:spcBef>
              <a:spcAft>
                <a:spcPts val="0"/>
              </a:spcAft>
              <a:buClr>
                <a:schemeClr val="dk1"/>
              </a:buClr>
              <a:buSzPts val="1100"/>
              <a:buFont typeface="Arial"/>
              <a:buNone/>
            </a:pPr>
            <a:r>
              <a:rPr lang="en" sz="1350">
                <a:solidFill>
                  <a:schemeClr val="dk1"/>
                </a:solidFill>
              </a:rPr>
              <a:t>E = a</a:t>
            </a:r>
            <a:r>
              <a:rPr baseline="-25000" lang="en" sz="1000">
                <a:solidFill>
                  <a:schemeClr val="dk1"/>
                </a:solidFill>
              </a:rPr>
              <a:t>b</a:t>
            </a:r>
            <a:r>
              <a:rPr lang="en" sz="1350">
                <a:solidFill>
                  <a:schemeClr val="dk1"/>
                </a:solidFill>
              </a:rPr>
              <a:t> KLOC </a:t>
            </a:r>
            <a:r>
              <a:rPr baseline="30000" lang="en" sz="1350">
                <a:solidFill>
                  <a:schemeClr val="dk1"/>
                </a:solidFill>
              </a:rPr>
              <a:t>b</a:t>
            </a:r>
            <a:r>
              <a:rPr baseline="-25000" lang="en" sz="1000">
                <a:solidFill>
                  <a:schemeClr val="dk1"/>
                </a:solidFill>
              </a:rPr>
              <a:t>b</a:t>
            </a:r>
            <a:endParaRPr baseline="-25000" sz="1000">
              <a:solidFill>
                <a:schemeClr val="dk1"/>
              </a:solidFill>
            </a:endParaRPr>
          </a:p>
          <a:p>
            <a:pPr indent="0" lvl="0" marL="457200" rtl="0" algn="l">
              <a:lnSpc>
                <a:spcPct val="100000"/>
              </a:lnSpc>
              <a:spcBef>
                <a:spcPts val="800"/>
              </a:spcBef>
              <a:spcAft>
                <a:spcPts val="0"/>
              </a:spcAft>
              <a:buClr>
                <a:schemeClr val="dk1"/>
              </a:buClr>
              <a:buSzPts val="1100"/>
              <a:buFont typeface="Arial"/>
              <a:buNone/>
            </a:pPr>
            <a:r>
              <a:rPr lang="en" sz="1350">
                <a:solidFill>
                  <a:schemeClr val="dk1"/>
                </a:solidFill>
              </a:rPr>
              <a:t>E=(2.4)(350/1000)(1.05)</a:t>
            </a:r>
            <a:endParaRPr sz="1350">
              <a:solidFill>
                <a:schemeClr val="dk1"/>
              </a:solidFill>
            </a:endParaRPr>
          </a:p>
          <a:p>
            <a:pPr indent="0" lvl="0" marL="457200" rtl="0" algn="l">
              <a:lnSpc>
                <a:spcPct val="100000"/>
              </a:lnSpc>
              <a:spcBef>
                <a:spcPts val="800"/>
              </a:spcBef>
              <a:spcAft>
                <a:spcPts val="0"/>
              </a:spcAft>
              <a:buClr>
                <a:schemeClr val="dk1"/>
              </a:buClr>
              <a:buSzPts val="1100"/>
              <a:buFont typeface="Arial"/>
              <a:buNone/>
            </a:pPr>
            <a:r>
              <a:rPr b="1" lang="en" sz="1350">
                <a:solidFill>
                  <a:schemeClr val="dk1"/>
                </a:solidFill>
              </a:rPr>
              <a:t>E=  0.882 </a:t>
            </a:r>
            <a:endParaRPr b="1" sz="1350">
              <a:solidFill>
                <a:schemeClr val="dk1"/>
              </a:solidFill>
            </a:endParaRPr>
          </a:p>
          <a:p>
            <a:pPr indent="0" lvl="0" marL="457200" rtl="0" algn="l">
              <a:lnSpc>
                <a:spcPct val="100000"/>
              </a:lnSpc>
              <a:spcBef>
                <a:spcPts val="800"/>
              </a:spcBef>
              <a:spcAft>
                <a:spcPts val="0"/>
              </a:spcAft>
              <a:buClr>
                <a:schemeClr val="dk1"/>
              </a:buClr>
              <a:buSzPts val="1100"/>
              <a:buFont typeface="Arial"/>
              <a:buNone/>
            </a:pPr>
            <a:r>
              <a:rPr lang="en" sz="1350">
                <a:solidFill>
                  <a:schemeClr val="dk1"/>
                </a:solidFill>
              </a:rPr>
              <a:t>D=(2.5)(0.882)(0.38)</a:t>
            </a:r>
            <a:endParaRPr sz="1350">
              <a:solidFill>
                <a:schemeClr val="dk1"/>
              </a:solidFill>
            </a:endParaRPr>
          </a:p>
          <a:p>
            <a:pPr indent="0" lvl="0" marL="457200" rtl="0" algn="l">
              <a:lnSpc>
                <a:spcPct val="100000"/>
              </a:lnSpc>
              <a:spcBef>
                <a:spcPts val="800"/>
              </a:spcBef>
              <a:spcAft>
                <a:spcPts val="0"/>
              </a:spcAft>
              <a:buClr>
                <a:schemeClr val="dk1"/>
              </a:buClr>
              <a:buSzPts val="1100"/>
              <a:buFont typeface="Arial"/>
              <a:buNone/>
            </a:pPr>
            <a:r>
              <a:rPr b="1" lang="en" sz="1350">
                <a:solidFill>
                  <a:schemeClr val="dk1"/>
                </a:solidFill>
              </a:rPr>
              <a:t>D= 0.837</a:t>
            </a:r>
            <a:endParaRPr b="1" sz="1350">
              <a:solidFill>
                <a:schemeClr val="dk1"/>
              </a:solidFill>
            </a:endParaRPr>
          </a:p>
          <a:p>
            <a:pPr indent="0" lvl="0" marL="457200" rtl="0" algn="l">
              <a:lnSpc>
                <a:spcPct val="100000"/>
              </a:lnSpc>
              <a:spcBef>
                <a:spcPts val="800"/>
              </a:spcBef>
              <a:spcAft>
                <a:spcPts val="0"/>
              </a:spcAft>
              <a:buClr>
                <a:schemeClr val="dk1"/>
              </a:buClr>
              <a:buSzPts val="1100"/>
              <a:buFont typeface="Arial"/>
              <a:buNone/>
            </a:pPr>
            <a:r>
              <a:rPr lang="en" sz="1350">
                <a:solidFill>
                  <a:schemeClr val="dk1"/>
                </a:solidFill>
              </a:rPr>
              <a:t>N=E/D </a:t>
            </a:r>
            <a:endParaRPr sz="1350">
              <a:solidFill>
                <a:schemeClr val="dk1"/>
              </a:solidFill>
            </a:endParaRPr>
          </a:p>
          <a:p>
            <a:pPr indent="0" lvl="0" marL="457200" rtl="0" algn="l">
              <a:lnSpc>
                <a:spcPct val="100000"/>
              </a:lnSpc>
              <a:spcBef>
                <a:spcPts val="800"/>
              </a:spcBef>
              <a:spcAft>
                <a:spcPts val="0"/>
              </a:spcAft>
              <a:buClr>
                <a:schemeClr val="dk1"/>
              </a:buClr>
              <a:buSzPts val="1100"/>
              <a:buFont typeface="Arial"/>
              <a:buNone/>
            </a:pPr>
            <a:r>
              <a:rPr lang="en" sz="1350">
                <a:solidFill>
                  <a:schemeClr val="dk1"/>
                </a:solidFill>
              </a:rPr>
              <a:t>= 0.882/0.837</a:t>
            </a:r>
            <a:endParaRPr sz="1350">
              <a:solidFill>
                <a:schemeClr val="dk1"/>
              </a:solidFill>
            </a:endParaRPr>
          </a:p>
          <a:p>
            <a:pPr indent="0" lvl="0" marL="457200" rtl="0" algn="l">
              <a:lnSpc>
                <a:spcPct val="100000"/>
              </a:lnSpc>
              <a:spcBef>
                <a:spcPts val="800"/>
              </a:spcBef>
              <a:spcAft>
                <a:spcPts val="0"/>
              </a:spcAft>
              <a:buClr>
                <a:schemeClr val="dk1"/>
              </a:buClr>
              <a:buSzPts val="1100"/>
              <a:buFont typeface="Arial"/>
              <a:buNone/>
            </a:pPr>
            <a:r>
              <a:rPr b="1" lang="en" sz="1350">
                <a:solidFill>
                  <a:schemeClr val="dk1"/>
                </a:solidFill>
              </a:rPr>
              <a:t>N = 1.05 persons</a:t>
            </a:r>
            <a:endParaRPr b="1" sz="1350">
              <a:solidFill>
                <a:schemeClr val="dk1"/>
              </a:solidFill>
            </a:endParaRPr>
          </a:p>
          <a:p>
            <a:pPr indent="0" lvl="0" marL="457200" rtl="0" algn="l">
              <a:lnSpc>
                <a:spcPct val="100000"/>
              </a:lnSpc>
              <a:spcBef>
                <a:spcPts val="800"/>
              </a:spcBef>
              <a:spcAft>
                <a:spcPts val="800"/>
              </a:spcAft>
              <a:buClr>
                <a:schemeClr val="dk1"/>
              </a:buClr>
              <a:buSzPts val="1100"/>
              <a:buFont typeface="Arial"/>
              <a:buNone/>
            </a:pPr>
            <a:r>
              <a:rPr lang="en" sz="1350">
                <a:solidFill>
                  <a:schemeClr val="dk1"/>
                </a:solidFill>
              </a:rPr>
              <a:t>And accordingly, we can plan to use 2 people to finish it in less than the duration of the project.</a:t>
            </a:r>
            <a:endParaRPr sz="1350">
              <a:solidFill>
                <a:schemeClr val="dk1"/>
              </a:solidFill>
            </a:endParaRPr>
          </a:p>
        </p:txBody>
      </p:sp>
      <p:graphicFrame>
        <p:nvGraphicFramePr>
          <p:cNvPr id="110" name="Google Shape;110;p22"/>
          <p:cNvGraphicFramePr/>
          <p:nvPr/>
        </p:nvGraphicFramePr>
        <p:xfrm>
          <a:off x="4571995" y="1263006"/>
          <a:ext cx="3000000" cy="3000000"/>
        </p:xfrm>
        <a:graphic>
          <a:graphicData uri="http://schemas.openxmlformats.org/drawingml/2006/table">
            <a:tbl>
              <a:tblPr bandRow="1">
                <a:noFill/>
                <a:tableStyleId>{6C4CED8A-51B5-4983-AFA3-8B56E299DB06}</a:tableStyleId>
              </a:tblPr>
              <a:tblGrid>
                <a:gridCol w="1339850"/>
                <a:gridCol w="597525"/>
                <a:gridCol w="560700"/>
                <a:gridCol w="671200"/>
                <a:gridCol w="564525"/>
              </a:tblGrid>
              <a:tr h="198125">
                <a:tc>
                  <a:txBody>
                    <a:bodyPr/>
                    <a:lstStyle/>
                    <a:p>
                      <a:pPr indent="0" lvl="0" marL="0" marR="0" rtl="0" algn="ctr">
                        <a:lnSpc>
                          <a:spcPct val="100000"/>
                        </a:lnSpc>
                        <a:spcBef>
                          <a:spcPts val="0"/>
                        </a:spcBef>
                        <a:spcAft>
                          <a:spcPts val="0"/>
                        </a:spcAft>
                        <a:buClr>
                          <a:srgbClr val="000000"/>
                        </a:buClr>
                        <a:buSzPts val="1350"/>
                        <a:buFont typeface="Arial"/>
                        <a:buNone/>
                      </a:pPr>
                      <a:r>
                        <a:rPr b="1" lang="en" sz="1350" u="none" cap="none" strike="noStrike"/>
                        <a:t>Software Project</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350"/>
                        <a:buFont typeface="Arial"/>
                        <a:buNone/>
                      </a:pPr>
                      <a:r>
                        <a:rPr b="1" lang="en" sz="1350" u="none" cap="none" strike="noStrike"/>
                        <a:t>a</a:t>
                      </a:r>
                      <a:r>
                        <a:rPr b="1" baseline="-25000" lang="en" sz="1350" u="none" cap="none" strike="noStrike"/>
                        <a:t>b</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350"/>
                        <a:buFont typeface="Arial"/>
                        <a:buNone/>
                      </a:pPr>
                      <a:r>
                        <a:rPr b="1" lang="en" sz="1350" u="none" cap="none" strike="noStrike"/>
                        <a:t>b</a:t>
                      </a:r>
                      <a:r>
                        <a:rPr b="1" baseline="-25000" lang="en" sz="1350" u="none" cap="none" strike="noStrike"/>
                        <a:t>b</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350"/>
                        <a:buFont typeface="Arial"/>
                        <a:buNone/>
                      </a:pPr>
                      <a:r>
                        <a:rPr b="1" lang="en" sz="1350" u="none" cap="none" strike="noStrike"/>
                        <a:t>c</a:t>
                      </a:r>
                      <a:r>
                        <a:rPr b="1" baseline="-25000" lang="en" sz="1350" u="none" cap="none" strike="noStrike"/>
                        <a:t>b</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350"/>
                        <a:buFont typeface="Arial"/>
                        <a:buNone/>
                      </a:pPr>
                      <a:r>
                        <a:rPr b="1" lang="en" sz="1350" u="none" cap="none" strike="noStrike"/>
                        <a:t>d</a:t>
                      </a:r>
                      <a:r>
                        <a:rPr b="1" baseline="-25000" lang="en" sz="1350" u="none" cap="none" strike="noStrike"/>
                        <a:t>b</a:t>
                      </a:r>
                      <a:endParaRPr sz="1200" u="none" cap="none" strike="noStrike">
                        <a:latin typeface="Times New Roman"/>
                        <a:ea typeface="Times New Roman"/>
                        <a:cs typeface="Times New Roman"/>
                        <a:sym typeface="Times New Roman"/>
                      </a:endParaRPr>
                    </a:p>
                  </a:txBody>
                  <a:tcPr marT="38100" marB="38100" marR="38100" marL="38100" anchor="ctr"/>
                </a:tc>
              </a:tr>
              <a:tr h="2362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organic</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2.4</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1.05</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2.5</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0.38</a:t>
                      </a:r>
                      <a:endParaRPr sz="1200" u="none" cap="none" strike="noStrike">
                        <a:latin typeface="Times New Roman"/>
                        <a:ea typeface="Times New Roman"/>
                        <a:cs typeface="Times New Roman"/>
                        <a:sym typeface="Times New Roman"/>
                      </a:endParaRPr>
                    </a:p>
                  </a:txBody>
                  <a:tcPr marT="38100" marB="38100" marR="38100" marL="38100" anchor="ctr"/>
                </a:tc>
              </a:tr>
              <a:tr h="2743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Semi-detached</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3.0</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1.12</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2.5</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0.35</a:t>
                      </a:r>
                      <a:endParaRPr sz="1200" u="none" cap="none" strike="noStrike">
                        <a:latin typeface="Times New Roman"/>
                        <a:ea typeface="Times New Roman"/>
                        <a:cs typeface="Times New Roman"/>
                        <a:sym typeface="Times New Roman"/>
                      </a:endParaRPr>
                    </a:p>
                  </a:txBody>
                  <a:tcPr marT="38100" marB="38100" marR="38100" marL="38100" anchor="ctr"/>
                </a:tc>
              </a:tr>
              <a:tr h="28195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embedded</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3.6</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1.20</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2.5</a:t>
                      </a:r>
                      <a:endParaRPr sz="1200" u="none" cap="none" strike="noStrike">
                        <a:latin typeface="Times New Roman"/>
                        <a:ea typeface="Times New Roman"/>
                        <a:cs typeface="Times New Roman"/>
                        <a:sym typeface="Times New Roman"/>
                      </a:endParaRPr>
                    </a:p>
                  </a:txBody>
                  <a:tcPr marT="38100" marB="38100" marR="38100" marL="38100" anchor="ct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0.32</a:t>
                      </a:r>
                      <a:endParaRPr sz="1200" u="none" cap="none" strike="noStrike">
                        <a:latin typeface="Times New Roman"/>
                        <a:ea typeface="Times New Roman"/>
                        <a:cs typeface="Times New Roman"/>
                        <a:sym typeface="Times New Roman"/>
                      </a:endParaRPr>
                    </a:p>
                  </a:txBody>
                  <a:tcPr marT="38100" marB="38100" marR="38100" marL="3810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857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Risk Analysis</a:t>
            </a:r>
            <a:endParaRPr>
              <a:latin typeface="Times New Roman"/>
              <a:ea typeface="Times New Roman"/>
              <a:cs typeface="Times New Roman"/>
              <a:sym typeface="Times New Roman"/>
            </a:endParaRPr>
          </a:p>
        </p:txBody>
      </p:sp>
      <p:sp>
        <p:nvSpPr>
          <p:cNvPr id="116" name="Google Shape;116;p23"/>
          <p:cNvSpPr txBox="1"/>
          <p:nvPr>
            <p:ph idx="1" type="body"/>
          </p:nvPr>
        </p:nvSpPr>
        <p:spPr>
          <a:xfrm>
            <a:off x="358375" y="1152475"/>
            <a:ext cx="8473800" cy="34164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False Positives might be detected.</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User Data Loss in case of failure to detect malicious file.</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Ransomwares not using advanced scanning techniques could bypass the system.</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Dataset could be insufficient for model training.</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metric selection process might not be sufficient for the team to identify what kind of ML solutions could be used.</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39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Proposed Methodology	</a:t>
            </a:r>
            <a:endParaRPr>
              <a:latin typeface="Times New Roman"/>
              <a:ea typeface="Times New Roman"/>
              <a:cs typeface="Times New Roman"/>
              <a:sym typeface="Times New Roman"/>
            </a:endParaRPr>
          </a:p>
        </p:txBody>
      </p:sp>
      <p:sp>
        <p:nvSpPr>
          <p:cNvPr id="122" name="Google Shape;122;p24"/>
          <p:cNvSpPr txBox="1"/>
          <p:nvPr>
            <p:ph idx="1" type="body"/>
          </p:nvPr>
        </p:nvSpPr>
        <p:spPr>
          <a:xfrm>
            <a:off x="311700" y="811975"/>
            <a:ext cx="8520600" cy="3966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AutoNum type="romanUcPeriod"/>
            </a:pPr>
            <a:r>
              <a:rPr b="1" lang="en">
                <a:solidFill>
                  <a:srgbClr val="000000"/>
                </a:solidFill>
                <a:latin typeface="Times New Roman"/>
                <a:ea typeface="Times New Roman"/>
                <a:cs typeface="Times New Roman"/>
                <a:sym typeface="Times New Roman"/>
              </a:rPr>
              <a:t>Attack strategy</a:t>
            </a:r>
            <a:endParaRPr b="1">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rPr lang="en" sz="1600">
                <a:solidFill>
                  <a:srgbClr val="000000"/>
                </a:solidFill>
                <a:latin typeface="Times New Roman"/>
                <a:ea typeface="Times New Roman"/>
                <a:cs typeface="Times New Roman"/>
                <a:sym typeface="Times New Roman"/>
              </a:rPr>
              <a:t>Ransomware has 5 stages in which it is able to attack the user’s system. These 5 Stages are:</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160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Distribution: Malware is made and distributed through the internet.</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Infection: Malware enters the system through the help of social engineering attack or other malwares such as trojans.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Staging: In this stage, ransomware application tries to distribute itself into multiple folders or tries to create a working environment in the system.</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Scanning: In this stage, the ransomware scans for files that may be of importance to the user.</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Encryption: The ransomware after scanning the files has what it requires and starts the file encryption process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Payday: A Ransom note appears on the users screen usually in the form of text or wallpaper.</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5"/>
          <p:cNvSpPr txBox="1"/>
          <p:nvPr>
            <p:ph idx="1" type="body"/>
          </p:nvPr>
        </p:nvSpPr>
        <p:spPr>
          <a:xfrm>
            <a:off x="311700" y="311925"/>
            <a:ext cx="8520600" cy="42567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Font typeface="Times New Roman"/>
              <a:buAutoNum type="romanUcPeriod" startAt="2"/>
            </a:pPr>
            <a:r>
              <a:rPr b="1" lang="en">
                <a:solidFill>
                  <a:schemeClr val="dk1"/>
                </a:solidFill>
                <a:latin typeface="Times New Roman"/>
                <a:ea typeface="Times New Roman"/>
                <a:cs typeface="Times New Roman"/>
                <a:sym typeface="Times New Roman"/>
              </a:rPr>
              <a:t>Method</a:t>
            </a:r>
            <a:endParaRPr b="1">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lang="en" sz="1500">
                <a:solidFill>
                  <a:schemeClr val="dk1"/>
                </a:solidFill>
                <a:latin typeface="Times New Roman"/>
                <a:ea typeface="Times New Roman"/>
                <a:cs typeface="Times New Roman"/>
                <a:sym typeface="Times New Roman"/>
              </a:rPr>
              <a:t>For a ransomware application to successfully encrypt data and show a ransom message, it has to scan through the system for important user files. By observing these system traces, we are able to essentially flag the file as malicious using machine learning algorithms.</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The project is mainly divided into two phases:</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Training &amp; Detection phase: </a:t>
            </a:r>
            <a:endParaRPr sz="15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800"/>
              <a:buNone/>
            </a:pPr>
            <a:r>
              <a:rPr lang="en" sz="1500">
                <a:solidFill>
                  <a:srgbClr val="000000"/>
                </a:solidFill>
                <a:latin typeface="Times New Roman"/>
                <a:ea typeface="Times New Roman"/>
                <a:cs typeface="Times New Roman"/>
                <a:sym typeface="Times New Roman"/>
              </a:rPr>
              <a:t>In this phase, Machine learning model will be trained using </a:t>
            </a:r>
            <a:r>
              <a:rPr lang="en" sz="1500">
                <a:solidFill>
                  <a:schemeClr val="dk1"/>
                </a:solidFill>
                <a:latin typeface="Times New Roman"/>
                <a:ea typeface="Times New Roman"/>
                <a:cs typeface="Times New Roman"/>
                <a:sym typeface="Times New Roman"/>
              </a:rPr>
              <a:t>behavioural data such as API Calls, Target files, Registry Operations, Signature, Network Accesses</a:t>
            </a:r>
            <a:r>
              <a:rPr lang="en" sz="1500">
                <a:solidFill>
                  <a:srgbClr val="000000"/>
                </a:solidFill>
                <a:latin typeface="Times New Roman"/>
                <a:ea typeface="Times New Roman"/>
                <a:cs typeface="Times New Roman"/>
                <a:sym typeface="Times New Roman"/>
              </a:rPr>
              <a:t> that were used in previous ransomware attacks.</a:t>
            </a:r>
            <a:endParaRPr sz="15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800"/>
              <a:buNone/>
            </a:pPr>
            <a:r>
              <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Testing &amp; Prediction phase:</a:t>
            </a:r>
            <a:endParaRPr sz="15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800"/>
              <a:buNone/>
            </a:pPr>
            <a:r>
              <a:rPr lang="en" sz="1500">
                <a:solidFill>
                  <a:srgbClr val="000000"/>
                </a:solidFill>
                <a:latin typeface="Times New Roman"/>
                <a:ea typeface="Times New Roman"/>
                <a:cs typeface="Times New Roman"/>
                <a:sym typeface="Times New Roman"/>
              </a:rPr>
              <a:t>In this phase, we will further compare all the trained models and predict which trained model is performing the given task most efficiently.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6"/>
          <p:cNvSpPr txBox="1"/>
          <p:nvPr>
            <p:ph idx="1" type="body"/>
          </p:nvPr>
        </p:nvSpPr>
        <p:spPr>
          <a:xfrm>
            <a:off x="285375" y="212375"/>
            <a:ext cx="8614500" cy="4356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AutoNum type="romanUcPeriod" startAt="3"/>
            </a:pPr>
            <a:r>
              <a:rPr b="1" lang="en">
                <a:solidFill>
                  <a:srgbClr val="000000"/>
                </a:solidFill>
                <a:latin typeface="Times New Roman"/>
                <a:ea typeface="Times New Roman"/>
                <a:cs typeface="Times New Roman"/>
                <a:sym typeface="Times New Roman"/>
              </a:rPr>
              <a:t>Algorithms and Learning Model</a:t>
            </a:r>
            <a:endParaRPr b="1">
              <a:solidFill>
                <a:srgbClr val="000000"/>
              </a:solidFill>
              <a:latin typeface="Times New Roman"/>
              <a:ea typeface="Times New Roman"/>
              <a:cs typeface="Times New Roman"/>
              <a:sym typeface="Times New Roman"/>
            </a:endParaRPr>
          </a:p>
          <a:p>
            <a:pPr indent="0" lvl="0" marL="457200" rtl="0" algn="just">
              <a:lnSpc>
                <a:spcPct val="115000"/>
              </a:lnSpc>
              <a:spcBef>
                <a:spcPts val="1600"/>
              </a:spcBef>
              <a:spcAft>
                <a:spcPts val="0"/>
              </a:spcAft>
              <a:buSzPts val="1800"/>
              <a:buNone/>
            </a:pPr>
            <a:r>
              <a:rPr lang="en" sz="1500">
                <a:solidFill>
                  <a:srgbClr val="000000"/>
                </a:solidFill>
                <a:latin typeface="Times New Roman"/>
                <a:ea typeface="Times New Roman"/>
                <a:cs typeface="Times New Roman"/>
                <a:sym typeface="Times New Roman"/>
              </a:rPr>
              <a:t>Our approach is to use supervised learning to train various machine learning models that are:</a:t>
            </a:r>
            <a:endParaRPr sz="15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800"/>
              <a:buNone/>
            </a:pPr>
            <a:r>
              <a:t/>
            </a:r>
            <a:endParaRPr sz="1500">
              <a:solidFill>
                <a:srgbClr val="000000"/>
              </a:solidFill>
              <a:latin typeface="Times New Roman"/>
              <a:ea typeface="Times New Roman"/>
              <a:cs typeface="Times New Roman"/>
              <a:sym typeface="Times New Roman"/>
            </a:endParaRPr>
          </a:p>
          <a:p>
            <a:pPr indent="-323850" lvl="0" marL="13716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KNN : </a:t>
            </a:r>
            <a:r>
              <a:rPr lang="en" sz="1500">
                <a:solidFill>
                  <a:schemeClr val="dk1"/>
                </a:solidFill>
                <a:highlight>
                  <a:srgbClr val="FFFFFF"/>
                </a:highlight>
                <a:latin typeface="Times New Roman"/>
                <a:ea typeface="Times New Roman"/>
                <a:cs typeface="Times New Roman"/>
                <a:sym typeface="Times New Roman"/>
              </a:rPr>
              <a:t>K-NN algorithm assumes the similarity between the new case/data and available cases and put the new case into the category that is most similar to the available categories.</a:t>
            </a:r>
            <a:endParaRPr sz="1500">
              <a:solidFill>
                <a:schemeClr val="dk1"/>
              </a:solidFill>
              <a:highlight>
                <a:srgbClr val="FFFFFF"/>
              </a:highlight>
              <a:latin typeface="Times New Roman"/>
              <a:ea typeface="Times New Roman"/>
              <a:cs typeface="Times New Roman"/>
              <a:sym typeface="Times New Roman"/>
            </a:endParaRPr>
          </a:p>
          <a:p>
            <a:pPr indent="-323850" lvl="0" marL="13716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Random Forest : </a:t>
            </a:r>
            <a:r>
              <a:rPr lang="en" sz="1500">
                <a:solidFill>
                  <a:schemeClr val="dk1"/>
                </a:solidFill>
                <a:highlight>
                  <a:srgbClr val="FFFFFF"/>
                </a:highlight>
                <a:latin typeface="Times New Roman"/>
                <a:ea typeface="Times New Roman"/>
                <a:cs typeface="Times New Roman"/>
                <a:sym typeface="Times New Roman"/>
              </a:rPr>
              <a:t>It can be used for both Classification and Regression problems in ML. It is based on the concept of ensemble learning, which is a process of combining multiple classifiers to solve a complex problem and to improve the performance of the model.</a:t>
            </a:r>
            <a:endParaRPr sz="1500">
              <a:solidFill>
                <a:schemeClr val="dk1"/>
              </a:solidFill>
              <a:highlight>
                <a:srgbClr val="FFFFFF"/>
              </a:highlight>
              <a:latin typeface="Times New Roman"/>
              <a:ea typeface="Times New Roman"/>
              <a:cs typeface="Times New Roman"/>
              <a:sym typeface="Times New Roman"/>
            </a:endParaRPr>
          </a:p>
          <a:p>
            <a:pPr indent="-323850" lvl="0" marL="1371600" rtl="0" algn="just">
              <a:lnSpc>
                <a:spcPct val="115000"/>
              </a:lnSpc>
              <a:spcBef>
                <a:spcPts val="0"/>
              </a:spcBef>
              <a:spcAft>
                <a:spcPts val="0"/>
              </a:spcAft>
              <a:buClr>
                <a:srgbClr val="000000"/>
              </a:buClr>
              <a:buSzPts val="1500"/>
              <a:buFont typeface="Times New Roman"/>
              <a:buChar char="●"/>
            </a:pPr>
            <a:r>
              <a:rPr lang="en" sz="1500">
                <a:solidFill>
                  <a:schemeClr val="dk1"/>
                </a:solidFill>
                <a:latin typeface="Times New Roman"/>
                <a:ea typeface="Times New Roman"/>
                <a:cs typeface="Times New Roman"/>
                <a:sym typeface="Times New Roman"/>
              </a:rPr>
              <a:t>Naïve Bayes : </a:t>
            </a:r>
            <a:r>
              <a:rPr lang="en" sz="1500">
                <a:solidFill>
                  <a:schemeClr val="dk1"/>
                </a:solidFill>
                <a:highlight>
                  <a:srgbClr val="FFFFFF"/>
                </a:highlight>
                <a:latin typeface="Times New Roman"/>
                <a:ea typeface="Times New Roman"/>
                <a:cs typeface="Times New Roman"/>
                <a:sym typeface="Times New Roman"/>
              </a:rPr>
              <a:t>Naïve Bayes Classifier is one of the simple and most effective Classification algorithms which helps in building the fast machine learning models that can make quick predictions. It is a probabilistic classifier, which means it predicts on the basis of the probability of an object.</a:t>
            </a:r>
            <a:endParaRPr sz="1500">
              <a:solidFill>
                <a:schemeClr val="dk1"/>
              </a:solidFill>
              <a:latin typeface="Times New Roman"/>
              <a:ea typeface="Times New Roman"/>
              <a:cs typeface="Times New Roman"/>
              <a:sym typeface="Times New Roman"/>
            </a:endParaRPr>
          </a:p>
          <a:p>
            <a:pPr indent="-323850" lvl="0" marL="1371600" rtl="0" algn="just">
              <a:lnSpc>
                <a:spcPct val="115000"/>
              </a:lnSpc>
              <a:spcBef>
                <a:spcPts val="0"/>
              </a:spcBef>
              <a:spcAft>
                <a:spcPts val="0"/>
              </a:spcAft>
              <a:buClr>
                <a:srgbClr val="000000"/>
              </a:buClr>
              <a:buSzPts val="1500"/>
              <a:buFont typeface="Times New Roman"/>
              <a:buChar char="●"/>
            </a:pPr>
            <a:r>
              <a:rPr lang="en" sz="1500">
                <a:solidFill>
                  <a:schemeClr val="dk1"/>
                </a:solidFill>
                <a:latin typeface="Times New Roman"/>
                <a:ea typeface="Times New Roman"/>
                <a:cs typeface="Times New Roman"/>
                <a:sym typeface="Times New Roman"/>
              </a:rPr>
              <a:t>Decision tree :</a:t>
            </a:r>
            <a:r>
              <a:rPr lang="en" sz="1500">
                <a:solidFill>
                  <a:schemeClr val="dk1"/>
                </a:solidFill>
                <a:highlight>
                  <a:srgbClr val="FFFFFF"/>
                </a:highlight>
                <a:latin typeface="Times New Roman"/>
                <a:ea typeface="Times New Roman"/>
                <a:cs typeface="Times New Roman"/>
                <a:sym typeface="Times New Roman"/>
              </a:rPr>
              <a:t>It is a tree-structured classifier, where internal nodes represent the features of a dataset, branches represent the decision rules and each leaf node represents the outcome.</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200"/>
              </a:spcAft>
              <a:buSzPts val="1800"/>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7"/>
          <p:cNvSpPr txBox="1"/>
          <p:nvPr>
            <p:ph idx="1" type="body"/>
          </p:nvPr>
        </p:nvSpPr>
        <p:spPr>
          <a:xfrm>
            <a:off x="498025" y="325200"/>
            <a:ext cx="4287000" cy="4371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Times New Roman"/>
              <a:buAutoNum type="romanUcPeriod" startAt="4"/>
            </a:pPr>
            <a:r>
              <a:rPr b="1" lang="en">
                <a:solidFill>
                  <a:srgbClr val="000000"/>
                </a:solidFill>
                <a:latin typeface="Times New Roman"/>
                <a:ea typeface="Times New Roman"/>
                <a:cs typeface="Times New Roman"/>
                <a:sym typeface="Times New Roman"/>
              </a:rPr>
              <a:t>Dataset</a:t>
            </a:r>
            <a:endParaRPr b="1">
              <a:solidFill>
                <a:srgbClr val="000000"/>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SzPts val="1800"/>
              <a:buNone/>
            </a:pPr>
            <a:r>
              <a:rPr lang="en" sz="1400">
                <a:solidFill>
                  <a:schemeClr val="dk1"/>
                </a:solidFill>
                <a:latin typeface="Times New Roman"/>
                <a:ea typeface="Times New Roman"/>
                <a:cs typeface="Times New Roman"/>
                <a:sym typeface="Times New Roman"/>
              </a:rPr>
              <a:t>We used the ISOT Ransomware Detection Dataset from the ISOT Research Lab, University of Victoria. It is a behaviour data of a collection of ransomware and benign  samples. They were obtained from Virustotal under academic license along with several samples from anti-malware companies. The dataset consists of a total of 669 ransomware samples from ransomware families that are most widely used. The size of the entire dataset on disk is 428 GB. Apart from the ransomware samples, the dataset also includes 103 benign most used windows applications.</a:t>
            </a:r>
            <a:endParaRPr sz="1400">
              <a:solidFill>
                <a:srgbClr val="0000FF"/>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dataset contains information about the analysis task, duration analysis, various memory regions, established network connections, processes created by sample, system API calls during the initial analysis, arguments, return values, strings extracted from the binary file of the analysed sample, different operations on file system and Windows registry.</a:t>
            </a:r>
            <a:endParaRPr sz="1400">
              <a:solidFill>
                <a:srgbClr val="0000FF"/>
              </a:solidFill>
              <a:latin typeface="Times New Roman"/>
              <a:ea typeface="Times New Roman"/>
              <a:cs typeface="Times New Roman"/>
              <a:sym typeface="Times New Roman"/>
            </a:endParaRPr>
          </a:p>
        </p:txBody>
      </p:sp>
      <p:pic>
        <p:nvPicPr>
          <p:cNvPr id="138" name="Google Shape;138;p27"/>
          <p:cNvPicPr preferRelativeResize="0"/>
          <p:nvPr/>
        </p:nvPicPr>
        <p:blipFill rotWithShape="1">
          <a:blip r:embed="rId4">
            <a:alphaModFix/>
          </a:blip>
          <a:srcRect b="0" l="0" r="48984" t="0"/>
          <a:stretch/>
        </p:blipFill>
        <p:spPr>
          <a:xfrm>
            <a:off x="5037750" y="1023925"/>
            <a:ext cx="3357750" cy="309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8"/>
          <p:cNvSpPr txBox="1"/>
          <p:nvPr>
            <p:ph type="title"/>
          </p:nvPr>
        </p:nvSpPr>
        <p:spPr>
          <a:xfrm>
            <a:off x="212650" y="2285400"/>
            <a:ext cx="225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System Architecture</a:t>
            </a:r>
            <a:endParaRPr/>
          </a:p>
        </p:txBody>
      </p:sp>
      <p:pic>
        <p:nvPicPr>
          <p:cNvPr id="144" name="Google Shape;144;p28"/>
          <p:cNvPicPr preferRelativeResize="0"/>
          <p:nvPr/>
        </p:nvPicPr>
        <p:blipFill rotWithShape="1">
          <a:blip r:embed="rId4">
            <a:alphaModFix/>
          </a:blip>
          <a:srcRect b="0" l="0" r="0" t="0"/>
          <a:stretch/>
        </p:blipFill>
        <p:spPr>
          <a:xfrm>
            <a:off x="3173550" y="657050"/>
            <a:ext cx="5612049" cy="4258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9"/>
          <p:cNvSpPr txBox="1"/>
          <p:nvPr>
            <p:ph type="title"/>
          </p:nvPr>
        </p:nvSpPr>
        <p:spPr>
          <a:xfrm>
            <a:off x="226800" y="261075"/>
            <a:ext cx="8605500" cy="51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System Architecture - Modules</a:t>
            </a:r>
            <a:endParaRPr>
              <a:latin typeface="Times New Roman"/>
              <a:ea typeface="Times New Roman"/>
              <a:cs typeface="Times New Roman"/>
              <a:sym typeface="Times New Roman"/>
            </a:endParaRPr>
          </a:p>
        </p:txBody>
      </p:sp>
      <p:sp>
        <p:nvSpPr>
          <p:cNvPr id="150" name="Google Shape;150;p29"/>
          <p:cNvSpPr txBox="1"/>
          <p:nvPr>
            <p:ph idx="1" type="body"/>
          </p:nvPr>
        </p:nvSpPr>
        <p:spPr>
          <a:xfrm>
            <a:off x="311700" y="877300"/>
            <a:ext cx="8520600" cy="3691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Raw Data : This consists of unorganized raw data. It contains trace files from existing ransomwares about their behavioural data.</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Data Processing : This module organizes and cleans the raw data to extract usable data for model training and testing. It will organize all the benign files and infected files together and create two sets for training and testing.</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Model Training : This module contains four models that will utilize the processed data fed in from Data Processing and train the respective models. The training will be done over iterations and will tweaked to improve the results.</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Testing : This module will validate the results and compare them to the trained models.</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268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User Interface</a:t>
            </a:r>
            <a:endParaRPr sz="2600">
              <a:latin typeface="Times New Roman"/>
              <a:ea typeface="Times New Roman"/>
              <a:cs typeface="Times New Roman"/>
              <a:sym typeface="Times New Roman"/>
            </a:endParaRPr>
          </a:p>
        </p:txBody>
      </p:sp>
      <p:sp>
        <p:nvSpPr>
          <p:cNvPr id="156" name="Google Shape;156;p30"/>
          <p:cNvSpPr txBox="1"/>
          <p:nvPr>
            <p:ph idx="1" type="body"/>
          </p:nvPr>
        </p:nvSpPr>
        <p:spPr>
          <a:xfrm>
            <a:off x="311700" y="1152475"/>
            <a:ext cx="35442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500">
                <a:solidFill>
                  <a:srgbClr val="000000"/>
                </a:solidFill>
                <a:latin typeface="Times New Roman"/>
                <a:ea typeface="Times New Roman"/>
                <a:cs typeface="Times New Roman"/>
                <a:sym typeface="Times New Roman"/>
              </a:rPr>
              <a:t>A User Interface allows the user to interact with the software effortlessly. By presenting graphical images that can be interacted with, the user can understand the interface without any issues and allows for a wider range of usability. </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1600"/>
              </a:spcAft>
              <a:buSzPts val="1800"/>
              <a:buNone/>
            </a:pPr>
            <a:r>
              <a:rPr lang="en" sz="1500">
                <a:solidFill>
                  <a:srgbClr val="000000"/>
                </a:solidFill>
                <a:latin typeface="Times New Roman"/>
                <a:ea typeface="Times New Roman"/>
                <a:cs typeface="Times New Roman"/>
                <a:sym typeface="Times New Roman"/>
              </a:rPr>
              <a:t>Interface here provides the user with easy access to all the tools provided by the application. The user can immediately scan for threats, update the existing database for newer malwares, perform selected file scans.</a:t>
            </a:r>
            <a:endParaRPr sz="1500">
              <a:solidFill>
                <a:srgbClr val="000000"/>
              </a:solidFill>
              <a:latin typeface="Times New Roman"/>
              <a:ea typeface="Times New Roman"/>
              <a:cs typeface="Times New Roman"/>
              <a:sym typeface="Times New Roman"/>
            </a:endParaRPr>
          </a:p>
        </p:txBody>
      </p:sp>
      <p:pic>
        <p:nvPicPr>
          <p:cNvPr id="157" name="Google Shape;157;p30"/>
          <p:cNvPicPr preferRelativeResize="0"/>
          <p:nvPr/>
        </p:nvPicPr>
        <p:blipFill rotWithShape="1">
          <a:blip r:embed="rId4">
            <a:alphaModFix/>
          </a:blip>
          <a:srcRect b="0" l="0" r="0" t="0"/>
          <a:stretch/>
        </p:blipFill>
        <p:spPr>
          <a:xfrm>
            <a:off x="4015375" y="751675"/>
            <a:ext cx="4983300" cy="364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13"/>
          <p:cNvSpPr txBox="1"/>
          <p:nvPr>
            <p:ph type="title"/>
          </p:nvPr>
        </p:nvSpPr>
        <p:spPr>
          <a:xfrm>
            <a:off x="311700" y="159275"/>
            <a:ext cx="8520600" cy="54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Abstract	</a:t>
            </a:r>
            <a:endParaRPr>
              <a:latin typeface="Times New Roman"/>
              <a:ea typeface="Times New Roman"/>
              <a:cs typeface="Times New Roman"/>
              <a:sym typeface="Times New Roman"/>
            </a:endParaRPr>
          </a:p>
        </p:txBody>
      </p:sp>
      <p:sp>
        <p:nvSpPr>
          <p:cNvPr id="58" name="Google Shape;58;p13"/>
          <p:cNvSpPr txBox="1"/>
          <p:nvPr>
            <p:ph idx="1" type="body"/>
          </p:nvPr>
        </p:nvSpPr>
        <p:spPr>
          <a:xfrm>
            <a:off x="311700" y="743325"/>
            <a:ext cx="8520600" cy="382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500">
                <a:solidFill>
                  <a:schemeClr val="dk1"/>
                </a:solidFill>
                <a:latin typeface="Times New Roman"/>
                <a:ea typeface="Times New Roman"/>
                <a:cs typeface="Times New Roman"/>
                <a:sym typeface="Times New Roman"/>
              </a:rPr>
              <a:t>A challenge that governments, enterprises as well as individuals are constantly facing is the growing threat of ransomware attacks. Ransomware is a type of malware that encrypts the user’s files and then demands a huge sum of money from the user. This increasing complexity calls for more advancement and innovative ideas in defensive strategies used to tackle the problems. In this paper, firstly we discuss the existing research in the field of ransomware detection techniques and their shortcomings. Secondly, a juxtaposed study on various machine learning algorithms to detect ransomware attacks is explained. Various behavioural data such as API Calls, Target files, Registry Operations, Signature, Network Accesses were collected for each ransomware and benign sample. These collected samples were used to train Machine Learning Algorithms like KNN, Naïve Bayes, Random Forest, Decision Trees. Further optimization was done using hyperparameters.  Finally, we have used the model(s) Accuracy, F1 Score, Precision and Recall to compare the results observed.</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31"/>
          <p:cNvSpPr txBox="1"/>
          <p:nvPr>
            <p:ph type="title"/>
          </p:nvPr>
        </p:nvSpPr>
        <p:spPr>
          <a:xfrm>
            <a:off x="1217300" y="2285400"/>
            <a:ext cx="3416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Data Flow Diagram</a:t>
            </a:r>
            <a:endParaRPr>
              <a:latin typeface="Times New Roman"/>
              <a:ea typeface="Times New Roman"/>
              <a:cs typeface="Times New Roman"/>
              <a:sym typeface="Times New Roman"/>
            </a:endParaRPr>
          </a:p>
        </p:txBody>
      </p:sp>
      <p:pic>
        <p:nvPicPr>
          <p:cNvPr id="163" name="Google Shape;163;p31"/>
          <p:cNvPicPr preferRelativeResize="0"/>
          <p:nvPr/>
        </p:nvPicPr>
        <p:blipFill rotWithShape="1">
          <a:blip r:embed="rId4">
            <a:alphaModFix/>
          </a:blip>
          <a:srcRect b="0" l="0" r="0" t="0"/>
          <a:stretch/>
        </p:blipFill>
        <p:spPr>
          <a:xfrm>
            <a:off x="4704724" y="0"/>
            <a:ext cx="2756551"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32"/>
          <p:cNvSpPr txBox="1"/>
          <p:nvPr>
            <p:ph type="title"/>
          </p:nvPr>
        </p:nvSpPr>
        <p:spPr>
          <a:xfrm>
            <a:off x="177275" y="2260350"/>
            <a:ext cx="2426400" cy="62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Class Diagram</a:t>
            </a:r>
            <a:endParaRPr sz="2600">
              <a:latin typeface="Times New Roman"/>
              <a:ea typeface="Times New Roman"/>
              <a:cs typeface="Times New Roman"/>
              <a:sym typeface="Times New Roman"/>
            </a:endParaRPr>
          </a:p>
        </p:txBody>
      </p:sp>
      <p:pic>
        <p:nvPicPr>
          <p:cNvPr id="169" name="Google Shape;169;p32"/>
          <p:cNvPicPr preferRelativeResize="0"/>
          <p:nvPr/>
        </p:nvPicPr>
        <p:blipFill rotWithShape="1">
          <a:blip r:embed="rId4">
            <a:alphaModFix/>
          </a:blip>
          <a:srcRect b="0" l="0" r="0" t="0"/>
          <a:stretch/>
        </p:blipFill>
        <p:spPr>
          <a:xfrm>
            <a:off x="2782525" y="686475"/>
            <a:ext cx="5679375" cy="4227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33"/>
          <p:cNvSpPr txBox="1"/>
          <p:nvPr>
            <p:ph type="title"/>
          </p:nvPr>
        </p:nvSpPr>
        <p:spPr>
          <a:xfrm>
            <a:off x="35375" y="2285400"/>
            <a:ext cx="1716000" cy="107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Sequence</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 Diagram</a:t>
            </a:r>
            <a:endParaRPr sz="2600">
              <a:latin typeface="Times New Roman"/>
              <a:ea typeface="Times New Roman"/>
              <a:cs typeface="Times New Roman"/>
              <a:sym typeface="Times New Roman"/>
            </a:endParaRPr>
          </a:p>
        </p:txBody>
      </p:sp>
      <p:pic>
        <p:nvPicPr>
          <p:cNvPr id="175" name="Google Shape;175;p33"/>
          <p:cNvPicPr preferRelativeResize="0"/>
          <p:nvPr/>
        </p:nvPicPr>
        <p:blipFill rotWithShape="1">
          <a:blip r:embed="rId4">
            <a:alphaModFix/>
          </a:blip>
          <a:srcRect b="0" l="0" r="0" t="0"/>
          <a:stretch/>
        </p:blipFill>
        <p:spPr>
          <a:xfrm>
            <a:off x="2287525" y="691925"/>
            <a:ext cx="6453100" cy="4262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34"/>
          <p:cNvSpPr txBox="1"/>
          <p:nvPr>
            <p:ph type="title"/>
          </p:nvPr>
        </p:nvSpPr>
        <p:spPr>
          <a:xfrm>
            <a:off x="248025" y="1833900"/>
            <a:ext cx="1895700" cy="147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Entity - Relationship Diagram</a:t>
            </a:r>
            <a:endParaRPr sz="2600">
              <a:latin typeface="Times New Roman"/>
              <a:ea typeface="Times New Roman"/>
              <a:cs typeface="Times New Roman"/>
              <a:sym typeface="Times New Roman"/>
            </a:endParaRPr>
          </a:p>
        </p:txBody>
      </p:sp>
      <p:pic>
        <p:nvPicPr>
          <p:cNvPr id="181" name="Google Shape;181;p34"/>
          <p:cNvPicPr preferRelativeResize="0"/>
          <p:nvPr/>
        </p:nvPicPr>
        <p:blipFill rotWithShape="1">
          <a:blip r:embed="rId4">
            <a:alphaModFix/>
          </a:blip>
          <a:srcRect b="0" l="0" r="0" t="0"/>
          <a:stretch/>
        </p:blipFill>
        <p:spPr>
          <a:xfrm>
            <a:off x="2747600" y="487350"/>
            <a:ext cx="5971625" cy="4543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5"/>
          <p:cNvSpPr txBox="1"/>
          <p:nvPr>
            <p:ph type="title"/>
          </p:nvPr>
        </p:nvSpPr>
        <p:spPr>
          <a:xfrm>
            <a:off x="159025" y="2285400"/>
            <a:ext cx="1722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Relational Model</a:t>
            </a:r>
            <a:endParaRPr sz="2600">
              <a:latin typeface="Times New Roman"/>
              <a:ea typeface="Times New Roman"/>
              <a:cs typeface="Times New Roman"/>
              <a:sym typeface="Times New Roman"/>
            </a:endParaRPr>
          </a:p>
        </p:txBody>
      </p:sp>
      <p:pic>
        <p:nvPicPr>
          <p:cNvPr id="187" name="Google Shape;187;p35"/>
          <p:cNvPicPr preferRelativeResize="0"/>
          <p:nvPr/>
        </p:nvPicPr>
        <p:blipFill rotWithShape="1">
          <a:blip r:embed="rId4">
            <a:alphaModFix/>
          </a:blip>
          <a:srcRect b="0" l="0" r="0" t="0"/>
          <a:stretch/>
        </p:blipFill>
        <p:spPr>
          <a:xfrm>
            <a:off x="2319525" y="730050"/>
            <a:ext cx="6399375" cy="4297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1463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Tools &amp; Technology Used</a:t>
            </a:r>
            <a:endParaRPr sz="2600">
              <a:latin typeface="Times New Roman"/>
              <a:ea typeface="Times New Roman"/>
              <a:cs typeface="Times New Roman"/>
              <a:sym typeface="Times New Roman"/>
            </a:endParaRPr>
          </a:p>
        </p:txBody>
      </p:sp>
      <p:graphicFrame>
        <p:nvGraphicFramePr>
          <p:cNvPr id="193" name="Google Shape;193;p36"/>
          <p:cNvGraphicFramePr/>
          <p:nvPr/>
        </p:nvGraphicFramePr>
        <p:xfrm>
          <a:off x="311700" y="1036156"/>
          <a:ext cx="3000000" cy="3000000"/>
        </p:xfrm>
        <a:graphic>
          <a:graphicData uri="http://schemas.openxmlformats.org/drawingml/2006/table">
            <a:tbl>
              <a:tblPr bandRow="1" firstRow="1">
                <a:noFill/>
                <a:tableStyleId>{67646FB4-77A8-4F82-9A50-6ADC9F35A325}</a:tableStyleId>
              </a:tblPr>
              <a:tblGrid>
                <a:gridCol w="2633575"/>
                <a:gridCol w="3992875"/>
              </a:tblGrid>
              <a:tr h="3657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TOOLS/TECHNOLOGY</a:t>
                      </a:r>
                      <a:endParaRPr sz="1100" u="none" cap="none" strike="noStrike">
                        <a:latin typeface="Times New Roman"/>
                        <a:ea typeface="Times New Roman"/>
                        <a:cs typeface="Times New Roman"/>
                        <a:sym typeface="Times New Roman"/>
                      </a:endParaRPr>
                    </a:p>
                  </a:txBody>
                  <a:tcPr marT="45725" marB="45725" marR="91450" marL="91450">
                    <a:solidFill>
                      <a:srgbClr val="4C1130"/>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PURPOSE</a:t>
                      </a:r>
                      <a:endParaRPr sz="1100" u="none" cap="none" strike="noStrike">
                        <a:latin typeface="Times New Roman"/>
                        <a:ea typeface="Times New Roman"/>
                        <a:cs typeface="Times New Roman"/>
                        <a:sym typeface="Times New Roman"/>
                      </a:endParaRPr>
                    </a:p>
                  </a:txBody>
                  <a:tcPr marT="45725" marB="45725" marR="91450" marL="91450">
                    <a:solidFill>
                      <a:srgbClr val="4C1130"/>
                    </a:solidFill>
                  </a:tcPr>
                </a:tc>
              </a:tr>
              <a:tr h="3657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Jupyter Notebook</a:t>
                      </a:r>
                      <a:endParaRPr sz="11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For building machine learning algorithm</a:t>
                      </a:r>
                      <a:endParaRPr sz="1100" u="none" cap="none" strike="noStrike">
                        <a:latin typeface="Times New Roman"/>
                        <a:ea typeface="Times New Roman"/>
                        <a:cs typeface="Times New Roman"/>
                        <a:sym typeface="Times New Roman"/>
                      </a:endParaRPr>
                    </a:p>
                  </a:txBody>
                  <a:tcPr marT="45725" marB="45725" marR="91450" marL="91450"/>
                </a:tc>
              </a:tr>
              <a:tr h="3657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Python</a:t>
                      </a:r>
                      <a:endParaRPr sz="11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As primary programming language</a:t>
                      </a:r>
                      <a:endParaRPr sz="1100" u="none" cap="none" strike="noStrike">
                        <a:latin typeface="Times New Roman"/>
                        <a:ea typeface="Times New Roman"/>
                        <a:cs typeface="Times New Roman"/>
                        <a:sym typeface="Times New Roman"/>
                      </a:endParaRPr>
                    </a:p>
                  </a:txBody>
                  <a:tcPr marT="45725" marB="45725" marR="91450" marL="91450"/>
                </a:tc>
              </a:tr>
              <a:tr h="3657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GitHub</a:t>
                      </a:r>
                      <a:endParaRPr sz="11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For collaborating all our inputs on the project</a:t>
                      </a:r>
                      <a:endParaRPr sz="1100" u="none" cap="none" strike="noStrike">
                        <a:latin typeface="Times New Roman"/>
                        <a:ea typeface="Times New Roman"/>
                        <a:cs typeface="Times New Roman"/>
                        <a:sym typeface="Times New Roman"/>
                      </a:endParaRPr>
                    </a:p>
                  </a:txBody>
                  <a:tcPr marT="45725" marB="45725" marR="91450" marL="91450"/>
                </a:tc>
              </a:tr>
              <a:tr h="3657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DataFileConverter</a:t>
                      </a:r>
                      <a:endParaRPr sz="11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To convert .json files to .csv files</a:t>
                      </a:r>
                      <a:endParaRPr sz="1100" u="none" cap="none" strike="noStrike">
                        <a:latin typeface="Times New Roman"/>
                        <a:ea typeface="Times New Roman"/>
                        <a:cs typeface="Times New Roman"/>
                        <a:sym typeface="Times New Roman"/>
                      </a:endParaRPr>
                    </a:p>
                  </a:txBody>
                  <a:tcPr marT="45725" marB="45725" marR="91450" marL="91450"/>
                </a:tc>
              </a:tr>
              <a:tr h="365775">
                <a:tc>
                  <a:txBody>
                    <a:bodyPr/>
                    <a:lstStyle/>
                    <a:p>
                      <a:pPr indent="-298450" lvl="0" marL="457200" marR="0" rtl="0" algn="l">
                        <a:lnSpc>
                          <a:spcPct val="100000"/>
                        </a:lnSpc>
                        <a:spcBef>
                          <a:spcPts val="0"/>
                        </a:spcBef>
                        <a:spcAft>
                          <a:spcPts val="0"/>
                        </a:spcAft>
                        <a:buClr>
                          <a:srgbClr val="000000"/>
                        </a:buClr>
                        <a:buSzPts val="1100"/>
                        <a:buFont typeface="Times New Roman"/>
                        <a:buChar char="●"/>
                      </a:pPr>
                      <a:r>
                        <a:rPr lang="en" sz="1100" u="none" cap="none" strike="noStrike">
                          <a:latin typeface="Times New Roman"/>
                          <a:ea typeface="Times New Roman"/>
                          <a:cs typeface="Times New Roman"/>
                          <a:sym typeface="Times New Roman"/>
                        </a:rPr>
                        <a:t>ISOT Ransomware Dataset, UVIC</a:t>
                      </a:r>
                      <a:endParaRPr sz="1100" u="none" cap="none" strike="noStrike">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00"/>
                        </a:buClr>
                        <a:buSzPts val="1100"/>
                        <a:buFont typeface="Times New Roman"/>
                        <a:buChar char="●"/>
                      </a:pPr>
                      <a:r>
                        <a:rPr lang="en" sz="1100" u="none" cap="none" strike="noStrike">
                          <a:latin typeface="Times New Roman"/>
                          <a:ea typeface="Times New Roman"/>
                          <a:cs typeface="Times New Roman"/>
                          <a:sym typeface="Times New Roman"/>
                        </a:rPr>
                        <a:t>Kaggle</a:t>
                      </a:r>
                      <a:endParaRPr sz="11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As our primary data sources</a:t>
                      </a:r>
                      <a:endParaRPr sz="11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199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Implementation</a:t>
            </a:r>
            <a:endParaRPr sz="2600">
              <a:latin typeface="Times New Roman"/>
              <a:ea typeface="Times New Roman"/>
              <a:cs typeface="Times New Roman"/>
              <a:sym typeface="Times New Roman"/>
            </a:endParaRPr>
          </a:p>
        </p:txBody>
      </p:sp>
      <p:sp>
        <p:nvSpPr>
          <p:cNvPr id="199" name="Google Shape;199;p37"/>
          <p:cNvSpPr txBox="1"/>
          <p:nvPr>
            <p:ph idx="1" type="body"/>
          </p:nvPr>
        </p:nvSpPr>
        <p:spPr>
          <a:xfrm>
            <a:off x="311700" y="829600"/>
            <a:ext cx="3325200" cy="373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000000"/>
                </a:solidFill>
                <a:latin typeface="Times New Roman"/>
                <a:ea typeface="Times New Roman"/>
                <a:cs typeface="Times New Roman"/>
                <a:sym typeface="Times New Roman"/>
              </a:rPr>
              <a:t>For implementation, we have used Jupyter Notebook and Anaconda as it allows for an excellent workflow.</a:t>
            </a:r>
            <a:endParaRPr sz="15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lang="en" sz="1500">
                <a:solidFill>
                  <a:srgbClr val="000000"/>
                </a:solidFill>
                <a:latin typeface="Times New Roman"/>
                <a:ea typeface="Times New Roman"/>
                <a:cs typeface="Times New Roman"/>
                <a:sym typeface="Times New Roman"/>
              </a:rPr>
              <a:t>The code was written in Python. Some of the libraries used in the code were  Pandas, Numpy, SKLearn, MatPlotLib. Various dataset loading issues were solved by encoding the data using label encoding.</a:t>
            </a:r>
            <a:endParaRPr sz="15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rPr lang="en" sz="1500">
                <a:solidFill>
                  <a:srgbClr val="000000"/>
                </a:solidFill>
                <a:latin typeface="Times New Roman"/>
                <a:ea typeface="Times New Roman"/>
                <a:cs typeface="Times New Roman"/>
                <a:sym typeface="Times New Roman"/>
              </a:rPr>
              <a:t>The entire research project was implemented in Windows 10 64bit. </a:t>
            </a:r>
            <a:endParaRPr sz="1500">
              <a:solidFill>
                <a:srgbClr val="000000"/>
              </a:solidFill>
              <a:latin typeface="Times New Roman"/>
              <a:ea typeface="Times New Roman"/>
              <a:cs typeface="Times New Roman"/>
              <a:sym typeface="Times New Roman"/>
            </a:endParaRPr>
          </a:p>
        </p:txBody>
      </p:sp>
      <p:pic>
        <p:nvPicPr>
          <p:cNvPr id="200" name="Google Shape;200;p37"/>
          <p:cNvPicPr preferRelativeResize="0"/>
          <p:nvPr/>
        </p:nvPicPr>
        <p:blipFill rotWithShape="1">
          <a:blip r:embed="rId3">
            <a:alphaModFix/>
          </a:blip>
          <a:srcRect b="0" l="0" r="0" t="0"/>
          <a:stretch/>
        </p:blipFill>
        <p:spPr>
          <a:xfrm>
            <a:off x="3907091" y="0"/>
            <a:ext cx="5236918" cy="5143500"/>
          </a:xfrm>
          <a:prstGeom prst="rect">
            <a:avLst/>
          </a:prstGeom>
          <a:noFill/>
          <a:ln>
            <a:noFill/>
          </a:ln>
        </p:spPr>
      </p:pic>
      <p:pic>
        <p:nvPicPr>
          <p:cNvPr id="201" name="Google Shape;201;p37"/>
          <p:cNvPicPr preferRelativeResize="0"/>
          <p:nvPr/>
        </p:nvPicPr>
        <p:blipFill>
          <a:blip r:embed="rId4">
            <a:alphaModFix/>
          </a:blip>
          <a:stretch>
            <a:fillRect/>
          </a:stretch>
        </p:blipFill>
        <p:spPr>
          <a:xfrm>
            <a:off x="259791" y="4681525"/>
            <a:ext cx="914900" cy="309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199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Implementation</a:t>
            </a:r>
            <a:endParaRPr sz="2600">
              <a:latin typeface="Times New Roman"/>
              <a:ea typeface="Times New Roman"/>
              <a:cs typeface="Times New Roman"/>
              <a:sym typeface="Times New Roman"/>
            </a:endParaRPr>
          </a:p>
        </p:txBody>
      </p:sp>
      <p:pic>
        <p:nvPicPr>
          <p:cNvPr id="207" name="Google Shape;207;p38"/>
          <p:cNvPicPr preferRelativeResize="0"/>
          <p:nvPr/>
        </p:nvPicPr>
        <p:blipFill rotWithShape="1">
          <a:blip r:embed="rId3">
            <a:alphaModFix/>
          </a:blip>
          <a:srcRect b="0" l="0" r="0" t="0"/>
          <a:stretch/>
        </p:blipFill>
        <p:spPr>
          <a:xfrm>
            <a:off x="4016816" y="0"/>
            <a:ext cx="5127183" cy="5143499"/>
          </a:xfrm>
          <a:prstGeom prst="rect">
            <a:avLst/>
          </a:prstGeom>
          <a:noFill/>
          <a:ln>
            <a:noFill/>
          </a:ln>
        </p:spPr>
      </p:pic>
      <p:sp>
        <p:nvSpPr>
          <p:cNvPr id="208" name="Google Shape;208;p38"/>
          <p:cNvSpPr txBox="1"/>
          <p:nvPr/>
        </p:nvSpPr>
        <p:spPr>
          <a:xfrm>
            <a:off x="1610138" y="4249225"/>
            <a:ext cx="783300" cy="3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222222"/>
                </a:solidFill>
                <a:highlight>
                  <a:srgbClr val="FFFFFF"/>
                </a:highlight>
                <a:latin typeface="Times New Roman"/>
                <a:ea typeface="Times New Roman"/>
                <a:cs typeface="Times New Roman"/>
                <a:sym typeface="Times New Roman"/>
              </a:rPr>
              <a:t>Box Plot</a:t>
            </a:r>
            <a:endParaRPr b="0" i="0" sz="300" u="none" cap="none" strike="noStrike">
              <a:solidFill>
                <a:srgbClr val="000000"/>
              </a:solidFill>
              <a:latin typeface="Times New Roman"/>
              <a:ea typeface="Times New Roman"/>
              <a:cs typeface="Times New Roman"/>
              <a:sym typeface="Times New Roman"/>
            </a:endParaRPr>
          </a:p>
        </p:txBody>
      </p:sp>
      <p:pic>
        <p:nvPicPr>
          <p:cNvPr id="209" name="Google Shape;209;p38"/>
          <p:cNvPicPr preferRelativeResize="0"/>
          <p:nvPr/>
        </p:nvPicPr>
        <p:blipFill>
          <a:blip r:embed="rId4">
            <a:alphaModFix/>
          </a:blip>
          <a:stretch>
            <a:fillRect/>
          </a:stretch>
        </p:blipFill>
        <p:spPr>
          <a:xfrm>
            <a:off x="311700" y="924550"/>
            <a:ext cx="3501978" cy="3172275"/>
          </a:xfrm>
          <a:prstGeom prst="rect">
            <a:avLst/>
          </a:prstGeom>
          <a:noFill/>
          <a:ln>
            <a:noFill/>
          </a:ln>
        </p:spPr>
      </p:pic>
      <p:pic>
        <p:nvPicPr>
          <p:cNvPr id="210" name="Google Shape;210;p38"/>
          <p:cNvPicPr preferRelativeResize="0"/>
          <p:nvPr/>
        </p:nvPicPr>
        <p:blipFill>
          <a:blip r:embed="rId5">
            <a:alphaModFix/>
          </a:blip>
          <a:stretch>
            <a:fillRect/>
          </a:stretch>
        </p:blipFill>
        <p:spPr>
          <a:xfrm>
            <a:off x="173491" y="4688150"/>
            <a:ext cx="932350" cy="3151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199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Implementation</a:t>
            </a:r>
            <a:endParaRPr sz="2600">
              <a:latin typeface="Times New Roman"/>
              <a:ea typeface="Times New Roman"/>
              <a:cs typeface="Times New Roman"/>
              <a:sym typeface="Times New Roman"/>
            </a:endParaRPr>
          </a:p>
        </p:txBody>
      </p:sp>
      <p:pic>
        <p:nvPicPr>
          <p:cNvPr id="216" name="Google Shape;216;p39"/>
          <p:cNvPicPr preferRelativeResize="0"/>
          <p:nvPr/>
        </p:nvPicPr>
        <p:blipFill rotWithShape="1">
          <a:blip r:embed="rId3">
            <a:alphaModFix/>
          </a:blip>
          <a:srcRect b="0" l="0" r="0" t="0"/>
          <a:stretch/>
        </p:blipFill>
        <p:spPr>
          <a:xfrm>
            <a:off x="4130925" y="0"/>
            <a:ext cx="5099350" cy="5143501"/>
          </a:xfrm>
          <a:prstGeom prst="rect">
            <a:avLst/>
          </a:prstGeom>
          <a:noFill/>
          <a:ln>
            <a:noFill/>
          </a:ln>
        </p:spPr>
      </p:pic>
      <p:pic>
        <p:nvPicPr>
          <p:cNvPr id="217" name="Google Shape;217;p39"/>
          <p:cNvPicPr preferRelativeResize="0"/>
          <p:nvPr/>
        </p:nvPicPr>
        <p:blipFill rotWithShape="1">
          <a:blip r:embed="rId4">
            <a:alphaModFix/>
          </a:blip>
          <a:srcRect b="0" l="0" r="0" t="0"/>
          <a:stretch/>
        </p:blipFill>
        <p:spPr>
          <a:xfrm>
            <a:off x="152400" y="762975"/>
            <a:ext cx="3739849" cy="3617553"/>
          </a:xfrm>
          <a:prstGeom prst="rect">
            <a:avLst/>
          </a:prstGeom>
          <a:noFill/>
          <a:ln>
            <a:noFill/>
          </a:ln>
        </p:spPr>
      </p:pic>
      <p:sp>
        <p:nvSpPr>
          <p:cNvPr id="218" name="Google Shape;218;p39"/>
          <p:cNvSpPr txBox="1"/>
          <p:nvPr/>
        </p:nvSpPr>
        <p:spPr>
          <a:xfrm>
            <a:off x="1518625" y="4380525"/>
            <a:ext cx="1007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Scatter Graph</a:t>
            </a:r>
            <a:endParaRPr b="0" i="0" sz="1000" u="none" cap="none" strike="noStrike">
              <a:solidFill>
                <a:srgbClr val="000000"/>
              </a:solidFill>
              <a:latin typeface="Arial"/>
              <a:ea typeface="Arial"/>
              <a:cs typeface="Arial"/>
              <a:sym typeface="Arial"/>
            </a:endParaRPr>
          </a:p>
        </p:txBody>
      </p:sp>
      <p:pic>
        <p:nvPicPr>
          <p:cNvPr id="219" name="Google Shape;219;p39"/>
          <p:cNvPicPr preferRelativeResize="0"/>
          <p:nvPr/>
        </p:nvPicPr>
        <p:blipFill>
          <a:blip r:embed="rId5">
            <a:alphaModFix/>
          </a:blip>
          <a:stretch>
            <a:fillRect/>
          </a:stretch>
        </p:blipFill>
        <p:spPr>
          <a:xfrm>
            <a:off x="152398" y="4668225"/>
            <a:ext cx="1001960" cy="3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40"/>
          <p:cNvSpPr txBox="1"/>
          <p:nvPr>
            <p:ph type="title"/>
          </p:nvPr>
        </p:nvSpPr>
        <p:spPr>
          <a:xfrm>
            <a:off x="205500" y="186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latin typeface="Times New Roman"/>
                <a:ea typeface="Times New Roman"/>
                <a:cs typeface="Times New Roman"/>
                <a:sym typeface="Times New Roman"/>
              </a:rPr>
              <a:t>Unit Testing</a:t>
            </a:r>
            <a:endParaRPr sz="2400">
              <a:latin typeface="Times New Roman"/>
              <a:ea typeface="Times New Roman"/>
              <a:cs typeface="Times New Roman"/>
              <a:sym typeface="Times New Roman"/>
            </a:endParaRPr>
          </a:p>
        </p:txBody>
      </p:sp>
      <p:graphicFrame>
        <p:nvGraphicFramePr>
          <p:cNvPr id="225" name="Google Shape;225;p40"/>
          <p:cNvGraphicFramePr/>
          <p:nvPr/>
        </p:nvGraphicFramePr>
        <p:xfrm>
          <a:off x="152226" y="2059725"/>
          <a:ext cx="3000000" cy="3000000"/>
        </p:xfrm>
        <a:graphic>
          <a:graphicData uri="http://schemas.openxmlformats.org/drawingml/2006/table">
            <a:tbl>
              <a:tblPr bandRow="1" firstRow="1">
                <a:noFill/>
                <a:tableStyleId>{DC3F4702-73D9-44EC-A515-C0389F766C25}</a:tableStyleId>
              </a:tblPr>
              <a:tblGrid>
                <a:gridCol w="461725"/>
                <a:gridCol w="2162300"/>
                <a:gridCol w="2291125"/>
                <a:gridCol w="2445100"/>
                <a:gridCol w="723050"/>
                <a:gridCol w="756225"/>
              </a:tblGrid>
              <a:tr h="3829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Times New Roman"/>
                          <a:ea typeface="Times New Roman"/>
                          <a:cs typeface="Times New Roman"/>
                          <a:sym typeface="Times New Roman"/>
                        </a:rPr>
                        <a:t>Test Id</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Times New Roman"/>
                          <a:ea typeface="Times New Roman"/>
                          <a:cs typeface="Times New Roman"/>
                          <a:sym typeface="Times New Roman"/>
                        </a:rPr>
                        <a:t>Test Actions</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Times New Roman"/>
                          <a:ea typeface="Times New Roman"/>
                          <a:cs typeface="Times New Roman"/>
                          <a:sym typeface="Times New Roman"/>
                        </a:rPr>
                        <a:t>Input</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Times New Roman"/>
                          <a:ea typeface="Times New Roman"/>
                          <a:cs typeface="Times New Roman"/>
                          <a:sym typeface="Times New Roman"/>
                        </a:rPr>
                        <a:t>Expected Output</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Times New Roman"/>
                          <a:ea typeface="Times New Roman"/>
                          <a:cs typeface="Times New Roman"/>
                          <a:sym typeface="Times New Roman"/>
                        </a:rPr>
                        <a:t>Actual Output</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latin typeface="Times New Roman"/>
                          <a:ea typeface="Times New Roman"/>
                          <a:cs typeface="Times New Roman"/>
                          <a:sym typeface="Times New Roman"/>
                        </a:rPr>
                        <a:t>Pass/Fail</a:t>
                      </a:r>
                      <a:endParaRPr sz="1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r>
              <a:tr h="3885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T1</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Check the integrity of the dataset</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Access the dataset and check the attributes of the slices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Access to the dataset and all it’s attributes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Success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Pass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r>
              <a:tr h="3885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T2</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Check the data encoding</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Load dataset and display dataset in Jupyter Notebook</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No NaN values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Success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Pass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r>
              <a:tr h="3885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T3</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Resizing the Features of dataset and checking dataset integrity</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Trace data from Application</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Resized the features of the dataset </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Success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Pass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r>
              <a:tr h="3885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T4</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Splitting and saving Preprocessed data to training and testing sets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Trace data from application</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Pre-processed data file at the destination location with a counter to keep track</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Success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Pass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r>
              <a:tr h="3885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T5</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Preprocessing data further using Cross Validation and checking integrity</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Pre-processed data file</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Improvement in model training</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Success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Pass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r>
              <a:tr h="5031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T6</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Training the data</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Pre-processed data file</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Detection of malicious files from a mix of benign files and infected files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Success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Times New Roman"/>
                          <a:ea typeface="Times New Roman"/>
                          <a:cs typeface="Times New Roman"/>
                          <a:sym typeface="Times New Roman"/>
                        </a:rPr>
                        <a:t>Pass</a:t>
                      </a:r>
                      <a:endParaRPr sz="1000" u="none" cap="none" strike="noStrike">
                        <a:latin typeface="Times New Roman"/>
                        <a:ea typeface="Times New Roman"/>
                        <a:cs typeface="Times New Roman"/>
                        <a:sym typeface="Times New Roman"/>
                      </a:endParaRPr>
                    </a:p>
                  </a:txBody>
                  <a:tcPr marT="45725" marB="45725" marR="91450" marL="91450">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chemeClr val="lt1"/>
                    </a:solidFill>
                  </a:tcPr>
                </a:tc>
              </a:tr>
            </a:tbl>
          </a:graphicData>
        </a:graphic>
      </p:graphicFrame>
      <p:sp>
        <p:nvSpPr>
          <p:cNvPr id="226" name="Google Shape;226;p40"/>
          <p:cNvSpPr txBox="1"/>
          <p:nvPr>
            <p:ph idx="1" type="body"/>
          </p:nvPr>
        </p:nvSpPr>
        <p:spPr>
          <a:xfrm>
            <a:off x="205500" y="758900"/>
            <a:ext cx="8687700" cy="12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This is a software test stage, wherein specific units / elements of applications are evaluated. The purpose is to verify that each application system is working as planned. A unit is the tiniest part of all testable applications. Usually, a unit test consists of three phases: planning, cases and scripting, and the unit test itself. The unit test is prepared and re-examined in the first phase. The next stage is to do the test cases and scripts then check the application.</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64" name="Google Shape;6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 today’s technologically advanced world, Cyber Security attacks are increasing day by day. Ransomware has become one of the most popular forms of attacks recently growing 350% in the year 2018.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It is estimated that every 14 seconds a business will fall victim to a ransomware attack and during the period between 2013 to 2016, the most common forms of ransomware variants were CryptoLockers and CryptoWalls.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ransomware has become a serious threat and challenge in the field of computers and technology especially in the field of cryptocurrency and blockchain. It requires an immediate consideration to avoid further financial and moral blackmail.</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sz="15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121445"/>
            <a:ext cx="8520600" cy="55721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latin typeface="Times New Roman"/>
                <a:ea typeface="Times New Roman"/>
                <a:cs typeface="Times New Roman"/>
                <a:sym typeface="Times New Roman"/>
              </a:rPr>
              <a:t>Integration Testing</a:t>
            </a:r>
            <a:endParaRPr/>
          </a:p>
        </p:txBody>
      </p:sp>
      <p:sp>
        <p:nvSpPr>
          <p:cNvPr id="232" name="Google Shape;232;p41"/>
          <p:cNvSpPr txBox="1"/>
          <p:nvPr>
            <p:ph idx="1" type="body"/>
          </p:nvPr>
        </p:nvSpPr>
        <p:spPr>
          <a:xfrm>
            <a:off x="311700" y="571501"/>
            <a:ext cx="8520600" cy="4018806"/>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i="0" lang="en" sz="1200" u="none" strike="noStrike">
                <a:solidFill>
                  <a:srgbClr val="000000"/>
                </a:solidFill>
                <a:latin typeface="Times New Roman"/>
                <a:ea typeface="Times New Roman"/>
                <a:cs typeface="Times New Roman"/>
                <a:sym typeface="Times New Roman"/>
              </a:rPr>
              <a:t>Integration Testing is the next phase of software testing in which two or more modules of a system are integrated and tested as a group. It is done to either test the integration between components of a system or between different parts of a system. In this project, it is done manually.</a:t>
            </a:r>
            <a:endParaRPr sz="1200">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t/>
            </a:r>
            <a:endParaRPr i="0" sz="1200" u="none" strike="noStrike">
              <a:solidFill>
                <a:srgbClr val="000000"/>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br>
              <a:rPr lang="en"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p:txBody>
      </p:sp>
      <p:graphicFrame>
        <p:nvGraphicFramePr>
          <p:cNvPr id="233" name="Google Shape;233;p41"/>
          <p:cNvGraphicFramePr/>
          <p:nvPr/>
        </p:nvGraphicFramePr>
        <p:xfrm>
          <a:off x="311688" y="1439863"/>
          <a:ext cx="3000000" cy="3000000"/>
        </p:xfrm>
        <a:graphic>
          <a:graphicData uri="http://schemas.openxmlformats.org/drawingml/2006/table">
            <a:tbl>
              <a:tblPr bandRow="1" firstRow="1">
                <a:noFill/>
                <a:tableStyleId>{2B377638-4FDE-4AF5-B1CA-5A62170D23B7}</a:tableStyleId>
              </a:tblPr>
              <a:tblGrid>
                <a:gridCol w="810825"/>
                <a:gridCol w="2735475"/>
                <a:gridCol w="2868225"/>
                <a:gridCol w="2138175"/>
              </a:tblGrid>
              <a:tr h="259100">
                <a:tc>
                  <a:txBody>
                    <a:bodyPr/>
                    <a:lstStyle/>
                    <a:p>
                      <a:pPr indent="0" lvl="0" marL="76200" marR="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Test ID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47700" marR="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Test Objective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431800" marR="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Test Description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292100" marR="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Expected Result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01050">
                <a:tc>
                  <a:txBody>
                    <a:bodyPr/>
                    <a:lstStyle/>
                    <a:p>
                      <a:pPr indent="0" lvl="0" marL="63500" marR="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T1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5080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Check the link between converting json files to CSV files</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5080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Click on the convert data to convert individual ransomware json files to combined csv file</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6350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Data must be appended to a csv while containing all trace files from each ransomware in dataset</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01050">
                <a:tc>
                  <a:txBody>
                    <a:bodyPr/>
                    <a:lstStyle/>
                    <a:p>
                      <a:pPr indent="0" lvl="0" marL="63500" marR="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T2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63500" rtl="0" algn="just">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Check the integration between importing the data in CSV file</a:t>
                      </a:r>
                      <a:r>
                        <a:rPr i="0" lang="en" sz="1100" u="none" cap="none" strike="noStrike">
                          <a:solidFill>
                            <a:srgbClr val="000000"/>
                          </a:solidFill>
                          <a:latin typeface="Times New Roman"/>
                          <a:ea typeface="Times New Roman"/>
                          <a:cs typeface="Times New Roman"/>
                          <a:sym typeface="Times New Roman"/>
                        </a:rPr>
                        <a:t> with the algorithm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63500" rtl="0" algn="just">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Python library will read the data from the CSV file and apply it to the machine </a:t>
                      </a:r>
                      <a:endParaRPr sz="1100" u="none" cap="none" strike="noStrike">
                        <a:latin typeface="Times New Roman"/>
                        <a:ea typeface="Times New Roman"/>
                        <a:cs typeface="Times New Roman"/>
                        <a:sym typeface="Times New Roman"/>
                      </a:endParaRPr>
                    </a:p>
                    <a:p>
                      <a:pPr indent="0" lvl="0" marL="63500" marR="0" rtl="0" algn="just">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learning algorithm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12700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Data in CSV file should be imported successfully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793875">
                <a:tc>
                  <a:txBody>
                    <a:bodyPr/>
                    <a:lstStyle/>
                    <a:p>
                      <a:pPr indent="0" lvl="0" marL="63500" marR="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T3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63500" rtl="0" algn="just">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Check the integration between training the algorithm with model data and predicting the future ransomware attacks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5080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The algorithm will be trained using a python library called sklearn with </a:t>
                      </a:r>
                      <a:endParaRPr sz="1100" u="none" cap="none" strike="noStrike">
                        <a:latin typeface="Times New Roman"/>
                        <a:ea typeface="Times New Roman"/>
                        <a:cs typeface="Times New Roman"/>
                        <a:sym typeface="Times New Roman"/>
                      </a:endParaRPr>
                    </a:p>
                    <a:p>
                      <a:pPr indent="0" lvl="0" marL="63500" marR="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Decision tree, random forest, KNN and naive bayes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39370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Algorithm trained successfully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937025">
                <a:tc>
                  <a:txBody>
                    <a:bodyPr/>
                    <a:lstStyle/>
                    <a:p>
                      <a:pPr indent="0" lvl="0" marL="63500" marR="0" rtl="0" algn="l">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T4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63500" rtl="0" algn="just">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Check the integration between predicting the </a:t>
                      </a:r>
                      <a:r>
                        <a:rPr lang="en" sz="1100">
                          <a:latin typeface="Times New Roman"/>
                          <a:ea typeface="Times New Roman"/>
                          <a:cs typeface="Times New Roman"/>
                          <a:sym typeface="Times New Roman"/>
                        </a:rPr>
                        <a:t>attacks </a:t>
                      </a:r>
                      <a:r>
                        <a:rPr i="0" lang="en" sz="1100" u="none" cap="none" strike="noStrike">
                          <a:solidFill>
                            <a:srgbClr val="000000"/>
                          </a:solidFill>
                          <a:latin typeface="Times New Roman"/>
                          <a:ea typeface="Times New Roman"/>
                          <a:cs typeface="Times New Roman"/>
                          <a:sym typeface="Times New Roman"/>
                        </a:rPr>
                        <a:t>and converting the predicted data in the form of tables and graphs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63500" rtl="0" algn="just">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The predicted data will be depicted using the python library like matplotlib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406400" rtl="0" algn="just">
                        <a:lnSpc>
                          <a:spcPct val="100000"/>
                        </a:lnSpc>
                        <a:spcBef>
                          <a:spcPts val="0"/>
                        </a:spcBef>
                        <a:spcAft>
                          <a:spcPts val="0"/>
                        </a:spcAft>
                        <a:buNone/>
                      </a:pPr>
                      <a:r>
                        <a:rPr i="0" lang="en" sz="1100" u="none" cap="none" strike="noStrike">
                          <a:solidFill>
                            <a:srgbClr val="000000"/>
                          </a:solidFill>
                          <a:latin typeface="Times New Roman"/>
                          <a:ea typeface="Times New Roman"/>
                          <a:cs typeface="Times New Roman"/>
                          <a:sym typeface="Times New Roman"/>
                        </a:rPr>
                        <a:t>Data represented successfully using graphs and tables </a:t>
                      </a:r>
                      <a:endParaRPr sz="11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42"/>
          <p:cNvSpPr txBox="1"/>
          <p:nvPr>
            <p:ph type="title"/>
          </p:nvPr>
        </p:nvSpPr>
        <p:spPr>
          <a:xfrm>
            <a:off x="269250" y="255701"/>
            <a:ext cx="8520600" cy="5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latin typeface="Times New Roman"/>
                <a:ea typeface="Times New Roman"/>
                <a:cs typeface="Times New Roman"/>
                <a:sym typeface="Times New Roman"/>
              </a:rPr>
              <a:t>User Testing</a:t>
            </a:r>
            <a:endParaRPr/>
          </a:p>
        </p:txBody>
      </p:sp>
      <p:sp>
        <p:nvSpPr>
          <p:cNvPr id="239" name="Google Shape;239;p42"/>
          <p:cNvSpPr txBox="1"/>
          <p:nvPr>
            <p:ph idx="1" type="body"/>
          </p:nvPr>
        </p:nvSpPr>
        <p:spPr>
          <a:xfrm>
            <a:off x="311700" y="810663"/>
            <a:ext cx="8520600" cy="10617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 sz="1300">
                <a:solidFill>
                  <a:schemeClr val="dk1"/>
                </a:solidFill>
                <a:latin typeface="Times New Roman"/>
                <a:ea typeface="Times New Roman"/>
                <a:cs typeface="Times New Roman"/>
                <a:sym typeface="Times New Roman"/>
              </a:rPr>
              <a:t>User testing is the mechanism by which actual users who conduct activities in practical circumstances test the functionality and features of a website, device, software, or service. The aim of this method is to test the usability of the website or device and to decide if the software is ready for real users to use.</a:t>
            </a:r>
            <a:endParaRPr sz="1300">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t/>
            </a:r>
            <a:endParaRPr sz="1300">
              <a:solidFill>
                <a:schemeClr val="dk1"/>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t/>
            </a:r>
            <a:endParaRPr sz="1300">
              <a:solidFill>
                <a:schemeClr val="dk1"/>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p:txBody>
      </p:sp>
      <p:graphicFrame>
        <p:nvGraphicFramePr>
          <p:cNvPr id="240" name="Google Shape;240;p42"/>
          <p:cNvGraphicFramePr/>
          <p:nvPr/>
        </p:nvGraphicFramePr>
        <p:xfrm>
          <a:off x="400590" y="2025810"/>
          <a:ext cx="3000000" cy="3000000"/>
        </p:xfrm>
        <a:graphic>
          <a:graphicData uri="http://schemas.openxmlformats.org/drawingml/2006/table">
            <a:tbl>
              <a:tblPr bandRow="1" firstRow="1">
                <a:noFill/>
                <a:tableStyleId>{2B377638-4FDE-4AF5-B1CA-5A62170D23B7}</a:tableStyleId>
              </a:tblPr>
              <a:tblGrid>
                <a:gridCol w="488525"/>
                <a:gridCol w="1758150"/>
                <a:gridCol w="1206350"/>
                <a:gridCol w="1820875"/>
                <a:gridCol w="2159350"/>
                <a:gridCol w="956000"/>
              </a:tblGrid>
              <a:tr h="557575">
                <a:tc>
                  <a:txBody>
                    <a:bodyPr/>
                    <a:lstStyle/>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Test</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 Id</a:t>
                      </a:r>
                      <a:endParaRPr sz="12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1200" u="none" cap="none" strike="noStrike">
                          <a:latin typeface="Times New Roman"/>
                          <a:ea typeface="Times New Roman"/>
                          <a:cs typeface="Times New Roman"/>
                          <a:sym typeface="Times New Roman"/>
                        </a:rPr>
                        <a:t> Test Action</a:t>
                      </a:r>
                      <a:endParaRPr sz="12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1200" u="none" cap="none" strike="noStrike">
                          <a:latin typeface="Times New Roman"/>
                          <a:ea typeface="Times New Roman"/>
                          <a:cs typeface="Times New Roman"/>
                          <a:sym typeface="Times New Roman"/>
                        </a:rPr>
                        <a:t>Input</a:t>
                      </a:r>
                      <a:endParaRPr sz="12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1200" u="none" cap="none" strike="noStrike">
                          <a:latin typeface="Times New Roman"/>
                          <a:ea typeface="Times New Roman"/>
                          <a:cs typeface="Times New Roman"/>
                          <a:sym typeface="Times New Roman"/>
                        </a:rPr>
                        <a:t>Expected Output</a:t>
                      </a:r>
                      <a:endParaRPr sz="12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1200" u="none" cap="none" strike="noStrike">
                          <a:latin typeface="Times New Roman"/>
                          <a:ea typeface="Times New Roman"/>
                          <a:cs typeface="Times New Roman"/>
                          <a:sym typeface="Times New Roman"/>
                        </a:rPr>
                        <a:t>Actual Output</a:t>
                      </a:r>
                      <a:endParaRPr sz="12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1200" u="none" cap="none" strike="noStrike">
                          <a:latin typeface="Times New Roman"/>
                          <a:ea typeface="Times New Roman"/>
                          <a:cs typeface="Times New Roman"/>
                          <a:sym typeface="Times New Roman"/>
                        </a:rPr>
                        <a:t>Pass/Fail</a:t>
                      </a:r>
                      <a:endParaRPr sz="12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822975">
                <a:tc>
                  <a:txBody>
                    <a:bodyPr/>
                    <a:lstStyle/>
                    <a:p>
                      <a:pPr indent="0" lvl="0" marL="63500" marR="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T1 </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12700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User runs Training module</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6350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User clicks Run button</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8890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Model training   begins and  model accuracies are shown</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6350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Model training begins  and model accuracies are shown</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pass </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973250">
                <a:tc>
                  <a:txBody>
                    <a:bodyPr/>
                    <a:lstStyle/>
                    <a:p>
                      <a:pPr indent="0" lvl="0" marL="63500" marR="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T2 </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User runs testing module</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6350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User clicks run button</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31750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Trained model is tested and results are displayed</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21590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Trained model is tested and results are displayed </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63500" marR="0" rtl="0" algn="l">
                        <a:lnSpc>
                          <a:spcPct val="100000"/>
                        </a:lnSpc>
                        <a:spcBef>
                          <a:spcPts val="0"/>
                        </a:spcBef>
                        <a:spcAft>
                          <a:spcPts val="0"/>
                        </a:spcAft>
                        <a:buNone/>
                      </a:pPr>
                      <a:r>
                        <a:rPr i="0" lang="en" sz="1200" u="none" cap="none" strike="noStrike">
                          <a:solidFill>
                            <a:srgbClr val="000000"/>
                          </a:solidFill>
                          <a:latin typeface="Times New Roman"/>
                          <a:ea typeface="Times New Roman"/>
                          <a:cs typeface="Times New Roman"/>
                          <a:sym typeface="Times New Roman"/>
                        </a:rPr>
                        <a:t>pass </a:t>
                      </a:r>
                      <a:endParaRPr sz="12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latin typeface="Times New Roman"/>
                <a:ea typeface="Times New Roman"/>
                <a:cs typeface="Times New Roman"/>
                <a:sym typeface="Times New Roman"/>
              </a:rPr>
              <a:t>Defect Analysis</a:t>
            </a:r>
            <a:endParaRPr/>
          </a:p>
        </p:txBody>
      </p:sp>
      <p:sp>
        <p:nvSpPr>
          <p:cNvPr id="246" name="Google Shape;246;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Defect Analysis is a technique used to identify and prevent the problems from occurring and ensure continuous quality improvement in the system. It can be done using Pareto Chart or Cause-Effect Analysis (using Fishbone Diagram). We have used Cause-Effect Analysis for our project as it will help improve the quality and detect the defects in an efficient way.</a:t>
            </a:r>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pic>
        <p:nvPicPr>
          <p:cNvPr descr="Diagram&#10;&#10;Description automatically generated" id="247" name="Google Shape;247;p43"/>
          <p:cNvPicPr preferRelativeResize="0"/>
          <p:nvPr/>
        </p:nvPicPr>
        <p:blipFill rotWithShape="1">
          <a:blip r:embed="rId4">
            <a:alphaModFix/>
          </a:blip>
          <a:srcRect b="0" l="0" r="0" t="0"/>
          <a:stretch/>
        </p:blipFill>
        <p:spPr>
          <a:xfrm>
            <a:off x="2007394" y="2300288"/>
            <a:ext cx="5150644" cy="251459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150020"/>
            <a:ext cx="8520600" cy="56435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solidFill>
                  <a:schemeClr val="dk1"/>
                </a:solidFill>
                <a:latin typeface="Times New Roman"/>
                <a:ea typeface="Times New Roman"/>
                <a:cs typeface="Times New Roman"/>
                <a:sym typeface="Times New Roman"/>
              </a:rPr>
              <a:t>MC CALL’S QUALITY FACTORS</a:t>
            </a:r>
            <a:endParaRPr/>
          </a:p>
        </p:txBody>
      </p:sp>
      <p:sp>
        <p:nvSpPr>
          <p:cNvPr id="253" name="Google Shape;253;p44"/>
          <p:cNvSpPr txBox="1"/>
          <p:nvPr>
            <p:ph idx="1" type="body"/>
          </p:nvPr>
        </p:nvSpPr>
        <p:spPr>
          <a:xfrm>
            <a:off x="311700" y="714376"/>
            <a:ext cx="8520600" cy="427910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arenR"/>
            </a:pPr>
            <a:r>
              <a:rPr b="1" lang="en" sz="1600">
                <a:solidFill>
                  <a:schemeClr val="dk1"/>
                </a:solidFill>
                <a:latin typeface="Times New Roman"/>
                <a:ea typeface="Times New Roman"/>
                <a:cs typeface="Times New Roman"/>
                <a:sym typeface="Times New Roman"/>
              </a:rPr>
              <a:t>Product Operation Factors</a:t>
            </a:r>
            <a:endParaRPr/>
          </a:p>
          <a:p>
            <a:pPr indent="0" lvl="0" marL="114300" rtl="0" algn="l">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 Correctness- The project aims at predicting the ransomware with a high accuracy level. </a:t>
            </a:r>
            <a:endParaRPr/>
          </a:p>
          <a:p>
            <a:pPr indent="0" lvl="0" marL="114300" rtl="0" algn="l">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 Reliability- The degree to which the result of the prediction is very reliable </a:t>
            </a:r>
            <a:endParaRPr/>
          </a:p>
          <a:p>
            <a:pPr indent="0" lvl="0" marL="114300" rtl="0" algn="l">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 Efficiency- The results of the prediction normally is having an efficiency of more than 88% </a:t>
            </a:r>
            <a:endParaRPr/>
          </a:p>
          <a:p>
            <a:pPr indent="0" lvl="0" marL="114300" rtl="0" algn="l">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 Integrity- It is a virtue which deals with proper utilization of software at every level and its association with the components of the system. </a:t>
            </a:r>
            <a:endParaRPr/>
          </a:p>
          <a:p>
            <a:pPr indent="0" lvl="0" marL="114300" rtl="0" algn="l">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 Usability- The project is build in such a way that it is easily accessible and can be utilized by both private and government sector firms.</a:t>
            </a:r>
            <a:endParaRPr/>
          </a:p>
          <a:p>
            <a:pPr indent="0" lvl="0" marL="114300" rtl="0" algn="l">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 2) </a:t>
            </a:r>
            <a:r>
              <a:rPr b="1" lang="en" sz="1600">
                <a:solidFill>
                  <a:schemeClr val="dk1"/>
                </a:solidFill>
                <a:latin typeface="Times New Roman"/>
                <a:ea typeface="Times New Roman"/>
                <a:cs typeface="Times New Roman"/>
                <a:sym typeface="Times New Roman"/>
              </a:rPr>
              <a:t>Product Revision Factors </a:t>
            </a:r>
            <a:endParaRPr/>
          </a:p>
          <a:p>
            <a:pPr indent="0" lvl="0" marL="114300" rtl="0" algn="l">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 Maintainability- The system aims to be up-to-date with time-to-time updates in software ,database and interface according to the needs and usage. </a:t>
            </a:r>
            <a:endParaRPr/>
          </a:p>
          <a:p>
            <a:pPr indent="0" lvl="0" marL="114300" rtl="0" algn="l">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 Flexibility- The project aims for easy yet accurate results for the attacks.</a:t>
            </a:r>
            <a:endParaRPr/>
          </a:p>
          <a:p>
            <a:pPr indent="0" lvl="0" marL="114300" rtl="0" algn="l">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 Testability- The system is easily testable by passing varying types of data to detect accuracy and mistakes.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800">
                <a:solidFill>
                  <a:schemeClr val="dk1"/>
                </a:solidFill>
                <a:latin typeface="Times New Roman"/>
                <a:ea typeface="Times New Roman"/>
                <a:cs typeface="Times New Roman"/>
                <a:sym typeface="Times New Roman"/>
              </a:rPr>
              <a:t>MC CALL’S QUALITY FACTORS</a:t>
            </a:r>
            <a:endParaRPr/>
          </a:p>
        </p:txBody>
      </p:sp>
      <p:sp>
        <p:nvSpPr>
          <p:cNvPr id="259" name="Google Shape;259;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a:solidFill>
                  <a:schemeClr val="dk1"/>
                </a:solidFill>
                <a:latin typeface="Times New Roman"/>
                <a:ea typeface="Times New Roman"/>
                <a:cs typeface="Times New Roman"/>
                <a:sym typeface="Times New Roman"/>
              </a:rPr>
              <a:t>3) Product Transition Factors </a:t>
            </a:r>
            <a:endParaRPr/>
          </a:p>
          <a:p>
            <a:pPr indent="0" lvl="0" marL="114300" rtl="0" algn="l">
              <a:lnSpc>
                <a:spcPct val="115000"/>
              </a:lnSpc>
              <a:spcBef>
                <a:spcPts val="0"/>
              </a:spcBef>
              <a:spcAft>
                <a:spcPts val="0"/>
              </a:spcAft>
              <a:buSzPts val="1800"/>
              <a:buNone/>
            </a:pPr>
            <a:r>
              <a:rPr lang="en" sz="1600">
                <a:solidFill>
                  <a:schemeClr val="dk1"/>
                </a:solidFill>
              </a:rPr>
              <a:t>• Portability- The system is very portable. </a:t>
            </a:r>
            <a:endParaRPr/>
          </a:p>
          <a:p>
            <a:pPr indent="0" lvl="0" marL="114300" rtl="0" algn="l">
              <a:lnSpc>
                <a:spcPct val="115000"/>
              </a:lnSpc>
              <a:spcBef>
                <a:spcPts val="0"/>
              </a:spcBef>
              <a:spcAft>
                <a:spcPts val="0"/>
              </a:spcAft>
              <a:buSzPts val="1800"/>
              <a:buNone/>
            </a:pPr>
            <a:r>
              <a:rPr lang="en" sz="1600">
                <a:solidFill>
                  <a:schemeClr val="dk1"/>
                </a:solidFill>
              </a:rPr>
              <a:t>• Reusability- The project holds a base strong enough for further improvement during its use and also act as a starting milestone for other projects making use of it's features. </a:t>
            </a:r>
            <a:endParaRPr/>
          </a:p>
          <a:p>
            <a:pPr indent="0" lvl="0" marL="114300" rtl="0" algn="l">
              <a:lnSpc>
                <a:spcPct val="115000"/>
              </a:lnSpc>
              <a:spcBef>
                <a:spcPts val="0"/>
              </a:spcBef>
              <a:spcAft>
                <a:spcPts val="0"/>
              </a:spcAft>
              <a:buSzPts val="1800"/>
              <a:buNone/>
            </a:pPr>
            <a:r>
              <a:rPr lang="en" sz="1600">
                <a:solidFill>
                  <a:schemeClr val="dk1"/>
                </a:solidFill>
              </a:rPr>
              <a:t>• Interoperability- This project focuses on creating interfaces with other software systems or with other equipment firmware.</a:t>
            </a:r>
            <a:endParaRPr sz="16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latin typeface="Times New Roman"/>
                <a:ea typeface="Times New Roman"/>
                <a:cs typeface="Times New Roman"/>
                <a:sym typeface="Times New Roman"/>
              </a:rPr>
              <a:t>Result Analysis</a:t>
            </a:r>
            <a:endParaRPr/>
          </a:p>
          <a:p>
            <a:pPr indent="0" lvl="0" marL="0" rtl="0" algn="l">
              <a:lnSpc>
                <a:spcPct val="100000"/>
              </a:lnSpc>
              <a:spcBef>
                <a:spcPts val="0"/>
              </a:spcBef>
              <a:spcAft>
                <a:spcPts val="0"/>
              </a:spcAft>
              <a:buSzPts val="2800"/>
              <a:buNone/>
            </a:pPr>
            <a:r>
              <a:t/>
            </a:r>
            <a:endParaRPr sz="2400">
              <a:latin typeface="Times New Roman"/>
              <a:ea typeface="Times New Roman"/>
              <a:cs typeface="Times New Roman"/>
              <a:sym typeface="Times New Roman"/>
            </a:endParaRPr>
          </a:p>
        </p:txBody>
      </p:sp>
      <p:sp>
        <p:nvSpPr>
          <p:cNvPr id="265" name="Google Shape;265;p46"/>
          <p:cNvSpPr txBox="1"/>
          <p:nvPr>
            <p:ph idx="1" type="body"/>
          </p:nvPr>
        </p:nvSpPr>
        <p:spPr>
          <a:xfrm>
            <a:off x="94774" y="1036025"/>
            <a:ext cx="390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KNN achieved an accuracy of 95.1% but as it is a lazy learning algorithm its execution cost will tend to be greater on bigger datasets. </a:t>
            </a:r>
            <a:endParaRPr sz="14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114300" rtl="0" algn="l">
              <a:spcBef>
                <a:spcPts val="0"/>
              </a:spcBef>
              <a:spcAft>
                <a:spcPts val="0"/>
              </a:spcAft>
              <a:buClr>
                <a:schemeClr val="dk1"/>
              </a:buClr>
              <a:buSzPts val="1800"/>
              <a:buFont typeface="Arial"/>
              <a:buNone/>
            </a:pPr>
            <a:r>
              <a:rPr lang="en" sz="1400">
                <a:solidFill>
                  <a:schemeClr val="dk1"/>
                </a:solidFill>
                <a:latin typeface="Times New Roman"/>
                <a:ea typeface="Times New Roman"/>
                <a:cs typeface="Times New Roman"/>
                <a:sym typeface="Times New Roman"/>
              </a:rPr>
              <a:t>Random Forest was able to achieve the highest accuracy of 97.5%. This was tuned with a higher number of trees to improve the accuracy and give more stable results, hence, impacted the performance slightly taking a longer duration (1.28s).</a:t>
            </a:r>
            <a:endParaRPr sz="14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pic>
        <p:nvPicPr>
          <p:cNvPr id="266" name="Google Shape;266;p46"/>
          <p:cNvPicPr preferRelativeResize="0"/>
          <p:nvPr/>
        </p:nvPicPr>
        <p:blipFill>
          <a:blip r:embed="rId4">
            <a:alphaModFix/>
          </a:blip>
          <a:stretch>
            <a:fillRect/>
          </a:stretch>
        </p:blipFill>
        <p:spPr>
          <a:xfrm>
            <a:off x="4360749" y="2704225"/>
            <a:ext cx="4067175" cy="2209800"/>
          </a:xfrm>
          <a:prstGeom prst="rect">
            <a:avLst/>
          </a:prstGeom>
          <a:noFill/>
          <a:ln>
            <a:noFill/>
          </a:ln>
        </p:spPr>
      </p:pic>
      <p:pic>
        <p:nvPicPr>
          <p:cNvPr id="267" name="Google Shape;267;p46"/>
          <p:cNvPicPr preferRelativeResize="0"/>
          <p:nvPr/>
        </p:nvPicPr>
        <p:blipFill>
          <a:blip r:embed="rId5">
            <a:alphaModFix/>
          </a:blip>
          <a:stretch>
            <a:fillRect/>
          </a:stretch>
        </p:blipFill>
        <p:spPr>
          <a:xfrm>
            <a:off x="4360738" y="342900"/>
            <a:ext cx="4143375" cy="2228850"/>
          </a:xfrm>
          <a:prstGeom prst="rect">
            <a:avLst/>
          </a:prstGeom>
          <a:noFill/>
          <a:ln>
            <a:noFill/>
          </a:ln>
        </p:spPr>
      </p:pic>
      <p:pic>
        <p:nvPicPr>
          <p:cNvPr id="268" name="Google Shape;268;p46"/>
          <p:cNvPicPr preferRelativeResize="0"/>
          <p:nvPr/>
        </p:nvPicPr>
        <p:blipFill>
          <a:blip r:embed="rId6">
            <a:alphaModFix/>
          </a:blip>
          <a:stretch>
            <a:fillRect/>
          </a:stretch>
        </p:blipFill>
        <p:spPr>
          <a:xfrm>
            <a:off x="7945167" y="115400"/>
            <a:ext cx="1087475" cy="367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latin typeface="Times New Roman"/>
                <a:ea typeface="Times New Roman"/>
                <a:cs typeface="Times New Roman"/>
                <a:sym typeface="Times New Roman"/>
              </a:rPr>
              <a:t>Result Analysis</a:t>
            </a:r>
            <a:endParaRPr/>
          </a:p>
          <a:p>
            <a:pPr indent="0" lvl="0" marL="0" rtl="0" algn="l">
              <a:lnSpc>
                <a:spcPct val="100000"/>
              </a:lnSpc>
              <a:spcBef>
                <a:spcPts val="0"/>
              </a:spcBef>
              <a:spcAft>
                <a:spcPts val="0"/>
              </a:spcAft>
              <a:buSzPts val="2800"/>
              <a:buNone/>
            </a:pPr>
            <a:r>
              <a:t/>
            </a:r>
            <a:endParaRPr>
              <a:latin typeface="Times New Roman"/>
              <a:ea typeface="Times New Roman"/>
              <a:cs typeface="Times New Roman"/>
              <a:sym typeface="Times New Roman"/>
            </a:endParaRPr>
          </a:p>
        </p:txBody>
      </p:sp>
      <p:sp>
        <p:nvSpPr>
          <p:cNvPr id="274" name="Google Shape;274;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     Naive Bayes achieved an accuracy of 90.2%</a:t>
            </a:r>
            <a:endParaRPr/>
          </a:p>
          <a:p>
            <a:pPr indent="0" lvl="0" marL="114300" rtl="0" algn="l">
              <a:lnSpc>
                <a:spcPct val="115000"/>
              </a:lnSpc>
              <a:spcBef>
                <a:spcPts val="0"/>
              </a:spcBef>
              <a:spcAft>
                <a:spcPts val="0"/>
              </a:spcAft>
              <a:buSzPts val="1800"/>
              <a:buNone/>
            </a:pPr>
            <a:r>
              <a:rPr lang="en" sz="1400">
                <a:solidFill>
                  <a:schemeClr val="dk1"/>
                </a:solidFill>
                <a:latin typeface="Times New Roman"/>
                <a:ea typeface="Times New Roman"/>
                <a:cs typeface="Times New Roman"/>
                <a:sym typeface="Times New Roman"/>
              </a:rPr>
              <a:t>                                                                                                   Decision Tree achieved an accuracy of 91.1%</a:t>
            </a:r>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pic>
        <p:nvPicPr>
          <p:cNvPr descr="A picture containing text, receipt&#10;&#10;Description automatically generated" id="275" name="Google Shape;275;p47"/>
          <p:cNvPicPr preferRelativeResize="0"/>
          <p:nvPr/>
        </p:nvPicPr>
        <p:blipFill>
          <a:blip r:embed="rId4">
            <a:alphaModFix/>
          </a:blip>
          <a:stretch>
            <a:fillRect/>
          </a:stretch>
        </p:blipFill>
        <p:spPr>
          <a:xfrm>
            <a:off x="4944600" y="1825125"/>
            <a:ext cx="3925675" cy="1942800"/>
          </a:xfrm>
          <a:prstGeom prst="rect">
            <a:avLst/>
          </a:prstGeom>
          <a:solidFill>
            <a:srgbClr val="ECECEC"/>
          </a:solidFill>
          <a:ln>
            <a:noFill/>
          </a:ln>
          <a:effectLst>
            <a:outerShdw blurRad="55000" rotWithShape="0" algn="tl" dir="5400000" dist="18000">
              <a:srgbClr val="000000">
                <a:alpha val="40000"/>
              </a:srgbClr>
            </a:outerShdw>
          </a:effectLst>
        </p:spPr>
      </p:pic>
      <p:pic>
        <p:nvPicPr>
          <p:cNvPr id="276" name="Google Shape;276;p47"/>
          <p:cNvPicPr preferRelativeResize="0"/>
          <p:nvPr/>
        </p:nvPicPr>
        <p:blipFill>
          <a:blip r:embed="rId5">
            <a:alphaModFix/>
          </a:blip>
          <a:stretch>
            <a:fillRect/>
          </a:stretch>
        </p:blipFill>
        <p:spPr>
          <a:xfrm>
            <a:off x="537349" y="1625974"/>
            <a:ext cx="3844756" cy="2141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48"/>
          <p:cNvSpPr txBox="1"/>
          <p:nvPr>
            <p:ph type="title"/>
          </p:nvPr>
        </p:nvSpPr>
        <p:spPr>
          <a:xfrm>
            <a:off x="311700" y="153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Conclusion &amp; Future Work</a:t>
            </a:r>
            <a:endParaRPr/>
          </a:p>
        </p:txBody>
      </p:sp>
      <p:sp>
        <p:nvSpPr>
          <p:cNvPr id="282" name="Google Shape;282;p48"/>
          <p:cNvSpPr txBox="1"/>
          <p:nvPr>
            <p:ph idx="1" type="body"/>
          </p:nvPr>
        </p:nvSpPr>
        <p:spPr>
          <a:xfrm>
            <a:off x="311700" y="725700"/>
            <a:ext cx="8520600" cy="2528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Over the years, researchers have helped develop various strategies to aid in detecting and preventing malware attacks. Signature based detection is one of the most popular strategies used, but is challenged by newer and advanced malwares being churned out by hackers. Hence, an efficient and accurate dynamic based machine learning approach is required.</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As we can conclude, from the results shown in the previous section:</a:t>
            </a:r>
            <a:endParaRPr sz="1200">
              <a:solidFill>
                <a:schemeClr val="dk1"/>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Random Forest is able to perform with higher accuracy compared to the other three models (Naive Bayes, KNN, Decision Tree). This model is able to distinguish between benign and infected files efficiently using the traces provided during the training and validation process. Though, the Random Forest model has an expensive cost of estimation trees, which is slightly heavier on the system, but provides a more stronger and stable accuracy. </a:t>
            </a:r>
            <a:endParaRPr sz="1200">
              <a:solidFill>
                <a:schemeClr val="dk1"/>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Another good alternative to the random forest model is the KNN model, as it has also performed exceptionally well. Though, this KNN model is more suitable with smaller datasets due to high real time execution cost but allows for on the fly addition of data without affecting the accuracy of the system.</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pic>
        <p:nvPicPr>
          <p:cNvPr id="283" name="Google Shape;283;p48"/>
          <p:cNvPicPr preferRelativeResize="0"/>
          <p:nvPr/>
        </p:nvPicPr>
        <p:blipFill>
          <a:blip r:embed="rId4">
            <a:alphaModFix/>
          </a:blip>
          <a:stretch>
            <a:fillRect/>
          </a:stretch>
        </p:blipFill>
        <p:spPr>
          <a:xfrm>
            <a:off x="4456224" y="2920075"/>
            <a:ext cx="3773400" cy="2050200"/>
          </a:xfrm>
          <a:prstGeom prst="rect">
            <a:avLst/>
          </a:prstGeom>
          <a:noFill/>
          <a:ln>
            <a:noFill/>
          </a:ln>
        </p:spPr>
      </p:pic>
      <p:sp>
        <p:nvSpPr>
          <p:cNvPr id="284" name="Google Shape;284;p48"/>
          <p:cNvSpPr txBox="1"/>
          <p:nvPr>
            <p:ph idx="2" type="body"/>
          </p:nvPr>
        </p:nvSpPr>
        <p:spPr>
          <a:xfrm>
            <a:off x="311700" y="3270175"/>
            <a:ext cx="3999900" cy="13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a:t>
            </a:r>
            <a:r>
              <a:rPr b="1" lang="en" sz="1200">
                <a:solidFill>
                  <a:schemeClr val="dk1"/>
                </a:solidFill>
                <a:latin typeface="Times New Roman"/>
                <a:ea typeface="Times New Roman"/>
                <a:cs typeface="Times New Roman"/>
                <a:sym typeface="Times New Roman"/>
              </a:rPr>
              <a:t>future scope</a:t>
            </a:r>
            <a:r>
              <a:rPr lang="en" sz="1200">
                <a:solidFill>
                  <a:schemeClr val="dk1"/>
                </a:solidFill>
                <a:latin typeface="Times New Roman"/>
                <a:ea typeface="Times New Roman"/>
                <a:cs typeface="Times New Roman"/>
                <a:sym typeface="Times New Roman"/>
              </a:rPr>
              <a:t> of this research is to implement the system in real time and test it thoroughly. This system can be further improved on, if paired with a signature based static method and will help detect malicious files earlier if code was not modified to bypass the signature based approach, but further research is required on that.</a:t>
            </a:r>
            <a:endParaRPr sz="1200">
              <a:solidFill>
                <a:schemeClr val="dk1"/>
              </a:solidFill>
              <a:latin typeface="Times New Roman"/>
              <a:ea typeface="Times New Roman"/>
              <a:cs typeface="Times New Roman"/>
              <a:sym typeface="Times New Roman"/>
            </a:endParaRPr>
          </a:p>
          <a:p>
            <a:pPr indent="0" lvl="0" marL="114300" rtl="0" algn="l">
              <a:spcBef>
                <a:spcPts val="0"/>
              </a:spcBef>
              <a:spcAft>
                <a:spcPts val="0"/>
              </a:spcAft>
              <a:buClr>
                <a:schemeClr val="dk1"/>
              </a:buClr>
              <a:buSzPts val="18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solidFill>
                  <a:schemeClr val="dk1"/>
                </a:solidFill>
                <a:latin typeface="Times New Roman"/>
                <a:ea typeface="Times New Roman"/>
                <a:cs typeface="Times New Roman"/>
                <a:sym typeface="Times New Roman"/>
              </a:rPr>
              <a:t>PUBLICATION DETAILS</a:t>
            </a:r>
            <a:endParaRPr/>
          </a:p>
        </p:txBody>
      </p:sp>
      <p:sp>
        <p:nvSpPr>
          <p:cNvPr id="290" name="Google Shape;290;p49"/>
          <p:cNvSpPr txBox="1"/>
          <p:nvPr>
            <p:ph idx="1" type="body"/>
          </p:nvPr>
        </p:nvSpPr>
        <p:spPr>
          <a:xfrm>
            <a:off x="311700" y="1152475"/>
            <a:ext cx="35769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400">
                <a:solidFill>
                  <a:schemeClr val="dk1"/>
                </a:solidFill>
                <a:latin typeface="Times New Roman"/>
                <a:ea typeface="Times New Roman"/>
                <a:cs typeface="Times New Roman"/>
                <a:sym typeface="Times New Roman"/>
              </a:rPr>
              <a:t>Conference Name</a:t>
            </a:r>
            <a:r>
              <a:rPr lang="en" sz="1400">
                <a:solidFill>
                  <a:schemeClr val="dk1"/>
                </a:solidFill>
                <a:latin typeface="Times New Roman"/>
                <a:ea typeface="Times New Roman"/>
                <a:cs typeface="Times New Roman"/>
                <a:sym typeface="Times New Roman"/>
              </a:rPr>
              <a:t>: International Conference on Recent Advancements in Interdisciplinary Research.</a:t>
            </a:r>
            <a:endParaRPr/>
          </a:p>
          <a:p>
            <a:pPr indent="0" lvl="0" marL="114300" rtl="0" algn="l">
              <a:lnSpc>
                <a:spcPct val="115000"/>
              </a:lnSpc>
              <a:spcBef>
                <a:spcPts val="0"/>
              </a:spcBef>
              <a:spcAft>
                <a:spcPts val="0"/>
              </a:spcAft>
              <a:buSzPts val="1800"/>
              <a:buNone/>
            </a:pPr>
            <a:r>
              <a:rPr b="1" lang="en" sz="1400">
                <a:solidFill>
                  <a:schemeClr val="dk1"/>
                </a:solidFill>
                <a:latin typeface="Times New Roman"/>
                <a:ea typeface="Times New Roman"/>
                <a:cs typeface="Times New Roman"/>
                <a:sym typeface="Times New Roman"/>
              </a:rPr>
              <a:t>Paper Id</a:t>
            </a:r>
            <a:r>
              <a:rPr lang="en" sz="1400">
                <a:solidFill>
                  <a:schemeClr val="dk1"/>
                </a:solidFill>
                <a:latin typeface="Times New Roman"/>
                <a:ea typeface="Times New Roman"/>
                <a:cs typeface="Times New Roman"/>
                <a:sym typeface="Times New Roman"/>
              </a:rPr>
              <a:t>: 15</a:t>
            </a:r>
            <a:endParaRPr/>
          </a:p>
          <a:p>
            <a:pPr indent="0" lvl="0" marL="114300" rtl="0" algn="l">
              <a:lnSpc>
                <a:spcPct val="115000"/>
              </a:lnSpc>
              <a:spcBef>
                <a:spcPts val="0"/>
              </a:spcBef>
              <a:spcAft>
                <a:spcPts val="0"/>
              </a:spcAft>
              <a:buSzPts val="1800"/>
              <a:buNone/>
            </a:pPr>
            <a:r>
              <a:rPr b="1" lang="en" sz="1400">
                <a:solidFill>
                  <a:schemeClr val="dk1"/>
                </a:solidFill>
                <a:latin typeface="Times New Roman"/>
                <a:ea typeface="Times New Roman"/>
                <a:cs typeface="Times New Roman"/>
                <a:sym typeface="Times New Roman"/>
              </a:rPr>
              <a:t>Venue and Date</a:t>
            </a:r>
            <a:r>
              <a:rPr lang="en" sz="1400">
                <a:solidFill>
                  <a:schemeClr val="dk1"/>
                </a:solidFill>
                <a:latin typeface="Times New Roman"/>
                <a:ea typeface="Times New Roman"/>
                <a:cs typeface="Times New Roman"/>
                <a:sym typeface="Times New Roman"/>
              </a:rPr>
              <a:t>: 29</a:t>
            </a:r>
            <a:r>
              <a:rPr baseline="30000" lang="en" sz="1400">
                <a:solidFill>
                  <a:schemeClr val="dk1"/>
                </a:solidFill>
                <a:latin typeface="Times New Roman"/>
                <a:ea typeface="Times New Roman"/>
                <a:cs typeface="Times New Roman"/>
                <a:sym typeface="Times New Roman"/>
              </a:rPr>
              <a:t>th</a:t>
            </a:r>
            <a:r>
              <a:rPr lang="en" sz="1400">
                <a:solidFill>
                  <a:schemeClr val="dk1"/>
                </a:solidFill>
                <a:latin typeface="Times New Roman"/>
                <a:ea typeface="Times New Roman"/>
                <a:cs typeface="Times New Roman"/>
                <a:sym typeface="Times New Roman"/>
              </a:rPr>
              <a:t> and 30</a:t>
            </a:r>
            <a:r>
              <a:rPr baseline="30000" lang="en" sz="1400">
                <a:solidFill>
                  <a:schemeClr val="dk1"/>
                </a:solidFill>
                <a:latin typeface="Times New Roman"/>
                <a:ea typeface="Times New Roman"/>
                <a:cs typeface="Times New Roman"/>
                <a:sym typeface="Times New Roman"/>
              </a:rPr>
              <a:t>th</a:t>
            </a:r>
            <a:r>
              <a:rPr lang="en" sz="1400">
                <a:solidFill>
                  <a:schemeClr val="dk1"/>
                </a:solidFill>
                <a:latin typeface="Times New Roman"/>
                <a:ea typeface="Times New Roman"/>
                <a:cs typeface="Times New Roman"/>
                <a:sym typeface="Times New Roman"/>
              </a:rPr>
              <a:t> May, Asian Institute of Technology Conference Center, Pathumthani, Thailand.</a:t>
            </a:r>
            <a:endParaRPr/>
          </a:p>
          <a:p>
            <a:pPr indent="0" lvl="0" marL="114300" rtl="0" algn="l">
              <a:lnSpc>
                <a:spcPct val="115000"/>
              </a:lnSpc>
              <a:spcBef>
                <a:spcPts val="0"/>
              </a:spcBef>
              <a:spcAft>
                <a:spcPts val="0"/>
              </a:spcAft>
              <a:buSzPts val="1800"/>
              <a:buNone/>
            </a:pPr>
            <a:r>
              <a:rPr b="1" lang="en" sz="1400">
                <a:solidFill>
                  <a:schemeClr val="dk1"/>
                </a:solidFill>
                <a:latin typeface="Times New Roman"/>
                <a:ea typeface="Times New Roman"/>
                <a:cs typeface="Times New Roman"/>
                <a:sym typeface="Times New Roman"/>
              </a:rPr>
              <a:t>Title</a:t>
            </a:r>
            <a:r>
              <a:rPr lang="en" sz="1400">
                <a:solidFill>
                  <a:schemeClr val="dk1"/>
                </a:solidFill>
                <a:latin typeface="Times New Roman"/>
                <a:ea typeface="Times New Roman"/>
                <a:cs typeface="Times New Roman"/>
                <a:sym typeface="Times New Roman"/>
              </a:rPr>
              <a:t>: Improving Ransomware Techniques using Machine Learning.</a:t>
            </a:r>
            <a:endParaRPr/>
          </a:p>
          <a:p>
            <a:pPr indent="0" lvl="0" marL="114300" rtl="0" algn="l">
              <a:lnSpc>
                <a:spcPct val="115000"/>
              </a:lnSpc>
              <a:spcBef>
                <a:spcPts val="0"/>
              </a:spcBef>
              <a:spcAft>
                <a:spcPts val="0"/>
              </a:spcAft>
              <a:buSzPts val="1800"/>
              <a:buNone/>
            </a:pPr>
            <a:r>
              <a:rPr b="1" lang="en" sz="1400">
                <a:solidFill>
                  <a:schemeClr val="dk1"/>
                </a:solidFill>
                <a:latin typeface="Times New Roman"/>
                <a:ea typeface="Times New Roman"/>
                <a:cs typeface="Times New Roman"/>
                <a:sym typeface="Times New Roman"/>
              </a:rPr>
              <a:t>T</a:t>
            </a:r>
            <a:r>
              <a:rPr b="1" lang="en" sz="1400">
                <a:solidFill>
                  <a:schemeClr val="dk1"/>
                </a:solidFill>
                <a:latin typeface="Times New Roman"/>
                <a:ea typeface="Times New Roman"/>
                <a:cs typeface="Times New Roman"/>
                <a:sym typeface="Times New Roman"/>
              </a:rPr>
              <a:t>o be published in: </a:t>
            </a:r>
            <a:r>
              <a:rPr lang="en" sz="1400">
                <a:solidFill>
                  <a:schemeClr val="dk1"/>
                </a:solidFill>
                <a:latin typeface="Times New Roman"/>
                <a:ea typeface="Times New Roman"/>
                <a:cs typeface="Times New Roman"/>
                <a:sym typeface="Times New Roman"/>
              </a:rPr>
              <a:t>Scopus/SCI/ESCI/Web of Science indexed international journal. </a:t>
            </a:r>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pic>
        <p:nvPicPr>
          <p:cNvPr id="291" name="Google Shape;291;p49"/>
          <p:cNvPicPr preferRelativeResize="0"/>
          <p:nvPr/>
        </p:nvPicPr>
        <p:blipFill>
          <a:blip r:embed="rId3">
            <a:alphaModFix/>
          </a:blip>
          <a:stretch>
            <a:fillRect/>
          </a:stretch>
        </p:blipFill>
        <p:spPr>
          <a:xfrm>
            <a:off x="3928500" y="92425"/>
            <a:ext cx="5143500" cy="5781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97" name="Google Shape;297;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Calibri"/>
              <a:buChar char="●"/>
            </a:pPr>
            <a:r>
              <a:rPr lang="en" sz="1400" u="sng">
                <a:solidFill>
                  <a:schemeClr val="hlink"/>
                </a:solidFill>
                <a:latin typeface="Calibri"/>
                <a:ea typeface="Calibri"/>
                <a:cs typeface="Calibri"/>
                <a:sym typeface="Calibri"/>
                <a:hlinkClick r:id="rId4"/>
              </a:rPr>
              <a:t>Ransomware detection using machine learning algorithms | Request PDF (researchgate.net)</a:t>
            </a:r>
            <a:endParaRPr sz="1400">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 sz="1400" u="sng">
                <a:solidFill>
                  <a:schemeClr val="hlink"/>
                </a:solidFill>
                <a:latin typeface="Calibri"/>
                <a:ea typeface="Calibri"/>
                <a:cs typeface="Calibri"/>
                <a:sym typeface="Calibri"/>
                <a:hlinkClick r:id="rId5"/>
              </a:rPr>
              <a:t>A Deep Neural Network Strategy to Distinguish and Avoid Cyber-Attacks | SpringerLink</a:t>
            </a:r>
            <a:endParaRPr sz="1400">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 sz="1400" u="sng">
                <a:solidFill>
                  <a:schemeClr val="hlink"/>
                </a:solidFill>
                <a:latin typeface="Calibri"/>
                <a:ea typeface="Calibri"/>
                <a:cs typeface="Calibri"/>
                <a:sym typeface="Calibri"/>
                <a:hlinkClick r:id="rId6"/>
              </a:rPr>
              <a:t>GitHub - securycore/MLRD-Machine-Learning-Ransomware-Detection: Machine Learning Ransomware Detection</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 sz="1400" u="sng">
                <a:solidFill>
                  <a:schemeClr val="hlink"/>
                </a:solidFill>
                <a:latin typeface="Calibri"/>
                <a:ea typeface="Calibri"/>
                <a:cs typeface="Calibri"/>
                <a:sym typeface="Calibri"/>
                <a:hlinkClick r:id="rId7"/>
              </a:rPr>
              <a:t>GitHub - AbhayTyagi009/Anomaly-Detection-KDD99-CNNLSTM: Intrusion Detection System using Machine Learning and Deep Learning</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 sz="1400" u="sng">
                <a:solidFill>
                  <a:schemeClr val="hlink"/>
                </a:solidFill>
                <a:latin typeface="Calibri"/>
                <a:ea typeface="Calibri"/>
                <a:cs typeface="Calibri"/>
                <a:sym typeface="Calibri"/>
                <a:hlinkClick r:id="rId8"/>
              </a:rPr>
              <a:t>GitHub - behas/ransomware-dataset: Economics of Ransomware | Dataset</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 sz="1400" u="sng">
                <a:solidFill>
                  <a:schemeClr val="hlink"/>
                </a:solidFill>
                <a:latin typeface="Calibri"/>
                <a:ea typeface="Calibri"/>
                <a:cs typeface="Calibri"/>
                <a:sym typeface="Calibri"/>
                <a:hlinkClick r:id="rId9"/>
              </a:rPr>
              <a:t>BitcoinHeist Ransomware Dataset | Kaggle</a:t>
            </a:r>
            <a:endParaRPr sz="1400">
              <a:solidFill>
                <a:schemeClr val="dk1"/>
              </a:solidFill>
              <a:latin typeface="Calibri"/>
              <a:ea typeface="Calibri"/>
              <a:cs typeface="Calibri"/>
              <a:sym typeface="Calibri"/>
            </a:endParaRPr>
          </a:p>
          <a:p>
            <a:pPr indent="0" lvl="0" marL="457200" rtl="0" algn="just">
              <a:lnSpc>
                <a:spcPct val="115000"/>
              </a:lnSpc>
              <a:spcBef>
                <a:spcPts val="1600"/>
              </a:spcBef>
              <a:spcAft>
                <a:spcPts val="1600"/>
              </a:spcAft>
              <a:buSzPts val="1800"/>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70" name="Google Shape;7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With this project we will achieve detection of ransomware attacks using machine learning algorithms and deep learning.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will be using machine learning algorithms such as Random Forest, K-Means and Naïve Bayes to achieve the results.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Finally, we will conclude by selecting the most efficient way of performing the tasks.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graphicFrame>
        <p:nvGraphicFramePr>
          <p:cNvPr id="75" name="Google Shape;75;p16"/>
          <p:cNvGraphicFramePr/>
          <p:nvPr/>
        </p:nvGraphicFramePr>
        <p:xfrm>
          <a:off x="104338" y="532425"/>
          <a:ext cx="3000000" cy="3000000"/>
        </p:xfrm>
        <a:graphic>
          <a:graphicData uri="http://schemas.openxmlformats.org/drawingml/2006/table">
            <a:tbl>
              <a:tblPr>
                <a:noFill/>
                <a:tableStyleId>{2B377638-4FDE-4AF5-B1CA-5A62170D23B7}</a:tableStyleId>
              </a:tblPr>
              <a:tblGrid>
                <a:gridCol w="866050"/>
                <a:gridCol w="2047975"/>
                <a:gridCol w="1937050"/>
                <a:gridCol w="4084225"/>
              </a:tblGrid>
              <a:tr h="340050">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latin typeface="Times New Roman"/>
                          <a:ea typeface="Times New Roman"/>
                          <a:cs typeface="Times New Roman"/>
                          <a:sym typeface="Times New Roman"/>
                        </a:rPr>
                        <a:t>YEAR</a:t>
                      </a:r>
                      <a:endParaRPr b="1" sz="1200" u="sng"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latin typeface="Times New Roman"/>
                          <a:ea typeface="Times New Roman"/>
                          <a:cs typeface="Times New Roman"/>
                          <a:sym typeface="Times New Roman"/>
                        </a:rPr>
                        <a:t>TITLE</a:t>
                      </a:r>
                      <a:endParaRPr b="1" sz="1200" u="sng"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latin typeface="Times New Roman"/>
                          <a:ea typeface="Times New Roman"/>
                          <a:cs typeface="Times New Roman"/>
                          <a:sym typeface="Times New Roman"/>
                        </a:rPr>
                        <a:t>AUTHOR</a:t>
                      </a:r>
                      <a:endParaRPr b="1" sz="1200" u="sng"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latin typeface="Times New Roman"/>
                          <a:ea typeface="Times New Roman"/>
                          <a:cs typeface="Times New Roman"/>
                          <a:sym typeface="Times New Roman"/>
                        </a:rPr>
                        <a:t>INFERENCE</a:t>
                      </a:r>
                      <a:endParaRPr b="1" sz="1200" u="sng" cap="none" strike="noStrike">
                        <a:latin typeface="Times New Roman"/>
                        <a:ea typeface="Times New Roman"/>
                        <a:cs typeface="Times New Roman"/>
                        <a:sym typeface="Times New Roman"/>
                      </a:endParaRPr>
                    </a:p>
                  </a:txBody>
                  <a:tcPr marT="91425" marB="91425" marR="91425" marL="91425"/>
                </a:tc>
              </a:tr>
              <a:tr h="8848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2019</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Ransomware Detection for Android Applications</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Samah Alsoghyer, </a:t>
                      </a:r>
                      <a:endParaRPr sz="12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Iman Almomani</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An application programming interface (API)-based ransomware detection system (API-RDS) was proposed to provide a static analysis paradigm for detecting Android ransomware apps.</a:t>
                      </a:r>
                      <a:endParaRPr sz="1200" u="none" cap="none" strike="noStrike">
                        <a:latin typeface="Times New Roman"/>
                        <a:ea typeface="Times New Roman"/>
                        <a:cs typeface="Times New Roman"/>
                        <a:sym typeface="Times New Roman"/>
                      </a:endParaRPr>
                    </a:p>
                  </a:txBody>
                  <a:tcPr marT="91425" marB="91425" marR="91425" marL="91425"/>
                </a:tc>
              </a:tr>
              <a:tr h="8848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2017</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 Survey on Detection Techniques for Cryptographic Ransomware</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Eduardo Berrueta, Daniel Morato, </a:t>
                      </a:r>
                      <a:endParaRPr sz="12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Eduardo Magaña,</a:t>
                      </a:r>
                      <a:endParaRPr sz="12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Mikel Izal</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This is a detailed survey that focuses on detection algorithms, compared to most previous studies that offer a survey of ransomware families or isolated proposals of detection algorithms.</a:t>
                      </a:r>
                      <a:endParaRPr sz="1200" u="none" cap="none" strike="noStrike">
                        <a:latin typeface="Times New Roman"/>
                        <a:ea typeface="Times New Roman"/>
                        <a:cs typeface="Times New Roman"/>
                        <a:sym typeface="Times New Roman"/>
                      </a:endParaRPr>
                    </a:p>
                  </a:txBody>
                  <a:tcPr marT="91425" marB="91425" marR="91425" marL="91425"/>
                </a:tc>
              </a:tr>
              <a:tr h="8848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2019</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Prevention of Crypto-Ransomware Using a Pre-Encryption Detection Algorithm</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S. H. Kok ,</a:t>
                      </a:r>
                      <a:endParaRPr sz="12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Azween Abdullah , </a:t>
                      </a:r>
                      <a:endParaRPr sz="12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N. Z. JhanJhi, Mahadevan Supramaniam</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Proposed a pre-encryption detection algorithm (PEDA) that consisted of two phases.</a:t>
                      </a:r>
                      <a:endParaRPr sz="1200" u="none" cap="none" strike="noStrike">
                        <a:latin typeface="Times New Roman"/>
                        <a:ea typeface="Times New Roman"/>
                        <a:cs typeface="Times New Roman"/>
                        <a:sym typeface="Times New Roman"/>
                      </a:endParaRPr>
                    </a:p>
                  </a:txBody>
                  <a:tcPr marT="91425" marB="91425" marR="91425" marL="91425"/>
                </a:tc>
              </a:tr>
              <a:tr h="124800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2020</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Ransomware Detection using Random Forest Technique</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Ban Mohammed Khammas</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The present study proposes a novel method based on static analysis to detect ransomware. The significant characteristic of proposed method is dispensing of disassemble process by direct extraction of features from raw byte with the use of frequent pattern mining which remarkably increases the detection speed.</a:t>
                      </a:r>
                      <a:endParaRPr sz="12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76" name="Google Shape;76;p16"/>
          <p:cNvSpPr txBox="1"/>
          <p:nvPr>
            <p:ph type="title"/>
          </p:nvPr>
        </p:nvSpPr>
        <p:spPr>
          <a:xfrm>
            <a:off x="106525" y="106125"/>
            <a:ext cx="2624400" cy="375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400">
                <a:latin typeface="Times New Roman"/>
                <a:ea typeface="Times New Roman"/>
                <a:cs typeface="Times New Roman"/>
                <a:sym typeface="Times New Roman"/>
              </a:rPr>
              <a:t>Literature Survey</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graphicFrame>
        <p:nvGraphicFramePr>
          <p:cNvPr id="81" name="Google Shape;81;p17"/>
          <p:cNvGraphicFramePr/>
          <p:nvPr/>
        </p:nvGraphicFramePr>
        <p:xfrm>
          <a:off x="152400" y="152400"/>
          <a:ext cx="3000000" cy="3000000"/>
        </p:xfrm>
        <a:graphic>
          <a:graphicData uri="http://schemas.openxmlformats.org/drawingml/2006/table">
            <a:tbl>
              <a:tblPr>
                <a:noFill/>
                <a:tableStyleId>{2B377638-4FDE-4AF5-B1CA-5A62170D23B7}</a:tableStyleId>
              </a:tblPr>
              <a:tblGrid>
                <a:gridCol w="1139850"/>
                <a:gridCol w="2224100"/>
                <a:gridCol w="1686600"/>
                <a:gridCol w="3845825"/>
              </a:tblGrid>
              <a:tr h="274025">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latin typeface="Times New Roman"/>
                          <a:ea typeface="Times New Roman"/>
                          <a:cs typeface="Times New Roman"/>
                          <a:sym typeface="Times New Roman"/>
                        </a:rPr>
                        <a:t>YEAR</a:t>
                      </a:r>
                      <a:endParaRPr b="1" sz="1200" u="sng"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latin typeface="Times New Roman"/>
                          <a:ea typeface="Times New Roman"/>
                          <a:cs typeface="Times New Roman"/>
                          <a:sym typeface="Times New Roman"/>
                        </a:rPr>
                        <a:t>TITLE</a:t>
                      </a:r>
                      <a:endParaRPr b="1" sz="1200" u="sng"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latin typeface="Times New Roman"/>
                          <a:ea typeface="Times New Roman"/>
                          <a:cs typeface="Times New Roman"/>
                          <a:sym typeface="Times New Roman"/>
                        </a:rPr>
                        <a:t>AUTHOR</a:t>
                      </a:r>
                      <a:endParaRPr b="1" sz="1200" u="sng"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latin typeface="Times New Roman"/>
                          <a:ea typeface="Times New Roman"/>
                          <a:cs typeface="Times New Roman"/>
                          <a:sym typeface="Times New Roman"/>
                        </a:rPr>
                        <a:t>INFERENCE</a:t>
                      </a:r>
                      <a:endParaRPr b="1" sz="1200" u="sng" cap="none" strike="noStrike">
                        <a:latin typeface="Times New Roman"/>
                        <a:ea typeface="Times New Roman"/>
                        <a:cs typeface="Times New Roman"/>
                        <a:sym typeface="Times New Roman"/>
                      </a:endParaRPr>
                    </a:p>
                  </a:txBody>
                  <a:tcPr marT="91425" marB="91425" marR="91425" marL="91425"/>
                </a:tc>
              </a:tr>
              <a:tr h="58107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2020</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Detection and Deterrence of Ransomware using Machine Learning Techniques: A survey</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Martina Jose Mary.M, Usharani.S , Thirugnanam.P</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The paper explains the working of ransomware in a network, types of ransomware and also various Machine Learning (ML) techniques are used to detect and deterrence from ransomware attack.</a:t>
                      </a:r>
                      <a:endParaRPr sz="1200" u="none" cap="none" strike="noStrike">
                        <a:latin typeface="Times New Roman"/>
                        <a:ea typeface="Times New Roman"/>
                        <a:cs typeface="Times New Roman"/>
                        <a:sym typeface="Times New Roman"/>
                      </a:endParaRPr>
                    </a:p>
                  </a:txBody>
                  <a:tcPr marT="91425" marB="91425" marR="91425" marL="91425"/>
                </a:tc>
              </a:tr>
              <a:tr h="6012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2017</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 Survey on Detection Techniques for Cryptographic Ransomware</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Eduardo Berrueta , Daniel Morato , Eduardo Magaña ,Mikel Izal</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This is a detailed survey that focuses on detection algorithms, compared to most previous studies that offer a survey of ransomware families or isolated proposals of detection algorithms.</a:t>
                      </a:r>
                      <a:endParaRPr sz="1200" u="none" cap="none" strike="noStrike">
                        <a:latin typeface="Times New Roman"/>
                        <a:ea typeface="Times New Roman"/>
                        <a:cs typeface="Times New Roman"/>
                        <a:sym typeface="Times New Roman"/>
                      </a:endParaRPr>
                    </a:p>
                  </a:txBody>
                  <a:tcPr marT="91425" marB="91425" marR="91425" marL="91425"/>
                </a:tc>
              </a:tr>
              <a:tr h="91992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2019</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BitcoinHeist: Topological Data Analysis for Ransomware Detection on the Bitcoin Blockchain</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Cuneyt Gurcan,</a:t>
                      </a:r>
                      <a:endParaRPr sz="12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Yitao Li,</a:t>
                      </a:r>
                      <a:endParaRPr sz="12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Yulia R. Gel,</a:t>
                      </a:r>
                      <a:endParaRPr sz="12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Murat Kantarcioglu</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Current approaches for detecting ransomware depend only on a couple of heuristics and/or tedious information gathering steps (e.g., running ransomware to collect ransomware related Bitcoin addresses). None of the previous approaches have employed advanced data analytics techniques to automatically detect ransomware related transactions and malicious Bitcoin addresses.</a:t>
                      </a:r>
                      <a:endParaRPr sz="12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Requirements Gathering</a:t>
            </a:r>
            <a:endParaRPr>
              <a:latin typeface="Times New Roman"/>
              <a:ea typeface="Times New Roman"/>
              <a:cs typeface="Times New Roman"/>
              <a:sym typeface="Times New Roman"/>
            </a:endParaRPr>
          </a:p>
        </p:txBody>
      </p:sp>
      <p:sp>
        <p:nvSpPr>
          <p:cNvPr id="87" name="Google Shape;87;p18"/>
          <p:cNvSpPr txBox="1"/>
          <p:nvPr>
            <p:ph idx="1" type="body"/>
          </p:nvPr>
        </p:nvSpPr>
        <p:spPr>
          <a:xfrm>
            <a:off x="311700" y="975600"/>
            <a:ext cx="8520600" cy="35934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Purpose:</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purpose of this project is to detect and find out which machine learning algorithms are suited best for the task at hand.</a:t>
            </a:r>
            <a:endParaRPr sz="1500">
              <a:solidFill>
                <a:srgbClr val="000000"/>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SzPts val="1800"/>
              <a:buNone/>
            </a:pPr>
            <a:r>
              <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Product Functions:</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Detection of ransomware applications</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Using system trace files to flag malicious files.</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Alert the user from malicious files.</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Determine which ML algorithm performs best.</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1600"/>
              </a:spcAft>
              <a:buSzPts val="1800"/>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126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p:txBody>
      </p:sp>
      <p:sp>
        <p:nvSpPr>
          <p:cNvPr id="93" name="Google Shape;93;p19"/>
          <p:cNvSpPr txBox="1"/>
          <p:nvPr>
            <p:ph idx="1" type="body"/>
          </p:nvPr>
        </p:nvSpPr>
        <p:spPr>
          <a:xfrm>
            <a:off x="311700" y="699150"/>
            <a:ext cx="8520600" cy="3869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Functional Requirements:</a:t>
            </a:r>
            <a:endParaRPr sz="1500">
              <a:solidFill>
                <a:srgbClr val="000000"/>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Detection of ransomware software.</a:t>
            </a:r>
            <a:endParaRPr sz="1500">
              <a:solidFill>
                <a:srgbClr val="000000"/>
              </a:solidFill>
              <a:latin typeface="Times New Roman"/>
              <a:ea typeface="Times New Roman"/>
              <a:cs typeface="Times New Roman"/>
              <a:sym typeface="Times New Roman"/>
            </a:endParaRPr>
          </a:p>
          <a:p>
            <a:pPr indent="-323850" lvl="1" marL="9144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Using system traces like API calls, Network accesses, Directory scanning.</a:t>
            </a:r>
            <a:endParaRPr sz="1500">
              <a:solidFill>
                <a:srgbClr val="000000"/>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Preprocessing of data.</a:t>
            </a:r>
            <a:endParaRPr sz="1500">
              <a:solidFill>
                <a:srgbClr val="000000"/>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Training model on provided goodware and malicious dataset.</a:t>
            </a:r>
            <a:endParaRPr sz="1500">
              <a:solidFill>
                <a:srgbClr val="000000"/>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Trained model must be able to differentiate between safe and malicious applications.</a:t>
            </a:r>
            <a:endParaRPr sz="1500">
              <a:solidFill>
                <a:srgbClr val="000000"/>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Compare results from all trained models.</a:t>
            </a:r>
            <a:endParaRPr sz="1500">
              <a:solidFill>
                <a:srgbClr val="000000"/>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Determine the best trained model.</a:t>
            </a:r>
            <a:endParaRPr sz="1500">
              <a:solidFill>
                <a:srgbClr val="000000"/>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Code must be implemented in Python.</a:t>
            </a:r>
            <a:endParaRPr sz="1500">
              <a:solidFill>
                <a:srgbClr val="000000"/>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SzPts val="1800"/>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20"/>
          <p:cNvSpPr txBox="1"/>
          <p:nvPr>
            <p:ph idx="1" type="body"/>
          </p:nvPr>
        </p:nvSpPr>
        <p:spPr>
          <a:xfrm>
            <a:off x="374100" y="285375"/>
            <a:ext cx="8395800" cy="42834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System Requirements:</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Windows  XP / Vista / 7 / 8.x / 10</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2 GB RAM</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10 GB storage</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Working internet connection</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Python 3.9.1 and above</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Jupyter Notebook</a:t>
            </a:r>
            <a:endParaRPr sz="1500">
              <a:solidFill>
                <a:srgbClr val="000000"/>
              </a:solidFill>
              <a:latin typeface="Times New Roman"/>
              <a:ea typeface="Times New Roman"/>
              <a:cs typeface="Times New Roman"/>
              <a:sym typeface="Times New Roman"/>
            </a:endParaRPr>
          </a:p>
          <a:p>
            <a:pPr indent="0" lvl="0" marL="914400" rtl="0" algn="just">
              <a:lnSpc>
                <a:spcPct val="115000"/>
              </a:lnSpc>
              <a:spcBef>
                <a:spcPts val="1600"/>
              </a:spcBef>
              <a:spcAft>
                <a:spcPts val="0"/>
              </a:spcAft>
              <a:buSzPts val="1800"/>
              <a:buNone/>
            </a:pPr>
            <a:r>
              <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1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Non - Functional Requirements:</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Accuracy - The output provided by the algorithms must be consistent and accurate.</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Performance - The trained model must be able to perform the given task smoothly and quickly.</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Stability - The application must be able to work under stressful environments with stability. </a:t>
            </a:r>
            <a:endParaRPr sz="1500">
              <a:solidFill>
                <a:srgbClr val="000000"/>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Security - The input datasets and outputs must be secure and integrity must be maintained to prevent tampering of the data.</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