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48" r:id="rId6"/>
  </p:sldMasterIdLst>
  <p:notesMasterIdLst>
    <p:notesMasterId r:id="rId11"/>
  </p:notesMasterIdLst>
  <p:sldIdLst>
    <p:sldId id="256" r:id="rId7"/>
    <p:sldId id="284" r:id="rId8"/>
    <p:sldId id="280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ep Bhagwani" initials="MB" lastIdx="3" clrIdx="0">
    <p:extLst>
      <p:ext uri="{19B8F6BF-5375-455C-9EA6-DF929625EA0E}">
        <p15:presenceInfo xmlns:p15="http://schemas.microsoft.com/office/powerpoint/2012/main" userId="751da88dede626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368"/>
    <a:srgbClr val="E1D5E7"/>
    <a:srgbClr val="D5E8D4"/>
    <a:srgbClr val="97A5C1"/>
    <a:srgbClr val="84A2D6"/>
    <a:srgbClr val="1B99DC"/>
    <a:srgbClr val="FC9F66"/>
    <a:srgbClr val="FB777F"/>
    <a:srgbClr val="FB6441"/>
    <a:srgbClr val="0D6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7CB99-F67D-49CF-9690-10E7D9130339}" v="45" dt="2020-08-25T11:08:55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1780" y="-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ydbs-my.sharepoint.com/personal/10532854_mydbs_ie/Documents/Book1_thesis%20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F1 scores</a:t>
            </a:r>
          </a:p>
        </c:rich>
      </c:tx>
      <c:layout>
        <c:manualLayout>
          <c:xMode val="edge"/>
          <c:yMode val="edge"/>
          <c:x val="0.36587797141471062"/>
          <c:y val="2.7777618706752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Sheet3!$C$2</c:f>
              <c:strCache>
                <c:ptCount val="1"/>
                <c:pt idx="0">
                  <c:v>Keras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1440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Sheet3!$B$3:$B$6</c:f>
              <c:strCache>
                <c:ptCount val="4"/>
                <c:pt idx="0">
                  <c:v>Single LSTM</c:v>
                </c:pt>
                <c:pt idx="1">
                  <c:v>Double LSTM</c:v>
                </c:pt>
                <c:pt idx="2">
                  <c:v>Bi-Directional LSTM</c:v>
                </c:pt>
                <c:pt idx="3">
                  <c:v>Transformer</c:v>
                </c:pt>
              </c:strCache>
            </c:strRef>
          </c:cat>
          <c:val>
            <c:numRef>
              <c:f>Sheet3!$C$3:$C$6</c:f>
              <c:numCache>
                <c:formatCode>General</c:formatCode>
                <c:ptCount val="4"/>
                <c:pt idx="0">
                  <c:v>82.1</c:v>
                </c:pt>
                <c:pt idx="1">
                  <c:v>87.3</c:v>
                </c:pt>
                <c:pt idx="2">
                  <c:v>86</c:v>
                </c:pt>
                <c:pt idx="3">
                  <c:v>86.6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1-4786-ADE1-665D0EA35B57}"/>
            </c:ext>
          </c:extLst>
        </c:ser>
        <c:ser>
          <c:idx val="1"/>
          <c:order val="1"/>
          <c:tx>
            <c:strRef>
              <c:f>Sheet3!$D$2</c:f>
              <c:strCache>
                <c:ptCount val="1"/>
                <c:pt idx="0">
                  <c:v>FastText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1800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Sheet3!$B$3:$B$6</c:f>
              <c:strCache>
                <c:ptCount val="4"/>
                <c:pt idx="0">
                  <c:v>Single LSTM</c:v>
                </c:pt>
                <c:pt idx="1">
                  <c:v>Double LSTM</c:v>
                </c:pt>
                <c:pt idx="2">
                  <c:v>Bi-Directional LSTM</c:v>
                </c:pt>
                <c:pt idx="3">
                  <c:v>Transformer</c:v>
                </c:pt>
              </c:strCache>
            </c:strRef>
          </c:cat>
          <c:val>
            <c:numRef>
              <c:f>Sheet3!$D$3:$D$6</c:f>
              <c:numCache>
                <c:formatCode>General</c:formatCode>
                <c:ptCount val="4"/>
                <c:pt idx="0">
                  <c:v>86.8</c:v>
                </c:pt>
                <c:pt idx="1">
                  <c:v>80.3</c:v>
                </c:pt>
                <c:pt idx="2">
                  <c:v>81.5</c:v>
                </c:pt>
                <c:pt idx="3">
                  <c:v>82.3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51-4786-ADE1-665D0EA35B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27"/>
        <c:overlap val="-27"/>
        <c:axId val="1690767999"/>
        <c:axId val="1556481263"/>
      </c:barChart>
      <c:catAx>
        <c:axId val="1690767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481263"/>
        <c:crosses val="autoZero"/>
        <c:auto val="1"/>
        <c:lblAlgn val="ctr"/>
        <c:lblOffset val="100"/>
        <c:noMultiLvlLbl val="0"/>
      </c:catAx>
      <c:valAx>
        <c:axId val="1556481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76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24711-7B36-4E7F-89D1-31F3CE31126D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F68E5-59A5-4DB8-B60A-3FA7F6401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8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35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671C-1367-4838-ADB6-C007B5A17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2F0A7-A051-4E58-8B0D-E580A651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644B-0147-4AB2-9EE1-71A840AD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3C7-99F0-4DEE-AB68-5B407AA4D548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0EE5-0C1B-4974-8C61-42F5B6C2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679CC-D6B9-4420-8DD9-5DBF413B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D3-57FC-423B-B91D-7C97041E8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2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A353-3F2A-4778-B4EA-E275C564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EAA7-19F9-4C06-BA30-36F5DE85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BEDAC-029E-4366-A79D-3EDC080D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3C7-99F0-4DEE-AB68-5B407AA4D548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08DCD-ADAE-4ED0-8D05-AA124332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2B223-E4D3-41FA-82F2-E0E8DF18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D3-57FC-423B-B91D-7C97041E8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03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7B7D-EB47-43A9-82ED-83B9AFBD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8452-EF71-4A3F-8B79-48BBEE5C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2C5D-059C-46F6-94CC-456A57FA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3C7-99F0-4DEE-AB68-5B407AA4D548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3D24-1E57-496A-B086-0875547F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0808-A7C4-491B-8C2B-74565D2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D3-57FC-423B-B91D-7C97041E8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6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A018-6D40-43BC-AEC7-72568717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D895-C5B2-46EF-BF0C-2A08FB04B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343EB-9EE1-4AEB-8A5C-24E948792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63C8A-7A5D-464C-9F79-CFBEF837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3C7-99F0-4DEE-AB68-5B407AA4D548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A3F6C-5C5B-46D3-B999-D89147AA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ADA30-6CE7-43C4-B818-7FB01118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D3-57FC-423B-B91D-7C97041E8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76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A758-E79C-4B1C-819E-7F1A4224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496BE-F2FB-4A72-ACFB-8A7A9821C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7D53B-D355-4FCD-81A9-28D88E071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BA98B-6833-4614-B3B8-27F837E19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BA812-E280-47E5-A487-1E040464A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13A8B-810E-4869-A601-EB075015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3C7-99F0-4DEE-AB68-5B407AA4D548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643BA-D347-478D-86F2-FE73B048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EAA97-5A62-49D7-928A-1621FD80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D3-57FC-423B-B91D-7C97041E8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09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1AB0-F808-4830-8BE6-0D79F40F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D0E59-7575-41C1-9231-FDB878FD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3C7-99F0-4DEE-AB68-5B407AA4D548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34800-BA99-4473-BC88-E6193BD1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27E3D-0B3D-4978-8FA0-5BAAA79B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D3-57FC-423B-B91D-7C97041E8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D2705-EF9D-4026-9923-69EAAE79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3C7-99F0-4DEE-AB68-5B407AA4D548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EC07D-D52A-4C9B-B81C-455C959D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4253A-FFA4-450B-A532-254B34FA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D3-57FC-423B-B91D-7C97041E8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65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497A-97AA-48EB-862D-0FFFED30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9FEF-2B01-4A13-BBD5-EEB7A7EB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B31B8-EBFA-4C8A-8345-2E73CAFC0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9F6F2-8849-4CFD-A82B-508A0A53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3C7-99F0-4DEE-AB68-5B407AA4D548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87CD5-C323-40F8-9ED0-F65000BF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A7F9C-17A5-4FE7-BEFB-A72E7147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D3-57FC-423B-B91D-7C97041E8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43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39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49FD-8358-4354-92DC-82F92AC3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3ACCE-9064-4003-ADA8-A462215DA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45CCD-E280-4B3B-8A1E-C46261B1F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9F81-3A28-473A-B29F-06FFE1D0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3C7-99F0-4DEE-AB68-5B407AA4D548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25C84-B88D-447D-80C8-2BEDFDDD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065B-A336-46E7-B425-97ACFA7B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D3-57FC-423B-B91D-7C97041E8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323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8673-5382-466C-9DBF-16F77881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D4EF6-4BD6-4A78-AD10-85AC37CD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A7A7C-10BB-402A-AEB6-8212D384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3C7-99F0-4DEE-AB68-5B407AA4D548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B328-C961-40A7-9CF7-58A04FF4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E927C-6E03-46DB-BE91-56562F47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D3-57FC-423B-B91D-7C97041E8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39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AA7D1-FD36-489C-A915-8E511E7FB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79160-0BDC-4C75-B0FA-4079D1896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3CB48-3EA2-455A-A88F-3D663165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3C7-99F0-4DEE-AB68-5B407AA4D548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1252-06A6-4804-822D-74C7BBBF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B45D5-AC6A-40F0-9F6B-55A3FA0C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D3-57FC-423B-B91D-7C97041E8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79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7449-6DF6-4AB4-9975-E3C3587A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0324-95DF-48C2-B51E-B89EE261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AC55-3454-41B6-ABED-BA3BDADD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A003-B7BF-4576-A931-A49BF1ED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AC19D-4835-4E95-BAD6-6EC95D5C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5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1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9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5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3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3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8259-4074-47FD-BA50-7F3ABF42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6B502-6089-43EF-B177-2AD31024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3340B-D5FE-433B-B204-7A916DBBC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B3C7-99F0-4DEE-AB68-5B407AA4D548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D3F08-E2DC-43E2-8944-74EB8EC18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5728-E9EB-4004-9809-AA1CE1803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F7D3-57FC-423B-B91D-7C97041E8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51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A0A4B-642D-48A5-9F57-E7072DF9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37A9-28C9-47DC-A852-B19B70C1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BAD1-F09F-4CFD-9433-E6C615F77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5CD1-2D61-485B-90CD-442E971CE8A9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B93A-5B22-4EFE-8665-5E83582F2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249D-1178-4937-8B17-FC1163BC1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9B70-A695-4C3B-8AF3-06AA13E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8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D19E7-652C-4202-913B-84135EB5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8566" y="3491620"/>
            <a:ext cx="5946579" cy="1514185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4000" b="1" dirty="0">
                <a:solidFill>
                  <a:srgbClr val="203368"/>
                </a:solidFill>
              </a:rPr>
              <a:t>Research Poster</a:t>
            </a:r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7F7F7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3D9E8-2B93-4092-AEDD-E197F045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16" y="567316"/>
            <a:ext cx="2535796" cy="1291071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E2E87C62-A931-4DB6-A0FB-79A9720B4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1" y="2755782"/>
            <a:ext cx="3163437" cy="3329934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59C9F92-C7E8-4149-9ABE-CC3E628074D0}"/>
              </a:ext>
            </a:extLst>
          </p:cNvPr>
          <p:cNvSpPr txBox="1">
            <a:spLocks/>
          </p:cNvSpPr>
          <p:nvPr/>
        </p:nvSpPr>
        <p:spPr>
          <a:xfrm>
            <a:off x="7869501" y="5976257"/>
            <a:ext cx="4256127" cy="2514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7A5C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Ishan Das  	 10532854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987F9-BC59-4D48-9145-299125D57FE5}"/>
              </a:ext>
            </a:extLst>
          </p:cNvPr>
          <p:cNvSpPr txBox="1">
            <a:spLocks/>
          </p:cNvSpPr>
          <p:nvPr/>
        </p:nvSpPr>
        <p:spPr>
          <a:xfrm>
            <a:off x="6096001" y="4140549"/>
            <a:ext cx="5772818" cy="87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4A2D6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LSTM &amp; Transformer based language models for Odia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9348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6AAB49-3B28-4D23-AF22-2A1787B0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140" y="-40226"/>
            <a:ext cx="10515600" cy="728384"/>
          </a:xfrm>
        </p:spPr>
        <p:txBody>
          <a:bodyPr>
            <a:noAutofit/>
          </a:bodyPr>
          <a:lstStyle/>
          <a:p>
            <a:r>
              <a:rPr lang="en-IN" sz="2200" dirty="0">
                <a:latin typeface="+mn-lt"/>
                <a:ea typeface="+mn-ea"/>
                <a:cs typeface="+mn-cs"/>
              </a:rPr>
              <a:t>LSTM &amp; TRANSFORMER BASED LANGUAGE MODELS FOR ODIA TEXT CLASSIFICATION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01C717-E73C-4966-9D84-802E2509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103" y="1797623"/>
            <a:ext cx="3728313" cy="17987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>
                <a:solidFill>
                  <a:srgbClr val="203368"/>
                </a:solidFill>
              </a:rPr>
              <a:t>MOTIVATION</a:t>
            </a:r>
          </a:p>
          <a:p>
            <a:r>
              <a:rPr lang="en-IN" sz="1300" dirty="0"/>
              <a:t>Vast outcomes of NLP research including sentiment analysis for product / services from a business standpoint.</a:t>
            </a:r>
          </a:p>
          <a:p>
            <a:r>
              <a:rPr lang="en-IN" sz="1300" dirty="0"/>
              <a:t>Lot of Odia comments / reviews / news available online</a:t>
            </a:r>
          </a:p>
          <a:p>
            <a:r>
              <a:rPr lang="en-IN" sz="1300" dirty="0"/>
              <a:t>Low research on Odia NLP using deep learning.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9D85-A6D0-41F0-8405-62C657145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56991" y="664590"/>
            <a:ext cx="3980467" cy="5910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>
                <a:solidFill>
                  <a:srgbClr val="002060"/>
                </a:solidFill>
              </a:rPr>
              <a:t>MODELS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C48BAE44-0D81-42B5-A1CD-E8DEAFD1CBB3}"/>
              </a:ext>
            </a:extLst>
          </p:cNvPr>
          <p:cNvSpPr txBox="1">
            <a:spLocks/>
          </p:cNvSpPr>
          <p:nvPr/>
        </p:nvSpPr>
        <p:spPr>
          <a:xfrm>
            <a:off x="8422083" y="664590"/>
            <a:ext cx="3675649" cy="293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dirty="0">
                <a:solidFill>
                  <a:srgbClr val="002060"/>
                </a:solidFill>
              </a:rPr>
              <a:t>RESULT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57233FF-0EC3-4BDE-A292-75BCBE861D02}"/>
              </a:ext>
            </a:extLst>
          </p:cNvPr>
          <p:cNvSpPr txBox="1">
            <a:spLocks/>
          </p:cNvSpPr>
          <p:nvPr/>
        </p:nvSpPr>
        <p:spPr>
          <a:xfrm>
            <a:off x="225103" y="688158"/>
            <a:ext cx="3675649" cy="1318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203368"/>
                </a:solidFill>
              </a:rPr>
              <a:t>OBJECTIVE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1300" dirty="0"/>
              <a:t>To create language models based on LSTM &amp; Transformer for Odia text classification testing it with embedding of default Keras and FastText</a:t>
            </a:r>
            <a:r>
              <a:rPr lang="en-IN" sz="1300" dirty="0">
                <a:solidFill>
                  <a:srgbClr val="203368"/>
                </a:solidFill>
              </a:rPr>
              <a:t>.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5B78CE9-11C9-4FE7-9D23-CE60BA13A8BF}"/>
              </a:ext>
            </a:extLst>
          </p:cNvPr>
          <p:cNvSpPr txBox="1">
            <a:spLocks/>
          </p:cNvSpPr>
          <p:nvPr/>
        </p:nvSpPr>
        <p:spPr>
          <a:xfrm>
            <a:off x="8541033" y="4896830"/>
            <a:ext cx="3675649" cy="3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dirty="0">
                <a:solidFill>
                  <a:srgbClr val="002060"/>
                </a:solidFill>
              </a:rPr>
              <a:t>CONCLUSION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4FFA7981-9923-42A1-82E8-A384B2F48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590633"/>
              </p:ext>
            </p:extLst>
          </p:nvPr>
        </p:nvGraphicFramePr>
        <p:xfrm>
          <a:off x="8695443" y="930197"/>
          <a:ext cx="3349625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DC70FA-B550-4698-851D-0C5E0C38D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30" y="3025697"/>
            <a:ext cx="2464306" cy="35659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32A90B-E6CF-43E4-A239-542D9A868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320" y="1014384"/>
            <a:ext cx="2048064" cy="2645416"/>
          </a:xfrm>
          <a:prstGeom prst="rect">
            <a:avLst/>
          </a:prstGeom>
        </p:spPr>
      </p:pic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2A08B29C-4D1B-4A81-87D9-289A9AEA23AD}"/>
              </a:ext>
            </a:extLst>
          </p:cNvPr>
          <p:cNvSpPr txBox="1">
            <a:spLocks/>
          </p:cNvSpPr>
          <p:nvPr/>
        </p:nvSpPr>
        <p:spPr>
          <a:xfrm>
            <a:off x="205844" y="5386633"/>
            <a:ext cx="3675649" cy="1318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203368"/>
                </a:solidFill>
              </a:rPr>
              <a:t>DATASET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400" dirty="0"/>
              <a:t>Odia news dataset scrapped from website for 3 categories – State, Sports &amp; Business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/>
              <a:t> 20,740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300" dirty="0">
                <a:solidFill>
                  <a:srgbClr val="203368"/>
                </a:solidFill>
              </a:rPr>
              <a:t>Split into train, test &amp; 5 validation sets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E733CB-2F72-4182-A931-C2C50F00C848}"/>
              </a:ext>
            </a:extLst>
          </p:cNvPr>
          <p:cNvSpPr txBox="1"/>
          <p:nvPr/>
        </p:nvSpPr>
        <p:spPr>
          <a:xfrm>
            <a:off x="4545483" y="1181056"/>
            <a:ext cx="18553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A LSTM based architecture in which the LSTM layer is replaced with single, double or bi-directional LSTM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62871-9F16-44DE-BB1F-EFE433503468}"/>
              </a:ext>
            </a:extLst>
          </p:cNvPr>
          <p:cNvSpPr txBox="1"/>
          <p:nvPr/>
        </p:nvSpPr>
        <p:spPr>
          <a:xfrm>
            <a:off x="6563024" y="3688559"/>
            <a:ext cx="21850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A custom Transformer architecture with token and positional embeddings</a:t>
            </a:r>
          </a:p>
          <a:p>
            <a:r>
              <a:rPr lang="en-IN" sz="1300" dirty="0"/>
              <a:t>As input to </a:t>
            </a:r>
            <a:r>
              <a:rPr lang="en-IN" sz="1300" b="1" dirty="0"/>
              <a:t>encoder-</a:t>
            </a:r>
            <a:r>
              <a:rPr lang="en-IN" sz="1300" dirty="0"/>
              <a:t> Multi-head self attention which passes through feed forward layer and normalization.</a:t>
            </a:r>
          </a:p>
          <a:p>
            <a:endParaRPr lang="en-IN" sz="1300" dirty="0"/>
          </a:p>
          <a:p>
            <a:r>
              <a:rPr lang="en-IN" sz="1300" dirty="0"/>
              <a:t>The </a:t>
            </a:r>
            <a:r>
              <a:rPr lang="en-IN" sz="1300" b="1" dirty="0"/>
              <a:t>decoder</a:t>
            </a:r>
            <a:r>
              <a:rPr lang="en-IN" sz="1300" dirty="0"/>
              <a:t> is global average pooling with dense layer.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6FDF5557-DE4C-4EF2-ABBE-8BBD4E65F7F4}"/>
              </a:ext>
            </a:extLst>
          </p:cNvPr>
          <p:cNvSpPr txBox="1">
            <a:spLocks/>
          </p:cNvSpPr>
          <p:nvPr/>
        </p:nvSpPr>
        <p:spPr>
          <a:xfrm>
            <a:off x="8369419" y="3209166"/>
            <a:ext cx="3675649" cy="1186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dirty="0"/>
              <a:t>         </a:t>
            </a:r>
            <a:r>
              <a:rPr lang="en-IN" sz="1800" dirty="0">
                <a:solidFill>
                  <a:srgbClr val="002060"/>
                </a:solidFill>
              </a:rPr>
              <a:t>LIMITATIONS &amp; EXTENSTION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0978A-E2D4-4DAE-94CB-5F26FD49B4E4}"/>
              </a:ext>
            </a:extLst>
          </p:cNvPr>
          <p:cNvSpPr txBox="1"/>
          <p:nvPr/>
        </p:nvSpPr>
        <p:spPr>
          <a:xfrm>
            <a:off x="8991920" y="3481541"/>
            <a:ext cx="280732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Trained on limited data, can be trained on more data &amp; extended with k-fold 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Pre-trained FastText vectors, training FT on better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Pre-training BERT for Odia NLP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9B5DA-6D85-4AFB-BABF-79E16E179A83}"/>
              </a:ext>
            </a:extLst>
          </p:cNvPr>
          <p:cNvSpPr txBox="1"/>
          <p:nvPr/>
        </p:nvSpPr>
        <p:spPr>
          <a:xfrm>
            <a:off x="9006348" y="5098107"/>
            <a:ext cx="318565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F1 score in the range of 80-85 for all the models, and significant difference between LSTM and Transformer based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Also to note, models with FastText embeddings had better train/</a:t>
            </a:r>
            <a:r>
              <a:rPr lang="en-IN" sz="1300" dirty="0" err="1"/>
              <a:t>val</a:t>
            </a:r>
            <a:r>
              <a:rPr lang="en-IN" sz="1300" dirty="0"/>
              <a:t> loss graph but similar or lesser F1.</a:t>
            </a:r>
          </a:p>
        </p:txBody>
      </p:sp>
      <p:sp>
        <p:nvSpPr>
          <p:cNvPr id="40" name="Content Placeholder 7">
            <a:extLst>
              <a:ext uri="{FF2B5EF4-FFF2-40B4-BE49-F238E27FC236}">
                <a16:creationId xmlns:a16="http://schemas.microsoft.com/office/drawing/2014/main" id="{291CDC77-02B6-4C0E-887E-077C08E3F998}"/>
              </a:ext>
            </a:extLst>
          </p:cNvPr>
          <p:cNvSpPr txBox="1">
            <a:spLocks/>
          </p:cNvSpPr>
          <p:nvPr/>
        </p:nvSpPr>
        <p:spPr>
          <a:xfrm>
            <a:off x="278893" y="3821365"/>
            <a:ext cx="3573436" cy="1318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203368"/>
                </a:solidFill>
              </a:rPr>
              <a:t>QUESTION</a:t>
            </a:r>
          </a:p>
          <a:p>
            <a:pPr algn="just"/>
            <a:r>
              <a:rPr lang="en-IN" sz="1300" dirty="0"/>
              <a:t>How well does LSTM and Transformer models perform for Odia?</a:t>
            </a:r>
          </a:p>
          <a:p>
            <a:pPr algn="just"/>
            <a:r>
              <a:rPr lang="en-IN" sz="1300" dirty="0"/>
              <a:t>Any Significant difference using FastText embedding?</a:t>
            </a:r>
          </a:p>
          <a:p>
            <a:pPr algn="just"/>
            <a:endParaRPr lang="en-IN" sz="1300" dirty="0">
              <a:solidFill>
                <a:srgbClr val="203368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C46625-433A-4040-9161-70DA2B7EF55B}"/>
              </a:ext>
            </a:extLst>
          </p:cNvPr>
          <p:cNvSpPr txBox="1"/>
          <p:nvPr/>
        </p:nvSpPr>
        <p:spPr>
          <a:xfrm>
            <a:off x="9060267" y="2822261"/>
            <a:ext cx="2906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Statistical test with ANNOVA and Tukey Test</a:t>
            </a:r>
          </a:p>
        </p:txBody>
      </p:sp>
    </p:spTree>
    <p:extLst>
      <p:ext uri="{BB962C8B-B14F-4D97-AF65-F5344CB8AC3E}">
        <p14:creationId xmlns:p14="http://schemas.microsoft.com/office/powerpoint/2010/main" val="33523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60BE05-838B-415B-BF7A-FFEF47A9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73" y="148732"/>
            <a:ext cx="10515600" cy="1162578"/>
          </a:xfrm>
        </p:spPr>
        <p:txBody>
          <a:bodyPr/>
          <a:lstStyle/>
          <a:p>
            <a:r>
              <a:rPr lang="en-IN" b="1" dirty="0">
                <a:solidFill>
                  <a:srgbClr val="0D6993"/>
                </a:solidFill>
              </a:rPr>
              <a:t>Appendix-A (Graphs)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CE517F-1977-4325-A12F-B1E78691584E}"/>
              </a:ext>
            </a:extLst>
          </p:cNvPr>
          <p:cNvCxnSpPr>
            <a:cxnSpLocks/>
          </p:cNvCxnSpPr>
          <p:nvPr/>
        </p:nvCxnSpPr>
        <p:spPr>
          <a:xfrm flipH="1">
            <a:off x="5909187" y="1612490"/>
            <a:ext cx="1" cy="50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A1EB9EA-E655-49B8-8E35-F10A9229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7" y="1639538"/>
            <a:ext cx="2665050" cy="1770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A1365-3585-476A-BB83-39B1A98FC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285" y="1583710"/>
            <a:ext cx="2536365" cy="1794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6874AD-8C88-40D5-B222-20B4A645D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38" y="4291287"/>
            <a:ext cx="2561643" cy="16983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F1F610-6811-42C8-A7CD-D32220073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281" y="4166262"/>
            <a:ext cx="2644632" cy="1828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D25BC0-6C15-4577-8109-F1BF76EB0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726" y="1658392"/>
            <a:ext cx="2536364" cy="19129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5D44AC-5139-46A9-B307-550B065C2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434" y="1640161"/>
            <a:ext cx="2720178" cy="182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2C4896-A8F9-4CD6-9B48-7F394F8600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3836" y="4209771"/>
            <a:ext cx="2536363" cy="16976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25140C-1D3C-4A4D-B688-BB64DD5E44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1257" y="4102920"/>
            <a:ext cx="2621921" cy="17126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1B67EC-E18B-411C-AFB3-C841B1E03767}"/>
              </a:ext>
            </a:extLst>
          </p:cNvPr>
          <p:cNvSpPr txBox="1"/>
          <p:nvPr/>
        </p:nvSpPr>
        <p:spPr>
          <a:xfrm>
            <a:off x="2153315" y="1291618"/>
            <a:ext cx="18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Keras embedding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FF401-AF5A-468F-A5D2-9534ECAD6695}"/>
              </a:ext>
            </a:extLst>
          </p:cNvPr>
          <p:cNvSpPr txBox="1"/>
          <p:nvPr/>
        </p:nvSpPr>
        <p:spPr>
          <a:xfrm>
            <a:off x="7981712" y="126118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FastText embedding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052208-F6DA-4641-969B-5D5690709F4E}"/>
              </a:ext>
            </a:extLst>
          </p:cNvPr>
          <p:cNvSpPr txBox="1"/>
          <p:nvPr/>
        </p:nvSpPr>
        <p:spPr>
          <a:xfrm>
            <a:off x="841075" y="350259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Single LSTM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3DC68-0371-4BA5-9C52-48D57E484E87}"/>
              </a:ext>
            </a:extLst>
          </p:cNvPr>
          <p:cNvSpPr txBox="1"/>
          <p:nvPr/>
        </p:nvSpPr>
        <p:spPr>
          <a:xfrm>
            <a:off x="3531083" y="348010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Double LSTM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1EDD2C-9B8A-43EF-B596-D5EE635CBE36}"/>
              </a:ext>
            </a:extLst>
          </p:cNvPr>
          <p:cNvSpPr txBox="1"/>
          <p:nvPr/>
        </p:nvSpPr>
        <p:spPr>
          <a:xfrm>
            <a:off x="573962" y="6054631"/>
            <a:ext cx="202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Bi-Directional LSTM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1A8AD6-A93A-4B8F-A68F-5B8E777B966A}"/>
              </a:ext>
            </a:extLst>
          </p:cNvPr>
          <p:cNvSpPr txBox="1"/>
          <p:nvPr/>
        </p:nvSpPr>
        <p:spPr>
          <a:xfrm>
            <a:off x="3588913" y="6014295"/>
            <a:ext cx="132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Transformer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69A01D-EB58-408A-A2C5-D9B6E7CB84ED}"/>
              </a:ext>
            </a:extLst>
          </p:cNvPr>
          <p:cNvSpPr txBox="1"/>
          <p:nvPr/>
        </p:nvSpPr>
        <p:spPr>
          <a:xfrm>
            <a:off x="7047085" y="348010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Single LSTM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806651-6EA9-4B73-A0AF-1FB78EAF5999}"/>
              </a:ext>
            </a:extLst>
          </p:cNvPr>
          <p:cNvSpPr txBox="1"/>
          <p:nvPr/>
        </p:nvSpPr>
        <p:spPr>
          <a:xfrm>
            <a:off x="9894741" y="348145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Double LSTM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5ADD53-8720-41D4-9DDA-025888BD9628}"/>
              </a:ext>
            </a:extLst>
          </p:cNvPr>
          <p:cNvSpPr txBox="1"/>
          <p:nvPr/>
        </p:nvSpPr>
        <p:spPr>
          <a:xfrm>
            <a:off x="6731868" y="6014295"/>
            <a:ext cx="202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Bi-Directional LSTM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365502-A52E-450B-AF1A-950D852F38AB}"/>
              </a:ext>
            </a:extLst>
          </p:cNvPr>
          <p:cNvSpPr txBox="1"/>
          <p:nvPr/>
        </p:nvSpPr>
        <p:spPr>
          <a:xfrm>
            <a:off x="9944626" y="6014295"/>
            <a:ext cx="132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Transformer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D75C0-0CE1-4C49-899B-330DAABB2859}"/>
              </a:ext>
            </a:extLst>
          </p:cNvPr>
          <p:cNvSpPr txBox="1"/>
          <p:nvPr/>
        </p:nvSpPr>
        <p:spPr>
          <a:xfrm>
            <a:off x="686771" y="4226270"/>
            <a:ext cx="18085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train vs validation loss Bi-Directional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ED2FA-CD47-4A13-80D2-FF824DD5902D}"/>
              </a:ext>
            </a:extLst>
          </p:cNvPr>
          <p:cNvSpPr txBox="1"/>
          <p:nvPr/>
        </p:nvSpPr>
        <p:spPr>
          <a:xfrm>
            <a:off x="6903843" y="4147209"/>
            <a:ext cx="18085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train vs validation loss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191263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319F-B204-4B74-905F-889E34A5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80" y="2766218"/>
            <a:ext cx="336804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FB4D5A-0007-4ED5-AA97-0011ADB7A10F}"/>
              </a:ext>
            </a:extLst>
          </p:cNvPr>
          <p:cNvSpPr txBox="1">
            <a:spLocks/>
          </p:cNvSpPr>
          <p:nvPr/>
        </p:nvSpPr>
        <p:spPr>
          <a:xfrm>
            <a:off x="5557520" y="1111884"/>
            <a:ext cx="6085840" cy="2317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800">
              <a:solidFill>
                <a:srgbClr val="FE645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0E513-77B1-435B-8FB1-645DE647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95" y="1641382"/>
            <a:ext cx="3397425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Comfortaa SemiBold"/>
        <a:ea typeface=""/>
        <a:cs typeface=""/>
      </a:majorFont>
      <a:minorFont>
        <a:latin typeface="Comforta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F297D94F2534395AFE7928B4577EA" ma:contentTypeVersion="13" ma:contentTypeDescription="Create a new document." ma:contentTypeScope="" ma:versionID="5017b27946a85e38967f79441948c5dd">
  <xsd:schema xmlns:xsd="http://www.w3.org/2001/XMLSchema" xmlns:xs="http://www.w3.org/2001/XMLSchema" xmlns:p="http://schemas.microsoft.com/office/2006/metadata/properties" xmlns:ns3="3a3047d0-46bd-43fa-9d55-5bcf2b8c6dfd" xmlns:ns4="5aa9a453-fd31-4c80-9a9f-35ed0e451142" targetNamespace="http://schemas.microsoft.com/office/2006/metadata/properties" ma:root="true" ma:fieldsID="e28a3f80b657596904e27603c980a623" ns3:_="" ns4:_="">
    <xsd:import namespace="3a3047d0-46bd-43fa-9d55-5bcf2b8c6dfd"/>
    <xsd:import namespace="5aa9a453-fd31-4c80-9a9f-35ed0e4511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3047d0-46bd-43fa-9d55-5bcf2b8c6df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9a453-fd31-4c80-9a9f-35ed0e451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7D238-9601-4448-90D0-C545D3EE8C4A}">
  <ds:schemaRefs>
    <ds:schemaRef ds:uri="3a3047d0-46bd-43fa-9d55-5bcf2b8c6dfd"/>
    <ds:schemaRef ds:uri="5aa9a453-fd31-4c80-9a9f-35ed0e451142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DFE55E-8A3F-4954-AA0D-099581613D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A8BA2-AD61-49ED-8157-8D78A444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3047d0-46bd-43fa-9d55-5bcf2b8c6dfd"/>
    <ds:schemaRef ds:uri="5aa9a453-fd31-4c80-9a9f-35ed0e4511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316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Comfortaa Light</vt:lpstr>
      <vt:lpstr>Comfortaa SemiBold</vt:lpstr>
      <vt:lpstr>Office Theme</vt:lpstr>
      <vt:lpstr>1_Office Theme</vt:lpstr>
      <vt:lpstr>Office Theme</vt:lpstr>
      <vt:lpstr>Research Poster</vt:lpstr>
      <vt:lpstr>LSTM &amp; TRANSFORMER BASED LANGUAGE MODELS FOR ODIA TEXT CLASSIFICATION</vt:lpstr>
      <vt:lpstr>Appendix-A (Graphs)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Das</dc:creator>
  <cp:lastModifiedBy>Ishan Das</cp:lastModifiedBy>
  <cp:revision>33</cp:revision>
  <dcterms:created xsi:type="dcterms:W3CDTF">2020-05-10T15:31:52Z</dcterms:created>
  <dcterms:modified xsi:type="dcterms:W3CDTF">2020-08-25T11:36:43Z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0x01010083FF297D94F2534395AFE7928B4577EA</vt:lpwstr>
  </property>
</Properties>
</file>