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0c79e59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0c79e59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0c79e59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0c79e59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0c79e59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0c79e59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0c79e59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0c79e59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0c79e59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0c79e59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0c79e59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0c79e59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0c79e59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0c79e59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0c79e59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0c79e59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0c79e598_2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0c79e598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0c79e598_2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0c79e598_2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d56de98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d56de98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0c79e598_2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0c79e598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90c79e598_2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90c79e598_2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90c79e598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90c79e598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d56de98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d56de98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d56de98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d56de98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d56de98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d56de98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0c79e59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0c79e59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0c79e59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0c79e59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0c79e59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0c79e59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0c79e5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0c79e5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Engaging with Massive Open Online Courses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Analysis 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Course Forum Activity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27985" l="0" r="0" t="0"/>
          <a:stretch/>
        </p:blipFill>
        <p:spPr>
          <a:xfrm>
            <a:off x="185075" y="1853850"/>
            <a:ext cx="450532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00" y="3277672"/>
            <a:ext cx="4533900" cy="16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388" y="1853838"/>
            <a:ext cx="4429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Large Scale Badge Experiment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Badge System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Badge Presentation</a:t>
            </a:r>
            <a:endParaRPr b="0" sz="1300"/>
          </a:p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 System</a:t>
            </a:r>
            <a:endParaRPr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Personal Achievements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Social Status</a:t>
            </a:r>
            <a:endParaRPr b="0" sz="1300"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Insights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Students show a particular pattern of </a:t>
            </a:r>
            <a:r>
              <a:rPr b="1" lang="en"/>
              <a:t>Engagement</a:t>
            </a:r>
            <a:r>
              <a:rPr lang="en"/>
              <a:t> of MOOCs.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Traditional meaning of </a:t>
            </a:r>
            <a:r>
              <a:rPr b="1" lang="en"/>
              <a:t>“Complete”</a:t>
            </a:r>
            <a:r>
              <a:rPr lang="en"/>
              <a:t> may not be appropriate for MOOCs.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Course </a:t>
            </a:r>
            <a:r>
              <a:rPr b="1" lang="en"/>
              <a:t>Bystanders</a:t>
            </a:r>
            <a:r>
              <a:rPr lang="en"/>
              <a:t> can be clearly differentiated from other categories.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Badge Systems</a:t>
            </a:r>
            <a:r>
              <a:rPr lang="en"/>
              <a:t> affect the Student Engagement in a non-trivial manner.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Instead of one “Super-Badge”, </a:t>
            </a:r>
            <a:r>
              <a:rPr b="1" lang="en"/>
              <a:t>cumulative Badges</a:t>
            </a:r>
            <a:r>
              <a:rPr lang="en"/>
              <a:t> show better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Badge Ladder</a:t>
            </a:r>
            <a:r>
              <a:rPr lang="en"/>
              <a:t> is more effective that Badge Bylines.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Making </a:t>
            </a:r>
            <a:r>
              <a:rPr lang="en"/>
              <a:t>further</a:t>
            </a:r>
            <a:r>
              <a:rPr b="1" lang="en"/>
              <a:t> badge achievements clear </a:t>
            </a:r>
            <a:r>
              <a:rPr lang="en"/>
              <a:t>increases engagement.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Badge System</a:t>
            </a:r>
            <a:endParaRPr/>
          </a:p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419" y="1059000"/>
            <a:ext cx="4034008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Badges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7493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</a:rPr>
              <a:t>BRONZE - 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Basic use: posting questions, answering questions, voting up or down, tagging posts, editing, filling out your user profile.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11150" lvl="0" marL="749300" rtl="0" algn="l"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</a:rPr>
              <a:t>SILVER 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- Experienced users - continued participation 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11150" lvl="0" marL="749300" rtl="0" algn="l"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</a:rPr>
              <a:t>GOLD - 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Most committed users - skilled, knowledgeable, and dedicated to earn these.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Badges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Answer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Participation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Other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56401"/>
            <a:ext cx="9144000" cy="4287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0"/>
          <p:cNvCxnSpPr/>
          <p:nvPr/>
        </p:nvCxnSpPr>
        <p:spPr>
          <a:xfrm flipH="1">
            <a:off x="2984450" y="3203575"/>
            <a:ext cx="6981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 flipH="1">
            <a:off x="5474425" y="1403375"/>
            <a:ext cx="4794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6660450" y="1529575"/>
            <a:ext cx="3786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/>
          <p:nvPr/>
        </p:nvCxnSpPr>
        <p:spPr>
          <a:xfrm rot="10800000">
            <a:off x="7678350" y="1125825"/>
            <a:ext cx="252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 rot="10800000">
            <a:off x="8132700" y="2984875"/>
            <a:ext cx="50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75" y="511700"/>
            <a:ext cx="5913100" cy="46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1"/>
          <p:cNvCxnSpPr/>
          <p:nvPr/>
        </p:nvCxnSpPr>
        <p:spPr>
          <a:xfrm flipH="1">
            <a:off x="4422800" y="856600"/>
            <a:ext cx="4122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1"/>
          <p:cNvCxnSpPr/>
          <p:nvPr/>
        </p:nvCxnSpPr>
        <p:spPr>
          <a:xfrm flipH="1">
            <a:off x="1663525" y="1554800"/>
            <a:ext cx="5469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/>
          <p:nvPr/>
        </p:nvCxnSpPr>
        <p:spPr>
          <a:xfrm>
            <a:off x="4666775" y="4970125"/>
            <a:ext cx="900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Patterns of Student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Grades and Student Engagement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Course Forum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A Large Scale Badge Experiment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Insights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Analyzing Stack Overflow Badge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8. 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707013"/>
            <a:ext cx="7219950" cy="420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2"/>
          <p:cNvCxnSpPr/>
          <p:nvPr/>
        </p:nvCxnSpPr>
        <p:spPr>
          <a:xfrm rot="10800000">
            <a:off x="1596425" y="2892275"/>
            <a:ext cx="2691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/>
          <p:nvPr/>
        </p:nvCxnSpPr>
        <p:spPr>
          <a:xfrm>
            <a:off x="3388125" y="4473825"/>
            <a:ext cx="74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Badge Systems can significantly affect the </a:t>
            </a:r>
            <a:r>
              <a:rPr b="1" lang="en"/>
              <a:t>User Interaction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Authenticity </a:t>
            </a:r>
            <a:r>
              <a:rPr lang="en"/>
              <a:t>of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to </a:t>
            </a:r>
            <a:r>
              <a:rPr b="1" lang="en"/>
              <a:t>improve content </a:t>
            </a:r>
            <a:r>
              <a:rPr lang="en"/>
              <a:t>and </a:t>
            </a:r>
            <a:r>
              <a:rPr b="1" lang="en"/>
              <a:t>prevent spamming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53" name="Google Shape;253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Proposes a Framework on </a:t>
            </a:r>
            <a:r>
              <a:rPr b="1" lang="en"/>
              <a:t>student</a:t>
            </a:r>
            <a:r>
              <a:rPr lang="en"/>
              <a:t> </a:t>
            </a:r>
            <a:r>
              <a:rPr b="1" lang="en"/>
              <a:t>engagement</a:t>
            </a:r>
            <a:r>
              <a:rPr lang="en"/>
              <a:t> with MOOCs.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University Education </a:t>
            </a:r>
            <a:r>
              <a:rPr b="1" lang="en"/>
              <a:t>intuitions</a:t>
            </a:r>
            <a:r>
              <a:rPr lang="en"/>
              <a:t> applicable to MOOCs? - Imp. for future structure of courses.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 Main Focuses: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/>
              <a:t>Engagement Styles</a:t>
            </a:r>
            <a:r>
              <a:rPr lang="en"/>
              <a:t> - A Taxonomy Based on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/>
              <a:t>Course Forums</a:t>
            </a:r>
            <a:r>
              <a:rPr lang="en"/>
              <a:t> - Badge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Styles: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Viewers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Solvers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All Rounders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Collectors 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Bystanders</a:t>
            </a:r>
            <a:endParaRPr b="0" sz="1300"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684075" y="4044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400" y="383775"/>
            <a:ext cx="3768051" cy="43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Badges in Forums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Higher Engagement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Making Badges more salient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Exp. - Names with Badge</a:t>
            </a:r>
            <a:endParaRPr b="0" sz="13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00" y="1190700"/>
            <a:ext cx="40576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Patterns of Student 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Engagement Styles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Time of Interaction</a:t>
            </a:r>
            <a:endParaRPr b="0" sz="13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Styles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44386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100" y="2021725"/>
            <a:ext cx="3774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Interaction</a:t>
            </a:r>
            <a:endParaRPr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127" y="0"/>
            <a:ext cx="43865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147350" y="431975"/>
            <a:ext cx="695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927025" y="292950"/>
            <a:ext cx="6216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Grades and Student Engagement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853850"/>
            <a:ext cx="3610725" cy="14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41200"/>
            <a:ext cx="3774300" cy="16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935625"/>
            <a:ext cx="4486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