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99" r:id="rId3"/>
    <p:sldId id="300" r:id="rId4"/>
    <p:sldId id="301" r:id="rId5"/>
    <p:sldId id="302" r:id="rId6"/>
    <p:sldId id="303" r:id="rId7"/>
    <p:sldId id="304" r:id="rId8"/>
    <p:sldId id="326" r:id="rId9"/>
    <p:sldId id="305" r:id="rId10"/>
    <p:sldId id="308" r:id="rId11"/>
    <p:sldId id="306" r:id="rId12"/>
    <p:sldId id="309" r:id="rId13"/>
    <p:sldId id="312" r:id="rId14"/>
    <p:sldId id="313" r:id="rId15"/>
    <p:sldId id="307" r:id="rId16"/>
    <p:sldId id="317" r:id="rId17"/>
    <p:sldId id="314" r:id="rId18"/>
    <p:sldId id="284" r:id="rId19"/>
    <p:sldId id="315" r:id="rId20"/>
    <p:sldId id="316" r:id="rId21"/>
    <p:sldId id="295" r:id="rId22"/>
    <p:sldId id="319" r:id="rId23"/>
    <p:sldId id="318" r:id="rId24"/>
    <p:sldId id="320" r:id="rId25"/>
    <p:sldId id="321" r:id="rId26"/>
    <p:sldId id="322" r:id="rId27"/>
    <p:sldId id="323" r:id="rId28"/>
    <p:sldId id="324" r:id="rId29"/>
    <p:sldId id="325" r:id="rId30"/>
    <p:sldId id="288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0" d="100"/>
          <a:sy n="50" d="100"/>
        </p:scale>
        <p:origin x="-120" y="-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70D8B0-4824-1047-B398-E2B7D6C72CAE}" type="datetimeFigureOut">
              <a:rPr lang="en-US" smtClean="0"/>
              <a:t>8/29/14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EF468-B9EE-0043-96AB-B29D282FC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02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EF468-B9EE-0043-96AB-B29D282FC44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27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EF468-B9EE-0043-96AB-B29D282FC44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27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EF468-B9EE-0043-96AB-B29D282FC44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1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7DEB5-C289-0A4C-B185-D2246102DA14}" type="datetimeFigureOut">
              <a:rPr lang="en-US" smtClean="0"/>
              <a:t>8/29/14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B337-E269-394C-879C-2814D3BCB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85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7DEB5-C289-0A4C-B185-D2246102DA14}" type="datetimeFigureOut">
              <a:rPr lang="en-US" smtClean="0"/>
              <a:t>8/29/14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B337-E269-394C-879C-2814D3BCB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96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7DEB5-C289-0A4C-B185-D2246102DA14}" type="datetimeFigureOut">
              <a:rPr lang="en-US" smtClean="0"/>
              <a:t>8/29/14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B337-E269-394C-879C-2814D3BCB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0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7DEB5-C289-0A4C-B185-D2246102DA14}" type="datetimeFigureOut">
              <a:rPr lang="en-US" smtClean="0"/>
              <a:t>8/29/14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B337-E269-394C-879C-2814D3BCB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32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7DEB5-C289-0A4C-B185-D2246102DA14}" type="datetimeFigureOut">
              <a:rPr lang="en-US" smtClean="0"/>
              <a:t>8/29/14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B337-E269-394C-879C-2814D3BCB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87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7DEB5-C289-0A4C-B185-D2246102DA14}" type="datetimeFigureOut">
              <a:rPr lang="en-US" smtClean="0"/>
              <a:t>8/29/14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B337-E269-394C-879C-2814D3BCB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64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7DEB5-C289-0A4C-B185-D2246102DA14}" type="datetimeFigureOut">
              <a:rPr lang="en-US" smtClean="0"/>
              <a:t>8/29/14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B337-E269-394C-879C-2814D3BCB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75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7DEB5-C289-0A4C-B185-D2246102DA14}" type="datetimeFigureOut">
              <a:rPr lang="en-US" smtClean="0"/>
              <a:t>8/29/14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B337-E269-394C-879C-2814D3BCB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9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7DEB5-C289-0A4C-B185-D2246102DA14}" type="datetimeFigureOut">
              <a:rPr lang="en-US" smtClean="0"/>
              <a:t>8/29/14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B337-E269-394C-879C-2814D3BCB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03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7DEB5-C289-0A4C-B185-D2246102DA14}" type="datetimeFigureOut">
              <a:rPr lang="en-US" smtClean="0"/>
              <a:t>8/29/14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B337-E269-394C-879C-2814D3BCB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5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7DEB5-C289-0A4C-B185-D2246102DA14}" type="datetimeFigureOut">
              <a:rPr lang="en-US" smtClean="0"/>
              <a:t>8/29/14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B337-E269-394C-879C-2814D3BCB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5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7DEB5-C289-0A4C-B185-D2246102DA14}" type="datetimeFigureOut">
              <a:rPr lang="en-US" smtClean="0"/>
              <a:t>8/29/14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7B337-E269-394C-879C-2814D3BCB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9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julialang.or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988" y="3661168"/>
            <a:ext cx="1791231" cy="6627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6112" y="311917"/>
            <a:ext cx="8776656" cy="4066063"/>
          </a:xfrm>
        </p:spPr>
        <p:txBody>
          <a:bodyPr>
            <a:noAutofit/>
          </a:bodyPr>
          <a:lstStyle/>
          <a:p>
            <a:pPr algn="l">
              <a:lnSpc>
                <a:spcPct val="110000"/>
              </a:lnSpc>
            </a:pPr>
            <a:r>
              <a:rPr lang="en-US" sz="6000" dirty="0" smtClean="0">
                <a:solidFill>
                  <a:srgbClr val="FF0000"/>
                </a:solidFill>
              </a:rPr>
              <a:t>Crossing Language Barriers</a:t>
            </a:r>
            <a:br>
              <a:rPr lang="en-US" sz="6000" dirty="0" smtClean="0">
                <a:solidFill>
                  <a:srgbClr val="FF0000"/>
                </a:solidFill>
              </a:rPr>
            </a:br>
            <a:r>
              <a:rPr lang="en-US" sz="6000" dirty="0" smtClean="0">
                <a:solidFill>
                  <a:srgbClr val="FF0000"/>
                </a:solidFill>
              </a:rPr>
              <a:t>   with          , </a:t>
            </a:r>
            <a:br>
              <a:rPr lang="en-US" sz="6000" dirty="0" smtClean="0">
                <a:solidFill>
                  <a:srgbClr val="FF0000"/>
                </a:solidFill>
              </a:rPr>
            </a:br>
            <a:r>
              <a:rPr lang="en-US" sz="6000" dirty="0">
                <a:solidFill>
                  <a:srgbClr val="FF0000"/>
                </a:solidFill>
              </a:rPr>
              <a:t> </a:t>
            </a:r>
            <a:r>
              <a:rPr lang="en-US" sz="6000" dirty="0" smtClean="0">
                <a:solidFill>
                  <a:srgbClr val="FF0000"/>
                </a:solidFill>
              </a:rPr>
              <a:t>                 </a:t>
            </a:r>
            <a:r>
              <a:rPr lang="en-US" sz="6000" dirty="0" err="1" smtClean="0">
                <a:solidFill>
                  <a:srgbClr val="3366FF"/>
                </a:solidFill>
              </a:rPr>
              <a:t>SciPy</a:t>
            </a:r>
            <a:r>
              <a:rPr lang="en-US" sz="6000" dirty="0" smtClean="0">
                <a:solidFill>
                  <a:srgbClr val="FF0000"/>
                </a:solidFill>
              </a:rPr>
              <a:t>, and</a:t>
            </a:r>
            <a:br>
              <a:rPr lang="en-US" sz="6000" dirty="0" smtClean="0">
                <a:solidFill>
                  <a:srgbClr val="FF0000"/>
                </a:solidFill>
              </a:rPr>
            </a:br>
            <a:r>
              <a:rPr lang="en-US" sz="6000" dirty="0" smtClean="0">
                <a:solidFill>
                  <a:srgbClr val="FF0000"/>
                </a:solidFill>
              </a:rPr>
              <a:t>                                       </a:t>
            </a:r>
            <a:r>
              <a:rPr lang="en-US" sz="6000" dirty="0" smtClean="0">
                <a:solidFill>
                  <a:srgbClr val="3366FF"/>
                </a:solidFill>
              </a:rPr>
              <a:t>thon</a:t>
            </a:r>
            <a:endParaRPr lang="en-US" sz="6000" dirty="0">
              <a:solidFill>
                <a:srgbClr val="3366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02113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Steven G. Johnson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MIT Applied Mathematics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752" y="1393813"/>
            <a:ext cx="1525401" cy="10314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1055" y="2387270"/>
            <a:ext cx="1070470" cy="100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646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Julia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0" y="1689320"/>
            <a:ext cx="6093726" cy="510601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Dynamically typed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Multiple dispatch</a:t>
            </a:r>
            <a:r>
              <a:rPr lang="en-US" dirty="0" smtClean="0"/>
              <a:t>: a generalization of OO</a:t>
            </a:r>
          </a:p>
          <a:p>
            <a:r>
              <a:rPr lang="en-US" dirty="0" err="1" smtClean="0">
                <a:solidFill>
                  <a:srgbClr val="0000FF"/>
                </a:solidFill>
              </a:rPr>
              <a:t>Metaprogramming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(code that writes code)</a:t>
            </a:r>
          </a:p>
          <a:p>
            <a:r>
              <a:rPr lang="en-US" dirty="0" smtClean="0"/>
              <a:t>Direct </a:t>
            </a:r>
            <a:r>
              <a:rPr lang="en-US" dirty="0" smtClean="0">
                <a:solidFill>
                  <a:srgbClr val="FF0000"/>
                </a:solidFill>
              </a:rPr>
              <a:t>calling of C and Python </a:t>
            </a:r>
            <a:r>
              <a:rPr lang="en-US" dirty="0" smtClean="0"/>
              <a:t>functions</a:t>
            </a:r>
          </a:p>
          <a:p>
            <a:r>
              <a:rPr lang="en-US" dirty="0" err="1" smtClean="0">
                <a:solidFill>
                  <a:srgbClr val="0000FF"/>
                </a:solidFill>
              </a:rPr>
              <a:t>Coroutines</a:t>
            </a:r>
            <a:r>
              <a:rPr lang="en-US" dirty="0" smtClean="0"/>
              <a:t>, </a:t>
            </a:r>
            <a:r>
              <a:rPr lang="en-US" dirty="0" err="1" smtClean="0"/>
              <a:t>asychronous</a:t>
            </a:r>
            <a:r>
              <a:rPr lang="en-US" dirty="0" smtClean="0"/>
              <a:t> I/O</a:t>
            </a:r>
          </a:p>
          <a:p>
            <a:r>
              <a:rPr lang="en-US" dirty="0" smtClean="0"/>
              <a:t>Designed for </a:t>
            </a:r>
            <a:r>
              <a:rPr lang="en-US" dirty="0" smtClean="0">
                <a:solidFill>
                  <a:srgbClr val="FF0000"/>
                </a:solidFill>
              </a:rPr>
              <a:t>Unicode</a:t>
            </a:r>
          </a:p>
          <a:p>
            <a:r>
              <a:rPr lang="en-US" dirty="0" smtClean="0"/>
              <a:t>Distributed-memory </a:t>
            </a:r>
            <a:r>
              <a:rPr lang="en-US" dirty="0" smtClean="0">
                <a:solidFill>
                  <a:srgbClr val="0000FF"/>
                </a:solidFill>
              </a:rPr>
              <a:t>parallelism</a:t>
            </a:r>
          </a:p>
          <a:p>
            <a:r>
              <a:rPr lang="en-US" dirty="0" smtClean="0"/>
              <a:t>User-defined types == </a:t>
            </a:r>
            <a:r>
              <a:rPr lang="en-US" dirty="0" err="1" smtClean="0"/>
              <a:t>builtin</a:t>
            </a:r>
            <a:r>
              <a:rPr lang="en-US" dirty="0" smtClean="0"/>
              <a:t> types … extensible promotion and conversion rules, etc.</a:t>
            </a:r>
          </a:p>
          <a:p>
            <a:r>
              <a:rPr lang="en-US" dirty="0" smtClean="0"/>
              <a:t>Large built-in library: regex, linear algebra, special functions, integration, etcetera…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-based package manager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309" y="137463"/>
            <a:ext cx="2163203" cy="14627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93605" y="763941"/>
            <a:ext cx="2053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[ </a:t>
            </a:r>
            <a:r>
              <a:rPr lang="en-US" sz="2400" dirty="0" err="1" smtClean="0">
                <a:solidFill>
                  <a:srgbClr val="FF0000"/>
                </a:solidFill>
              </a:rPr>
              <a:t>julialang.org</a:t>
            </a:r>
            <a:r>
              <a:rPr lang="en-US" sz="2400" dirty="0" smtClean="0">
                <a:solidFill>
                  <a:srgbClr val="FF0000"/>
                </a:solidFill>
              </a:rPr>
              <a:t> ]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02056" y="3352856"/>
            <a:ext cx="3141405" cy="95410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of Julia (70%+)</a:t>
            </a:r>
          </a:p>
          <a:p>
            <a:r>
              <a:rPr lang="en-US" sz="2800" dirty="0" smtClean="0"/>
              <a:t>is written in Julia.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94789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7036"/>
            <a:ext cx="8229600" cy="1143000"/>
          </a:xfrm>
        </p:spPr>
        <p:txBody>
          <a:bodyPr/>
          <a:lstStyle/>
          <a:p>
            <a:r>
              <a:rPr lang="en-US" sz="4000" dirty="0" err="1" smtClean="0">
                <a:solidFill>
                  <a:srgbClr val="FF0000"/>
                </a:solidFill>
                <a:latin typeface="Courier"/>
                <a:cs typeface="Courier"/>
              </a:rPr>
              <a:t>goto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live </a:t>
            </a:r>
            <a:r>
              <a:rPr lang="en-US" dirty="0" smtClean="0">
                <a:solidFill>
                  <a:srgbClr val="FF0000"/>
                </a:solidFill>
              </a:rPr>
              <a:t>Julia REPL </a:t>
            </a:r>
            <a:r>
              <a:rPr lang="en-US" dirty="0" smtClean="0"/>
              <a:t>demo…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690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3028"/>
            <a:ext cx="8229600" cy="1143000"/>
          </a:xfrm>
        </p:spPr>
        <p:txBody>
          <a:bodyPr/>
          <a:lstStyle/>
          <a:p>
            <a:r>
              <a:rPr lang="en-US" dirty="0" smtClean="0"/>
              <a:t>This </a:t>
            </a:r>
            <a:r>
              <a:rPr lang="en-US" dirty="0" smtClean="0">
                <a:solidFill>
                  <a:srgbClr val="0000FF"/>
                </a:solidFill>
              </a:rPr>
              <a:t>command line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0000FF"/>
                </a:solidFill>
              </a:rPr>
              <a:t>so 1990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02" y="2406274"/>
            <a:ext cx="5818867" cy="329735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61360" y="5703632"/>
            <a:ext cx="1520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 </a:t>
            </a:r>
            <a:r>
              <a:rPr lang="en-US" dirty="0" err="1" smtClean="0"/>
              <a:t>ipython.org</a:t>
            </a:r>
            <a:r>
              <a:rPr lang="en-US" dirty="0"/>
              <a:t> </a:t>
            </a:r>
            <a:r>
              <a:rPr lang="en-US" dirty="0" smtClean="0"/>
              <a:t>]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051" y="1945627"/>
            <a:ext cx="1791231" cy="6627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flipH="1">
            <a:off x="5982731" y="3085752"/>
            <a:ext cx="30832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Come back in 5 years</a:t>
            </a:r>
          </a:p>
          <a:p>
            <a:r>
              <a:rPr lang="en-US" sz="2400" dirty="0" smtClean="0"/>
              <a:t>once you implement something more</a:t>
            </a:r>
            <a:r>
              <a:rPr lang="en-US" sz="2400" dirty="0" smtClean="0">
                <a:solidFill>
                  <a:srgbClr val="FF0000"/>
                </a:solidFill>
              </a:rPr>
              <a:t> modern…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29566" y="1981298"/>
            <a:ext cx="593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vs.</a:t>
            </a:r>
            <a:endParaRPr lang="en-US" sz="24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5956969" y="1104897"/>
            <a:ext cx="2657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[e.g. GNU </a:t>
            </a:r>
            <a:r>
              <a:rPr lang="en-US" dirty="0" err="1" smtClean="0"/>
              <a:t>Readline</a:t>
            </a:r>
            <a:r>
              <a:rPr lang="en-US" dirty="0" smtClean="0"/>
              <a:t>, 1989]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002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9278"/>
            <a:ext cx="8229600" cy="819029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(roughly) </a:t>
            </a:r>
            <a:r>
              <a:rPr lang="en-US" dirty="0" smtClean="0"/>
              <a:t>How </a:t>
            </a:r>
            <a:r>
              <a:rPr lang="en-US" dirty="0" err="1" smtClean="0"/>
              <a:t>IPython</a:t>
            </a:r>
            <a:r>
              <a:rPr lang="en-US" dirty="0" smtClean="0"/>
              <a:t> Notebooks Work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691" y="2825780"/>
            <a:ext cx="4112185" cy="33032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6160" y="6027003"/>
            <a:ext cx="32739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Web browser:</a:t>
            </a:r>
          </a:p>
          <a:p>
            <a:pPr algn="ctr"/>
            <a:r>
              <a:rPr lang="en-US" sz="2000" dirty="0" smtClean="0"/>
              <a:t>Notebook Display/Interaction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5420" y="1451658"/>
            <a:ext cx="3916447" cy="23498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68762" y="1093667"/>
            <a:ext cx="1371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programmer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2301946" y="1738287"/>
            <a:ext cx="2551419" cy="1087493"/>
          </a:xfrm>
          <a:custGeom>
            <a:avLst/>
            <a:gdLst>
              <a:gd name="connsiteX0" fmla="*/ 3526627 w 3526627"/>
              <a:gd name="connsiteY0" fmla="*/ 8107 h 1425635"/>
              <a:gd name="connsiteX1" fmla="*/ 975208 w 3526627"/>
              <a:gd name="connsiteY1" fmla="*/ 212231 h 1425635"/>
              <a:gd name="connsiteX2" fmla="*/ 0 w 3526627"/>
              <a:gd name="connsiteY2" fmla="*/ 1425635 h 1425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6627" h="1425635">
                <a:moveTo>
                  <a:pt x="3526627" y="8107"/>
                </a:moveTo>
                <a:cubicBezTo>
                  <a:pt x="2544803" y="-7959"/>
                  <a:pt x="1562979" y="-24024"/>
                  <a:pt x="975208" y="212231"/>
                </a:cubicBezTo>
                <a:cubicBezTo>
                  <a:pt x="387437" y="448486"/>
                  <a:pt x="168204" y="1198831"/>
                  <a:pt x="0" y="1425635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778214" y="1935956"/>
            <a:ext cx="1918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enter</a:t>
            </a:r>
            <a:r>
              <a:rPr lang="en-US" dirty="0" smtClean="0">
                <a:solidFill>
                  <a:srgbClr val="FF0000"/>
                </a:solidFill>
              </a:rPr>
              <a:t> Python code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696828" y="4536089"/>
            <a:ext cx="1780325" cy="18030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FF0000"/>
                </a:solidFill>
              </a:rPr>
              <a:t>IPython</a:t>
            </a:r>
            <a:endParaRPr lang="en-US" sz="2800" dirty="0">
              <a:solidFill>
                <a:srgbClr val="FF0000"/>
              </a:solidFill>
            </a:endParaRP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Web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Server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262353" y="4536089"/>
            <a:ext cx="1780325" cy="18030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FF0000"/>
                </a:solidFill>
              </a:rPr>
              <a:t>IPython</a:t>
            </a:r>
            <a:endParaRPr lang="en-US" sz="2800" dirty="0">
              <a:solidFill>
                <a:srgbClr val="FF0000"/>
              </a:solidFill>
            </a:endParaRP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kernel</a:t>
            </a:r>
          </a:p>
          <a:p>
            <a:pPr algn="ctr"/>
            <a:endParaRPr lang="en-US" sz="2800" dirty="0">
              <a:solidFill>
                <a:srgbClr val="FF0000"/>
              </a:solidFill>
            </a:endParaRPr>
          </a:p>
          <a:p>
            <a:pPr algn="ctr"/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934854" y="4762894"/>
            <a:ext cx="761974" cy="2268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934854" y="5516321"/>
            <a:ext cx="761974" cy="2268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10114" y="4328743"/>
            <a:ext cx="681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HTTP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937110">
            <a:off x="3957534" y="4840809"/>
            <a:ext cx="64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937110">
            <a:off x="3959475" y="5604595"/>
            <a:ext cx="736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HTML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+ JS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08476" y="414407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0000FF"/>
                </a:solidFill>
              </a:rPr>
              <a:t>ZeroMQ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477153" y="5119394"/>
            <a:ext cx="7852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493473" y="5838794"/>
            <a:ext cx="7852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76985" y="5085374"/>
            <a:ext cx="64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91245" y="5793434"/>
            <a:ext cx="8130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multi-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media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results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404" y="5619642"/>
            <a:ext cx="1368494" cy="50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086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9278"/>
            <a:ext cx="8229600" cy="819029"/>
          </a:xfrm>
        </p:spPr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>
                <a:solidFill>
                  <a:srgbClr val="0000FF"/>
                </a:solidFill>
              </a:rPr>
              <a:t>IJulia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Notebooks Work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691" y="2825780"/>
            <a:ext cx="4112185" cy="33032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6160" y="6027003"/>
            <a:ext cx="32739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Web browser:</a:t>
            </a:r>
          </a:p>
          <a:p>
            <a:pPr algn="ctr"/>
            <a:r>
              <a:rPr lang="en-US" sz="2000" dirty="0" smtClean="0"/>
              <a:t>Notebook Display/Interaction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5420" y="1451658"/>
            <a:ext cx="3916447" cy="23498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68762" y="1093667"/>
            <a:ext cx="1371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programmer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2301946" y="1738287"/>
            <a:ext cx="2551419" cy="1087493"/>
          </a:xfrm>
          <a:custGeom>
            <a:avLst/>
            <a:gdLst>
              <a:gd name="connsiteX0" fmla="*/ 3526627 w 3526627"/>
              <a:gd name="connsiteY0" fmla="*/ 8107 h 1425635"/>
              <a:gd name="connsiteX1" fmla="*/ 975208 w 3526627"/>
              <a:gd name="connsiteY1" fmla="*/ 212231 h 1425635"/>
              <a:gd name="connsiteX2" fmla="*/ 0 w 3526627"/>
              <a:gd name="connsiteY2" fmla="*/ 1425635 h 1425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6627" h="1425635">
                <a:moveTo>
                  <a:pt x="3526627" y="8107"/>
                </a:moveTo>
                <a:cubicBezTo>
                  <a:pt x="2544803" y="-7959"/>
                  <a:pt x="1562979" y="-24024"/>
                  <a:pt x="975208" y="212231"/>
                </a:cubicBezTo>
                <a:cubicBezTo>
                  <a:pt x="387437" y="448486"/>
                  <a:pt x="168204" y="1198831"/>
                  <a:pt x="0" y="1425635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778214" y="1935956"/>
            <a:ext cx="1664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Julia code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696828" y="4536089"/>
            <a:ext cx="1780325" cy="18030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trike="dblStrike" dirty="0" err="1" smtClean="0">
                <a:solidFill>
                  <a:srgbClr val="000000"/>
                </a:solidFill>
              </a:rPr>
              <a:t>IPython</a:t>
            </a:r>
            <a:endParaRPr lang="en-US" sz="2800" strike="dblStrike" dirty="0" smtClean="0">
              <a:solidFill>
                <a:srgbClr val="000000"/>
              </a:solidFill>
            </a:endParaRPr>
          </a:p>
          <a:p>
            <a:pPr algn="ctr"/>
            <a:r>
              <a:rPr lang="en-US" sz="2800" dirty="0" err="1" smtClean="0">
                <a:solidFill>
                  <a:srgbClr val="FF0000"/>
                </a:solidFill>
              </a:rPr>
              <a:t>Jupyter</a:t>
            </a:r>
            <a:endParaRPr lang="en-US" sz="2800" dirty="0">
              <a:solidFill>
                <a:srgbClr val="FF0000"/>
              </a:solidFill>
            </a:endParaRP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Web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Server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262353" y="4536089"/>
            <a:ext cx="1780325" cy="1803096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0000FF"/>
                </a:solidFill>
              </a:rPr>
              <a:t>IJulia</a:t>
            </a:r>
            <a:endParaRPr lang="en-US" sz="2800" dirty="0">
              <a:solidFill>
                <a:srgbClr val="0000FF"/>
              </a:solidFill>
            </a:endParaRPr>
          </a:p>
          <a:p>
            <a:pPr algn="ctr"/>
            <a:r>
              <a:rPr lang="en-US" sz="2800" dirty="0" smtClean="0">
                <a:solidFill>
                  <a:srgbClr val="0000FF"/>
                </a:solidFill>
              </a:rPr>
              <a:t>kernel</a:t>
            </a:r>
          </a:p>
          <a:p>
            <a:pPr algn="ctr"/>
            <a:endParaRPr lang="en-US" sz="2800" dirty="0">
              <a:solidFill>
                <a:srgbClr val="FF0000"/>
              </a:solidFill>
            </a:endParaRPr>
          </a:p>
          <a:p>
            <a:pPr algn="ctr"/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934854" y="4762894"/>
            <a:ext cx="761974" cy="2268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934854" y="5516321"/>
            <a:ext cx="761974" cy="2268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10114" y="4328743"/>
            <a:ext cx="681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HTTP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937110">
            <a:off x="3957534" y="4840809"/>
            <a:ext cx="64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code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937110">
            <a:off x="3959475" y="5604595"/>
            <a:ext cx="736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HTML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+ JS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08476" y="414407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0000FF"/>
                </a:solidFill>
              </a:rPr>
              <a:t>ZeroMQ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477153" y="5119394"/>
            <a:ext cx="7852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493473" y="5838794"/>
            <a:ext cx="7852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76985" y="5085374"/>
            <a:ext cx="64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code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91245" y="5793434"/>
            <a:ext cx="8130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multi-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media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results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0963" y="5614334"/>
            <a:ext cx="1317001" cy="54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71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7036"/>
            <a:ext cx="8229600" cy="1143000"/>
          </a:xfrm>
        </p:spPr>
        <p:txBody>
          <a:bodyPr/>
          <a:lstStyle/>
          <a:p>
            <a:r>
              <a:rPr lang="en-US" sz="4000" dirty="0" err="1" smtClean="0">
                <a:solidFill>
                  <a:srgbClr val="FF0000"/>
                </a:solidFill>
                <a:latin typeface="Courier"/>
                <a:cs typeface="Courier"/>
              </a:rPr>
              <a:t>goto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live </a:t>
            </a:r>
            <a:r>
              <a:rPr lang="en-US" dirty="0" err="1" smtClean="0">
                <a:solidFill>
                  <a:srgbClr val="FF0000"/>
                </a:solidFill>
              </a:rPr>
              <a:t>IJulia</a:t>
            </a:r>
            <a:r>
              <a:rPr lang="en-US" dirty="0" smtClean="0">
                <a:solidFill>
                  <a:srgbClr val="FF0000"/>
                </a:solidFill>
              </a:rPr>
              <a:t> notebook</a:t>
            </a:r>
            <a:r>
              <a:rPr lang="en-US" dirty="0" smtClean="0"/>
              <a:t> demo…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690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257" y="2474642"/>
            <a:ext cx="8229600" cy="1143000"/>
          </a:xfrm>
        </p:spPr>
        <p:txBody>
          <a:bodyPr/>
          <a:lstStyle/>
          <a:p>
            <a:r>
              <a:rPr lang="en-US" dirty="0" smtClean="0"/>
              <a:t>Why </a:t>
            </a:r>
            <a:r>
              <a:rPr lang="en-US" dirty="0" smtClean="0">
                <a:solidFill>
                  <a:srgbClr val="FF0000"/>
                </a:solidFill>
              </a:rPr>
              <a:t>is</a:t>
            </a:r>
            <a:r>
              <a:rPr lang="en-US" dirty="0" smtClean="0"/>
              <a:t> Julia fast?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447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257" y="2474642"/>
            <a:ext cx="8229600" cy="1143000"/>
          </a:xfrm>
        </p:spPr>
        <p:txBody>
          <a:bodyPr/>
          <a:lstStyle/>
          <a:p>
            <a:r>
              <a:rPr lang="en-US" strike="sngStrike" dirty="0" smtClean="0"/>
              <a:t>Why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is</a:t>
            </a:r>
            <a:r>
              <a:rPr lang="en-US" dirty="0" smtClean="0"/>
              <a:t> Julia fast?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131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848"/>
            <a:ext cx="8539914" cy="77870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Julia performance on synthetic benchmarks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0819"/>
            <a:ext cx="9048158" cy="51297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71825" y="746466"/>
            <a:ext cx="6516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 loops, recursion, etc., implemented in most straightforward style 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37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134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about </a:t>
            </a:r>
            <a:r>
              <a:rPr lang="en-US" dirty="0" smtClean="0">
                <a:solidFill>
                  <a:srgbClr val="FF0000"/>
                </a:solidFill>
              </a:rPr>
              <a:t>real problems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compared to </a:t>
            </a:r>
            <a:r>
              <a:rPr lang="en-US" dirty="0" smtClean="0">
                <a:solidFill>
                  <a:srgbClr val="0000FF"/>
                </a:solidFill>
              </a:rPr>
              <a:t>highly optimized </a:t>
            </a:r>
            <a:r>
              <a:rPr lang="en-US" dirty="0" smtClean="0"/>
              <a:t>code?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187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838"/>
            <a:ext cx="8229600" cy="89505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Where I’m coming from…</a:t>
            </a:r>
            <a:br>
              <a:rPr lang="en-US" dirty="0" smtClean="0"/>
            </a:br>
            <a:r>
              <a:rPr lang="en-US" sz="2700" dirty="0" smtClean="0"/>
              <a:t>[ </a:t>
            </a:r>
            <a:r>
              <a:rPr lang="en-US" sz="2700" dirty="0" err="1" smtClean="0"/>
              <a:t>google</a:t>
            </a:r>
            <a:r>
              <a:rPr lang="en-US" sz="2700" dirty="0" smtClean="0"/>
              <a:t> “Steven Johnson MIT” ]</a:t>
            </a:r>
            <a:endParaRPr lang="en-US" sz="27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15" y="2329518"/>
            <a:ext cx="2119661" cy="6872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309" y="2900447"/>
            <a:ext cx="3092393" cy="14998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874" y="1665723"/>
            <a:ext cx="2808973" cy="4004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599105" y="1217118"/>
            <a:ext cx="1771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</a:rPr>
              <a:t>Nanophotonics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06631" y="5752897"/>
            <a:ext cx="17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jdj.mit.edu</a:t>
            </a:r>
            <a:r>
              <a:rPr lang="en-US" dirty="0" smtClean="0"/>
              <a:t>/book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6931" y="1095871"/>
            <a:ext cx="51313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Computational software you may know…</a:t>
            </a:r>
          </a:p>
          <a:p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… mainly C/C++ libraries &amp; software …</a:t>
            </a:r>
          </a:p>
          <a:p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	… often with Python interfaces …</a:t>
            </a:r>
          </a:p>
          <a:p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                                               </a:t>
            </a:r>
            <a:r>
              <a:rPr lang="en-US" dirty="0">
                <a:solidFill>
                  <a:srgbClr val="0000FF"/>
                </a:solidFill>
              </a:rPr>
              <a:t>(&amp; </a:t>
            </a:r>
            <a:r>
              <a:rPr lang="en-US" dirty="0" err="1">
                <a:solidFill>
                  <a:srgbClr val="0000FF"/>
                </a:solidFill>
              </a:rPr>
              <a:t>Matlab</a:t>
            </a:r>
            <a:r>
              <a:rPr lang="en-US" dirty="0">
                <a:solidFill>
                  <a:srgbClr val="0000FF"/>
                </a:solidFill>
              </a:rPr>
              <a:t> &amp; Scheme &amp; …)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1215" y="3050222"/>
            <a:ext cx="147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www.fftw.org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75194" y="2475415"/>
            <a:ext cx="1788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jdj.mit.edu</a:t>
            </a:r>
            <a:r>
              <a:rPr lang="en-US" dirty="0" smtClean="0"/>
              <a:t>/</a:t>
            </a:r>
            <a:r>
              <a:rPr lang="en-US" dirty="0" err="1" smtClean="0"/>
              <a:t>nlopt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085" y="3751730"/>
            <a:ext cx="2057109" cy="205710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7200" y="3707170"/>
            <a:ext cx="182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jdj.mit.edu</a:t>
            </a:r>
            <a:r>
              <a:rPr lang="en-US" dirty="0" smtClean="0"/>
              <a:t>/</a:t>
            </a:r>
            <a:r>
              <a:rPr lang="en-US" dirty="0" err="1" smtClean="0"/>
              <a:t>meep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640425" y="4973848"/>
            <a:ext cx="30569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</a:rPr>
              <a:t>erf</a:t>
            </a:r>
            <a:r>
              <a:rPr lang="en-US" sz="2400" dirty="0" smtClean="0">
                <a:solidFill>
                  <a:srgbClr val="0000FF"/>
                </a:solidFill>
              </a:rPr>
              <a:t>(z) </a:t>
            </a:r>
            <a:r>
              <a:rPr lang="en-US" sz="2400" dirty="0" smtClean="0"/>
              <a:t>(and </a:t>
            </a:r>
            <a:r>
              <a:rPr lang="en-US" sz="2400" dirty="0" err="1" smtClean="0"/>
              <a:t>erfc</a:t>
            </a:r>
            <a:r>
              <a:rPr lang="en-US" sz="2400" dirty="0" smtClean="0"/>
              <a:t>, </a:t>
            </a:r>
            <a:r>
              <a:rPr lang="en-US" sz="2400" dirty="0" err="1" smtClean="0"/>
              <a:t>erfi</a:t>
            </a:r>
            <a:r>
              <a:rPr lang="en-US" sz="2400" dirty="0" smtClean="0"/>
              <a:t>, …)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in </a:t>
            </a:r>
            <a:r>
              <a:rPr lang="en-US" sz="2400" dirty="0" err="1" smtClean="0"/>
              <a:t>SciPy</a:t>
            </a:r>
            <a:r>
              <a:rPr lang="en-US" sz="2400" dirty="0" smtClean="0"/>
              <a:t> 0.12+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22266" y="6346490"/>
            <a:ext cx="8342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Confession: </a:t>
            </a:r>
            <a:r>
              <a:rPr lang="en-US" sz="2000" dirty="0" smtClean="0">
                <a:solidFill>
                  <a:srgbClr val="0000FF"/>
                </a:solidFill>
              </a:rPr>
              <a:t>I’ve used Python’s internal C API more than I’ve coded in Python…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2551" y="5646453"/>
            <a:ext cx="246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&amp; other EM simulators…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772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1430"/>
            <a:ext cx="8229600" cy="1143000"/>
          </a:xfrm>
        </p:spPr>
        <p:txBody>
          <a:bodyPr/>
          <a:lstStyle/>
          <a:p>
            <a:r>
              <a:rPr lang="en-US" dirty="0" smtClean="0"/>
              <a:t>Special Functions in Julia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05113" y="1267730"/>
            <a:ext cx="7609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Special functions s(x): </a:t>
            </a:r>
            <a:r>
              <a:rPr lang="en-US" dirty="0" smtClean="0">
                <a:solidFill>
                  <a:srgbClr val="0000FF"/>
                </a:solidFill>
              </a:rPr>
              <a:t>classic case that cannot be </a:t>
            </a:r>
            <a:r>
              <a:rPr lang="en-US" dirty="0" err="1" smtClean="0">
                <a:solidFill>
                  <a:srgbClr val="0000FF"/>
                </a:solidFill>
              </a:rPr>
              <a:t>vectorized</a:t>
            </a:r>
            <a:r>
              <a:rPr lang="en-US" dirty="0" smtClean="0">
                <a:solidFill>
                  <a:srgbClr val="0000FF"/>
                </a:solidFill>
              </a:rPr>
              <a:t> well</a:t>
            </a:r>
          </a:p>
          <a:p>
            <a:r>
              <a:rPr lang="en-US" dirty="0"/>
              <a:t>	</a:t>
            </a:r>
            <a:r>
              <a:rPr lang="en-US" dirty="0" smtClean="0"/>
              <a:t>				… switch between various polynomials depending on 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37273" y="2141498"/>
            <a:ext cx="92914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Many of Julia’s special functions come from the usual C/Fortran libraries,</a:t>
            </a:r>
          </a:p>
          <a:p>
            <a:pPr algn="ctr"/>
            <a:r>
              <a:rPr lang="en-US" sz="2400" dirty="0" smtClean="0"/>
              <a:t>but </a:t>
            </a:r>
            <a:r>
              <a:rPr lang="en-US" sz="2400" dirty="0" smtClean="0">
                <a:solidFill>
                  <a:srgbClr val="0000FF"/>
                </a:solidFill>
              </a:rPr>
              <a:t>some </a:t>
            </a:r>
            <a:r>
              <a:rPr lang="en-US" sz="2400" dirty="0" smtClean="0"/>
              <a:t>are written in </a:t>
            </a:r>
            <a:r>
              <a:rPr lang="en-US" sz="2400" dirty="0" smtClean="0">
                <a:solidFill>
                  <a:srgbClr val="0000FF"/>
                </a:solidFill>
              </a:rPr>
              <a:t>pure Julia </a:t>
            </a:r>
            <a:r>
              <a:rPr lang="en-US" sz="2400" dirty="0" smtClean="0"/>
              <a:t>code.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41886" y="3180686"/>
            <a:ext cx="86408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Pure Julia </a:t>
            </a:r>
            <a:r>
              <a:rPr lang="en-US" sz="2000" dirty="0" err="1" smtClean="0">
                <a:solidFill>
                  <a:srgbClr val="0000FF"/>
                </a:solidFill>
              </a:rPr>
              <a:t>erfinv</a:t>
            </a:r>
            <a:r>
              <a:rPr lang="en-US" sz="2000" dirty="0" smtClean="0">
                <a:solidFill>
                  <a:srgbClr val="0000FF"/>
                </a:solidFill>
              </a:rPr>
              <a:t>(x) </a:t>
            </a:r>
            <a:r>
              <a:rPr lang="en-US" sz="2000" dirty="0" smtClean="0"/>
              <a:t>[ = </a:t>
            </a:r>
            <a:r>
              <a:rPr lang="en-US" sz="2000" dirty="0" err="1" smtClean="0"/>
              <a:t>erf</a:t>
            </a:r>
            <a:r>
              <a:rPr lang="en-US" sz="2000" baseline="30000" dirty="0" smtClean="0"/>
              <a:t>–1</a:t>
            </a:r>
            <a:r>
              <a:rPr lang="en-US" sz="2000" dirty="0" smtClean="0"/>
              <a:t>(x) ]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	3</a:t>
            </a:r>
            <a:r>
              <a:rPr lang="en-US" sz="2000" dirty="0">
                <a:solidFill>
                  <a:srgbClr val="FF0000"/>
                </a:solidFill>
              </a:rPr>
              <a:t>–4× faster than </a:t>
            </a:r>
            <a:r>
              <a:rPr lang="en-US" sz="2000" dirty="0" err="1">
                <a:solidFill>
                  <a:srgbClr val="FF0000"/>
                </a:solidFill>
              </a:rPr>
              <a:t>Matlab’s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FF0000"/>
                </a:solidFill>
              </a:rPr>
              <a:t>2–3× faster than </a:t>
            </a:r>
            <a:r>
              <a:rPr lang="en-US" sz="2000" dirty="0" err="1">
                <a:solidFill>
                  <a:srgbClr val="FF0000"/>
                </a:solidFill>
              </a:rPr>
              <a:t>SciPy’s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(Fortran </a:t>
            </a:r>
            <a:r>
              <a:rPr lang="en-US" sz="2000" dirty="0" err="1"/>
              <a:t>Cephes</a:t>
            </a:r>
            <a:r>
              <a:rPr lang="en-US" sz="2000" dirty="0"/>
              <a:t>).</a:t>
            </a:r>
          </a:p>
          <a:p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41886" y="3985542"/>
            <a:ext cx="79834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Pure Julia </a:t>
            </a:r>
            <a:r>
              <a:rPr lang="en-US" sz="2000" dirty="0" err="1" smtClean="0">
                <a:solidFill>
                  <a:srgbClr val="0000FF"/>
                </a:solidFill>
              </a:rPr>
              <a:t>polygamma</a:t>
            </a:r>
            <a:r>
              <a:rPr lang="en-US" sz="2000" dirty="0" smtClean="0">
                <a:solidFill>
                  <a:srgbClr val="0000FF"/>
                </a:solidFill>
              </a:rPr>
              <a:t>(m, z) </a:t>
            </a:r>
            <a:r>
              <a:rPr lang="en-US" sz="2000" dirty="0" smtClean="0"/>
              <a:t>[ = (m+1)</a:t>
            </a:r>
            <a:r>
              <a:rPr lang="en-US" sz="2000" baseline="30000" dirty="0" err="1" smtClean="0"/>
              <a:t>th</a:t>
            </a:r>
            <a:r>
              <a:rPr lang="en-US" sz="2000" dirty="0" smtClean="0"/>
              <a:t> derivative of the </a:t>
            </a:r>
            <a:r>
              <a:rPr lang="en-US" sz="2000" dirty="0" err="1" smtClean="0"/>
              <a:t>ln</a:t>
            </a:r>
            <a:r>
              <a:rPr lang="en-US" sz="2000" dirty="0" smtClean="0"/>
              <a:t> </a:t>
            </a:r>
            <a:r>
              <a:rPr lang="el-GR" sz="2000" dirty="0" smtClean="0"/>
              <a:t>Γ</a:t>
            </a:r>
            <a:r>
              <a:rPr lang="en-US" sz="2000" dirty="0" smtClean="0"/>
              <a:t> function ]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 </a:t>
            </a:r>
            <a:r>
              <a:rPr lang="en-US" sz="2000" dirty="0" smtClean="0">
                <a:solidFill>
                  <a:srgbClr val="FF0000"/>
                </a:solidFill>
              </a:rPr>
              <a:t>    ~ 2× </a:t>
            </a:r>
            <a:r>
              <a:rPr lang="en-US" sz="2000" dirty="0">
                <a:solidFill>
                  <a:srgbClr val="FF0000"/>
                </a:solidFill>
              </a:rPr>
              <a:t>faster than </a:t>
            </a:r>
            <a:r>
              <a:rPr lang="en-US" sz="2000" dirty="0" err="1">
                <a:solidFill>
                  <a:srgbClr val="FF0000"/>
                </a:solidFill>
              </a:rPr>
              <a:t>SciPy’s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(C/Fortran) for real </a:t>
            </a:r>
            <a:r>
              <a:rPr lang="en-US" sz="2000" i="1" dirty="0"/>
              <a:t>z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                    … and unlike </a:t>
            </a:r>
            <a:r>
              <a:rPr lang="en-US" sz="2000" dirty="0" err="1" smtClean="0"/>
              <a:t>SciPy’s</a:t>
            </a:r>
            <a:r>
              <a:rPr lang="en-US" sz="2000" dirty="0" smtClean="0"/>
              <a:t>, </a:t>
            </a:r>
            <a:r>
              <a:rPr lang="en-US" sz="2000" i="1" dirty="0" smtClean="0"/>
              <a:t>same</a:t>
            </a:r>
            <a:r>
              <a:rPr lang="en-US" sz="2000" dirty="0" smtClean="0"/>
              <a:t> </a:t>
            </a:r>
            <a:r>
              <a:rPr lang="en-US" sz="2000" i="1" dirty="0" smtClean="0"/>
              <a:t>code</a:t>
            </a:r>
            <a:r>
              <a:rPr lang="en-US" sz="2000" dirty="0" smtClean="0"/>
              <a:t> supports complex argument </a:t>
            </a:r>
            <a:r>
              <a:rPr lang="en-US" sz="2000" i="1" dirty="0" smtClean="0"/>
              <a:t>z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36355" y="5263287"/>
            <a:ext cx="8862908" cy="138499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Julia code can actually be </a:t>
            </a:r>
            <a:r>
              <a:rPr lang="en-US" sz="2800" dirty="0" smtClean="0">
                <a:solidFill>
                  <a:srgbClr val="0000FF"/>
                </a:solidFill>
              </a:rPr>
              <a:t>faster</a:t>
            </a:r>
            <a:r>
              <a:rPr lang="en-US" sz="2800" dirty="0" smtClean="0"/>
              <a:t> than typical “optimized”</a:t>
            </a:r>
          </a:p>
          <a:p>
            <a:pPr algn="ctr"/>
            <a:r>
              <a:rPr lang="en-US" sz="2800" dirty="0" smtClean="0"/>
              <a:t>C/Fortran code, by using </a:t>
            </a:r>
            <a:r>
              <a:rPr lang="en-US" sz="2800" dirty="0" smtClean="0">
                <a:solidFill>
                  <a:srgbClr val="0000FF"/>
                </a:solidFill>
              </a:rPr>
              <a:t>techniques </a:t>
            </a:r>
            <a:r>
              <a:rPr lang="en-US" sz="2800" dirty="0" smtClean="0"/>
              <a:t>[</a:t>
            </a:r>
            <a:r>
              <a:rPr lang="en-US" sz="2800" dirty="0" err="1" smtClean="0"/>
              <a:t>metaprogramming</a:t>
            </a:r>
            <a:r>
              <a:rPr lang="en-US" sz="2800" dirty="0" smtClean="0"/>
              <a:t>/</a:t>
            </a:r>
            <a:r>
              <a:rPr lang="en-US" sz="2800" dirty="0" smtClean="0">
                <a:solidFill>
                  <a:srgbClr val="0000FF"/>
                </a:solidFill>
              </a:rPr>
              <a:t>code generation</a:t>
            </a:r>
            <a:r>
              <a:rPr lang="en-US" sz="2800" dirty="0" smtClean="0"/>
              <a:t>] that are </a:t>
            </a:r>
            <a:r>
              <a:rPr lang="en-US" sz="2800" dirty="0" smtClean="0">
                <a:solidFill>
                  <a:srgbClr val="0000FF"/>
                </a:solidFill>
              </a:rPr>
              <a:t>hard in a low-level language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4249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64"/>
            <a:ext cx="8229600" cy="912381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Pure-Julia FFT </a:t>
            </a:r>
            <a:r>
              <a:rPr lang="en-US" dirty="0" smtClean="0"/>
              <a:t>performance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59" y="883372"/>
            <a:ext cx="7629014" cy="589514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994117" y="3138707"/>
            <a:ext cx="771521" cy="1780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94117" y="4163723"/>
            <a:ext cx="3172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already comparable to FFTPACK</a:t>
            </a:r>
          </a:p>
          <a:p>
            <a:endParaRPr lang="en-US" dirty="0" smtClean="0"/>
          </a:p>
          <a:p>
            <a:r>
              <a:rPr lang="en-US" dirty="0" smtClean="0"/>
              <a:t>[ probably some tweaks to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inlining</a:t>
            </a:r>
            <a:r>
              <a:rPr lang="en-US" dirty="0" smtClean="0"/>
              <a:t> will make it better ]</a:t>
            </a:r>
          </a:p>
        </p:txBody>
      </p:sp>
      <p:sp>
        <p:nvSpPr>
          <p:cNvPr id="6" name="Rectangle 5"/>
          <p:cNvSpPr/>
          <p:nvPr/>
        </p:nvSpPr>
        <p:spPr>
          <a:xfrm>
            <a:off x="5994117" y="5578190"/>
            <a:ext cx="31458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FFTW 1.0-like </a:t>
            </a:r>
            <a:r>
              <a:rPr lang="en-US" dirty="0" smtClean="0"/>
              <a:t>code generation</a:t>
            </a:r>
          </a:p>
          <a:p>
            <a:r>
              <a:rPr lang="en-US" dirty="0"/>
              <a:t> </a:t>
            </a:r>
            <a:r>
              <a:rPr lang="en-US" dirty="0" smtClean="0"/>
              <a:t>      + recursion in </a:t>
            </a:r>
            <a:r>
              <a:rPr lang="en-US" dirty="0" smtClean="0">
                <a:solidFill>
                  <a:srgbClr val="0000FF"/>
                </a:solidFill>
              </a:rPr>
              <a:t>Julia</a:t>
            </a:r>
          </a:p>
          <a:p>
            <a:r>
              <a:rPr lang="en-US" dirty="0" smtClean="0"/>
              <a:t>~ </a:t>
            </a:r>
            <a:r>
              <a:rPr lang="en-US" dirty="0">
                <a:solidFill>
                  <a:srgbClr val="0000FF"/>
                </a:solidFill>
              </a:rPr>
              <a:t>1/3 lines of code </a:t>
            </a:r>
            <a:r>
              <a:rPr lang="en-US" dirty="0"/>
              <a:t>compared to</a:t>
            </a:r>
          </a:p>
          <a:p>
            <a:r>
              <a:rPr lang="en-US" dirty="0"/>
              <a:t>     </a:t>
            </a:r>
            <a:r>
              <a:rPr lang="en-US" dirty="0">
                <a:solidFill>
                  <a:srgbClr val="0000FF"/>
                </a:solidFill>
              </a:rPr>
              <a:t>FFTPACK</a:t>
            </a:r>
            <a:r>
              <a:rPr lang="en-US" dirty="0"/>
              <a:t>, more </a:t>
            </a:r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87494" y="2041241"/>
            <a:ext cx="2113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FFTW</a:t>
            </a:r>
            <a:r>
              <a:rPr lang="en-US" dirty="0" smtClean="0"/>
              <a:t>, MKL: “unfair” factor of ~2 from manual SIMD)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20938105">
            <a:off x="2472040" y="4495627"/>
            <a:ext cx="59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Julia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9961585">
            <a:off x="1914447" y="4387872"/>
            <a:ext cx="731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FFTPACK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706136">
            <a:off x="4033610" y="4396668"/>
            <a:ext cx="1193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</a:rPr>
              <a:t>FFTW w/o SIMD</a:t>
            </a:r>
            <a:endParaRPr lang="en-US" sz="1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559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257" y="2474642"/>
            <a:ext cx="8229600" cy="1143000"/>
          </a:xfrm>
        </p:spPr>
        <p:txBody>
          <a:bodyPr/>
          <a:lstStyle/>
          <a:p>
            <a:r>
              <a:rPr lang="en-US" dirty="0" smtClean="0"/>
              <a:t>Why </a:t>
            </a:r>
            <a:r>
              <a:rPr lang="en-US" dirty="0" smtClean="0">
                <a:solidFill>
                  <a:srgbClr val="FF0000"/>
                </a:solidFill>
              </a:rPr>
              <a:t>is</a:t>
            </a:r>
            <a:r>
              <a:rPr lang="en-US" dirty="0" smtClean="0"/>
              <a:t> Julia fast?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219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257" y="212511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Why </a:t>
            </a:r>
            <a:r>
              <a:rPr lang="en-US" dirty="0" smtClean="0">
                <a:solidFill>
                  <a:srgbClr val="FF0000"/>
                </a:solidFill>
              </a:rPr>
              <a:t>can </a:t>
            </a:r>
            <a:r>
              <a:rPr lang="en-US" dirty="0" smtClean="0"/>
              <a:t>Julia be fast?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12649" y="141534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trike="sngStrike" dirty="0" smtClean="0"/>
              <a:t>Why </a:t>
            </a:r>
            <a:r>
              <a:rPr lang="en-US" strike="sngStrike" dirty="0" smtClean="0">
                <a:solidFill>
                  <a:srgbClr val="FF0000"/>
                </a:solidFill>
              </a:rPr>
              <a:t>is</a:t>
            </a:r>
            <a:r>
              <a:rPr lang="en-US" strike="sngStrike" dirty="0" smtClean="0"/>
              <a:t> Julia fast?</a:t>
            </a:r>
            <a:endParaRPr lang="en-US" strike="sngStrike" dirty="0"/>
          </a:p>
        </p:txBody>
      </p:sp>
      <p:sp>
        <p:nvSpPr>
          <p:cNvPr id="4" name="TextBox 3"/>
          <p:cNvSpPr txBox="1"/>
          <p:nvPr/>
        </p:nvSpPr>
        <p:spPr>
          <a:xfrm>
            <a:off x="2120686" y="4032949"/>
            <a:ext cx="5149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(You can write slow code in any language, of course.)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9086" y="5554406"/>
            <a:ext cx="8103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 and couldn’t Python do the same thing?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40733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081"/>
            <a:ext cx="8229600" cy="1143000"/>
          </a:xfrm>
        </p:spPr>
        <p:txBody>
          <a:bodyPr/>
          <a:lstStyle/>
          <a:p>
            <a:r>
              <a:rPr lang="en-US" dirty="0" smtClean="0"/>
              <a:t>Type Inference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8173" y="1351499"/>
            <a:ext cx="895756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 generate </a:t>
            </a:r>
            <a:r>
              <a:rPr lang="en-US" sz="2400" dirty="0" smtClean="0">
                <a:solidFill>
                  <a:srgbClr val="0000FF"/>
                </a:solidFill>
              </a:rPr>
              <a:t>fast code for a function f(</a:t>
            </a:r>
            <a:r>
              <a:rPr lang="en-US" sz="2400" dirty="0" err="1" smtClean="0">
                <a:solidFill>
                  <a:srgbClr val="0000FF"/>
                </a:solidFill>
              </a:rPr>
              <a:t>x,y</a:t>
            </a:r>
            <a:r>
              <a:rPr lang="en-US" sz="2400" dirty="0" smtClean="0">
                <a:solidFill>
                  <a:srgbClr val="0000FF"/>
                </a:solidFill>
              </a:rPr>
              <a:t>)</a:t>
            </a:r>
            <a:r>
              <a:rPr lang="en-US" sz="2400" dirty="0" smtClean="0"/>
              <a:t>, the compiler needs to be able to </a:t>
            </a:r>
            <a:r>
              <a:rPr lang="en-US" sz="2400" dirty="0" smtClean="0">
                <a:solidFill>
                  <a:srgbClr val="FF0000"/>
                </a:solidFill>
              </a:rPr>
              <a:t>infer the types of variables in f</a:t>
            </a:r>
            <a:r>
              <a:rPr lang="en-US" sz="2400" dirty="0" smtClean="0"/>
              <a:t>, map them to hardware types (registers) where possible,</a:t>
            </a:r>
            <a:r>
              <a:rPr lang="en-US" sz="2400" dirty="0"/>
              <a:t>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rgbClr val="0000FF"/>
                </a:solidFill>
              </a:rPr>
              <a:t>call specialized code paths </a:t>
            </a:r>
            <a:r>
              <a:rPr lang="en-US" sz="2400" dirty="0" smtClean="0"/>
              <a:t>for those types (e.g. you want to inline +, but this depends on types).</a:t>
            </a:r>
          </a:p>
          <a:p>
            <a:endParaRPr lang="en-US" sz="2400" dirty="0"/>
          </a:p>
          <a:p>
            <a:r>
              <a:rPr lang="en-US" sz="2400" dirty="0" smtClean="0"/>
              <a:t>At compile-time, the compiler generally </a:t>
            </a:r>
            <a:r>
              <a:rPr lang="en-US" sz="2400" dirty="0" smtClean="0">
                <a:solidFill>
                  <a:srgbClr val="FF0000"/>
                </a:solidFill>
              </a:rPr>
              <a:t>only knows types of </a:t>
            </a:r>
            <a:r>
              <a:rPr lang="en-US" sz="2400" dirty="0" err="1" smtClean="0">
                <a:solidFill>
                  <a:srgbClr val="FF0000"/>
                </a:solidFill>
              </a:rPr>
              <a:t>x,y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0000FF"/>
                </a:solidFill>
              </a:rPr>
              <a:t>not values</a:t>
            </a:r>
            <a:r>
              <a:rPr lang="en-US" sz="2400" dirty="0" smtClean="0"/>
              <a:t>, and it needs to be able to cascade this information to infer types throughout f and in any functions called by f.</a:t>
            </a:r>
          </a:p>
          <a:p>
            <a:endParaRPr lang="en-US" sz="2400" dirty="0"/>
          </a:p>
          <a:p>
            <a:r>
              <a:rPr lang="en-US" sz="2400" dirty="0" smtClean="0">
                <a:solidFill>
                  <a:srgbClr val="FF0000"/>
                </a:solidFill>
              </a:rPr>
              <a:t>Julia and its standard library are designed so type inference is possible </a:t>
            </a:r>
            <a:r>
              <a:rPr lang="en-US" sz="2400" dirty="0" smtClean="0"/>
              <a:t>for code following straightforward rules.</a:t>
            </a:r>
          </a:p>
          <a:p>
            <a:endParaRPr lang="en-US" sz="2400" dirty="0" smtClean="0"/>
          </a:p>
          <a:p>
            <a:r>
              <a:rPr lang="en-US" sz="2400" dirty="0" smtClean="0"/>
              <a:t>	… sometimes this requires </a:t>
            </a:r>
            <a:r>
              <a:rPr lang="en-US" sz="2400" dirty="0" smtClean="0">
                <a:solidFill>
                  <a:srgbClr val="0000FF"/>
                </a:solidFill>
              </a:rPr>
              <a:t>subtle choices </a:t>
            </a:r>
            <a:r>
              <a:rPr lang="en-US" sz="2400" dirty="0" smtClean="0"/>
              <a:t>that would be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	</a:t>
            </a:r>
            <a:r>
              <a:rPr lang="en-US" sz="2400" dirty="0" smtClean="0">
                <a:solidFill>
                  <a:srgbClr val="0000FF"/>
                </a:solidFill>
              </a:rPr>
              <a:t>painful to retrofit </a:t>
            </a:r>
            <a:r>
              <a:rPr lang="en-US" sz="2400" dirty="0" smtClean="0"/>
              <a:t>onto an existing language.</a:t>
            </a:r>
          </a:p>
        </p:txBody>
      </p:sp>
    </p:spTree>
    <p:extLst>
      <p:ext uri="{BB962C8B-B14F-4D97-AF65-F5344CB8AC3E}">
        <p14:creationId xmlns:p14="http://schemas.microsoft.com/office/powerpoint/2010/main" val="4101568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244" y="-51590"/>
            <a:ext cx="8229600" cy="1143000"/>
          </a:xfrm>
        </p:spPr>
        <p:txBody>
          <a:bodyPr/>
          <a:lstStyle/>
          <a:p>
            <a:r>
              <a:rPr lang="en-US" dirty="0" smtClean="0"/>
              <a:t>Type Stability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7650" y="1091410"/>
            <a:ext cx="8120232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Key to predictable, understandable type inference: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• the </a:t>
            </a:r>
            <a:r>
              <a:rPr lang="en-US" sz="2800" dirty="0" smtClean="0">
                <a:solidFill>
                  <a:srgbClr val="FF0000"/>
                </a:solidFill>
              </a:rPr>
              <a:t>type of function’s return value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   should </a:t>
            </a:r>
            <a:r>
              <a:rPr lang="en-US" sz="2800" dirty="0" smtClean="0">
                <a:solidFill>
                  <a:srgbClr val="0000FF"/>
                </a:solidFill>
              </a:rPr>
              <a:t>only depend </a:t>
            </a:r>
            <a:r>
              <a:rPr lang="en-US" sz="2800" dirty="0" smtClean="0"/>
              <a:t>on the </a:t>
            </a:r>
            <a:r>
              <a:rPr lang="en-US" sz="2800" dirty="0" smtClean="0">
                <a:solidFill>
                  <a:srgbClr val="FF0000"/>
                </a:solidFill>
              </a:rPr>
              <a:t>types of its arguments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9129" y="2586490"/>
            <a:ext cx="7981701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counter-example in </a:t>
            </a:r>
            <a:r>
              <a:rPr lang="en-US" sz="2400" dirty="0" err="1" smtClean="0"/>
              <a:t>Matlab</a:t>
            </a:r>
            <a:r>
              <a:rPr lang="en-US" sz="2400" dirty="0" smtClean="0"/>
              <a:t> and GNU Octave:</a:t>
            </a:r>
          </a:p>
          <a:p>
            <a:endParaRPr lang="en-US" sz="2400" dirty="0"/>
          </a:p>
          <a:p>
            <a:r>
              <a:rPr lang="en-US" sz="2400" dirty="0" smtClean="0"/>
              <a:t>		  </a:t>
            </a:r>
            <a:r>
              <a:rPr lang="en-US" sz="2400" dirty="0" err="1" smtClean="0"/>
              <a:t>sqrt</a:t>
            </a:r>
            <a:r>
              <a:rPr lang="en-US" sz="2400" dirty="0" smtClean="0"/>
              <a:t>(1) == 1.0			— real floating-point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sqrt</a:t>
            </a:r>
            <a:r>
              <a:rPr lang="en-US" sz="2400" dirty="0" smtClean="0"/>
              <a:t>(–1) == 0.0+</a:t>
            </a:r>
            <a:r>
              <a:rPr lang="en-US" sz="2400" dirty="0" smtClean="0">
                <a:solidFill>
                  <a:srgbClr val="0000FF"/>
                </a:solidFill>
              </a:rPr>
              <a:t>1.0i</a:t>
            </a:r>
            <a:r>
              <a:rPr lang="en-US" sz="2400" dirty="0" smtClean="0"/>
              <a:t>	— complex floating-point</a:t>
            </a:r>
          </a:p>
          <a:p>
            <a:endParaRPr lang="en-US" sz="2400" dirty="0"/>
          </a:p>
          <a:p>
            <a:r>
              <a:rPr lang="en-US" sz="2400" dirty="0" smtClean="0"/>
              <a:t>Hence, any </a:t>
            </a:r>
            <a:r>
              <a:rPr lang="en-US" sz="2400" dirty="0" smtClean="0">
                <a:solidFill>
                  <a:srgbClr val="0000FF"/>
                </a:solidFill>
              </a:rPr>
              <a:t>non-vector code that calls </a:t>
            </a:r>
            <a:r>
              <a:rPr lang="en-US" sz="2400" dirty="0" err="1" smtClean="0">
                <a:solidFill>
                  <a:srgbClr val="0000FF"/>
                </a:solidFill>
              </a:rPr>
              <a:t>sqrt</a:t>
            </a:r>
            <a:r>
              <a:rPr lang="en-US" sz="2400" dirty="0" smtClean="0">
                <a:solidFill>
                  <a:srgbClr val="0000FF"/>
                </a:solidFill>
              </a:rPr>
              <a:t>(x) </a:t>
            </a:r>
            <a:r>
              <a:rPr lang="en-US" sz="2400" dirty="0" smtClean="0"/>
              <a:t>in </a:t>
            </a:r>
            <a:r>
              <a:rPr lang="en-US" sz="2400" dirty="0" err="1" smtClean="0"/>
              <a:t>Matlab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cannot be compiled </a:t>
            </a:r>
            <a:r>
              <a:rPr lang="en-US" sz="2400" dirty="0" smtClean="0"/>
              <a:t>to fast code </a:t>
            </a:r>
            <a:r>
              <a:rPr lang="en-US" sz="2400" dirty="0" smtClean="0">
                <a:solidFill>
                  <a:srgbClr val="0000FF"/>
                </a:solidFill>
              </a:rPr>
              <a:t>even if x is known to be real scalar </a:t>
            </a:r>
            <a:r>
              <a:rPr lang="en-US" sz="2400" dirty="0" smtClean="0"/>
              <a:t>— anything “touched” by the </a:t>
            </a:r>
            <a:r>
              <a:rPr lang="en-US" sz="2400" dirty="0" err="1" smtClean="0"/>
              <a:t>sqrt</a:t>
            </a:r>
            <a:r>
              <a:rPr lang="en-US" sz="2400" dirty="0" smtClean="0"/>
              <a:t>(x) is “poisoned” with an unknown type — unless the compiler knows x ≥ 0.</a:t>
            </a:r>
          </a:p>
          <a:p>
            <a:endParaRPr lang="en-US" sz="2400" dirty="0"/>
          </a:p>
          <a:p>
            <a:r>
              <a:rPr lang="en-US" sz="2400" dirty="0" smtClean="0"/>
              <a:t>Better to throw an exception for </a:t>
            </a:r>
            <a:r>
              <a:rPr lang="en-US" sz="2400" dirty="0" err="1" smtClean="0"/>
              <a:t>sqrt</a:t>
            </a:r>
            <a:r>
              <a:rPr lang="en-US" sz="2400" dirty="0" smtClean="0"/>
              <a:t>(–1), requiring </a:t>
            </a:r>
            <a:r>
              <a:rPr lang="en-US" sz="2400" dirty="0" err="1" smtClean="0"/>
              <a:t>sqrt</a:t>
            </a:r>
            <a:r>
              <a:rPr lang="en-US" sz="2400" dirty="0" smtClean="0"/>
              <a:t>(-1+0i).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9627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244" y="6665"/>
            <a:ext cx="8229600" cy="1143000"/>
          </a:xfrm>
        </p:spPr>
        <p:txBody>
          <a:bodyPr/>
          <a:lstStyle/>
          <a:p>
            <a:r>
              <a:rPr lang="en-US" dirty="0" smtClean="0"/>
              <a:t>Type Stability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7650" y="1149665"/>
            <a:ext cx="8120232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Key to predictable, understandable type-inference: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• the type of function’s return value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   should only depend on the types of its arguments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64173" y="2598141"/>
            <a:ext cx="82147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Common counter-examples in Python</a:t>
            </a:r>
          </a:p>
          <a:p>
            <a:endParaRPr lang="en-US" sz="2400" dirty="0"/>
          </a:p>
          <a:p>
            <a:r>
              <a:rPr lang="en-US" sz="2400" dirty="0" smtClean="0"/>
              <a:t>		</a:t>
            </a:r>
            <a:r>
              <a:rPr lang="en-US" sz="2400" dirty="0" smtClean="0">
                <a:solidFill>
                  <a:srgbClr val="FF0000"/>
                </a:solidFill>
              </a:rPr>
              <a:t>Typical idiom: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	foo(x) returns </a:t>
            </a:r>
            <a:r>
              <a:rPr lang="en-US" sz="2400" dirty="0" smtClean="0">
                <a:solidFill>
                  <a:srgbClr val="FF0000"/>
                </a:solidFill>
              </a:rPr>
              <a:t>y, or None </a:t>
            </a:r>
            <a:r>
              <a:rPr lang="en-US" sz="2400" dirty="0" smtClean="0"/>
              <a:t>if [exceptional condition]</a:t>
            </a:r>
          </a:p>
          <a:p>
            <a:endParaRPr lang="en-US" sz="2400" dirty="0" smtClean="0"/>
          </a:p>
          <a:p>
            <a:r>
              <a:rPr lang="en-US" sz="2400" dirty="0" smtClean="0"/>
              <a:t>[e.g. </a:t>
            </a:r>
            <a:r>
              <a:rPr lang="en-US" sz="2400" dirty="0" err="1" smtClean="0"/>
              <a:t>numpy.ma.notmasked_edges</a:t>
            </a:r>
            <a:r>
              <a:rPr lang="en-US" sz="2400" dirty="0" smtClean="0"/>
              <a:t>, </a:t>
            </a:r>
            <a:r>
              <a:rPr lang="en-US" sz="2400" dirty="0" err="1" smtClean="0"/>
              <a:t>scipy.constants.find</a:t>
            </a:r>
            <a:r>
              <a:rPr lang="en-US" sz="2400" dirty="0" smtClean="0"/>
              <a:t>, …]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Better: </a:t>
            </a:r>
            <a:r>
              <a:rPr lang="en-US" sz="2400" dirty="0">
                <a:solidFill>
                  <a:srgbClr val="0000FF"/>
                </a:solidFill>
              </a:rPr>
              <a:t>T</a:t>
            </a:r>
            <a:r>
              <a:rPr lang="en-US" sz="2400" dirty="0" smtClean="0">
                <a:solidFill>
                  <a:srgbClr val="0000FF"/>
                </a:solidFill>
              </a:rPr>
              <a:t>hrow an exception.</a:t>
            </a:r>
          </a:p>
        </p:txBody>
      </p:sp>
    </p:spTree>
    <p:extLst>
      <p:ext uri="{BB962C8B-B14F-4D97-AF65-F5344CB8AC3E}">
        <p14:creationId xmlns:p14="http://schemas.microsoft.com/office/powerpoint/2010/main" val="4286437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244" y="6665"/>
            <a:ext cx="8229600" cy="1143000"/>
          </a:xfrm>
        </p:spPr>
        <p:txBody>
          <a:bodyPr/>
          <a:lstStyle/>
          <a:p>
            <a:r>
              <a:rPr lang="en-US" dirty="0" smtClean="0"/>
              <a:t>Type Stability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7650" y="1149665"/>
            <a:ext cx="8120232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Key to predictable, understandable type-inference:</a:t>
            </a:r>
          </a:p>
          <a:p>
            <a:r>
              <a:rPr lang="en-US" sz="2800" dirty="0">
                <a:solidFill>
                  <a:srgbClr val="000000"/>
                </a:solidFill>
              </a:rPr>
              <a:t>	</a:t>
            </a:r>
            <a:r>
              <a:rPr lang="en-US" sz="2800" dirty="0" smtClean="0">
                <a:solidFill>
                  <a:srgbClr val="000000"/>
                </a:solidFill>
              </a:rPr>
              <a:t>• the type of function’s return value</a:t>
            </a:r>
          </a:p>
          <a:p>
            <a:r>
              <a:rPr lang="en-US" sz="2800" dirty="0">
                <a:solidFill>
                  <a:srgbClr val="000000"/>
                </a:solidFill>
              </a:rPr>
              <a:t>	</a:t>
            </a:r>
            <a:r>
              <a:rPr lang="en-US" sz="2800" dirty="0" smtClean="0">
                <a:solidFill>
                  <a:srgbClr val="000000"/>
                </a:solidFill>
              </a:rPr>
              <a:t>   should only depend on the types of its arguments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4173" y="2598141"/>
            <a:ext cx="8214742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counter-example in Python</a:t>
            </a:r>
          </a:p>
          <a:p>
            <a:endParaRPr lang="en-US" sz="2400" dirty="0"/>
          </a:p>
          <a:p>
            <a:r>
              <a:rPr lang="en-US" sz="2400" dirty="0" smtClean="0"/>
              <a:t>		</a:t>
            </a:r>
            <a:r>
              <a:rPr lang="en-US" sz="2400" dirty="0" smtClean="0">
                <a:solidFill>
                  <a:srgbClr val="FF0000"/>
                </a:solidFill>
              </a:rPr>
              <a:t>integer arithmetic</a:t>
            </a:r>
          </a:p>
          <a:p>
            <a:endParaRPr lang="en-US" sz="2400" dirty="0"/>
          </a:p>
          <a:p>
            <a:r>
              <a:rPr lang="en-US" sz="2400" dirty="0" smtClean="0">
                <a:solidFill>
                  <a:srgbClr val="0000FF"/>
                </a:solidFill>
              </a:rPr>
              <a:t>Integer arithmetic in Python automatically uses </a:t>
            </a:r>
            <a:r>
              <a:rPr lang="en-US" sz="2400" dirty="0" err="1" smtClean="0">
                <a:solidFill>
                  <a:srgbClr val="0000FF"/>
                </a:solidFill>
              </a:rPr>
              <a:t>bignums</a:t>
            </a:r>
            <a:endParaRPr lang="en-US" sz="2400" dirty="0" smtClean="0">
              <a:solidFill>
                <a:srgbClr val="0000FF"/>
              </a:solidFill>
            </a:endParaRPr>
          </a:p>
          <a:p>
            <a:r>
              <a:rPr lang="en-US" sz="2400" dirty="0" smtClean="0">
                <a:solidFill>
                  <a:srgbClr val="0000FF"/>
                </a:solidFill>
              </a:rPr>
              <a:t>to prevent overflow</a:t>
            </a:r>
            <a:r>
              <a:rPr lang="en-US" sz="2400" dirty="0" smtClean="0"/>
              <a:t>.  Unless the compiler can detect that</a:t>
            </a:r>
          </a:p>
          <a:p>
            <a:r>
              <a:rPr lang="en-US" sz="2400" dirty="0" smtClean="0"/>
              <a:t>overflow is impossible [which </a:t>
            </a:r>
            <a:r>
              <a:rPr lang="en-US" sz="2400" dirty="0" smtClean="0">
                <a:solidFill>
                  <a:srgbClr val="FF0000"/>
                </a:solidFill>
              </a:rPr>
              <a:t>may be detectable sometimes!</a:t>
            </a:r>
            <a:r>
              <a:rPr lang="en-US" sz="2400" dirty="0" smtClean="0"/>
              <a:t>],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integers can’t be compiled to integer registers </a:t>
            </a:r>
            <a:r>
              <a:rPr lang="en-US" sz="2400" dirty="0" smtClean="0"/>
              <a:t>&amp; </a:t>
            </a:r>
            <a:r>
              <a:rPr lang="en-US" sz="2400" dirty="0" err="1" smtClean="0"/>
              <a:t>hw</a:t>
            </a:r>
            <a:r>
              <a:rPr lang="en-US" sz="2400" dirty="0" smtClean="0"/>
              <a:t> arithmetic.</a:t>
            </a:r>
          </a:p>
          <a:p>
            <a:endParaRPr lang="en-US" sz="2400" dirty="0"/>
          </a:p>
          <a:p>
            <a:r>
              <a:rPr lang="en-US" sz="2400" b="1" dirty="0" smtClean="0">
                <a:solidFill>
                  <a:srgbClr val="FF0000"/>
                </a:solidFill>
              </a:rPr>
              <a:t>Julia tradeoff:</a:t>
            </a:r>
            <a:r>
              <a:rPr lang="en-US" sz="2400" dirty="0" smtClean="0"/>
              <a:t> default </a:t>
            </a:r>
            <a:r>
              <a:rPr lang="en-US" sz="2400" dirty="0" smtClean="0">
                <a:solidFill>
                  <a:srgbClr val="FF0000"/>
                </a:solidFill>
              </a:rPr>
              <a:t>integers are 64-bit</a:t>
            </a:r>
            <a:r>
              <a:rPr lang="en-US" sz="2400" dirty="0" smtClean="0"/>
              <a:t>, overflow possible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  … use explicit </a:t>
            </a:r>
            <a:r>
              <a:rPr lang="en-US" sz="2400" dirty="0" err="1" smtClean="0"/>
              <a:t>BigInt</a:t>
            </a:r>
            <a:r>
              <a:rPr lang="en-US" sz="2400" dirty="0" smtClean="0"/>
              <a:t> type if you are doing number theory.</a:t>
            </a:r>
          </a:p>
        </p:txBody>
      </p:sp>
    </p:spTree>
    <p:extLst>
      <p:ext uri="{BB962C8B-B14F-4D97-AF65-F5344CB8AC3E}">
        <p14:creationId xmlns:p14="http://schemas.microsoft.com/office/powerpoint/2010/main" val="938726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7036"/>
            <a:ext cx="8229600" cy="1143000"/>
          </a:xfrm>
        </p:spPr>
        <p:txBody>
          <a:bodyPr/>
          <a:lstStyle/>
          <a:p>
            <a:r>
              <a:rPr lang="en-US" sz="4000" dirty="0" err="1" smtClean="0">
                <a:solidFill>
                  <a:srgbClr val="FF0000"/>
                </a:solidFill>
                <a:latin typeface="Courier"/>
                <a:cs typeface="Courier"/>
              </a:rPr>
              <a:t>goto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live </a:t>
            </a:r>
            <a:r>
              <a:rPr lang="en-US" dirty="0" err="1" smtClean="0">
                <a:solidFill>
                  <a:srgbClr val="FF0000"/>
                </a:solidFill>
              </a:rPr>
              <a:t>IJulia</a:t>
            </a:r>
            <a:r>
              <a:rPr lang="en-US" dirty="0" smtClean="0">
                <a:solidFill>
                  <a:srgbClr val="FF0000"/>
                </a:solidFill>
              </a:rPr>
              <a:t> notebook</a:t>
            </a:r>
            <a:r>
              <a:rPr lang="en-US" dirty="0" smtClean="0"/>
              <a:t> demo…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858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5141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Julia: </a:t>
            </a:r>
            <a:r>
              <a:rPr lang="en-US" dirty="0" smtClean="0"/>
              <a:t>fun, fast, and</a:t>
            </a:r>
            <a:br>
              <a:rPr lang="en-US" dirty="0" smtClean="0"/>
            </a:br>
            <a:r>
              <a:rPr lang="en-US" dirty="0" smtClean="0"/>
              <a:t>you don’t lose your Python stuff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New languages are always a risk…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…bu</a:t>
            </a:r>
            <a:r>
              <a:rPr lang="en-US" dirty="0" smtClean="0"/>
              <a:t>t m</a:t>
            </a:r>
            <a:r>
              <a:rPr lang="en-US" dirty="0" smtClean="0"/>
              <a:t>aybe </a:t>
            </a:r>
            <a:r>
              <a:rPr lang="en-US" dirty="0" smtClean="0"/>
              <a:t>not doomed?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08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05207" y="4878487"/>
            <a:ext cx="9049933" cy="769441"/>
            <a:chOff x="105207" y="4878487"/>
            <a:chExt cx="9049933" cy="769441"/>
          </a:xfrm>
        </p:grpSpPr>
        <p:sp>
          <p:nvSpPr>
            <p:cNvPr id="16" name="TextBox 15"/>
            <p:cNvSpPr txBox="1"/>
            <p:nvPr/>
          </p:nvSpPr>
          <p:spPr>
            <a:xfrm>
              <a:off x="105207" y="4878487"/>
              <a:ext cx="724366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/>
                <a:t>First reaction: </a:t>
              </a:r>
              <a:r>
                <a:rPr lang="en-US" sz="4400" b="1" dirty="0" smtClean="0">
                  <a:solidFill>
                    <a:srgbClr val="0000FF"/>
                  </a:solidFill>
                </a:rPr>
                <a:t>You’re doomed</a:t>
              </a:r>
              <a:r>
                <a:rPr lang="en-US" sz="4400" b="1" dirty="0" smtClean="0"/>
                <a:t>.</a:t>
              </a:r>
              <a:endParaRPr lang="en-US" sz="44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188545" y="4956467"/>
              <a:ext cx="19665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[ </a:t>
              </a:r>
              <a:r>
                <a:rPr lang="en-US" dirty="0" smtClean="0">
                  <a:solidFill>
                    <a:srgbClr val="FF0000"/>
                  </a:solidFill>
                </a:rPr>
                <a:t>usual fate </a:t>
              </a:r>
              <a:r>
                <a:rPr lang="en-US" dirty="0" smtClean="0"/>
                <a:t>of all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</a:t>
              </a:r>
              <a:r>
                <a:rPr lang="en-US" dirty="0" smtClean="0">
                  <a:solidFill>
                    <a:srgbClr val="FF0000"/>
                  </a:solidFill>
                </a:rPr>
                <a:t>new languages </a:t>
              </a:r>
              <a:r>
                <a:rPr lang="en-US" dirty="0" smtClean="0"/>
                <a:t>]</a:t>
              </a: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978"/>
            <a:ext cx="8229600" cy="797044"/>
          </a:xfrm>
        </p:spPr>
        <p:txBody>
          <a:bodyPr/>
          <a:lstStyle/>
          <a:p>
            <a:r>
              <a:rPr lang="en-US" dirty="0" smtClean="0"/>
              <a:t>A new programming language?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39" y="1697918"/>
            <a:ext cx="1285228" cy="1285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467" y="2505321"/>
            <a:ext cx="1320837" cy="13208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5354" y="1283958"/>
            <a:ext cx="1233950" cy="1233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0445" y="1908269"/>
            <a:ext cx="1828916" cy="12192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0427" y="1150987"/>
            <a:ext cx="3869471" cy="2616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32990" y="3469266"/>
            <a:ext cx="1738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err="1" smtClean="0">
                <a:solidFill>
                  <a:srgbClr val="FF0000"/>
                </a:solidFill>
              </a:rPr>
              <a:t>julialang.org</a:t>
            </a:r>
            <a:endParaRPr lang="en-US" sz="2400" u="sng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6611" y="4045691"/>
            <a:ext cx="420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[begun 2009, “0.1” in 2013, ~20k commits]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40445" y="1550076"/>
            <a:ext cx="1473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Alan Edelman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7489" y="1328586"/>
            <a:ext cx="1456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Jeff </a:t>
            </a:r>
            <a:r>
              <a:rPr lang="en-US" dirty="0" err="1" smtClean="0">
                <a:solidFill>
                  <a:srgbClr val="0000FF"/>
                </a:solidFill>
              </a:rPr>
              <a:t>Bezanson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51059" y="938002"/>
            <a:ext cx="112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Viral Shah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50251" y="3784447"/>
            <a:ext cx="1692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Stefan </a:t>
            </a:r>
            <a:r>
              <a:rPr lang="en-US" dirty="0" err="1" smtClean="0">
                <a:solidFill>
                  <a:srgbClr val="0000FF"/>
                </a:solidFill>
              </a:rPr>
              <a:t>Karpinski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0309" y="4230357"/>
            <a:ext cx="3716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[ 17+ developers with 100+ commits ]</a:t>
            </a:r>
            <a:endParaRPr lang="en-US" dirty="0">
              <a:solidFill>
                <a:srgbClr val="0000FF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913267" y="5358291"/>
            <a:ext cx="7820203" cy="886123"/>
            <a:chOff x="913267" y="5358291"/>
            <a:chExt cx="7820203" cy="886123"/>
          </a:xfrm>
        </p:grpSpPr>
        <p:sp>
          <p:nvSpPr>
            <p:cNvPr id="18" name="TextBox 17"/>
            <p:cNvSpPr txBox="1"/>
            <p:nvPr/>
          </p:nvSpPr>
          <p:spPr>
            <a:xfrm>
              <a:off x="913267" y="5672720"/>
              <a:ext cx="2608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/>
                <a:t>… subsequently</a:t>
              </a:r>
              <a:r>
                <a:rPr lang="en-US" sz="2800" dirty="0" smtClean="0"/>
                <a:t>:</a:t>
              </a:r>
              <a:endParaRPr lang="en-US" sz="28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268285" y="5536528"/>
              <a:ext cx="446518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b="1" dirty="0" smtClean="0">
                  <a:solidFill>
                    <a:srgbClr val="FF0000"/>
                  </a:solidFill>
                </a:rPr>
                <a:t>… probably doomed</a:t>
              </a:r>
              <a:endParaRPr lang="en-US" sz="4000" dirty="0"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5002322" y="5358291"/>
              <a:ext cx="2152800" cy="0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826430" y="5967427"/>
            <a:ext cx="5321038" cy="821796"/>
            <a:chOff x="3826430" y="5967427"/>
            <a:chExt cx="5321038" cy="821796"/>
          </a:xfrm>
        </p:grpSpPr>
        <p:sp>
          <p:nvSpPr>
            <p:cNvPr id="20" name="Rectangle 19"/>
            <p:cNvSpPr/>
            <p:nvPr/>
          </p:nvSpPr>
          <p:spPr>
            <a:xfrm>
              <a:off x="3826430" y="6081337"/>
              <a:ext cx="532103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b="1" dirty="0" smtClean="0">
                  <a:solidFill>
                    <a:srgbClr val="FF0000"/>
                  </a:solidFill>
                </a:rPr>
                <a:t>… still might be doomed</a:t>
              </a:r>
              <a:endParaRPr lang="en-US" sz="4000" dirty="0"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4753645" y="5967427"/>
              <a:ext cx="3933155" cy="0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6693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1524"/>
            <a:ext cx="8229600" cy="829289"/>
          </a:xfrm>
        </p:spPr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35975" y="1770354"/>
            <a:ext cx="54529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Julia core team:</a:t>
            </a:r>
          </a:p>
          <a:p>
            <a:r>
              <a:rPr lang="en-US" sz="2400" dirty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Jeff </a:t>
            </a:r>
            <a:r>
              <a:rPr lang="en-US" sz="2400" dirty="0" err="1" smtClean="0">
                <a:solidFill>
                  <a:srgbClr val="FF0000"/>
                </a:solidFill>
              </a:rPr>
              <a:t>Bezanson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(MIT)</a:t>
            </a:r>
          </a:p>
          <a:p>
            <a:r>
              <a:rPr lang="en-US" sz="2400" dirty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Stefan </a:t>
            </a:r>
            <a:r>
              <a:rPr lang="en-US" sz="2400" dirty="0" err="1" smtClean="0">
                <a:solidFill>
                  <a:srgbClr val="FF0000"/>
                </a:solidFill>
              </a:rPr>
              <a:t>Karpinski</a:t>
            </a:r>
            <a:r>
              <a:rPr lang="en-US" sz="2400" dirty="0" smtClean="0"/>
              <a:t> (MIT)</a:t>
            </a:r>
            <a:endParaRPr lang="en-US" sz="2400" dirty="0"/>
          </a:p>
          <a:p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Viral Shah</a:t>
            </a:r>
          </a:p>
          <a:p>
            <a:r>
              <a:rPr lang="en-US" sz="2400" dirty="0" smtClean="0"/>
              <a:t>	</a:t>
            </a:r>
            <a:r>
              <a:rPr lang="en-US" sz="2400" i="1" dirty="0" smtClean="0"/>
              <a:t>…(17+ developers with 100+ commits)…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Prof. </a:t>
            </a:r>
            <a:r>
              <a:rPr lang="en-US" sz="2400" dirty="0" smtClean="0">
                <a:solidFill>
                  <a:srgbClr val="FF0000"/>
                </a:solidFill>
              </a:rPr>
              <a:t>Alan Edelman </a:t>
            </a:r>
            <a:r>
              <a:rPr lang="en-US" sz="2400" dirty="0" smtClean="0"/>
              <a:t>(MIT)</a:t>
            </a:r>
          </a:p>
        </p:txBody>
      </p:sp>
      <p:sp>
        <p:nvSpPr>
          <p:cNvPr id="6" name="Rectangle 5"/>
          <p:cNvSpPr/>
          <p:nvPr/>
        </p:nvSpPr>
        <p:spPr>
          <a:xfrm>
            <a:off x="528420" y="3257901"/>
            <a:ext cx="17383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hlinkClick r:id="rId2"/>
              </a:rPr>
              <a:t>julialang.org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43" y="1949651"/>
            <a:ext cx="1934736" cy="1308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3139" y="1153401"/>
            <a:ext cx="1285228" cy="12852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8367" y="1960804"/>
            <a:ext cx="1320837" cy="13208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5254" y="739441"/>
            <a:ext cx="1233950" cy="12339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3092" y="3646227"/>
            <a:ext cx="1828916" cy="12192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1783" y="4791303"/>
            <a:ext cx="1791231" cy="662756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451783" y="5412067"/>
            <a:ext cx="16372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hlinkClick r:id="rId2"/>
              </a:rPr>
              <a:t>ipython.org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03076" y="4885919"/>
            <a:ext cx="1391093" cy="139109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069968" y="6211669"/>
            <a:ext cx="1103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Matthias</a:t>
            </a:r>
          </a:p>
          <a:p>
            <a:pPr algn="ctr"/>
            <a:r>
              <a:rPr lang="en-US" dirty="0" err="1" smtClean="0"/>
              <a:t>Bussonier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44379" y="4570239"/>
            <a:ext cx="1558697" cy="155869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496051" y="6095462"/>
            <a:ext cx="1103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Fernando</a:t>
            </a:r>
          </a:p>
          <a:p>
            <a:pPr algn="ctr"/>
            <a:r>
              <a:rPr lang="en-US" dirty="0" smtClean="0"/>
              <a:t>Perez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94169" y="4700469"/>
            <a:ext cx="1480989" cy="148098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593959" y="6154351"/>
            <a:ext cx="85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Min RK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779732" y="5556822"/>
            <a:ext cx="1267444" cy="1200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&amp; </a:t>
            </a:r>
            <a:r>
              <a:rPr lang="en-US" sz="2400" dirty="0" err="1" smtClean="0">
                <a:solidFill>
                  <a:srgbClr val="FF0000"/>
                </a:solidFill>
              </a:rPr>
              <a:t>Shashi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sz="2400" dirty="0" err="1" smtClean="0">
                <a:solidFill>
                  <a:srgbClr val="FF0000"/>
                </a:solidFill>
              </a:rPr>
              <a:t>Gowda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smtClean="0"/>
              <a:t> (</a:t>
            </a:r>
            <a:r>
              <a:rPr lang="en-US" sz="2400" dirty="0" err="1" smtClean="0"/>
              <a:t>GSoC</a:t>
            </a:r>
            <a:r>
              <a:rPr lang="en-US" sz="2400" dirty="0" smtClean="0"/>
              <a:t>)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2332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600826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but, in the meantime,</a:t>
            </a:r>
            <a:br>
              <a:rPr lang="en-US" sz="3600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I’m </a:t>
            </a:r>
            <a:r>
              <a:rPr lang="en-US" dirty="0" smtClean="0">
                <a:solidFill>
                  <a:srgbClr val="FF0000"/>
                </a:solidFill>
              </a:rPr>
              <a:t>having fun </a:t>
            </a:r>
            <a:r>
              <a:rPr lang="en-US" dirty="0" smtClean="0"/>
              <a:t>with it…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… and </a:t>
            </a:r>
            <a:r>
              <a:rPr lang="en-US" dirty="0" smtClean="0">
                <a:solidFill>
                  <a:srgbClr val="FF0000"/>
                </a:solidFill>
              </a:rPr>
              <a:t>it solves a real problem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</a:t>
            </a:r>
            <a:r>
              <a:rPr lang="en-US" dirty="0"/>
              <a:t> </a:t>
            </a:r>
            <a:r>
              <a:rPr lang="en-US" dirty="0" smtClean="0"/>
              <a:t>technical computing</a:t>
            </a:r>
            <a:br>
              <a:rPr lang="en-US" dirty="0" smtClean="0"/>
            </a:br>
            <a:r>
              <a:rPr lang="en-US" dirty="0" smtClean="0"/>
              <a:t>in high-level languages.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721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098"/>
            <a:ext cx="8229600" cy="995310"/>
          </a:xfrm>
        </p:spPr>
        <p:txBody>
          <a:bodyPr/>
          <a:lstStyle/>
          <a:p>
            <a:r>
              <a:rPr lang="en-US" dirty="0" smtClean="0"/>
              <a:t>The “Two-Language” Problem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089" y="1414765"/>
            <a:ext cx="8148384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Want a </a:t>
            </a:r>
            <a:r>
              <a:rPr lang="en-US" sz="2400" dirty="0" smtClean="0">
                <a:solidFill>
                  <a:srgbClr val="FF0000"/>
                </a:solidFill>
              </a:rPr>
              <a:t>high-level language </a:t>
            </a:r>
            <a:r>
              <a:rPr lang="en-US" sz="2400" dirty="0" smtClean="0"/>
              <a:t>that you can work with </a:t>
            </a:r>
            <a:r>
              <a:rPr lang="en-US" sz="2400" dirty="0" smtClean="0">
                <a:solidFill>
                  <a:srgbClr val="FF0000"/>
                </a:solidFill>
              </a:rPr>
              <a:t>interactively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= easy development, prototyping, exploration</a:t>
            </a:r>
          </a:p>
          <a:p>
            <a:r>
              <a:rPr lang="en-US" sz="2400" dirty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⇒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dynamically typed language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8256" y="2896372"/>
            <a:ext cx="89193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Plenty to choose from: </a:t>
            </a:r>
            <a:r>
              <a:rPr lang="en-US" sz="2800" dirty="0" smtClean="0">
                <a:solidFill>
                  <a:srgbClr val="0000FF"/>
                </a:solidFill>
              </a:rPr>
              <a:t>Python</a:t>
            </a:r>
            <a:r>
              <a:rPr lang="en-US" sz="2800" dirty="0" smtClean="0"/>
              <a:t>, </a:t>
            </a:r>
            <a:r>
              <a:rPr lang="en-US" sz="2800" dirty="0" err="1" smtClean="0">
                <a:solidFill>
                  <a:srgbClr val="0000FF"/>
                </a:solidFill>
              </a:rPr>
              <a:t>Matlab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/>
              <a:t>/ </a:t>
            </a:r>
            <a:r>
              <a:rPr lang="en-US" sz="2800" dirty="0" smtClean="0">
                <a:solidFill>
                  <a:srgbClr val="0000FF"/>
                </a:solidFill>
              </a:rPr>
              <a:t>Octave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0000FF"/>
                </a:solidFill>
              </a:rPr>
              <a:t>R</a:t>
            </a:r>
            <a:r>
              <a:rPr lang="en-US" sz="2800" dirty="0" smtClean="0"/>
              <a:t>, </a:t>
            </a:r>
            <a:r>
              <a:rPr lang="en-US" sz="2800" dirty="0" err="1" smtClean="0">
                <a:solidFill>
                  <a:srgbClr val="0000FF"/>
                </a:solidFill>
              </a:rPr>
              <a:t>Scilab</a:t>
            </a:r>
            <a:r>
              <a:rPr lang="en-US" sz="2800" dirty="0" smtClean="0"/>
              <a:t>, …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				</a:t>
            </a:r>
            <a:r>
              <a:rPr lang="en-US" sz="2800" dirty="0"/>
              <a:t> </a:t>
            </a:r>
            <a:r>
              <a:rPr lang="en-US" sz="2800" dirty="0" smtClean="0"/>
              <a:t>            </a:t>
            </a:r>
            <a:r>
              <a:rPr lang="en-US" sz="2000" dirty="0" smtClean="0"/>
              <a:t>(&amp; some of us even like </a:t>
            </a:r>
            <a:r>
              <a:rPr lang="en-US" sz="2000" dirty="0" smtClean="0">
                <a:solidFill>
                  <a:srgbClr val="0000FF"/>
                </a:solidFill>
              </a:rPr>
              <a:t>Scheme / Guile</a:t>
            </a:r>
            <a:r>
              <a:rPr lang="en-US" sz="2000" dirty="0" smtClean="0"/>
              <a:t>)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09338" y="4623056"/>
            <a:ext cx="844203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Historically, </a:t>
            </a:r>
            <a:r>
              <a:rPr lang="en-US" sz="2400" dirty="0" smtClean="0">
                <a:solidFill>
                  <a:srgbClr val="FF0000"/>
                </a:solidFill>
              </a:rPr>
              <a:t>can’t write performance-critical code </a:t>
            </a:r>
            <a:r>
              <a:rPr lang="en-US" sz="2400" dirty="0" smtClean="0"/>
              <a:t>(“inner loops”)</a:t>
            </a:r>
          </a:p>
          <a:p>
            <a:r>
              <a:rPr lang="en-US" sz="2400" dirty="0" smtClean="0"/>
              <a:t>in these languages… </a:t>
            </a:r>
            <a:r>
              <a:rPr lang="en-US" sz="2400" dirty="0" smtClean="0">
                <a:solidFill>
                  <a:srgbClr val="FF0000"/>
                </a:solidFill>
              </a:rPr>
              <a:t>have to switch to C/Fortran</a:t>
            </a:r>
            <a:r>
              <a:rPr lang="en-US" sz="2400" dirty="0" smtClean="0"/>
              <a:t>/… (static).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[ e.g. </a:t>
            </a:r>
            <a:r>
              <a:rPr lang="en-US" sz="2400" dirty="0" err="1" smtClean="0"/>
              <a:t>SciPy</a:t>
            </a:r>
            <a:r>
              <a:rPr lang="en-US" sz="2400" dirty="0"/>
              <a:t> </a:t>
            </a:r>
            <a:r>
              <a:rPr lang="en-US" sz="2400" dirty="0" err="1" smtClean="0"/>
              <a:t>git</a:t>
            </a:r>
            <a:r>
              <a:rPr lang="en-US" sz="2400" dirty="0" smtClean="0"/>
              <a:t> master is ~70% C/C++/Fortran]</a:t>
            </a:r>
          </a:p>
          <a:p>
            <a:endParaRPr lang="en-US" sz="2400" dirty="0"/>
          </a:p>
          <a:p>
            <a:r>
              <a:rPr lang="en-US" sz="2400" dirty="0" smtClean="0"/>
              <a:t>Workable, but </a:t>
            </a:r>
            <a:r>
              <a:rPr lang="en-US" sz="2400" dirty="0" smtClean="0">
                <a:solidFill>
                  <a:srgbClr val="0000FF"/>
                </a:solidFill>
              </a:rPr>
              <a:t>Python → </a:t>
            </a:r>
            <a:r>
              <a:rPr lang="en-US" sz="2400" dirty="0" err="1" smtClean="0">
                <a:solidFill>
                  <a:srgbClr val="0000FF"/>
                </a:solidFill>
              </a:rPr>
              <a:t>Python+C</a:t>
            </a:r>
            <a:r>
              <a:rPr lang="en-US" sz="2400" dirty="0" smtClean="0">
                <a:solidFill>
                  <a:srgbClr val="0000FF"/>
                </a:solidFill>
              </a:rPr>
              <a:t> = a huge jump in complexity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1862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505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Just </a:t>
            </a:r>
            <a:r>
              <a:rPr lang="en-US" dirty="0" err="1" smtClean="0"/>
              <a:t>vectorize</a:t>
            </a:r>
            <a:r>
              <a:rPr lang="en-US" dirty="0" smtClean="0"/>
              <a:t> your code?</a:t>
            </a:r>
            <a:br>
              <a:rPr lang="en-US" dirty="0" smtClean="0"/>
            </a:br>
            <a:r>
              <a:rPr lang="en-US" sz="3100" dirty="0" smtClean="0"/>
              <a:t>= rely on mature </a:t>
            </a:r>
            <a:r>
              <a:rPr lang="en-US" sz="3100" dirty="0" smtClean="0">
                <a:solidFill>
                  <a:srgbClr val="FF0000"/>
                </a:solidFill>
              </a:rPr>
              <a:t>external libraries,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/>
              <a:t>operating on </a:t>
            </a:r>
            <a:r>
              <a:rPr lang="en-US" sz="3100" dirty="0">
                <a:solidFill>
                  <a:srgbClr val="FF0000"/>
                </a:solidFill>
              </a:rPr>
              <a:t>large blocks of </a:t>
            </a:r>
            <a:r>
              <a:rPr lang="en-US" sz="3100" dirty="0" smtClean="0">
                <a:solidFill>
                  <a:srgbClr val="FF0000"/>
                </a:solidFill>
              </a:rPr>
              <a:t>data,</a:t>
            </a:r>
            <a:br>
              <a:rPr lang="en-US" sz="3100" dirty="0" smtClean="0">
                <a:solidFill>
                  <a:srgbClr val="FF0000"/>
                </a:solidFill>
              </a:rPr>
            </a:br>
            <a:r>
              <a:rPr lang="en-US" sz="3100" dirty="0" smtClean="0"/>
              <a:t>for performance-critical code</a:t>
            </a:r>
            <a:br>
              <a:rPr lang="en-US" sz="3100" dirty="0" smtClean="0"/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58668" y="3074611"/>
            <a:ext cx="6075702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Good advice!  </a:t>
            </a:r>
            <a:r>
              <a:rPr lang="en-US" sz="3200" dirty="0" smtClean="0"/>
              <a:t>But…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smtClean="0"/>
              <a:t>• </a:t>
            </a:r>
            <a:r>
              <a:rPr lang="en-US" sz="2400" dirty="0" smtClean="0">
                <a:solidFill>
                  <a:srgbClr val="0000FF"/>
                </a:solidFill>
              </a:rPr>
              <a:t>Someone</a:t>
            </a:r>
            <a:r>
              <a:rPr lang="en-US" sz="2400" dirty="0" smtClean="0"/>
              <a:t> has to write those libraries.</a:t>
            </a:r>
          </a:p>
          <a:p>
            <a:endParaRPr lang="en-US" sz="2400" dirty="0" smtClean="0"/>
          </a:p>
          <a:p>
            <a:r>
              <a:rPr lang="en-US" sz="2400" dirty="0" smtClean="0"/>
              <a:t>	• Eventually that person may be </a:t>
            </a:r>
            <a:r>
              <a:rPr lang="en-US" sz="2400" dirty="0" smtClean="0">
                <a:solidFill>
                  <a:srgbClr val="0000FF"/>
                </a:solidFill>
              </a:rPr>
              <a:t>you.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	— </a:t>
            </a:r>
            <a:r>
              <a:rPr lang="en-US" sz="2400" dirty="0" smtClean="0">
                <a:solidFill>
                  <a:srgbClr val="FF0000"/>
                </a:solidFill>
              </a:rPr>
              <a:t>some problems </a:t>
            </a:r>
            <a:r>
              <a:rPr lang="en-US" sz="2400" dirty="0" smtClean="0"/>
              <a:t>are impossible or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		just very awkward to </a:t>
            </a:r>
            <a:r>
              <a:rPr lang="en-US" sz="2400" dirty="0" err="1" smtClean="0"/>
              <a:t>vectorize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9279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Dynamic languages</a:t>
            </a:r>
            <a:br>
              <a:rPr lang="en-US" dirty="0" smtClean="0"/>
            </a:br>
            <a:r>
              <a:rPr lang="en-US" dirty="0" smtClean="0"/>
              <a:t>don’t have to be slow.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423" y="1927203"/>
            <a:ext cx="905828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Lots of progress in JIT </a:t>
            </a:r>
            <a:r>
              <a:rPr lang="en-US" sz="2400" dirty="0" smtClean="0"/>
              <a:t>compilers, driven by web applications.</a:t>
            </a:r>
          </a:p>
          <a:p>
            <a:r>
              <a:rPr lang="en-US" sz="2400" dirty="0" smtClean="0"/>
              <a:t>	&amp; excellent free/open-source JIT via </a:t>
            </a:r>
            <a:r>
              <a:rPr lang="en-US" sz="2400" dirty="0" smtClean="0">
                <a:solidFill>
                  <a:srgbClr val="FF0000"/>
                </a:solidFill>
              </a:rPr>
              <a:t>LLVM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err="1" smtClean="0">
                <a:solidFill>
                  <a:srgbClr val="FF0000"/>
                </a:solidFill>
              </a:rPr>
              <a:t>Javascript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in modern browsers achieves C-like speed.</a:t>
            </a:r>
          </a:p>
          <a:p>
            <a:endParaRPr lang="en-US" sz="2400" dirty="0"/>
          </a:p>
          <a:p>
            <a:r>
              <a:rPr lang="en-US" sz="2400" dirty="0" smtClean="0"/>
              <a:t>Many other efforts to speed up dynamic languages, e.g. </a:t>
            </a:r>
            <a:r>
              <a:rPr lang="en-US" sz="2400" dirty="0" err="1" smtClean="0">
                <a:solidFill>
                  <a:srgbClr val="FF0000"/>
                </a:solidFill>
              </a:rPr>
              <a:t>PyPy</a:t>
            </a:r>
            <a:r>
              <a:rPr lang="en-US" sz="2400" dirty="0" smtClean="0"/>
              <a:t>,</a:t>
            </a:r>
          </a:p>
          <a:p>
            <a:r>
              <a:rPr lang="en-US" sz="2400" dirty="0" err="1" smtClean="0">
                <a:solidFill>
                  <a:srgbClr val="0000FF"/>
                </a:solidFill>
              </a:rPr>
              <a:t>Numba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/ </a:t>
            </a:r>
            <a:r>
              <a:rPr lang="en-US" sz="2400" dirty="0" err="1" smtClean="0">
                <a:solidFill>
                  <a:srgbClr val="0000FF"/>
                </a:solidFill>
              </a:rPr>
              <a:t>Cython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(really </a:t>
            </a:r>
            <a:r>
              <a:rPr lang="en-US" sz="2400" dirty="0" smtClean="0">
                <a:solidFill>
                  <a:srgbClr val="0000FF"/>
                </a:solidFill>
              </a:rPr>
              <a:t>2</a:t>
            </a:r>
            <a:r>
              <a:rPr lang="en-US" sz="2400" baseline="30000" dirty="0" smtClean="0">
                <a:solidFill>
                  <a:srgbClr val="0000FF"/>
                </a:solidFill>
              </a:rPr>
              <a:t>nd</a:t>
            </a:r>
            <a:r>
              <a:rPr lang="en-US" sz="2400" dirty="0" smtClean="0">
                <a:solidFill>
                  <a:srgbClr val="0000FF"/>
                </a:solidFill>
              </a:rPr>
              <a:t> lower-level language </a:t>
            </a:r>
            <a:r>
              <a:rPr lang="en-US" sz="2400" dirty="0" smtClean="0"/>
              <a:t>embedded in Python).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3423" y="4890415"/>
            <a:ext cx="9058289" cy="1882643"/>
            <a:chOff x="33423" y="4890415"/>
            <a:chExt cx="9058289" cy="1882643"/>
          </a:xfrm>
        </p:grpSpPr>
        <p:sp>
          <p:nvSpPr>
            <p:cNvPr id="6" name="Rectangle 5"/>
            <p:cNvSpPr/>
            <p:nvPr/>
          </p:nvSpPr>
          <p:spPr>
            <a:xfrm>
              <a:off x="33423" y="4890415"/>
              <a:ext cx="9058289" cy="188264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22819" y="5188081"/>
              <a:ext cx="6495222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/>
                <a:t>What if a dynamic language were </a:t>
              </a:r>
              <a:r>
                <a:rPr lang="en-US" sz="2400" i="1" dirty="0" smtClean="0">
                  <a:solidFill>
                    <a:srgbClr val="0000FF"/>
                  </a:solidFill>
                </a:rPr>
                <a:t>designed for JIT </a:t>
              </a:r>
              <a:r>
                <a:rPr lang="en-US" sz="2400" i="1" dirty="0" smtClean="0"/>
                <a:t>from the </a:t>
              </a:r>
              <a:r>
                <a:rPr lang="en-US" sz="2400" i="1" dirty="0" smtClean="0">
                  <a:solidFill>
                    <a:srgbClr val="0000FF"/>
                  </a:solidFill>
                </a:rPr>
                <a:t>beginning</a:t>
              </a:r>
              <a:r>
                <a:rPr lang="en-US" sz="2400" i="1" dirty="0" smtClean="0"/>
                <a:t>, with the goal of being as high-level as possible </a:t>
              </a:r>
              <a:r>
                <a:rPr lang="en-US" sz="2400" i="1" dirty="0" smtClean="0">
                  <a:solidFill>
                    <a:srgbClr val="0000FF"/>
                  </a:solidFill>
                </a:rPr>
                <a:t>while staying within </a:t>
              </a:r>
              <a:r>
                <a:rPr lang="en-US" sz="2400" dirty="0" smtClean="0">
                  <a:solidFill>
                    <a:srgbClr val="0000FF"/>
                  </a:solidFill>
                </a:rPr>
                <a:t>2×</a:t>
              </a:r>
              <a:r>
                <a:rPr lang="en-US" sz="2400" i="1" dirty="0" smtClean="0">
                  <a:solidFill>
                    <a:srgbClr val="0000FF"/>
                  </a:solidFill>
                </a:rPr>
                <a:t> C</a:t>
              </a:r>
              <a:r>
                <a:rPr lang="en-US" sz="2400" i="1" dirty="0" smtClean="0"/>
                <a:t> speed?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18041" y="5029891"/>
              <a:ext cx="2040652" cy="13798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6733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15" y="242928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(and it’s easier to call </a:t>
            </a:r>
            <a:r>
              <a:rPr lang="en-US" dirty="0" err="1" smtClean="0"/>
              <a:t>SciPy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from Julia than from </a:t>
            </a:r>
            <a:r>
              <a:rPr lang="en-US" dirty="0" err="1" smtClean="0"/>
              <a:t>PyPy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17688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Today</a:t>
            </a:r>
            <a:endParaRPr lang="en-US" i="1" dirty="0"/>
          </a:p>
        </p:txBody>
      </p:sp>
      <p:sp>
        <p:nvSpPr>
          <p:cNvPr id="3" name="TextBox 2"/>
          <p:cNvSpPr txBox="1"/>
          <p:nvPr/>
        </p:nvSpPr>
        <p:spPr>
          <a:xfrm>
            <a:off x="200540" y="1495617"/>
            <a:ext cx="886204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 </a:t>
            </a:r>
            <a:r>
              <a:rPr lang="en-US" sz="2800" dirty="0" smtClean="0">
                <a:solidFill>
                  <a:srgbClr val="FF0000"/>
                </a:solidFill>
              </a:rPr>
              <a:t>brief introduction to Julia</a:t>
            </a:r>
            <a:r>
              <a:rPr lang="en-US" sz="2800" dirty="0" smtClean="0"/>
              <a:t>, 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its key features, 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and how it gets performance.</a:t>
            </a:r>
          </a:p>
          <a:p>
            <a:endParaRPr lang="en-US" sz="2800" dirty="0"/>
          </a:p>
          <a:p>
            <a:r>
              <a:rPr lang="en-US" sz="2800" dirty="0" smtClean="0"/>
              <a:t>How </a:t>
            </a:r>
            <a:r>
              <a:rPr lang="en-US" sz="2800" dirty="0" smtClean="0">
                <a:solidFill>
                  <a:srgbClr val="FF0000"/>
                </a:solidFill>
              </a:rPr>
              <a:t>Julia leverages Python and </a:t>
            </a:r>
            <a:r>
              <a:rPr lang="en-US" sz="2800" dirty="0" err="1" smtClean="0">
                <a:solidFill>
                  <a:srgbClr val="FF0000"/>
                </a:solidFill>
              </a:rPr>
              <a:t>IPython</a:t>
            </a: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/>
              <a:t>	</a:t>
            </a:r>
            <a:r>
              <a:rPr lang="en-US" sz="2800" dirty="0" smtClean="0"/>
              <a:t>to lessen the “infrastructure problem” of new languages</a:t>
            </a:r>
          </a:p>
          <a:p>
            <a:endParaRPr lang="en-US" sz="2800" dirty="0"/>
          </a:p>
          <a:p>
            <a:r>
              <a:rPr lang="en-US" sz="2800" i="1" dirty="0" smtClean="0"/>
              <a:t>time permitting:</a:t>
            </a:r>
          </a:p>
          <a:p>
            <a:r>
              <a:rPr lang="en-US" sz="2800" dirty="0" smtClean="0"/>
              <a:t>	How tools can </a:t>
            </a:r>
            <a:r>
              <a:rPr lang="en-US" sz="2800" dirty="0" smtClean="0">
                <a:solidFill>
                  <a:srgbClr val="FF0000"/>
                </a:solidFill>
              </a:rPr>
              <a:t>flow in the other direction </a:t>
            </a:r>
            <a:r>
              <a:rPr lang="en-US" sz="2800" dirty="0" smtClean="0"/>
              <a:t>too…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85979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2037</TotalTime>
  <Words>983</Words>
  <Application>Microsoft Macintosh PowerPoint</Application>
  <PresentationFormat>On-screen Show (4:3)</PresentationFormat>
  <Paragraphs>238</Paragraphs>
  <Slides>30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Crossing Language Barriers    with          ,                    SciPy, and                                        thon</vt:lpstr>
      <vt:lpstr>Where I’m coming from… [ google “Steven Johnson MIT” ]</vt:lpstr>
      <vt:lpstr>A new programming language?</vt:lpstr>
      <vt:lpstr>but, in the meantime,  I’m having fun with it…  … and it solves a real problem with technical computing in high-level languages.</vt:lpstr>
      <vt:lpstr>The “Two-Language” Problem</vt:lpstr>
      <vt:lpstr>Just vectorize your code? = rely on mature external libraries, operating on large blocks of data, for performance-critical code </vt:lpstr>
      <vt:lpstr>Dynamic languages don’t have to be slow.</vt:lpstr>
      <vt:lpstr>(and it’s easier to call SciPy from Julia than from PyPy)</vt:lpstr>
      <vt:lpstr>Today</vt:lpstr>
      <vt:lpstr>Julia</vt:lpstr>
      <vt:lpstr>goto live Julia REPL demo…</vt:lpstr>
      <vt:lpstr>This command line is so 1990…</vt:lpstr>
      <vt:lpstr>(roughly) How IPython Notebooks Work</vt:lpstr>
      <vt:lpstr>How IJulia Notebooks Work</vt:lpstr>
      <vt:lpstr>goto live IJulia notebook demo…</vt:lpstr>
      <vt:lpstr>Why is Julia fast?</vt:lpstr>
      <vt:lpstr>Why is Julia fast?</vt:lpstr>
      <vt:lpstr>Julia performance on synthetic benchmarks</vt:lpstr>
      <vt:lpstr>What about real problems, compared to highly optimized code?</vt:lpstr>
      <vt:lpstr>Special Functions in Julia</vt:lpstr>
      <vt:lpstr>Pure-Julia FFT performance</vt:lpstr>
      <vt:lpstr>Why is Julia fast?</vt:lpstr>
      <vt:lpstr>Why can Julia be fast?</vt:lpstr>
      <vt:lpstr>Type Inference</vt:lpstr>
      <vt:lpstr>Type Stability</vt:lpstr>
      <vt:lpstr>Type Stability</vt:lpstr>
      <vt:lpstr>Type Stability</vt:lpstr>
      <vt:lpstr>goto live IJulia notebook demo…</vt:lpstr>
      <vt:lpstr>Julia: fun, fast, and you don’t lose your Python stuff.  New languages are always a risk…  …but maybe not doomed?</vt:lpstr>
      <vt:lpstr>Acknowledgements</vt:lpstr>
    </vt:vector>
  </TitlesOfParts>
  <Company>Massachusetts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Generation, from FFTW to Julia</dc:title>
  <dc:creator>Steven G. Johnson</dc:creator>
  <cp:lastModifiedBy>Steven G. Johnson</cp:lastModifiedBy>
  <cp:revision>94</cp:revision>
  <dcterms:created xsi:type="dcterms:W3CDTF">2014-06-29T19:19:43Z</dcterms:created>
  <dcterms:modified xsi:type="dcterms:W3CDTF">2014-08-29T07:58:08Z</dcterms:modified>
</cp:coreProperties>
</file>