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emf"/><Relationship Id="rId1" Type="http://schemas.openxmlformats.org/officeDocument/2006/relationships/image" Target="../media/image80.wmf"/><Relationship Id="rId4" Type="http://schemas.openxmlformats.org/officeDocument/2006/relationships/image" Target="../media/image8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8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35.wmf"/><Relationship Id="rId2" Type="http://schemas.openxmlformats.org/officeDocument/2006/relationships/image" Target="../media/image120.wmf"/><Relationship Id="rId1" Type="http://schemas.openxmlformats.org/officeDocument/2006/relationships/image" Target="../media/image131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08.wmf"/><Relationship Id="rId1" Type="http://schemas.openxmlformats.org/officeDocument/2006/relationships/image" Target="../media/image12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5.wmf"/><Relationship Id="rId7" Type="http://schemas.openxmlformats.org/officeDocument/2006/relationships/image" Target="../media/image148.wmf"/><Relationship Id="rId2" Type="http://schemas.openxmlformats.org/officeDocument/2006/relationships/image" Target="../media/image144.wmf"/><Relationship Id="rId1" Type="http://schemas.openxmlformats.org/officeDocument/2006/relationships/image" Target="../media/image120.wmf"/><Relationship Id="rId6" Type="http://schemas.openxmlformats.org/officeDocument/2006/relationships/image" Target="../media/image13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45.wmf"/><Relationship Id="rId1" Type="http://schemas.openxmlformats.org/officeDocument/2006/relationships/image" Target="../media/image150.wmf"/><Relationship Id="rId4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67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58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7E045-78DE-4B62-9DE3-35772C64BC38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D2E2-B7A0-494B-A4CE-9CC5E1B18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4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C84C2F6-C68C-4A3F-B678-1908E8EACDF1}" type="slidenum">
              <a:rPr lang="en-US" altLang="zh-CN" sz="1200" b="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语法变元</a:t>
            </a:r>
          </a:p>
        </p:txBody>
      </p:sp>
    </p:spTree>
    <p:extLst>
      <p:ext uri="{BB962C8B-B14F-4D97-AF65-F5344CB8AC3E}">
        <p14:creationId xmlns:p14="http://schemas.microsoft.com/office/powerpoint/2010/main" val="367806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412D7C3-696B-48C8-A779-507F14B4258E}" type="slidenum">
              <a:rPr lang="en-US" altLang="zh-CN" sz="1200" b="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由定理</a:t>
            </a:r>
            <a:r>
              <a:rPr lang="en-US" altLang="zh-CN" smtClean="0"/>
              <a:t>7</a:t>
            </a:r>
            <a:r>
              <a:rPr lang="zh-CN" altLang="en-US" smtClean="0"/>
              <a:t>提供了另一种</a:t>
            </a:r>
            <a:r>
              <a:rPr lang="en-US" altLang="zh-CN" smtClean="0"/>
              <a:t>A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C</a:t>
            </a:r>
            <a:r>
              <a:rPr lang="zh-CN" altLang="en-US" smtClean="0"/>
              <a:t>的方法，借助中间</a:t>
            </a:r>
            <a:r>
              <a:rPr lang="en-US" altLang="zh-CN" smtClean="0"/>
              <a:t>B</a:t>
            </a:r>
            <a:r>
              <a:rPr lang="zh-CN" altLang="en-US" smtClean="0"/>
              <a:t>；不用从最原始的</a:t>
            </a:r>
            <a:r>
              <a:rPr lang="en-US" altLang="zh-CN" smtClean="0"/>
              <a:t>A2</a:t>
            </a:r>
            <a:r>
              <a:rPr lang="zh-CN" altLang="en-US" smtClean="0"/>
              <a:t>出发来做了。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1247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D0125361-6B7F-48A6-BED9-E624E55813D3}" type="slidenum">
              <a:rPr lang="en-US" altLang="zh-CN" sz="1200" b="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定理</a:t>
            </a:r>
            <a:r>
              <a:rPr lang="en-US" altLang="zh-CN" smtClean="0"/>
              <a:t>14</a:t>
            </a:r>
            <a:r>
              <a:rPr lang="zh-CN" altLang="en-US" smtClean="0"/>
              <a:t>提供了证明</a:t>
            </a:r>
            <a:r>
              <a:rPr lang="en-US" altLang="zh-CN" smtClean="0"/>
              <a:t>(P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Q)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R</a:t>
            </a:r>
            <a:r>
              <a:rPr lang="zh-CN" altLang="en-US" smtClean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423704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3DADF-E6A9-4765-97A6-B0CA9D4D8A7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全称推广提供了一种证明思路，要证</a:t>
            </a:r>
            <a:r>
              <a:rPr lang="en-US" altLang="zh-CN"/>
              <a:t>|-</a:t>
            </a:r>
            <a:r>
              <a:rPr lang="zh-CN" altLang="en-US"/>
              <a:t>任意</a:t>
            </a:r>
            <a:r>
              <a:rPr lang="en-US" altLang="zh-CN"/>
              <a:t>vA</a:t>
            </a:r>
            <a:r>
              <a:rPr lang="zh-CN" altLang="en-US"/>
              <a:t>，只需证</a:t>
            </a:r>
            <a:r>
              <a:rPr lang="en-US" altLang="zh-CN"/>
              <a:t>|-A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251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35D3-DA0F-41EA-8B1A-D1B0BC453EE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举例说明变元</a:t>
            </a:r>
            <a:r>
              <a:rPr lang="en-US" altLang="zh-CN"/>
              <a:t>v</a:t>
            </a:r>
            <a:r>
              <a:rPr lang="zh-CN" altLang="en-US"/>
              <a:t>在前提出现不能用的情况。</a:t>
            </a:r>
          </a:p>
        </p:txBody>
      </p:sp>
    </p:spTree>
    <p:extLst>
      <p:ext uri="{BB962C8B-B14F-4D97-AF65-F5344CB8AC3E}">
        <p14:creationId xmlns:p14="http://schemas.microsoft.com/office/powerpoint/2010/main" val="402279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F055B-09D4-4F9D-A493-81A4B113255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也可用演绎定理搬过去，然后用（</a:t>
            </a:r>
            <a:r>
              <a:rPr lang="en-US" altLang="zh-CN"/>
              <a:t>P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/>
              <a:t>Q)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/>
              <a:t>R</a:t>
            </a:r>
            <a:r>
              <a:rPr lang="zh-CN" altLang="en-US"/>
              <a:t>证</a:t>
            </a:r>
          </a:p>
        </p:txBody>
      </p:sp>
    </p:spTree>
    <p:extLst>
      <p:ext uri="{BB962C8B-B14F-4D97-AF65-F5344CB8AC3E}">
        <p14:creationId xmlns:p14="http://schemas.microsoft.com/office/powerpoint/2010/main" val="42479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5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48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1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0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8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4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0E55-A26F-4EDA-831B-B4F8FFCDAA2D}" type="datetimeFigureOut">
              <a:rPr lang="zh-CN" altLang="en-US" smtClean="0"/>
              <a:t>2016/6/26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9B39-B3DA-4520-9329-B2AD3271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e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1.wmf"/><Relationship Id="rId18" Type="http://schemas.openxmlformats.org/officeDocument/2006/relationships/image" Target="../media/image11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14.bin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5" Type="http://schemas.openxmlformats.org/officeDocument/2006/relationships/oleObject" Target="../embeddings/oleObject116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22.bin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08.wmf"/><Relationship Id="rId5" Type="http://schemas.openxmlformats.org/officeDocument/2006/relationships/image" Target="../media/image114.wmf"/><Relationship Id="rId15" Type="http://schemas.openxmlformats.org/officeDocument/2006/relationships/oleObject" Target="../embeddings/oleObject124.bin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07.wmf"/><Relationship Id="rId14" Type="http://schemas.openxmlformats.org/officeDocument/2006/relationships/image" Target="../media/image11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2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32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image" Target="../media/image143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39.wmf"/><Relationship Id="rId22" Type="http://schemas.openxmlformats.org/officeDocument/2006/relationships/oleObject" Target="../embeddings/oleObject15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60.bin"/><Relationship Id="rId14" Type="http://schemas.openxmlformats.org/officeDocument/2006/relationships/oleObject" Target="../embeddings/oleObject16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52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51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7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79.bin"/><Relationship Id="rId18" Type="http://schemas.openxmlformats.org/officeDocument/2006/relationships/oleObject" Target="../embeddings/oleObject182.bin"/><Relationship Id="rId3" Type="http://schemas.openxmlformats.org/officeDocument/2006/relationships/oleObject" Target="../embeddings/oleObject174.bin"/><Relationship Id="rId21" Type="http://schemas.openxmlformats.org/officeDocument/2006/relationships/image" Target="../media/image161.w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oleObject" Target="../embeddings/oleObject18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5.bin"/><Relationship Id="rId10" Type="http://schemas.openxmlformats.org/officeDocument/2006/relationships/image" Target="../media/image156.wmf"/><Relationship Id="rId19" Type="http://schemas.openxmlformats.org/officeDocument/2006/relationships/image" Target="../media/image160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58.wmf"/><Relationship Id="rId22" Type="http://schemas.openxmlformats.org/officeDocument/2006/relationships/oleObject" Target="../embeddings/oleObject18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66.wmf"/><Relationship Id="rId17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4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65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5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323852" y="401232"/>
            <a:ext cx="5472113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folHlink"/>
                </a:solidFill>
                <a:latin typeface="宋体" panose="02010600030101010101" pitchFamily="2" charset="-122"/>
              </a:rPr>
              <a:t>11.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常用的重言式 ：</a:t>
            </a: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58890" y="1389063"/>
          <a:ext cx="20351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3" imgW="495000" imgH="164880" progId="Equation.3">
                  <p:embed/>
                </p:oleObj>
              </mc:Choice>
              <mc:Fallback>
                <p:oleObj name="公式" r:id="rId3" imgW="495000" imgH="164880" progId="Equation.3">
                  <p:embed/>
                  <p:pic>
                    <p:nvPicPr>
                      <p:cNvPr id="184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90" y="1389063"/>
                        <a:ext cx="2035175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395290" y="1337244"/>
            <a:ext cx="83257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宋体" panose="02010600030101010101" pitchFamily="2" charset="-122"/>
              </a:rPr>
              <a:t>1)</a:t>
            </a:r>
            <a:r>
              <a:rPr lang="en-US" altLang="zh-CN" dirty="0"/>
              <a:t> 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5" name="Object 8"/>
          <p:cNvGraphicFramePr>
            <a:graphicFrameLocks noChangeAspect="1"/>
          </p:cNvGraphicFramePr>
          <p:nvPr/>
        </p:nvGraphicFramePr>
        <p:xfrm>
          <a:off x="1042990" y="2205040"/>
          <a:ext cx="34559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公式" r:id="rId5" imgW="901309" imgH="203112" progId="Equation.3">
                  <p:embed/>
                </p:oleObj>
              </mc:Choice>
              <mc:Fallback>
                <p:oleObj name="公式" r:id="rId5" imgW="901309" imgH="203112" progId="Equation.3">
                  <p:embed/>
                  <p:pic>
                    <p:nvPicPr>
                      <p:cNvPr id="1843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90" y="2205040"/>
                        <a:ext cx="3455987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6" name="Object 10"/>
          <p:cNvGraphicFramePr>
            <a:graphicFrameLocks noChangeAspect="1"/>
          </p:cNvGraphicFramePr>
          <p:nvPr/>
        </p:nvGraphicFramePr>
        <p:xfrm>
          <a:off x="1044575" y="3068640"/>
          <a:ext cx="68405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7" imgW="1701800" imgH="203200" progId="Equation.3">
                  <p:embed/>
                </p:oleObj>
              </mc:Choice>
              <mc:Fallback>
                <p:oleObj name="公式" r:id="rId7" imgW="1701800" imgH="203200" progId="Equation.3">
                  <p:embed/>
                  <p:pic>
                    <p:nvPicPr>
                      <p:cNvPr id="184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068640"/>
                        <a:ext cx="68405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7" name="Object 12"/>
          <p:cNvGraphicFramePr>
            <a:graphicFrameLocks noChangeAspect="1"/>
          </p:cNvGraphicFramePr>
          <p:nvPr/>
        </p:nvGraphicFramePr>
        <p:xfrm>
          <a:off x="971550" y="3992563"/>
          <a:ext cx="59769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公式" r:id="rId9" imgW="1485900" imgH="203200" progId="Equation.3">
                  <p:embed/>
                </p:oleObj>
              </mc:Choice>
              <mc:Fallback>
                <p:oleObj name="公式" r:id="rId9" imgW="1485900" imgH="203200" progId="Equation.3">
                  <p:embed/>
                  <p:pic>
                    <p:nvPicPr>
                      <p:cNvPr id="184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92563"/>
                        <a:ext cx="5976938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8" name="Object 14"/>
          <p:cNvGraphicFramePr>
            <a:graphicFrameLocks noChangeAspect="1"/>
          </p:cNvGraphicFramePr>
          <p:nvPr/>
        </p:nvGraphicFramePr>
        <p:xfrm>
          <a:off x="900113" y="4868863"/>
          <a:ext cx="42481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公式" r:id="rId11" imgW="1155700" imgH="203200" progId="Equation.3">
                  <p:embed/>
                </p:oleObj>
              </mc:Choice>
              <mc:Fallback>
                <p:oleObj name="公式" r:id="rId11" imgW="1155700" imgH="203200" progId="Equation.3">
                  <p:embed/>
                  <p:pic>
                    <p:nvPicPr>
                      <p:cNvPr id="184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424815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9" name="Object 16"/>
          <p:cNvGraphicFramePr>
            <a:graphicFrameLocks noChangeAspect="1"/>
          </p:cNvGraphicFramePr>
          <p:nvPr/>
        </p:nvGraphicFramePr>
        <p:xfrm>
          <a:off x="900115" y="5734052"/>
          <a:ext cx="66246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13" imgW="2032000" imgH="203200" progId="Equation.3">
                  <p:embed/>
                </p:oleObj>
              </mc:Choice>
              <mc:Fallback>
                <p:oleObj name="公式" r:id="rId13" imgW="2032000" imgH="203200" progId="Equation.3">
                  <p:embed/>
                  <p:pic>
                    <p:nvPicPr>
                      <p:cNvPr id="1843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5" y="5734052"/>
                        <a:ext cx="66246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395290" y="2200844"/>
            <a:ext cx="83257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2)</a:t>
            </a:r>
            <a:r>
              <a:rPr lang="en-US" altLang="zh-CN"/>
              <a:t> </a:t>
            </a:r>
          </a:p>
        </p:txBody>
      </p:sp>
      <p:sp>
        <p:nvSpPr>
          <p:cNvPr id="18448" name="Rectangle 21"/>
          <p:cNvSpPr>
            <a:spLocks noChangeArrowheads="1"/>
          </p:cNvSpPr>
          <p:nvPr/>
        </p:nvSpPr>
        <p:spPr bwMode="auto">
          <a:xfrm>
            <a:off x="468315" y="3064444"/>
            <a:ext cx="83257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3)</a:t>
            </a:r>
            <a:r>
              <a:rPr lang="en-US" altLang="zh-CN"/>
              <a:t> </a:t>
            </a:r>
          </a:p>
        </p:txBody>
      </p:sp>
      <p:sp>
        <p:nvSpPr>
          <p:cNvPr id="18449" name="Rectangle 22"/>
          <p:cNvSpPr>
            <a:spLocks noChangeArrowheads="1"/>
          </p:cNvSpPr>
          <p:nvPr/>
        </p:nvSpPr>
        <p:spPr bwMode="auto">
          <a:xfrm>
            <a:off x="361952" y="3947094"/>
            <a:ext cx="83257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4)</a:t>
            </a:r>
            <a:r>
              <a:rPr lang="en-US" altLang="zh-CN"/>
              <a:t> </a:t>
            </a:r>
          </a:p>
        </p:txBody>
      </p:sp>
      <p:sp>
        <p:nvSpPr>
          <p:cNvPr id="18450" name="Rectangle 23"/>
          <p:cNvSpPr>
            <a:spLocks noChangeArrowheads="1"/>
          </p:cNvSpPr>
          <p:nvPr/>
        </p:nvSpPr>
        <p:spPr bwMode="auto">
          <a:xfrm>
            <a:off x="361952" y="4793231"/>
            <a:ext cx="83257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5)</a:t>
            </a:r>
            <a:r>
              <a:rPr lang="en-US" altLang="zh-CN"/>
              <a:t> </a:t>
            </a:r>
          </a:p>
        </p:txBody>
      </p:sp>
      <p:sp>
        <p:nvSpPr>
          <p:cNvPr id="18451" name="Rectangle 24"/>
          <p:cNvSpPr>
            <a:spLocks noChangeArrowheads="1"/>
          </p:cNvSpPr>
          <p:nvPr/>
        </p:nvSpPr>
        <p:spPr bwMode="auto">
          <a:xfrm>
            <a:off x="323852" y="5729856"/>
            <a:ext cx="83257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6)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00038" y="2139950"/>
            <a:ext cx="6719887" cy="928688"/>
            <a:chOff x="144" y="260"/>
            <a:chExt cx="4233" cy="585"/>
          </a:xfrm>
        </p:grpSpPr>
        <p:sp>
          <p:nvSpPr>
            <p:cNvPr id="12301" name="Rectangle 4"/>
            <p:cNvSpPr>
              <a:spLocks noChangeArrowheads="1"/>
            </p:cNvSpPr>
            <p:nvPr/>
          </p:nvSpPr>
          <p:spPr bwMode="auto">
            <a:xfrm>
              <a:off x="144" y="346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25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2293" name="Object 10"/>
            <p:cNvGraphicFramePr>
              <a:graphicFrameLocks noChangeAspect="1"/>
            </p:cNvGraphicFramePr>
            <p:nvPr/>
          </p:nvGraphicFramePr>
          <p:xfrm>
            <a:off x="1111" y="260"/>
            <a:ext cx="3266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name="公式" r:id="rId3" imgW="1244600" imgH="254000" progId="Equation.3">
                    <p:embed/>
                  </p:oleObj>
                </mc:Choice>
                <mc:Fallback>
                  <p:oleObj name="公式" r:id="rId3" imgW="1244600" imgH="254000" progId="Equation.3">
                    <p:embed/>
                    <p:pic>
                      <p:nvPicPr>
                        <p:cNvPr id="1229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60"/>
                          <a:ext cx="3266" cy="5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28600" y="3063875"/>
            <a:ext cx="8770938" cy="941388"/>
            <a:chOff x="144" y="845"/>
            <a:chExt cx="5525" cy="593"/>
          </a:xfrm>
        </p:grpSpPr>
        <p:sp>
          <p:nvSpPr>
            <p:cNvPr id="12300" name="Rectangle 5"/>
            <p:cNvSpPr>
              <a:spLocks noChangeArrowheads="1"/>
            </p:cNvSpPr>
            <p:nvPr/>
          </p:nvSpPr>
          <p:spPr bwMode="auto">
            <a:xfrm>
              <a:off x="144" y="890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26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2292" name="Object 12"/>
            <p:cNvGraphicFramePr>
              <a:graphicFrameLocks noChangeAspect="1"/>
            </p:cNvGraphicFramePr>
            <p:nvPr/>
          </p:nvGraphicFramePr>
          <p:xfrm>
            <a:off x="1020" y="845"/>
            <a:ext cx="4649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公式" r:id="rId5" imgW="2222500" imgH="254000" progId="Equation.3">
                    <p:embed/>
                  </p:oleObj>
                </mc:Choice>
                <mc:Fallback>
                  <p:oleObj name="公式" r:id="rId5" imgW="2222500" imgH="254000" progId="Equation.3">
                    <p:embed/>
                    <p:pic>
                      <p:nvPicPr>
                        <p:cNvPr id="1229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845"/>
                          <a:ext cx="4649" cy="5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79388" y="4054475"/>
            <a:ext cx="8842375" cy="814388"/>
            <a:chOff x="144" y="1434"/>
            <a:chExt cx="5570" cy="513"/>
          </a:xfrm>
        </p:grpSpPr>
        <p:sp>
          <p:nvSpPr>
            <p:cNvPr id="12299" name="Rectangle 6"/>
            <p:cNvSpPr>
              <a:spLocks noChangeArrowheads="1"/>
            </p:cNvSpPr>
            <p:nvPr/>
          </p:nvSpPr>
          <p:spPr bwMode="auto">
            <a:xfrm>
              <a:off x="144" y="1484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27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2291" name="Object 14"/>
            <p:cNvGraphicFramePr>
              <a:graphicFrameLocks noChangeAspect="1"/>
            </p:cNvGraphicFramePr>
            <p:nvPr/>
          </p:nvGraphicFramePr>
          <p:xfrm>
            <a:off x="1020" y="1434"/>
            <a:ext cx="4694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公式" r:id="rId7" imgW="2324100" imgH="254000" progId="Equation.3">
                    <p:embed/>
                  </p:oleObj>
                </mc:Choice>
                <mc:Fallback>
                  <p:oleObj name="公式" r:id="rId7" imgW="2324100" imgH="254000" progId="Equation.3">
                    <p:embed/>
                    <p:pic>
                      <p:nvPicPr>
                        <p:cNvPr id="1229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434"/>
                          <a:ext cx="4694" cy="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01625" y="1300163"/>
            <a:ext cx="5999163" cy="904875"/>
            <a:chOff x="144" y="3158"/>
            <a:chExt cx="3779" cy="570"/>
          </a:xfrm>
        </p:grpSpPr>
        <p:sp>
          <p:nvSpPr>
            <p:cNvPr id="12298" name="Rectangle 36"/>
            <p:cNvSpPr>
              <a:spLocks noChangeArrowheads="1"/>
            </p:cNvSpPr>
            <p:nvPr/>
          </p:nvSpPr>
          <p:spPr bwMode="auto">
            <a:xfrm>
              <a:off x="144" y="3208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24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2290" name="Object 37"/>
            <p:cNvGraphicFramePr>
              <a:graphicFrameLocks noChangeAspect="1"/>
            </p:cNvGraphicFramePr>
            <p:nvPr/>
          </p:nvGraphicFramePr>
          <p:xfrm>
            <a:off x="1156" y="3158"/>
            <a:ext cx="2767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" name="公式" r:id="rId9" imgW="1244600" imgH="254000" progId="Equation.3">
                    <p:embed/>
                  </p:oleObj>
                </mc:Choice>
                <mc:Fallback>
                  <p:oleObj name="公式" r:id="rId9" imgW="1244600" imgH="254000" progId="Equation.3">
                    <p:embed/>
                    <p:pic>
                      <p:nvPicPr>
                        <p:cNvPr id="1229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158"/>
                          <a:ext cx="2767" cy="5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07950" y="2133600"/>
            <a:ext cx="7920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1.</a:t>
            </a:r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公理</a:t>
            </a:r>
            <a:r>
              <a:rPr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:</a:t>
            </a:r>
            <a:r>
              <a:rPr lang="en-US" altLang="zh-CN">
                <a:latin typeface="宋体" panose="02010600030101010101" pitchFamily="2" charset="-122"/>
              </a:rPr>
              <a:t>ND</a:t>
            </a:r>
            <a:r>
              <a:rPr lang="zh-CN" altLang="en-US">
                <a:latin typeface="宋体" panose="02010600030101010101" pitchFamily="2" charset="-122"/>
              </a:rPr>
              <a:t>仅采用一个公理模式</a:t>
            </a:r>
            <a:r>
              <a:rPr lang="en-US" altLang="zh-CN"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411413" y="2781300"/>
          <a:ext cx="237648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3" imgW="609480" imgH="253800" progId="Equation.3">
                  <p:embed/>
                </p:oleObj>
              </mc:Choice>
              <mc:Fallback>
                <p:oleObj name="公式" r:id="rId3" imgW="609480" imgH="25380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81300"/>
                        <a:ext cx="2376487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07950" y="4398963"/>
            <a:ext cx="89074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2.</a:t>
            </a:r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推理规则：</a:t>
            </a:r>
            <a:r>
              <a:rPr lang="en-US" altLang="zh-CN">
                <a:latin typeface="宋体" panose="02010600030101010101" pitchFamily="2" charset="-122"/>
              </a:rPr>
              <a:t>ND</a:t>
            </a:r>
            <a:r>
              <a:rPr lang="zh-CN" altLang="en-US">
                <a:latin typeface="宋体" panose="02010600030101010101" pitchFamily="2" charset="-122"/>
              </a:rPr>
              <a:t>的推理规则主要是围绕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  </a:t>
            </a:r>
            <a:r>
              <a:rPr lang="en-US" altLang="zh-CN">
                <a:latin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</a:rPr>
              <a:t>个联结词展开的，共</a:t>
            </a:r>
            <a:r>
              <a:rPr lang="en-US" altLang="zh-CN">
                <a:latin typeface="宋体" panose="02010600030101010101" pitchFamily="2" charset="-122"/>
              </a:rPr>
              <a:t>7</a:t>
            </a:r>
            <a:r>
              <a:rPr lang="zh-CN" altLang="en-US">
                <a:latin typeface="宋体" panose="02010600030101010101" pitchFamily="2" charset="-122"/>
              </a:rPr>
              <a:t>对</a:t>
            </a:r>
            <a:r>
              <a:rPr lang="en-US" altLang="zh-CN">
                <a:latin typeface="宋体" panose="02010600030101010101" pitchFamily="2" charset="-122"/>
              </a:rPr>
              <a:t>14</a:t>
            </a:r>
            <a:r>
              <a:rPr lang="zh-CN" altLang="en-US">
                <a:latin typeface="宋体" panose="02010600030101010101" pitchFamily="2" charset="-122"/>
              </a:rPr>
              <a:t>个推理规则</a:t>
            </a:r>
            <a:r>
              <a:rPr lang="en-US" altLang="zh-CN">
                <a:latin typeface="宋体" panose="02010600030101010101" pitchFamily="2" charset="-122"/>
              </a:rPr>
              <a:t>. 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84213" y="3557588"/>
            <a:ext cx="506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相当于肯定前提的规则</a:t>
            </a:r>
            <a:r>
              <a:rPr kumimoji="0"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9388" y="833438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1)</a:t>
            </a:r>
            <a:r>
              <a:rPr kumimoji="0"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假设引入规则：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3879850" y="1046163"/>
          <a:ext cx="239077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3" imgW="533160" imgH="469800" progId="Equation.3">
                  <p:embed/>
                </p:oleObj>
              </mc:Choice>
              <mc:Fallback>
                <p:oleObj name="公式" r:id="rId3" imgW="533160" imgH="469800" progId="Equation.3">
                  <p:embed/>
                  <p:pic>
                    <p:nvPicPr>
                      <p:cNvPr id="30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1046163"/>
                        <a:ext cx="239077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5" y="3429000"/>
            <a:ext cx="7218363" cy="2820988"/>
            <a:chOff x="158" y="2160"/>
            <a:chExt cx="4547" cy="1777"/>
          </a:xfrm>
        </p:grpSpPr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158" y="2160"/>
              <a:ext cx="290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2)</a:t>
              </a:r>
              <a:r>
                <a:rPr kumimoji="0"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假设消除规则：</a:t>
              </a:r>
            </a:p>
          </p:txBody>
        </p:sp>
        <p:graphicFrame>
          <p:nvGraphicFramePr>
            <p:cNvPr id="3075" name="Object 12"/>
            <p:cNvGraphicFramePr>
              <a:graphicFrameLocks noChangeAspect="1"/>
            </p:cNvGraphicFramePr>
            <p:nvPr/>
          </p:nvGraphicFramePr>
          <p:xfrm>
            <a:off x="1236" y="2605"/>
            <a:ext cx="3469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公式" r:id="rId5" imgW="1269720" imgH="469800" progId="Equation.3">
                    <p:embed/>
                  </p:oleObj>
                </mc:Choice>
                <mc:Fallback>
                  <p:oleObj name="公式" r:id="rId5" imgW="1269720" imgH="469800" progId="Equation.3">
                    <p:embed/>
                    <p:pic>
                      <p:nvPicPr>
                        <p:cNvPr id="30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2605"/>
                          <a:ext cx="3469" cy="1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Rectangle 13"/>
            <p:cNvSpPr>
              <a:spLocks noChangeArrowheads="1"/>
            </p:cNvSpPr>
            <p:nvPr/>
          </p:nvSpPr>
          <p:spPr bwMode="auto">
            <a:xfrm>
              <a:off x="1882" y="2750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3080" name="Rectangle 14"/>
            <p:cNvSpPr>
              <a:spLocks noChangeArrowheads="1"/>
            </p:cNvSpPr>
            <p:nvPr/>
          </p:nvSpPr>
          <p:spPr bwMode="auto">
            <a:xfrm>
              <a:off x="3923" y="2750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3081" name="Rectangle 15"/>
            <p:cNvSpPr>
              <a:spLocks noChangeArrowheads="1"/>
            </p:cNvSpPr>
            <p:nvPr/>
          </p:nvSpPr>
          <p:spPr bwMode="auto">
            <a:xfrm>
              <a:off x="2699" y="3385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</p:grpSp>
    </p:spTree>
    <p:extLst>
      <p:ext uri="{BB962C8B-B14F-4D97-AF65-F5344CB8AC3E}">
        <p14:creationId xmlns:p14="http://schemas.microsoft.com/office/powerpoint/2010/main" val="25532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3)∨</a:t>
            </a:r>
            <a:r>
              <a:rPr kumimoji="0"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引入规则：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08025" y="746125"/>
          <a:ext cx="2471738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3" imgW="622080" imgH="469800" progId="Equation.3">
                  <p:embed/>
                </p:oleObj>
              </mc:Choice>
              <mc:Fallback>
                <p:oleObj name="公式" r:id="rId3" imgW="622080" imgH="469800" progId="Equation.3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746125"/>
                        <a:ext cx="2471738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5029200" y="817563"/>
          <a:ext cx="2520950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公式" r:id="rId5" imgW="634680" imgH="469800" progId="Equation.3">
                  <p:embed/>
                </p:oleObj>
              </mc:Choice>
              <mc:Fallback>
                <p:oleObj name="公式" r:id="rId5" imgW="634680" imgH="469800" progId="Equation.3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17563"/>
                        <a:ext cx="2520950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7950" y="3292475"/>
            <a:ext cx="8169275" cy="3108325"/>
            <a:chOff x="68" y="2074"/>
            <a:chExt cx="5146" cy="1958"/>
          </a:xfrm>
        </p:grpSpPr>
        <p:sp>
          <p:nvSpPr>
            <p:cNvPr id="4103" name="Text Box 14"/>
            <p:cNvSpPr txBox="1">
              <a:spLocks noChangeArrowheads="1"/>
            </p:cNvSpPr>
            <p:nvPr/>
          </p:nvSpPr>
          <p:spPr bwMode="auto">
            <a:xfrm>
              <a:off x="68" y="2074"/>
              <a:ext cx="290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4)∨</a:t>
              </a:r>
              <a:r>
                <a:rPr kumimoji="0"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消除规则：</a:t>
              </a:r>
            </a:p>
          </p:txBody>
        </p:sp>
        <p:graphicFrame>
          <p:nvGraphicFramePr>
            <p:cNvPr id="4100" name="Object 15"/>
            <p:cNvGraphicFramePr>
              <a:graphicFrameLocks noChangeAspect="1"/>
            </p:cNvGraphicFramePr>
            <p:nvPr/>
          </p:nvGraphicFramePr>
          <p:xfrm>
            <a:off x="546" y="2601"/>
            <a:ext cx="4668" cy="1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公式" r:id="rId7" imgW="1688760" imgH="469800" progId="Equation.3">
                    <p:embed/>
                  </p:oleObj>
                </mc:Choice>
                <mc:Fallback>
                  <p:oleObj name="公式" r:id="rId7" imgW="1688760" imgH="469800" progId="Equation.3">
                    <p:embed/>
                    <p:pic>
                      <p:nvPicPr>
                        <p:cNvPr id="410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" y="2601"/>
                          <a:ext cx="4668" cy="1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" name="Rectangle 16"/>
            <p:cNvSpPr>
              <a:spLocks noChangeArrowheads="1"/>
            </p:cNvSpPr>
            <p:nvPr/>
          </p:nvSpPr>
          <p:spPr bwMode="auto">
            <a:xfrm>
              <a:off x="1157" y="2750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4105" name="Rectangle 17"/>
            <p:cNvSpPr>
              <a:spLocks noChangeArrowheads="1"/>
            </p:cNvSpPr>
            <p:nvPr/>
          </p:nvSpPr>
          <p:spPr bwMode="auto">
            <a:xfrm>
              <a:off x="2699" y="2750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4106" name="Rectangle 18"/>
            <p:cNvSpPr>
              <a:spLocks noChangeArrowheads="1"/>
            </p:cNvSpPr>
            <p:nvPr/>
          </p:nvSpPr>
          <p:spPr bwMode="auto">
            <a:xfrm>
              <a:off x="3787" y="2795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4107" name="Rectangle 19"/>
            <p:cNvSpPr>
              <a:spLocks noChangeArrowheads="1"/>
            </p:cNvSpPr>
            <p:nvPr/>
          </p:nvSpPr>
          <p:spPr bwMode="auto">
            <a:xfrm>
              <a:off x="2608" y="3430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</p:grpSp>
    </p:spTree>
    <p:extLst>
      <p:ext uri="{BB962C8B-B14F-4D97-AF65-F5344CB8AC3E}">
        <p14:creationId xmlns:p14="http://schemas.microsoft.com/office/powerpoint/2010/main" val="32806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5)∧</a:t>
            </a:r>
            <a:r>
              <a:rPr kumimoji="0"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引入规则：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124200" y="576263"/>
          <a:ext cx="4476750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3" imgW="863280" imgH="469800" progId="Equation.3">
                  <p:embed/>
                </p:oleObj>
              </mc:Choice>
              <mc:Fallback>
                <p:oleObj name="公式" r:id="rId3" imgW="863280" imgH="469800" progId="Equation.3">
                  <p:embed/>
                  <p:pic>
                    <p:nvPicPr>
                      <p:cNvPr id="5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6263"/>
                        <a:ext cx="4476750" cy="237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2636838"/>
            <a:ext cx="8286750" cy="3327400"/>
            <a:chOff x="158" y="1661"/>
            <a:chExt cx="5220" cy="2096"/>
          </a:xfrm>
        </p:grpSpPr>
        <p:sp>
          <p:nvSpPr>
            <p:cNvPr id="5126" name="Text Box 9"/>
            <p:cNvSpPr txBox="1">
              <a:spLocks noChangeArrowheads="1"/>
            </p:cNvSpPr>
            <p:nvPr/>
          </p:nvSpPr>
          <p:spPr bwMode="auto">
            <a:xfrm>
              <a:off x="158" y="1661"/>
              <a:ext cx="290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6)∧</a:t>
              </a:r>
              <a:r>
                <a:rPr kumimoji="0"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消除规则：</a:t>
              </a:r>
            </a:p>
          </p:txBody>
        </p:sp>
        <p:graphicFrame>
          <p:nvGraphicFramePr>
            <p:cNvPr id="5123" name="Object 10"/>
            <p:cNvGraphicFramePr>
              <a:graphicFrameLocks noChangeAspect="1"/>
            </p:cNvGraphicFramePr>
            <p:nvPr/>
          </p:nvGraphicFramePr>
          <p:xfrm>
            <a:off x="881" y="2188"/>
            <a:ext cx="4497" cy="1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公式" r:id="rId5" imgW="1346040" imgH="469800" progId="Equation.3">
                    <p:embed/>
                  </p:oleObj>
                </mc:Choice>
                <mc:Fallback>
                  <p:oleObj name="公式" r:id="rId5" imgW="1346040" imgH="469800" progId="Equation.3">
                    <p:embed/>
                    <p:pic>
                      <p:nvPicPr>
                        <p:cNvPr id="512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2188"/>
                          <a:ext cx="4497" cy="1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156" y="2430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5128" name="Rectangle 12"/>
            <p:cNvSpPr>
              <a:spLocks noChangeArrowheads="1"/>
            </p:cNvSpPr>
            <p:nvPr/>
          </p:nvSpPr>
          <p:spPr bwMode="auto">
            <a:xfrm>
              <a:off x="3651" y="2432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5129" name="Rectangle 13"/>
            <p:cNvSpPr>
              <a:spLocks noChangeArrowheads="1"/>
            </p:cNvSpPr>
            <p:nvPr/>
          </p:nvSpPr>
          <p:spPr bwMode="auto">
            <a:xfrm>
              <a:off x="1610" y="311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5130" name="Rectangle 14"/>
            <p:cNvSpPr>
              <a:spLocks noChangeArrowheads="1"/>
            </p:cNvSpPr>
            <p:nvPr/>
          </p:nvSpPr>
          <p:spPr bwMode="auto">
            <a:xfrm>
              <a:off x="4059" y="311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</p:grpSp>
    </p:spTree>
    <p:extLst>
      <p:ext uri="{BB962C8B-B14F-4D97-AF65-F5344CB8AC3E}">
        <p14:creationId xmlns:p14="http://schemas.microsoft.com/office/powerpoint/2010/main" val="8084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4608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7)→</a:t>
            </a:r>
            <a:r>
              <a:rPr kumimoji="0"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引入规则：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089275" y="390525"/>
          <a:ext cx="32480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3" imgW="698400" imgH="469800" progId="Equation.3">
                  <p:embed/>
                </p:oleObj>
              </mc:Choice>
              <mc:Fallback>
                <p:oleObj name="公式" r:id="rId3" imgW="698400" imgH="469800" progId="Equation.3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390525"/>
                        <a:ext cx="32480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2411413" y="2349500"/>
            <a:ext cx="5184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（即</a:t>
            </a:r>
            <a:r>
              <a:rPr kumimoji="0"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PC</a:t>
            </a:r>
            <a:r>
              <a:rPr kumimoji="0"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中的演绎定理）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0825" y="3141663"/>
            <a:ext cx="7705725" cy="3228975"/>
            <a:chOff x="158" y="1979"/>
            <a:chExt cx="4854" cy="2034"/>
          </a:xfrm>
        </p:grpSpPr>
        <p:sp>
          <p:nvSpPr>
            <p:cNvPr id="6151" name="Text Box 8"/>
            <p:cNvSpPr txBox="1">
              <a:spLocks noChangeArrowheads="1"/>
            </p:cNvSpPr>
            <p:nvPr/>
          </p:nvSpPr>
          <p:spPr bwMode="auto">
            <a:xfrm>
              <a:off x="158" y="1979"/>
              <a:ext cx="290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8)→</a:t>
              </a:r>
              <a:r>
                <a:rPr kumimoji="0"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消除规则：</a:t>
              </a:r>
            </a:p>
          </p:txBody>
        </p:sp>
        <p:graphicFrame>
          <p:nvGraphicFramePr>
            <p:cNvPr id="6147" name="Object 10"/>
            <p:cNvGraphicFramePr>
              <a:graphicFrameLocks noChangeAspect="1"/>
            </p:cNvGraphicFramePr>
            <p:nvPr/>
          </p:nvGraphicFramePr>
          <p:xfrm>
            <a:off x="828" y="2330"/>
            <a:ext cx="3331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公式" r:id="rId5" imgW="1180800" imgH="469800" progId="Equation.3">
                    <p:embed/>
                  </p:oleObj>
                </mc:Choice>
                <mc:Fallback>
                  <p:oleObj name="公式" r:id="rId5" imgW="1180800" imgH="469800" progId="Equation.3">
                    <p:embed/>
                    <p:pic>
                      <p:nvPicPr>
                        <p:cNvPr id="614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2330"/>
                          <a:ext cx="3331" cy="1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Rectangle 11"/>
            <p:cNvSpPr>
              <a:spLocks noChangeArrowheads="1"/>
            </p:cNvSpPr>
            <p:nvPr/>
          </p:nvSpPr>
          <p:spPr bwMode="auto">
            <a:xfrm>
              <a:off x="1066" y="252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6153" name="Rectangle 12"/>
            <p:cNvSpPr>
              <a:spLocks noChangeArrowheads="1"/>
            </p:cNvSpPr>
            <p:nvPr/>
          </p:nvSpPr>
          <p:spPr bwMode="auto">
            <a:xfrm>
              <a:off x="2472" y="252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6154" name="Rectangle 13"/>
            <p:cNvSpPr>
              <a:spLocks noChangeArrowheads="1"/>
            </p:cNvSpPr>
            <p:nvPr/>
          </p:nvSpPr>
          <p:spPr bwMode="auto">
            <a:xfrm>
              <a:off x="2245" y="3158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6155" name="Text Box 14"/>
            <p:cNvSpPr txBox="1">
              <a:spLocks noChangeArrowheads="1"/>
            </p:cNvSpPr>
            <p:nvPr/>
          </p:nvSpPr>
          <p:spPr bwMode="auto">
            <a:xfrm>
              <a:off x="1610" y="3609"/>
              <a:ext cx="34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chemeClr val="hlink"/>
                  </a:solidFill>
                  <a:latin typeface="宋体" panose="02010600030101010101" pitchFamily="2" charset="-122"/>
                </a:rPr>
                <a:t>（即</a:t>
              </a:r>
              <a:r>
                <a:rPr kumimoji="0"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PC</a:t>
              </a:r>
              <a:r>
                <a:rPr kumimoji="0" lang="zh-CN" altLang="en-US">
                  <a:solidFill>
                    <a:schemeClr val="hlink"/>
                  </a:solidFill>
                  <a:latin typeface="宋体" panose="02010600030101010101" pitchFamily="2" charset="-122"/>
                </a:rPr>
                <a:t>中的分离规则）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8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4608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9)┓</a:t>
            </a:r>
            <a:r>
              <a:rPr kumimoji="0"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引入规则：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382588" y="1076325"/>
          <a:ext cx="59309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公式" r:id="rId3" imgW="1282680" imgH="469800" progId="Equation.3">
                  <p:embed/>
                </p:oleObj>
              </mc:Choice>
              <mc:Fallback>
                <p:oleObj name="公式" r:id="rId3" imgW="1282680" imgH="469800" progId="Equation.3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076325"/>
                        <a:ext cx="59309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5651500" y="2492375"/>
            <a:ext cx="287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即反证法</a:t>
            </a:r>
            <a:r>
              <a:rPr kumimoji="0"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7950" y="3724275"/>
            <a:ext cx="8208963" cy="2782888"/>
            <a:chOff x="68" y="2346"/>
            <a:chExt cx="5171" cy="1753"/>
          </a:xfrm>
        </p:grpSpPr>
        <p:sp>
          <p:nvSpPr>
            <p:cNvPr id="7175" name="Text Box 14"/>
            <p:cNvSpPr txBox="1">
              <a:spLocks noChangeArrowheads="1"/>
            </p:cNvSpPr>
            <p:nvPr/>
          </p:nvSpPr>
          <p:spPr bwMode="auto">
            <a:xfrm>
              <a:off x="68" y="2346"/>
              <a:ext cx="290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10)┓</a:t>
              </a:r>
              <a:r>
                <a:rPr kumimoji="0"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消除规则：</a:t>
              </a:r>
            </a:p>
          </p:txBody>
        </p:sp>
        <p:graphicFrame>
          <p:nvGraphicFramePr>
            <p:cNvPr id="7171" name="Object 15"/>
            <p:cNvGraphicFramePr>
              <a:graphicFrameLocks noChangeAspect="1"/>
            </p:cNvGraphicFramePr>
            <p:nvPr/>
          </p:nvGraphicFramePr>
          <p:xfrm>
            <a:off x="559" y="2693"/>
            <a:ext cx="2963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公式" r:id="rId5" imgW="990360" imgH="469800" progId="Equation.3">
                    <p:embed/>
                  </p:oleObj>
                </mc:Choice>
                <mc:Fallback>
                  <p:oleObj name="公式" r:id="rId5" imgW="990360" imgH="469800" progId="Equation.3">
                    <p:embed/>
                    <p:pic>
                      <p:nvPicPr>
                        <p:cNvPr id="717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2693"/>
                          <a:ext cx="2963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Rectangle 16"/>
            <p:cNvSpPr>
              <a:spLocks noChangeArrowheads="1"/>
            </p:cNvSpPr>
            <p:nvPr/>
          </p:nvSpPr>
          <p:spPr bwMode="auto">
            <a:xfrm>
              <a:off x="793" y="2884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7177" name="Rectangle 17"/>
            <p:cNvSpPr>
              <a:spLocks noChangeArrowheads="1"/>
            </p:cNvSpPr>
            <p:nvPr/>
          </p:nvSpPr>
          <p:spPr bwMode="auto">
            <a:xfrm>
              <a:off x="2426" y="2884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7178" name="Rectangle 18"/>
            <p:cNvSpPr>
              <a:spLocks noChangeArrowheads="1"/>
            </p:cNvSpPr>
            <p:nvPr/>
          </p:nvSpPr>
          <p:spPr bwMode="auto">
            <a:xfrm>
              <a:off x="1791" y="3521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7179" name="Text Box 19"/>
            <p:cNvSpPr txBox="1">
              <a:spLocks noChangeArrowheads="1"/>
            </p:cNvSpPr>
            <p:nvPr/>
          </p:nvSpPr>
          <p:spPr bwMode="auto">
            <a:xfrm>
              <a:off x="3606" y="3434"/>
              <a:ext cx="16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(</a:t>
              </a:r>
              <a:r>
                <a:rPr kumimoji="0" lang="zh-CN" altLang="en-US">
                  <a:solidFill>
                    <a:schemeClr val="hlink"/>
                  </a:solidFill>
                  <a:latin typeface="宋体" panose="02010600030101010101" pitchFamily="2" charset="-122"/>
                </a:rPr>
                <a:t>即不一致</a:t>
              </a:r>
              <a:r>
                <a:rPr kumimoji="0"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7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4608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11)┓</a:t>
            </a:r>
            <a:r>
              <a:rPr kumimoji="0" lang="en-US" altLang="zh-CN">
                <a:solidFill>
                  <a:schemeClr val="folHlink"/>
                </a:solidFill>
              </a:rPr>
              <a:t>┓</a:t>
            </a:r>
            <a:r>
              <a:rPr kumimoji="0"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引入规则：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4173538" y="600075"/>
          <a:ext cx="317341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3" imgW="609480" imgH="469800" progId="Equation.3">
                  <p:embed/>
                </p:oleObj>
              </mc:Choice>
              <mc:Fallback>
                <p:oleObj name="公式" r:id="rId3" imgW="609480" imgH="46980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600075"/>
                        <a:ext cx="3173412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23850" y="3068638"/>
            <a:ext cx="7167563" cy="2543175"/>
            <a:chOff x="204" y="1933"/>
            <a:chExt cx="4515" cy="1602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04" y="1933"/>
              <a:ext cx="290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12)┓</a:t>
              </a:r>
              <a:r>
                <a:rPr kumimoji="0" lang="en-US" altLang="zh-CN">
                  <a:solidFill>
                    <a:schemeClr val="folHlink"/>
                  </a:solidFill>
                </a:rPr>
                <a:t>┓</a:t>
              </a:r>
              <a:r>
                <a:rPr kumimoji="0"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消除规则：</a:t>
              </a:r>
            </a:p>
          </p:txBody>
        </p:sp>
        <p:graphicFrame>
          <p:nvGraphicFramePr>
            <p:cNvPr id="8195" name="Object 7"/>
            <p:cNvGraphicFramePr>
              <a:graphicFrameLocks noChangeAspect="1"/>
            </p:cNvGraphicFramePr>
            <p:nvPr/>
          </p:nvGraphicFramePr>
          <p:xfrm>
            <a:off x="2720" y="2102"/>
            <a:ext cx="1999" cy="1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公式" r:id="rId5" imgW="609480" imgH="469800" progId="Equation.3">
                    <p:embed/>
                  </p:oleObj>
                </mc:Choice>
                <mc:Fallback>
                  <p:oleObj name="公式" r:id="rId5" imgW="609480" imgH="469800" progId="Equation.3">
                    <p:embed/>
                    <p:pic>
                      <p:nvPicPr>
                        <p:cNvPr id="81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2102"/>
                          <a:ext cx="1999" cy="1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Rectangle 10"/>
            <p:cNvSpPr>
              <a:spLocks noChangeArrowheads="1"/>
            </p:cNvSpPr>
            <p:nvPr/>
          </p:nvSpPr>
          <p:spPr bwMode="auto">
            <a:xfrm>
              <a:off x="3016" y="2296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  <p:sp>
          <p:nvSpPr>
            <p:cNvPr id="8200" name="Rectangle 11"/>
            <p:cNvSpPr>
              <a:spLocks noChangeArrowheads="1"/>
            </p:cNvSpPr>
            <p:nvPr/>
          </p:nvSpPr>
          <p:spPr bwMode="auto">
            <a:xfrm>
              <a:off x="3379" y="2931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3200"/>
            </a:p>
          </p:txBody>
        </p:sp>
      </p:grpSp>
    </p:spTree>
    <p:extLst>
      <p:ext uri="{BB962C8B-B14F-4D97-AF65-F5344CB8AC3E}">
        <p14:creationId xmlns:p14="http://schemas.microsoft.com/office/powerpoint/2010/main" val="294579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466725" y="477838"/>
            <a:ext cx="4608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13)      </a:t>
            </a:r>
            <a:r>
              <a:rPr kumimoji="0"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引入规则：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738188" y="1104900"/>
          <a:ext cx="6586537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3" imgW="1536480" imgH="469800" progId="Equation.3">
                  <p:embed/>
                </p:oleObj>
              </mc:Choice>
              <mc:Fallback>
                <p:oleObj name="公式" r:id="rId3" imgW="1536480" imgH="469800" progId="Equation.3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104900"/>
                        <a:ext cx="6586537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1"/>
          <p:cNvGraphicFramePr>
            <a:graphicFrameLocks noChangeAspect="1"/>
          </p:cNvGraphicFramePr>
          <p:nvPr/>
        </p:nvGraphicFramePr>
        <p:xfrm>
          <a:off x="1301750" y="482600"/>
          <a:ext cx="1038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5" imgW="203040" imgH="139680" progId="Equation.3">
                  <p:embed/>
                </p:oleObj>
              </mc:Choice>
              <mc:Fallback>
                <p:oleObj name="公式" r:id="rId5" imgW="203040" imgH="139680" progId="Equation.3">
                  <p:embed/>
                  <p:pic>
                    <p:nvPicPr>
                      <p:cNvPr id="92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82600"/>
                        <a:ext cx="10382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2"/>
          <p:cNvGraphicFramePr>
            <a:graphicFrameLocks noChangeAspect="1"/>
          </p:cNvGraphicFramePr>
          <p:nvPr/>
        </p:nvGraphicFramePr>
        <p:xfrm>
          <a:off x="755650" y="4149725"/>
          <a:ext cx="676910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7" imgW="1536480" imgH="469800" progId="Equation.3">
                  <p:embed/>
                </p:oleObj>
              </mc:Choice>
              <mc:Fallback>
                <p:oleObj name="公式" r:id="rId7" imgW="1536480" imgH="469800" progId="Equation.3">
                  <p:embed/>
                  <p:pic>
                    <p:nvPicPr>
                      <p:cNvPr id="92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6769100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33"/>
          <p:cNvSpPr>
            <a:spLocks noChangeArrowheads="1"/>
          </p:cNvSpPr>
          <p:nvPr/>
        </p:nvSpPr>
        <p:spPr bwMode="auto">
          <a:xfrm>
            <a:off x="539750" y="335756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14)      </a:t>
            </a:r>
            <a:r>
              <a:rPr kumimoji="0"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消除规则：</a:t>
            </a:r>
          </a:p>
        </p:txBody>
      </p:sp>
      <p:graphicFrame>
        <p:nvGraphicFramePr>
          <p:cNvPr id="9221" name="Object 35"/>
          <p:cNvGraphicFramePr>
            <a:graphicFrameLocks noChangeAspect="1"/>
          </p:cNvGraphicFramePr>
          <p:nvPr/>
        </p:nvGraphicFramePr>
        <p:xfrm>
          <a:off x="1517650" y="3435350"/>
          <a:ext cx="1038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9" imgW="203040" imgH="139680" progId="Equation.3">
                  <p:embed/>
                </p:oleObj>
              </mc:Choice>
              <mc:Fallback>
                <p:oleObj name="公式" r:id="rId9" imgW="203040" imgH="139680" progId="Equation.3">
                  <p:embed/>
                  <p:pic>
                    <p:nvPicPr>
                      <p:cNvPr id="922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435350"/>
                        <a:ext cx="10382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7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71438" y="549275"/>
            <a:ext cx="1465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1</a:t>
            </a:r>
            <a:r>
              <a:rPr lang="en-US" altLang="zh-CN"/>
              <a:t> 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766888" y="404813"/>
          <a:ext cx="25193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3" imgW="622080" imgH="253800" progId="Equation.3">
                  <p:embed/>
                </p:oleObj>
              </mc:Choice>
              <mc:Fallback>
                <p:oleObj name="公式" r:id="rId3" imgW="622080" imgH="253800" progId="Equation.3">
                  <p:embed/>
                  <p:pic>
                    <p:nvPicPr>
                      <p:cNvPr id="112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404813"/>
                        <a:ext cx="2519362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1341438"/>
            <a:ext cx="8388350" cy="1157287"/>
            <a:chOff x="45" y="935"/>
            <a:chExt cx="5284" cy="729"/>
          </a:xfrm>
        </p:grpSpPr>
        <p:sp>
          <p:nvSpPr>
            <p:cNvPr id="11282" name="Rectangle 7"/>
            <p:cNvSpPr>
              <a:spLocks noChangeArrowheads="1"/>
            </p:cNvSpPr>
            <p:nvPr/>
          </p:nvSpPr>
          <p:spPr bwMode="auto">
            <a:xfrm>
              <a:off x="45" y="1071"/>
              <a:ext cx="9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2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71" name="Object 11"/>
            <p:cNvGraphicFramePr>
              <a:graphicFrameLocks noChangeAspect="1"/>
            </p:cNvGraphicFramePr>
            <p:nvPr/>
          </p:nvGraphicFramePr>
          <p:xfrm>
            <a:off x="1156" y="935"/>
            <a:ext cx="4173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9" name="公式" r:id="rId5" imgW="1536033" imgH="253890" progId="Equation.3">
                    <p:embed/>
                  </p:oleObj>
                </mc:Choice>
                <mc:Fallback>
                  <p:oleObj name="公式" r:id="rId5" imgW="1536033" imgH="253890" progId="Equation.3">
                    <p:embed/>
                    <p:pic>
                      <p:nvPicPr>
                        <p:cNvPr id="1127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935"/>
                          <a:ext cx="4173" cy="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7950" y="2416175"/>
            <a:ext cx="8208963" cy="1157288"/>
            <a:chOff x="68" y="1616"/>
            <a:chExt cx="5171" cy="729"/>
          </a:xfrm>
        </p:grpSpPr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68" y="1752"/>
              <a:ext cx="9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70" name="Object 13"/>
            <p:cNvGraphicFramePr>
              <a:graphicFrameLocks noChangeAspect="1"/>
            </p:cNvGraphicFramePr>
            <p:nvPr/>
          </p:nvGraphicFramePr>
          <p:xfrm>
            <a:off x="1111" y="1616"/>
            <a:ext cx="4128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0" name="公式" r:id="rId7" imgW="1536033" imgH="253890" progId="Equation.3">
                    <p:embed/>
                  </p:oleObj>
                </mc:Choice>
                <mc:Fallback>
                  <p:oleObj name="公式" r:id="rId7" imgW="1536033" imgH="253890" progId="Equation.3">
                    <p:embed/>
                    <p:pic>
                      <p:nvPicPr>
                        <p:cNvPr id="1127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616"/>
                          <a:ext cx="4128" cy="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1438" y="3500438"/>
            <a:ext cx="7380287" cy="973137"/>
            <a:chOff x="45" y="2432"/>
            <a:chExt cx="4649" cy="613"/>
          </a:xfrm>
        </p:grpSpPr>
        <p:sp>
          <p:nvSpPr>
            <p:cNvPr id="11280" name="Rectangle 9"/>
            <p:cNvSpPr>
              <a:spLocks noChangeArrowheads="1"/>
            </p:cNvSpPr>
            <p:nvPr/>
          </p:nvSpPr>
          <p:spPr bwMode="auto">
            <a:xfrm>
              <a:off x="45" y="2432"/>
              <a:ext cx="9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4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69" name="Object 15"/>
            <p:cNvGraphicFramePr>
              <a:graphicFrameLocks noChangeAspect="1"/>
            </p:cNvGraphicFramePr>
            <p:nvPr/>
          </p:nvGraphicFramePr>
          <p:xfrm>
            <a:off x="1156" y="2432"/>
            <a:ext cx="3538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1" name="公式" r:id="rId9" imgW="1104900" imgH="203200" progId="Equation.3">
                    <p:embed/>
                  </p:oleObj>
                </mc:Choice>
                <mc:Fallback>
                  <p:oleObj name="公式" r:id="rId9" imgW="1104900" imgH="203200" progId="Equation.3">
                    <p:embed/>
                    <p:pic>
                      <p:nvPicPr>
                        <p:cNvPr id="1126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432"/>
                          <a:ext cx="3538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30175" y="4437063"/>
            <a:ext cx="7370763" cy="1042987"/>
            <a:chOff x="97" y="3022"/>
            <a:chExt cx="4643" cy="657"/>
          </a:xfrm>
        </p:grpSpPr>
        <p:sp>
          <p:nvSpPr>
            <p:cNvPr id="11279" name="Rectangle 10"/>
            <p:cNvSpPr>
              <a:spLocks noChangeArrowheads="1"/>
            </p:cNvSpPr>
            <p:nvPr/>
          </p:nvSpPr>
          <p:spPr bwMode="auto">
            <a:xfrm>
              <a:off x="97" y="3117"/>
              <a:ext cx="9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5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68" name="Object 17"/>
            <p:cNvGraphicFramePr>
              <a:graphicFrameLocks noChangeAspect="1"/>
            </p:cNvGraphicFramePr>
            <p:nvPr/>
          </p:nvGraphicFramePr>
          <p:xfrm>
            <a:off x="1111" y="3022"/>
            <a:ext cx="3629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2" name="公式" r:id="rId11" imgW="1104900" imgH="203200" progId="Equation.3">
                    <p:embed/>
                  </p:oleObj>
                </mc:Choice>
                <mc:Fallback>
                  <p:oleObj name="公式" r:id="rId11" imgW="1104900" imgH="203200" progId="Equation.3">
                    <p:embed/>
                    <p:pic>
                      <p:nvPicPr>
                        <p:cNvPr id="1126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022"/>
                          <a:ext cx="3629" cy="6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925" y="5373688"/>
            <a:ext cx="8893175" cy="1008062"/>
            <a:chOff x="22" y="3385"/>
            <a:chExt cx="5602" cy="635"/>
          </a:xfrm>
        </p:grpSpPr>
        <p:sp>
          <p:nvSpPr>
            <p:cNvPr id="11278" name="Rectangle 23"/>
            <p:cNvSpPr>
              <a:spLocks noChangeArrowheads="1"/>
            </p:cNvSpPr>
            <p:nvPr/>
          </p:nvSpPr>
          <p:spPr bwMode="auto">
            <a:xfrm>
              <a:off x="22" y="3476"/>
              <a:ext cx="9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6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67" name="Object 24"/>
            <p:cNvGraphicFramePr>
              <a:graphicFrameLocks noChangeAspect="1"/>
            </p:cNvGraphicFramePr>
            <p:nvPr/>
          </p:nvGraphicFramePr>
          <p:xfrm>
            <a:off x="839" y="3385"/>
            <a:ext cx="478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name="公式" r:id="rId13" imgW="2425700" imgH="254000" progId="Equation.3">
                    <p:embed/>
                  </p:oleObj>
                </mc:Choice>
                <mc:Fallback>
                  <p:oleObj name="公式" r:id="rId13" imgW="2425700" imgH="254000" progId="Equation.3">
                    <p:embed/>
                    <p:pic>
                      <p:nvPicPr>
                        <p:cNvPr id="1126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385"/>
                          <a:ext cx="4785" cy="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111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5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611188" y="333375"/>
          <a:ext cx="83883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公式" r:id="rId3" imgW="2628900" imgH="203200" progId="Equation.3">
                  <p:embed/>
                </p:oleObj>
              </mc:Choice>
              <mc:Fallback>
                <p:oleObj name="公式" r:id="rId3" imgW="2628900" imgH="203200" progId="Equation.3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3375"/>
                        <a:ext cx="83883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7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9" name="Object 6"/>
          <p:cNvGraphicFramePr>
            <a:graphicFrameLocks noChangeAspect="1"/>
          </p:cNvGraphicFramePr>
          <p:nvPr/>
        </p:nvGraphicFramePr>
        <p:xfrm>
          <a:off x="684215" y="1125540"/>
          <a:ext cx="33115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公式" r:id="rId5" imgW="799753" imgH="203112" progId="Equation.3">
                  <p:embed/>
                </p:oleObj>
              </mc:Choice>
              <mc:Fallback>
                <p:oleObj name="公式" r:id="rId5" imgW="799753" imgH="203112" progId="Equation.3">
                  <p:embed/>
                  <p:pic>
                    <p:nvPicPr>
                      <p:cNvPr id="194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5" y="1125540"/>
                        <a:ext cx="33115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9"/>
          <p:cNvSpPr>
            <a:spLocks noChangeArrowheads="1"/>
          </p:cNvSpPr>
          <p:nvPr/>
        </p:nvSpPr>
        <p:spPr bwMode="auto">
          <a:xfrm>
            <a:off x="0" y="3014257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827090" y="1938340"/>
          <a:ext cx="32035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7" imgW="748975" imgH="177723" progId="Equation.3">
                  <p:embed/>
                </p:oleObj>
              </mc:Choice>
              <mc:Fallback>
                <p:oleObj name="公式" r:id="rId7" imgW="748975" imgH="177723" progId="Equation.3">
                  <p:embed/>
                  <p:pic>
                    <p:nvPicPr>
                      <p:cNvPr id="194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90" y="1938340"/>
                        <a:ext cx="3203575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0"/>
          <p:cNvGraphicFramePr>
            <a:graphicFrameLocks noChangeAspect="1"/>
          </p:cNvGraphicFramePr>
          <p:nvPr/>
        </p:nvGraphicFramePr>
        <p:xfrm>
          <a:off x="755650" y="2647952"/>
          <a:ext cx="34559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9" imgW="748975" imgH="177723" progId="Equation.3">
                  <p:embed/>
                </p:oleObj>
              </mc:Choice>
              <mc:Fallback>
                <p:oleObj name="公式" r:id="rId9" imgW="748975" imgH="177723" progId="Equation.3">
                  <p:embed/>
                  <p:pic>
                    <p:nvPicPr>
                      <p:cNvPr id="1946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47952"/>
                        <a:ext cx="3455988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2"/>
          <p:cNvGraphicFramePr>
            <a:graphicFrameLocks noChangeAspect="1"/>
          </p:cNvGraphicFramePr>
          <p:nvPr/>
        </p:nvGraphicFramePr>
        <p:xfrm>
          <a:off x="971550" y="3308350"/>
          <a:ext cx="42481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11" imgW="1002865" imgH="177723" progId="Equation.3">
                  <p:embed/>
                </p:oleObj>
              </mc:Choice>
              <mc:Fallback>
                <p:oleObj name="公式" r:id="rId11" imgW="1002865" imgH="177723" progId="Equation.3">
                  <p:embed/>
                  <p:pic>
                    <p:nvPicPr>
                      <p:cNvPr id="194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08350"/>
                        <a:ext cx="42481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4"/>
          <p:cNvGraphicFramePr>
            <a:graphicFrameLocks noChangeAspect="1"/>
          </p:cNvGraphicFramePr>
          <p:nvPr/>
        </p:nvGraphicFramePr>
        <p:xfrm>
          <a:off x="827088" y="4173538"/>
          <a:ext cx="43926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公式" r:id="rId13" imgW="1002865" imgH="177723" progId="Equation.3">
                  <p:embed/>
                </p:oleObj>
              </mc:Choice>
              <mc:Fallback>
                <p:oleObj name="公式" r:id="rId13" imgW="1002865" imgH="177723" progId="Equation.3">
                  <p:embed/>
                  <p:pic>
                    <p:nvPicPr>
                      <p:cNvPr id="1946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73538"/>
                        <a:ext cx="4392612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6"/>
          <p:cNvSpPr>
            <a:spLocks noChangeArrowheads="1"/>
          </p:cNvSpPr>
          <p:nvPr/>
        </p:nvSpPr>
        <p:spPr bwMode="auto">
          <a:xfrm>
            <a:off x="74615" y="329181"/>
            <a:ext cx="89693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7)</a:t>
            </a:r>
            <a:r>
              <a:rPr lang="en-US" altLang="zh-CN"/>
              <a:t> </a:t>
            </a:r>
          </a:p>
        </p:txBody>
      </p:sp>
      <p:sp>
        <p:nvSpPr>
          <p:cNvPr id="19470" name="Rectangle 17"/>
          <p:cNvSpPr>
            <a:spLocks noChangeArrowheads="1"/>
          </p:cNvSpPr>
          <p:nvPr/>
        </p:nvSpPr>
        <p:spPr bwMode="auto">
          <a:xfrm>
            <a:off x="107952" y="1210244"/>
            <a:ext cx="83257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8)</a:t>
            </a:r>
            <a:r>
              <a:rPr lang="en-US" altLang="zh-CN"/>
              <a:t> </a:t>
            </a:r>
          </a:p>
        </p:txBody>
      </p:sp>
      <p:sp>
        <p:nvSpPr>
          <p:cNvPr id="19471" name="Rectangle 18"/>
          <p:cNvSpPr>
            <a:spLocks noChangeArrowheads="1"/>
          </p:cNvSpPr>
          <p:nvPr/>
        </p:nvSpPr>
        <p:spPr bwMode="auto">
          <a:xfrm>
            <a:off x="107952" y="2075431"/>
            <a:ext cx="83257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9)</a:t>
            </a:r>
            <a:r>
              <a:rPr lang="en-US" altLang="zh-CN"/>
              <a:t> </a:t>
            </a:r>
          </a:p>
        </p:txBody>
      </p:sp>
      <p:sp>
        <p:nvSpPr>
          <p:cNvPr id="19472" name="Rectangle 19"/>
          <p:cNvSpPr>
            <a:spLocks noChangeArrowheads="1"/>
          </p:cNvSpPr>
          <p:nvPr/>
        </p:nvSpPr>
        <p:spPr bwMode="auto">
          <a:xfrm>
            <a:off x="74615" y="3370831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10)</a:t>
            </a:r>
            <a:r>
              <a:rPr lang="en-US" altLang="zh-CN"/>
              <a:t> 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179390" y="4955156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11)</a:t>
            </a:r>
            <a:r>
              <a:rPr lang="en-US" altLang="zh-CN"/>
              <a:t> </a:t>
            </a:r>
          </a:p>
        </p:txBody>
      </p:sp>
      <p:graphicFrame>
        <p:nvGraphicFramePr>
          <p:cNvPr id="19464" name="Object 21"/>
          <p:cNvGraphicFramePr>
            <a:graphicFrameLocks noChangeAspect="1"/>
          </p:cNvGraphicFramePr>
          <p:nvPr/>
        </p:nvGraphicFramePr>
        <p:xfrm>
          <a:off x="1116015" y="5018088"/>
          <a:ext cx="62642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公式" r:id="rId15" imgW="1726451" imgH="203112" progId="Equation.3">
                  <p:embed/>
                </p:oleObj>
              </mc:Choice>
              <mc:Fallback>
                <p:oleObj name="公式" r:id="rId15" imgW="1726451" imgH="203112" progId="Equation.3">
                  <p:embed/>
                  <p:pic>
                    <p:nvPicPr>
                      <p:cNvPr id="1946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5" y="5018088"/>
                        <a:ext cx="62642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2"/>
          <p:cNvGraphicFramePr>
            <a:graphicFrameLocks noChangeAspect="1"/>
          </p:cNvGraphicFramePr>
          <p:nvPr/>
        </p:nvGraphicFramePr>
        <p:xfrm>
          <a:off x="971550" y="5842000"/>
          <a:ext cx="74168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公式" r:id="rId17" imgW="1726451" imgH="203112" progId="Equation.3">
                  <p:embed/>
                </p:oleObj>
              </mc:Choice>
              <mc:Fallback>
                <p:oleObj name="公式" r:id="rId17" imgW="1726451" imgH="203112" progId="Equation.3">
                  <p:embed/>
                  <p:pic>
                    <p:nvPicPr>
                      <p:cNvPr id="1946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42000"/>
                        <a:ext cx="7416800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8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Group 21"/>
          <p:cNvGrpSpPr>
            <a:grpSpLocks/>
          </p:cNvGrpSpPr>
          <p:nvPr/>
        </p:nvGrpSpPr>
        <p:grpSpPr bwMode="auto">
          <a:xfrm>
            <a:off x="107950" y="1341438"/>
            <a:ext cx="8723313" cy="4089400"/>
            <a:chOff x="68" y="1071"/>
            <a:chExt cx="5495" cy="2576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68" y="1071"/>
              <a:ext cx="9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7</a:t>
              </a:r>
              <a:r>
                <a:rPr lang="en-US" altLang="zh-CN"/>
                <a:t> </a:t>
              </a:r>
            </a:p>
          </p:txBody>
        </p:sp>
        <p:sp>
          <p:nvSpPr>
            <p:cNvPr id="12295" name="Rectangle 11"/>
            <p:cNvSpPr>
              <a:spLocks noChangeArrowheads="1"/>
            </p:cNvSpPr>
            <p:nvPr/>
          </p:nvSpPr>
          <p:spPr bwMode="auto">
            <a:xfrm>
              <a:off x="839" y="1076"/>
              <a:ext cx="4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</a:rPr>
                <a:t>证明</a:t>
              </a:r>
              <a:r>
                <a:rPr lang="en-US" altLang="zh-CN">
                  <a:latin typeface="宋体" panose="02010600030101010101" pitchFamily="2" charset="-122"/>
                </a:rPr>
                <a:t>PC</a:t>
              </a:r>
              <a:r>
                <a:rPr lang="zh-CN" altLang="en-US">
                  <a:latin typeface="宋体" panose="02010600030101010101" pitchFamily="2" charset="-122"/>
                </a:rPr>
                <a:t>的公理均为</a:t>
              </a:r>
              <a:r>
                <a:rPr lang="en-US" altLang="zh-CN">
                  <a:latin typeface="宋体" panose="02010600030101010101" pitchFamily="2" charset="-122"/>
                </a:rPr>
                <a:t>ND</a:t>
              </a:r>
              <a:r>
                <a:rPr lang="zh-CN" altLang="en-US">
                  <a:latin typeface="宋体" panose="02010600030101010101" pitchFamily="2" charset="-122"/>
                </a:rPr>
                <a:t>的定理，即有：</a:t>
              </a:r>
            </a:p>
          </p:txBody>
        </p:sp>
        <p:graphicFrame>
          <p:nvGraphicFramePr>
            <p:cNvPr id="12290" name="Object 12"/>
            <p:cNvGraphicFramePr>
              <a:graphicFrameLocks noChangeAspect="1"/>
            </p:cNvGraphicFramePr>
            <p:nvPr/>
          </p:nvGraphicFramePr>
          <p:xfrm>
            <a:off x="657" y="1525"/>
            <a:ext cx="2903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7" name="公式" r:id="rId3" imgW="1205977" imgH="253890" progId="Equation.3">
                    <p:embed/>
                  </p:oleObj>
                </mc:Choice>
                <mc:Fallback>
                  <p:oleObj name="公式" r:id="rId3" imgW="1205977" imgH="253890" progId="Equation.3">
                    <p:embed/>
                    <p:pic>
                      <p:nvPicPr>
                        <p:cNvPr id="1229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525"/>
                          <a:ext cx="2903" cy="6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14"/>
            <p:cNvGraphicFramePr>
              <a:graphicFrameLocks noChangeAspect="1"/>
            </p:cNvGraphicFramePr>
            <p:nvPr/>
          </p:nvGraphicFramePr>
          <p:xfrm>
            <a:off x="657" y="2205"/>
            <a:ext cx="4899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name="公式" r:id="rId5" imgW="2933700" imgH="254000" progId="Equation.3">
                    <p:embed/>
                  </p:oleObj>
                </mc:Choice>
                <mc:Fallback>
                  <p:oleObj name="公式" r:id="rId5" imgW="2933700" imgH="254000" progId="Equation.3">
                    <p:embed/>
                    <p:pic>
                      <p:nvPicPr>
                        <p:cNvPr id="1229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205"/>
                          <a:ext cx="4899" cy="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16"/>
            <p:cNvGraphicFramePr>
              <a:graphicFrameLocks noChangeAspect="1"/>
            </p:cNvGraphicFramePr>
            <p:nvPr/>
          </p:nvGraphicFramePr>
          <p:xfrm>
            <a:off x="612" y="2886"/>
            <a:ext cx="4763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name="公式" r:id="rId7" imgW="1828800" imgH="254000" progId="Equation.3">
                    <p:embed/>
                  </p:oleObj>
                </mc:Choice>
                <mc:Fallback>
                  <p:oleObj name="公式" r:id="rId7" imgW="1828800" imgH="254000" progId="Equation.3">
                    <p:embed/>
                    <p:pic>
                      <p:nvPicPr>
                        <p:cNvPr id="1229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886"/>
                          <a:ext cx="4763" cy="7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Text Box 18"/>
            <p:cNvSpPr txBox="1">
              <a:spLocks noChangeArrowheads="1"/>
            </p:cNvSpPr>
            <p:nvPr/>
          </p:nvSpPr>
          <p:spPr bwMode="auto">
            <a:xfrm>
              <a:off x="294" y="1661"/>
              <a:ext cx="54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1)</a:t>
              </a:r>
            </a:p>
          </p:txBody>
        </p:sp>
        <p:sp>
          <p:nvSpPr>
            <p:cNvPr id="12297" name="Text Box 19"/>
            <p:cNvSpPr txBox="1">
              <a:spLocks noChangeArrowheads="1"/>
            </p:cNvSpPr>
            <p:nvPr/>
          </p:nvSpPr>
          <p:spPr bwMode="auto">
            <a:xfrm>
              <a:off x="249" y="2296"/>
              <a:ext cx="54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2)</a:t>
              </a:r>
            </a:p>
          </p:txBody>
        </p:sp>
        <p:sp>
          <p:nvSpPr>
            <p:cNvPr id="12298" name="Text Box 20"/>
            <p:cNvSpPr txBox="1">
              <a:spLocks noChangeArrowheads="1"/>
            </p:cNvSpPr>
            <p:nvPr/>
          </p:nvSpPr>
          <p:spPr bwMode="auto">
            <a:xfrm>
              <a:off x="248" y="3022"/>
              <a:ext cx="54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8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79388" y="627063"/>
            <a:ext cx="3167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二、一阶逻辑</a:t>
            </a:r>
            <a:r>
              <a:rPr lang="zh-CN" altLang="en-US"/>
              <a:t> 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79388" y="1412875"/>
            <a:ext cx="7153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</a:rPr>
              <a:t>1.</a:t>
            </a:r>
            <a:r>
              <a:rPr lang="zh-CN" altLang="en-US">
                <a:solidFill>
                  <a:schemeClr val="folHlink"/>
                </a:solidFill>
              </a:rPr>
              <a:t>公理：</a:t>
            </a:r>
            <a:r>
              <a:rPr lang="zh-CN" altLang="en-US"/>
              <a:t>下列公理模式及其</a:t>
            </a:r>
          </a:p>
          <a:p>
            <a:r>
              <a:rPr lang="zh-CN" altLang="en-US"/>
              <a:t>        全称化均为公理。 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0" y="1341438"/>
            <a:ext cx="9144000" cy="0"/>
          </a:xfrm>
          <a:prstGeom prst="line">
            <a:avLst/>
          </a:prstGeom>
          <a:noFill/>
          <a:ln w="28575" cap="rnd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250825" y="2636838"/>
          <a:ext cx="46815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公式" r:id="rId3" imgW="1435100" imgH="203200" progId="Equation.3">
                  <p:embed/>
                </p:oleObj>
              </mc:Choice>
              <mc:Fallback>
                <p:oleObj name="公式" r:id="rId3" imgW="1435100" imgH="203200" progId="Equation.3">
                  <p:embed/>
                  <p:pic>
                    <p:nvPicPr>
                      <p:cNvPr id="29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36838"/>
                        <a:ext cx="4681538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179388" y="3284538"/>
          <a:ext cx="89646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公式" r:id="rId5" imgW="3175000" imgH="203200" progId="Equation.3">
                  <p:embed/>
                </p:oleObj>
              </mc:Choice>
              <mc:Fallback>
                <p:oleObj name="公式" r:id="rId5" imgW="3175000" imgH="203200" progId="Equation.3">
                  <p:embed/>
                  <p:pic>
                    <p:nvPicPr>
                      <p:cNvPr id="29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284538"/>
                        <a:ext cx="89646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179388" y="3860800"/>
          <a:ext cx="662463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公式" r:id="rId7" imgW="2070100" imgH="203200" progId="Equation.3">
                  <p:embed/>
                </p:oleObj>
              </mc:Choice>
              <mc:Fallback>
                <p:oleObj name="公式" r:id="rId7" imgW="2070100" imgH="203200" progId="Equation.3">
                  <p:embed/>
                  <p:pic>
                    <p:nvPicPr>
                      <p:cNvPr id="29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860800"/>
                        <a:ext cx="6624637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107950" y="4460875"/>
          <a:ext cx="77771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公式" r:id="rId9" imgW="2120900" imgH="241300" progId="Equation.3">
                  <p:embed/>
                </p:oleObj>
              </mc:Choice>
              <mc:Fallback>
                <p:oleObj name="公式" r:id="rId9" imgW="2120900" imgH="241300" progId="Equation.3">
                  <p:embed/>
                  <p:pic>
                    <p:nvPicPr>
                      <p:cNvPr id="297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60875"/>
                        <a:ext cx="777716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180975" y="5300663"/>
          <a:ext cx="83518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公式" r:id="rId11" imgW="2273300" imgH="203200" progId="Equation.3">
                  <p:embed/>
                </p:oleObj>
              </mc:Choice>
              <mc:Fallback>
                <p:oleObj name="公式" r:id="rId11" imgW="2273300" imgH="203200" progId="Equation.3">
                  <p:embed/>
                  <p:pic>
                    <p:nvPicPr>
                      <p:cNvPr id="297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300663"/>
                        <a:ext cx="835183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106363" y="5949950"/>
          <a:ext cx="84978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公式" r:id="rId13" imgW="2413000" imgH="215900" progId="Equation.3">
                  <p:embed/>
                </p:oleObj>
              </mc:Choice>
              <mc:Fallback>
                <p:oleObj name="公式" r:id="rId13" imgW="2413000" imgH="215900" progId="Equation.3">
                  <p:embed/>
                  <p:pic>
                    <p:nvPicPr>
                      <p:cNvPr id="297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5949950"/>
                        <a:ext cx="8497887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5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50825" y="2073275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</a:rPr>
              <a:t>2.</a:t>
            </a:r>
            <a:r>
              <a:rPr lang="zh-CN" altLang="en-US">
                <a:solidFill>
                  <a:schemeClr val="folHlink"/>
                </a:solidFill>
              </a:rPr>
              <a:t>推理规则：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916238" y="2073275"/>
            <a:ext cx="224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分离规则 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932363" y="2060575"/>
          <a:ext cx="11525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公式" r:id="rId3" imgW="342751" imgH="241195" progId="Equation.3">
                  <p:embed/>
                </p:oleObj>
              </mc:Choice>
              <mc:Fallback>
                <p:oleObj name="公式" r:id="rId3" imgW="342751" imgH="241195" progId="Equation.3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1152525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" y="2930525"/>
            <a:ext cx="270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即若有结论 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024188" y="2930525"/>
          <a:ext cx="6111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24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930525"/>
                        <a:ext cx="611187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527425" y="2930525"/>
            <a:ext cx="87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及 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4103688" y="2930525"/>
          <a:ext cx="15843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公式" r:id="rId7" imgW="469696" imgH="177723" progId="Equation.3">
                  <p:embed/>
                </p:oleObj>
              </mc:Choice>
              <mc:Fallback>
                <p:oleObj name="公式" r:id="rId7" imgW="469696" imgH="177723" progId="Equation.3">
                  <p:embed/>
                  <p:pic>
                    <p:nvPicPr>
                      <p:cNvPr id="24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2930525"/>
                        <a:ext cx="1584325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616575" y="2930525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成立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47700" y="3651250"/>
            <a:ext cx="2478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则必有结论</a:t>
            </a:r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3024188" y="3651250"/>
          <a:ext cx="60801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公式" r:id="rId9" imgW="152268" imgH="164957" progId="Equation.3">
                  <p:embed/>
                </p:oleObj>
              </mc:Choice>
              <mc:Fallback>
                <p:oleObj name="公式" r:id="rId9" imgW="152268" imgH="164957" progId="Equation.3">
                  <p:embed/>
                  <p:pic>
                    <p:nvPicPr>
                      <p:cNvPr id="24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651250"/>
                        <a:ext cx="608012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384550" y="3657600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成立</a:t>
            </a:r>
            <a:r>
              <a:rPr lang="en-US" altLang="zh-CN"/>
              <a:t>.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03238" y="4370388"/>
            <a:ext cx="8281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可用形式化序列表示为：  </a:t>
            </a:r>
            <a:r>
              <a:rPr lang="en-US" altLang="zh-CN"/>
              <a:t>,       ,</a:t>
            </a: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5437188" y="4370388"/>
          <a:ext cx="6111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公式" r:id="rId11" imgW="152268" imgH="164957" progId="Equation.3">
                  <p:embed/>
                </p:oleObj>
              </mc:Choice>
              <mc:Fallback>
                <p:oleObj name="公式" r:id="rId11" imgW="152268" imgH="164957" progId="Equation.3">
                  <p:embed/>
                  <p:pic>
                    <p:nvPicPr>
                      <p:cNvPr id="2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4370388"/>
                        <a:ext cx="611187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6335713" y="4333875"/>
          <a:ext cx="15843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公式" r:id="rId12" imgW="469696" imgH="177723" progId="Equation.3">
                  <p:embed/>
                </p:oleObj>
              </mc:Choice>
              <mc:Fallback>
                <p:oleObj name="公式" r:id="rId12" imgW="469696" imgH="177723" progId="Equation.3">
                  <p:embed/>
                  <p:pic>
                    <p:nvPicPr>
                      <p:cNvPr id="245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4333875"/>
                        <a:ext cx="158432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8208963" y="4370388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245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3" y="4370388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173038" y="5032375"/>
            <a:ext cx="82153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</a:rPr>
              <a:t>3.</a:t>
            </a:r>
            <a:r>
              <a:rPr lang="zh-CN" altLang="en-US">
                <a:solidFill>
                  <a:schemeClr val="folHlink"/>
                </a:solidFill>
              </a:rPr>
              <a:t>定理：</a:t>
            </a:r>
            <a:r>
              <a:rPr lang="zh-CN" altLang="en-US"/>
              <a:t>是</a:t>
            </a:r>
            <a:r>
              <a:rPr lang="en-US" altLang="zh-CN"/>
              <a:t>FC</a:t>
            </a:r>
            <a:r>
              <a:rPr lang="zh-CN" altLang="en-US"/>
              <a:t>中的重要内容，</a:t>
            </a:r>
          </a:p>
          <a:p>
            <a:r>
              <a:rPr lang="zh-CN" altLang="en-US"/>
              <a:t>  包括所有的推理结论及其推理过程。 </a:t>
            </a:r>
          </a:p>
        </p:txBody>
      </p:sp>
    </p:spTree>
    <p:extLst>
      <p:ext uri="{BB962C8B-B14F-4D97-AF65-F5344CB8AC3E}">
        <p14:creationId xmlns:p14="http://schemas.microsoft.com/office/powerpoint/2010/main" val="21600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47813" y="1052513"/>
            <a:ext cx="5976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</a:rPr>
              <a:t>§3.3.2 FC</a:t>
            </a:r>
            <a:r>
              <a:rPr lang="zh-CN" altLang="en-US">
                <a:solidFill>
                  <a:schemeClr val="folHlink"/>
                </a:solidFill>
              </a:rPr>
              <a:t>的基本定理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27088" y="2060575"/>
            <a:ext cx="146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2339975" y="1951038"/>
          <a:ext cx="33845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3" imgW="926698" imgH="253890" progId="Equation.3">
                  <p:embed/>
                </p:oleObj>
              </mc:Choice>
              <mc:Fallback>
                <p:oleObj name="公式" r:id="rId3" imgW="926698" imgH="253890" progId="Equation.3">
                  <p:embed/>
                  <p:pic>
                    <p:nvPicPr>
                      <p:cNvPr id="256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51038"/>
                        <a:ext cx="338455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25" name="Group 25"/>
          <p:cNvGrpSpPr>
            <a:grpSpLocks/>
          </p:cNvGrpSpPr>
          <p:nvPr/>
        </p:nvGrpSpPr>
        <p:grpSpPr bwMode="auto">
          <a:xfrm>
            <a:off x="755650" y="3213100"/>
            <a:ext cx="5473700" cy="1728788"/>
            <a:chOff x="476" y="2024"/>
            <a:chExt cx="3448" cy="1089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476" y="2069"/>
              <a:ext cx="9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</a:t>
              </a:r>
              <a:r>
                <a:rPr lang="en-US" altLang="zh-CN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aphicFrame>
          <p:nvGraphicFramePr>
            <p:cNvPr id="25618" name="Object 18"/>
            <p:cNvGraphicFramePr>
              <a:graphicFrameLocks noChangeAspect="1"/>
            </p:cNvGraphicFramePr>
            <p:nvPr/>
          </p:nvGraphicFramePr>
          <p:xfrm>
            <a:off x="1429" y="2024"/>
            <a:ext cx="2495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1" name="公式" r:id="rId5" imgW="990170" imgH="253890" progId="Equation.3">
                    <p:embed/>
                  </p:oleObj>
                </mc:Choice>
                <mc:Fallback>
                  <p:oleObj name="公式" r:id="rId5" imgW="990170" imgH="253890" progId="Equation.3">
                    <p:embed/>
                    <p:pic>
                      <p:nvPicPr>
                        <p:cNvPr id="256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024"/>
                          <a:ext cx="2495" cy="5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1474" y="2659"/>
              <a:ext cx="54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或 </a:t>
              </a:r>
            </a:p>
          </p:txBody>
        </p:sp>
        <p:graphicFrame>
          <p:nvGraphicFramePr>
            <p:cNvPr id="25621" name="Object 21"/>
            <p:cNvGraphicFramePr>
              <a:graphicFrameLocks noChangeAspect="1"/>
            </p:cNvGraphicFramePr>
            <p:nvPr/>
          </p:nvGraphicFramePr>
          <p:xfrm>
            <a:off x="1972" y="2570"/>
            <a:ext cx="1588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2" name="公式" r:id="rId7" imgW="748975" imgH="253890" progId="Equation.3">
                    <p:embed/>
                  </p:oleObj>
                </mc:Choice>
                <mc:Fallback>
                  <p:oleObj name="公式" r:id="rId7" imgW="748975" imgH="253890" progId="Equation.3">
                    <p:embed/>
                    <p:pic>
                      <p:nvPicPr>
                        <p:cNvPr id="256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2570"/>
                          <a:ext cx="1588" cy="5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26" name="Group 26"/>
          <p:cNvGrpSpPr>
            <a:grpSpLocks/>
          </p:cNvGrpSpPr>
          <p:nvPr/>
        </p:nvGrpSpPr>
        <p:grpSpPr bwMode="auto">
          <a:xfrm>
            <a:off x="755650" y="5356225"/>
            <a:ext cx="4608513" cy="881063"/>
            <a:chOff x="476" y="3374"/>
            <a:chExt cx="2903" cy="555"/>
          </a:xfrm>
        </p:grpSpPr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476" y="3385"/>
              <a:ext cx="9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3</a:t>
              </a:r>
              <a:r>
                <a:rPr lang="en-US" altLang="zh-CN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aphicFrame>
          <p:nvGraphicFramePr>
            <p:cNvPr id="25623" name="Object 23"/>
            <p:cNvGraphicFramePr>
              <a:graphicFrameLocks noChangeAspect="1"/>
            </p:cNvGraphicFramePr>
            <p:nvPr/>
          </p:nvGraphicFramePr>
          <p:xfrm>
            <a:off x="1429" y="3374"/>
            <a:ext cx="1950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3" name="公式" r:id="rId9" imgW="901309" imgH="253890" progId="Equation.3">
                    <p:embed/>
                  </p:oleObj>
                </mc:Choice>
                <mc:Fallback>
                  <p:oleObj name="公式" r:id="rId9" imgW="901309" imgH="253890" progId="Equation.3">
                    <p:embed/>
                    <p:pic>
                      <p:nvPicPr>
                        <p:cNvPr id="256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374"/>
                          <a:ext cx="1950" cy="5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205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3850" y="1341438"/>
            <a:ext cx="5688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4(</a:t>
            </a:r>
            <a:r>
              <a:rPr lang="zh-CN" altLang="en-US">
                <a:solidFill>
                  <a:schemeClr val="folHlink"/>
                </a:solidFill>
              </a:rPr>
              <a:t>全称推广</a:t>
            </a:r>
            <a:r>
              <a:rPr lang="en-US" altLang="zh-CN">
                <a:solidFill>
                  <a:schemeClr val="folHlink"/>
                </a:solidFill>
              </a:rPr>
              <a:t>)  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68313" y="2139950"/>
            <a:ext cx="408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FC</a:t>
            </a:r>
            <a:r>
              <a:rPr lang="zh-CN" altLang="en-US"/>
              <a:t>中任意的公式 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249738" y="2133600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2133600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859338" y="2133600"/>
            <a:ext cx="179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，变元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6443663" y="2132013"/>
          <a:ext cx="576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公式" r:id="rId6" imgW="114201" imgH="139579" progId="Equation.3">
                  <p:embed/>
                </p:oleObj>
              </mc:Choice>
              <mc:Fallback>
                <p:oleObj name="公式" r:id="rId6" imgW="114201" imgH="139579" progId="Equation.3">
                  <p:embed/>
                  <p:pic>
                    <p:nvPicPr>
                      <p:cNvPr id="31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132013"/>
                        <a:ext cx="576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39750" y="2781300"/>
            <a:ext cx="87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若 </a:t>
            </a: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1042988" y="2708275"/>
          <a:ext cx="86518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公式" r:id="rId8" imgW="279279" imgH="253890" progId="Equation.3">
                  <p:embed/>
                </p:oleObj>
              </mc:Choice>
              <mc:Fallback>
                <p:oleObj name="公式" r:id="rId8" imgW="279279" imgH="253890" progId="Equation.3">
                  <p:embed/>
                  <p:pic>
                    <p:nvPicPr>
                      <p:cNvPr id="3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08275"/>
                        <a:ext cx="865187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979613" y="2781300"/>
            <a:ext cx="871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则 </a:t>
            </a:r>
          </a:p>
        </p:txBody>
      </p: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2555875" y="2708275"/>
          <a:ext cx="16557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公式" r:id="rId10" imgW="444114" imgH="253780" progId="Equation.3">
                  <p:embed/>
                </p:oleObj>
              </mc:Choice>
              <mc:Fallback>
                <p:oleObj name="公式" r:id="rId10" imgW="444114" imgH="253780" progId="Equation.3">
                  <p:embed/>
                  <p:pic>
                    <p:nvPicPr>
                      <p:cNvPr id="31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08275"/>
                        <a:ext cx="1655763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77" name="Group 33"/>
          <p:cNvGrpSpPr>
            <a:grpSpLocks/>
          </p:cNvGrpSpPr>
          <p:nvPr/>
        </p:nvGrpSpPr>
        <p:grpSpPr bwMode="auto">
          <a:xfrm>
            <a:off x="468313" y="3789363"/>
            <a:ext cx="6899275" cy="2376487"/>
            <a:chOff x="295" y="2387"/>
            <a:chExt cx="4346" cy="1497"/>
          </a:xfrm>
        </p:grpSpPr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295" y="2483"/>
              <a:ext cx="6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folHlink"/>
                  </a:solidFill>
                </a:rPr>
                <a:t>例</a:t>
              </a:r>
              <a:r>
                <a:rPr lang="en-US" altLang="zh-CN">
                  <a:solidFill>
                    <a:schemeClr val="folHlink"/>
                  </a:solidFill>
                </a:rPr>
                <a:t>1</a:t>
              </a:r>
              <a:r>
                <a:rPr lang="en-US" altLang="zh-CN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884" y="2483"/>
              <a:ext cx="54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若 </a:t>
              </a:r>
            </a:p>
          </p:txBody>
        </p:sp>
        <p:graphicFrame>
          <p:nvGraphicFramePr>
            <p:cNvPr id="31767" name="Object 23"/>
            <p:cNvGraphicFramePr>
              <a:graphicFrameLocks noChangeAspect="1"/>
            </p:cNvGraphicFramePr>
            <p:nvPr/>
          </p:nvGraphicFramePr>
          <p:xfrm>
            <a:off x="1247" y="2387"/>
            <a:ext cx="1315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4" name="公式" r:id="rId12" imgW="609336" imgH="253890" progId="Equation.3">
                    <p:embed/>
                  </p:oleObj>
                </mc:Choice>
                <mc:Fallback>
                  <p:oleObj name="公式" r:id="rId12" imgW="609336" imgH="253890" progId="Equation.3">
                    <p:embed/>
                    <p:pic>
                      <p:nvPicPr>
                        <p:cNvPr id="3176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387"/>
                          <a:ext cx="1315" cy="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884" y="2887"/>
              <a:ext cx="11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且变元 </a:t>
              </a:r>
            </a:p>
          </p:txBody>
        </p:sp>
        <p:graphicFrame>
          <p:nvGraphicFramePr>
            <p:cNvPr id="31770" name="Object 26"/>
            <p:cNvGraphicFramePr>
              <a:graphicFrameLocks noChangeAspect="1"/>
            </p:cNvGraphicFramePr>
            <p:nvPr/>
          </p:nvGraphicFramePr>
          <p:xfrm>
            <a:off x="1837" y="2886"/>
            <a:ext cx="36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5" name="公式" r:id="rId14" imgW="114201" imgH="139579" progId="Equation.3">
                    <p:embed/>
                  </p:oleObj>
                </mc:Choice>
                <mc:Fallback>
                  <p:oleObj name="公式" r:id="rId14" imgW="114201" imgH="139579" progId="Equation.3">
                    <p:embed/>
                    <p:pic>
                      <p:nvPicPr>
                        <p:cNvPr id="3177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886"/>
                          <a:ext cx="363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2064" y="2886"/>
              <a:ext cx="54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 </a:t>
              </a:r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2653" y="2886"/>
              <a:ext cx="19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中无自由出现 </a:t>
              </a:r>
            </a:p>
          </p:txBody>
        </p:sp>
        <p:graphicFrame>
          <p:nvGraphicFramePr>
            <p:cNvPr id="31773" name="Object 29"/>
            <p:cNvGraphicFramePr>
              <a:graphicFrameLocks noChangeAspect="1"/>
            </p:cNvGraphicFramePr>
            <p:nvPr/>
          </p:nvGraphicFramePr>
          <p:xfrm>
            <a:off x="2381" y="2886"/>
            <a:ext cx="38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6" name="公式" r:id="rId15" imgW="152280" imgH="164880" progId="Equation.3">
                    <p:embed/>
                  </p:oleObj>
                </mc:Choice>
                <mc:Fallback>
                  <p:oleObj name="公式" r:id="rId15" imgW="152280" imgH="164880" progId="Equation.3">
                    <p:embed/>
                    <p:pic>
                      <p:nvPicPr>
                        <p:cNvPr id="3177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886"/>
                          <a:ext cx="384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884" y="3340"/>
              <a:ext cx="54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则 </a:t>
              </a:r>
            </a:p>
          </p:txBody>
        </p:sp>
        <p:graphicFrame>
          <p:nvGraphicFramePr>
            <p:cNvPr id="31775" name="Object 31"/>
            <p:cNvGraphicFramePr>
              <a:graphicFrameLocks noChangeAspect="1"/>
            </p:cNvGraphicFramePr>
            <p:nvPr/>
          </p:nvGraphicFramePr>
          <p:xfrm>
            <a:off x="1247" y="3254"/>
            <a:ext cx="1497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7" name="公式" r:id="rId17" imgW="748975" imgH="253890" progId="Equation.3">
                    <p:embed/>
                  </p:oleObj>
                </mc:Choice>
                <mc:Fallback>
                  <p:oleObj name="公式" r:id="rId17" imgW="748975" imgH="253890" progId="Equation.3">
                    <p:embed/>
                    <p:pic>
                      <p:nvPicPr>
                        <p:cNvPr id="3177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254"/>
                          <a:ext cx="1497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121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9388" y="2060575"/>
            <a:ext cx="146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5</a:t>
            </a: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28600" y="1268413"/>
            <a:ext cx="729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全称推广定理扩充到一般的情形：</a:t>
            </a:r>
            <a:r>
              <a:rPr lang="zh-CN" altLang="en-US"/>
              <a:t> </a:t>
            </a:r>
          </a:p>
        </p:txBody>
      </p:sp>
      <p:grpSp>
        <p:nvGrpSpPr>
          <p:cNvPr id="32796" name="Group 28"/>
          <p:cNvGrpSpPr>
            <a:grpSpLocks/>
          </p:cNvGrpSpPr>
          <p:nvPr/>
        </p:nvGrpSpPr>
        <p:grpSpPr bwMode="auto">
          <a:xfrm>
            <a:off x="323850" y="5068888"/>
            <a:ext cx="8280400" cy="1023937"/>
            <a:chOff x="204" y="3193"/>
            <a:chExt cx="5216" cy="645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204" y="3253"/>
              <a:ext cx="6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folHlink"/>
                  </a:solidFill>
                </a:rPr>
                <a:t>例</a:t>
              </a:r>
              <a:r>
                <a:rPr lang="en-US" altLang="zh-CN">
                  <a:solidFill>
                    <a:schemeClr val="folHlink"/>
                  </a:solidFill>
                </a:rPr>
                <a:t>2</a:t>
              </a:r>
              <a:r>
                <a:rPr lang="en-US" altLang="zh-CN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884" y="3193"/>
            <a:ext cx="4536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4" name="公式" r:id="rId4" imgW="1828800" imgH="254000" progId="Equation.3">
                    <p:embed/>
                  </p:oleObj>
                </mc:Choice>
                <mc:Fallback>
                  <p:oleObj name="公式" r:id="rId4" imgW="1828800" imgH="254000" progId="Equation.3">
                    <p:embed/>
                    <p:pic>
                      <p:nvPicPr>
                        <p:cNvPr id="3277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193"/>
                          <a:ext cx="4536" cy="6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763713" y="2060575"/>
            <a:ext cx="408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FC</a:t>
            </a:r>
            <a:r>
              <a:rPr lang="zh-CN" altLang="en-US"/>
              <a:t>中任意的公式集 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5553075" y="2105025"/>
          <a:ext cx="6175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公式" r:id="rId6" imgW="139680" imgH="152280" progId="Equation.3">
                  <p:embed/>
                </p:oleObj>
              </mc:Choice>
              <mc:Fallback>
                <p:oleObj name="公式" r:id="rId6" imgW="139680" imgH="152280" progId="Equation.3">
                  <p:embed/>
                  <p:pic>
                    <p:nvPicPr>
                      <p:cNvPr id="327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2105025"/>
                        <a:ext cx="617538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6011863" y="2060575"/>
            <a:ext cx="179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，公式 </a:t>
            </a:r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7524750" y="2060575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327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060575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1619250" y="2781300"/>
            <a:ext cx="179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及变元 </a:t>
            </a:r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3132138" y="2779713"/>
          <a:ext cx="576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公式" r:id="rId10" imgW="114201" imgH="139579" progId="Equation.3">
                  <p:embed/>
                </p:oleObj>
              </mc:Choice>
              <mc:Fallback>
                <p:oleObj name="公式" r:id="rId10" imgW="114201" imgH="139579" progId="Equation.3">
                  <p:embed/>
                  <p:pic>
                    <p:nvPicPr>
                      <p:cNvPr id="327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79713"/>
                        <a:ext cx="576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3635375" y="2781300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，且 </a:t>
            </a:r>
          </a:p>
        </p:txBody>
      </p:sp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4716463" y="2779713"/>
          <a:ext cx="576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公式" r:id="rId12" imgW="114201" imgH="139579" progId="Equation.3">
                  <p:embed/>
                </p:oleObj>
              </mc:Choice>
              <mc:Fallback>
                <p:oleObj name="公式" r:id="rId12" imgW="114201" imgH="139579" progId="Equation.3">
                  <p:embed/>
                  <p:pic>
                    <p:nvPicPr>
                      <p:cNvPr id="327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779713"/>
                        <a:ext cx="576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5076825" y="2781300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不在 </a:t>
            </a:r>
          </a:p>
        </p:txBody>
      </p:sp>
      <p:graphicFrame>
        <p:nvGraphicFramePr>
          <p:cNvPr id="32789" name="Object 21"/>
          <p:cNvGraphicFramePr>
            <a:graphicFrameLocks noChangeAspect="1"/>
          </p:cNvGraphicFramePr>
          <p:nvPr/>
        </p:nvGraphicFramePr>
        <p:xfrm>
          <a:off x="6056313" y="2824163"/>
          <a:ext cx="6191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公式" r:id="rId13" imgW="139680" imgH="152280" progId="Equation.3">
                  <p:embed/>
                </p:oleObj>
              </mc:Choice>
              <mc:Fallback>
                <p:oleObj name="公式" r:id="rId13" imgW="139680" imgH="152280" progId="Equation.3">
                  <p:embed/>
                  <p:pic>
                    <p:nvPicPr>
                      <p:cNvPr id="327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2824163"/>
                        <a:ext cx="619125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6527800" y="2787650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的任一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619250" y="3500438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公式里自由出现。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1620838" y="4208463"/>
            <a:ext cx="871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若 </a:t>
            </a:r>
          </a:p>
        </p:txBody>
      </p:sp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2174875" y="4135438"/>
          <a:ext cx="1371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公式" r:id="rId15" imgW="406080" imgH="253800" progId="Equation.3">
                  <p:embed/>
                </p:oleObj>
              </mc:Choice>
              <mc:Fallback>
                <p:oleObj name="公式" r:id="rId15" imgW="406080" imgH="253800" progId="Equation.3">
                  <p:embed/>
                  <p:pic>
                    <p:nvPicPr>
                      <p:cNvPr id="327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4135438"/>
                        <a:ext cx="137160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3413125" y="4208463"/>
            <a:ext cx="87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则 </a:t>
            </a:r>
          </a:p>
        </p:txBody>
      </p:sp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4097338" y="4102100"/>
          <a:ext cx="21558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公式" r:id="rId17" imgW="558720" imgH="253800" progId="Equation.3">
                  <p:embed/>
                </p:oleObj>
              </mc:Choice>
              <mc:Fallback>
                <p:oleObj name="公式" r:id="rId17" imgW="558720" imgH="253800" progId="Equation.3">
                  <p:embed/>
                  <p:pic>
                    <p:nvPicPr>
                      <p:cNvPr id="327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4102100"/>
                        <a:ext cx="215582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3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850" y="908050"/>
            <a:ext cx="3760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6(</a:t>
            </a:r>
            <a:r>
              <a:rPr lang="zh-CN" altLang="en-US">
                <a:solidFill>
                  <a:schemeClr val="folHlink"/>
                </a:solidFill>
              </a:rPr>
              <a:t>演绎定理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850" y="1635125"/>
            <a:ext cx="408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FC</a:t>
            </a:r>
            <a:r>
              <a:rPr lang="zh-CN" altLang="en-US"/>
              <a:t>中任意公式集 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4116388" y="1674813"/>
          <a:ext cx="5492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公式" r:id="rId3" imgW="139680" imgH="152280" progId="Equation.3">
                  <p:embed/>
                </p:oleObj>
              </mc:Choice>
              <mc:Fallback>
                <p:oleObj name="公式" r:id="rId3" imgW="139680" imgH="152280" progId="Equation.3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674813"/>
                        <a:ext cx="5492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500563" y="1635125"/>
            <a:ext cx="4319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和公式      </a:t>
            </a:r>
            <a:r>
              <a:rPr lang="en-US" altLang="zh-CN"/>
              <a:t>,</a:t>
            </a: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6084888" y="1628775"/>
          <a:ext cx="12239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公式" r:id="rId5" imgW="304536" imgH="203024" progId="Equation.3">
                  <p:embed/>
                </p:oleObj>
              </mc:Choice>
              <mc:Fallback>
                <p:oleObj name="公式" r:id="rId5" imgW="304536" imgH="203024" progId="Equation.3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628775"/>
                        <a:ext cx="1223962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395288" y="2347913"/>
          <a:ext cx="25209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公式" r:id="rId7" imgW="749160" imgH="253800" progId="Equation.3">
                  <p:embed/>
                </p:oleObj>
              </mc:Choice>
              <mc:Fallback>
                <p:oleObj name="公式" r:id="rId7" imgW="749160" imgH="253800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7913"/>
                        <a:ext cx="252095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916238" y="2355850"/>
            <a:ext cx="561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或简记为           </a:t>
            </a:r>
            <a:r>
              <a:rPr lang="en-US" altLang="zh-CN"/>
              <a:t>)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06388" y="3074988"/>
            <a:ext cx="2249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当且仅当 </a:t>
            </a:r>
          </a:p>
        </p:txBody>
      </p:sp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2339975" y="2955925"/>
          <a:ext cx="273526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公式" r:id="rId9" imgW="736560" imgH="253800" progId="Equation.3">
                  <p:embed/>
                </p:oleObj>
              </mc:Choice>
              <mc:Fallback>
                <p:oleObj name="公式" r:id="rId9" imgW="736560" imgH="253800" progId="Equation.3">
                  <p:embed/>
                  <p:pic>
                    <p:nvPicPr>
                      <p:cNvPr id="33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55925"/>
                        <a:ext cx="2735263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5176838" y="2239963"/>
          <a:ext cx="196056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公式" r:id="rId11" imgW="571320" imgH="253800" progId="Equation.3">
                  <p:embed/>
                </p:oleObj>
              </mc:Choice>
              <mc:Fallback>
                <p:oleObj name="公式" r:id="rId11" imgW="571320" imgH="253800" progId="Equation.3">
                  <p:embed/>
                  <p:pic>
                    <p:nvPicPr>
                      <p:cNvPr id="33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239963"/>
                        <a:ext cx="1960562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323850" y="4076700"/>
            <a:ext cx="7632700" cy="1657350"/>
            <a:chOff x="204" y="2568"/>
            <a:chExt cx="4808" cy="1044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204" y="2663"/>
              <a:ext cx="6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folHlink"/>
                  </a:solidFill>
                  <a:latin typeface="Tahoma" panose="020B0604030504040204" pitchFamily="34" charset="0"/>
                </a:rPr>
                <a:t>例</a:t>
              </a:r>
              <a:r>
                <a:rPr lang="en-US" altLang="zh-CN">
                  <a:solidFill>
                    <a:schemeClr val="folHlink"/>
                  </a:solidFill>
                  <a:latin typeface="Tahoma" panose="020B0604030504040204" pitchFamily="34" charset="0"/>
                </a:rPr>
                <a:t>3 </a:t>
              </a:r>
            </a:p>
          </p:txBody>
        </p:sp>
        <p:graphicFrame>
          <p:nvGraphicFramePr>
            <p:cNvPr id="33807" name="Object 15"/>
            <p:cNvGraphicFramePr>
              <a:graphicFrameLocks noChangeAspect="1"/>
            </p:cNvGraphicFramePr>
            <p:nvPr/>
          </p:nvGraphicFramePr>
          <p:xfrm>
            <a:off x="884" y="2568"/>
            <a:ext cx="4128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3" name="公式" r:id="rId13" imgW="1459866" imgH="253890" progId="Equation.3">
                    <p:embed/>
                  </p:oleObj>
                </mc:Choice>
                <mc:Fallback>
                  <p:oleObj name="公式" r:id="rId13" imgW="1459866" imgH="253890" progId="Equation.3">
                    <p:embed/>
                    <p:pic>
                      <p:nvPicPr>
                        <p:cNvPr id="3380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568"/>
                          <a:ext cx="4128" cy="6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17"/>
            <p:cNvGraphicFramePr>
              <a:graphicFrameLocks noChangeAspect="1"/>
            </p:cNvGraphicFramePr>
            <p:nvPr/>
          </p:nvGraphicFramePr>
          <p:xfrm>
            <a:off x="1474" y="3113"/>
            <a:ext cx="43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4" name="公式" r:id="rId15" imgW="126835" imgH="139518" progId="Equation.3">
                    <p:embed/>
                  </p:oleObj>
                </mc:Choice>
                <mc:Fallback>
                  <p:oleObj name="公式" r:id="rId15" imgW="126835" imgH="139518" progId="Equation.3">
                    <p:embed/>
                    <p:pic>
                      <p:nvPicPr>
                        <p:cNvPr id="3380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13"/>
                          <a:ext cx="432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793" y="3162"/>
              <a:ext cx="8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变元</a:t>
              </a: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1837" y="3117"/>
              <a:ext cx="54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 </a:t>
              </a:r>
            </a:p>
          </p:txBody>
        </p:sp>
        <p:graphicFrame>
          <p:nvGraphicFramePr>
            <p:cNvPr id="33813" name="Object 21"/>
            <p:cNvGraphicFramePr>
              <a:graphicFrameLocks noChangeAspect="1"/>
            </p:cNvGraphicFramePr>
            <p:nvPr/>
          </p:nvGraphicFramePr>
          <p:xfrm>
            <a:off x="2154" y="3113"/>
            <a:ext cx="38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5" name="公式" r:id="rId17" imgW="152268" imgH="164957" progId="Equation.3">
                    <p:embed/>
                  </p:oleObj>
                </mc:Choice>
                <mc:Fallback>
                  <p:oleObj name="公式" r:id="rId17" imgW="152268" imgH="164957" progId="Equation.3">
                    <p:embed/>
                    <p:pic>
                      <p:nvPicPr>
                        <p:cNvPr id="3381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113"/>
                          <a:ext cx="384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2517" y="3117"/>
              <a:ext cx="22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中无自由出现。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55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79388" y="1419225"/>
            <a:ext cx="146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7</a:t>
            </a: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1525588" y="1327150"/>
          <a:ext cx="22034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公式" r:id="rId4" imgW="634680" imgH="253800" progId="Equation.3">
                  <p:embed/>
                </p:oleObj>
              </mc:Choice>
              <mc:Fallback>
                <p:oleObj name="公式" r:id="rId4" imgW="634680" imgH="253800" progId="Equation.3">
                  <p:embed/>
                  <p:pic>
                    <p:nvPicPr>
                      <p:cNvPr id="27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327150"/>
                        <a:ext cx="2203450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563938" y="1419225"/>
            <a:ext cx="2249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当且仅当 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5554663" y="1270000"/>
          <a:ext cx="25733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公式" r:id="rId6" imgW="622080" imgH="253800" progId="Equation.3">
                  <p:embed/>
                </p:oleObj>
              </mc:Choice>
              <mc:Fallback>
                <p:oleObj name="公式" r:id="rId6" imgW="622080" imgH="253800" progId="Equation.3">
                  <p:embed/>
                  <p:pic>
                    <p:nvPicPr>
                      <p:cNvPr id="2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1270000"/>
                        <a:ext cx="2573337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107950" y="2643188"/>
            <a:ext cx="8885238" cy="1585912"/>
            <a:chOff x="68" y="1665"/>
            <a:chExt cx="5597" cy="999"/>
          </a:xfrm>
        </p:grpSpPr>
        <p:grpSp>
          <p:nvGrpSpPr>
            <p:cNvPr id="27677" name="Group 29"/>
            <p:cNvGrpSpPr>
              <a:grpSpLocks/>
            </p:cNvGrpSpPr>
            <p:nvPr/>
          </p:nvGrpSpPr>
          <p:grpSpPr bwMode="auto">
            <a:xfrm>
              <a:off x="68" y="1665"/>
              <a:ext cx="5597" cy="999"/>
              <a:chOff x="68" y="1665"/>
              <a:chExt cx="5597" cy="999"/>
            </a:xfrm>
          </p:grpSpPr>
          <p:sp>
            <p:nvSpPr>
              <p:cNvPr id="27653" name="Rectangle 5"/>
              <p:cNvSpPr>
                <a:spLocks noChangeArrowheads="1"/>
              </p:cNvSpPr>
              <p:nvPr/>
            </p:nvSpPr>
            <p:spPr bwMode="auto">
              <a:xfrm>
                <a:off x="113" y="1665"/>
                <a:ext cx="208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solidFill>
                      <a:schemeClr val="folHlink"/>
                    </a:solidFill>
                  </a:rPr>
                  <a:t>定理</a:t>
                </a:r>
                <a:r>
                  <a:rPr lang="en-US" altLang="zh-CN">
                    <a:solidFill>
                      <a:schemeClr val="folHlink"/>
                    </a:solidFill>
                  </a:rPr>
                  <a:t>8(</a:t>
                </a:r>
                <a:r>
                  <a:rPr lang="zh-CN" altLang="en-US">
                    <a:solidFill>
                      <a:schemeClr val="folHlink"/>
                    </a:solidFill>
                  </a:rPr>
                  <a:t>反证法</a:t>
                </a:r>
                <a:r>
                  <a:rPr lang="en-US" altLang="zh-CN">
                    <a:solidFill>
                      <a:schemeClr val="folHlink"/>
                    </a:solidFill>
                  </a:rPr>
                  <a:t>)</a:t>
                </a:r>
                <a:r>
                  <a:rPr lang="en-US" altLang="zh-CN">
                    <a:solidFill>
                      <a:schemeClr val="folHlink"/>
                    </a:solidFill>
                    <a:latin typeface="Tahoma" panose="020B0604030504040204" pitchFamily="34" charset="0"/>
                  </a:rPr>
                  <a:t> </a:t>
                </a:r>
              </a:p>
            </p:txBody>
          </p:sp>
          <p:sp>
            <p:nvSpPr>
              <p:cNvPr id="27668" name="Rectangle 20"/>
              <p:cNvSpPr>
                <a:spLocks noChangeArrowheads="1"/>
              </p:cNvSpPr>
              <p:nvPr/>
            </p:nvSpPr>
            <p:spPr bwMode="auto">
              <a:xfrm>
                <a:off x="68" y="2115"/>
                <a:ext cx="19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若</a:t>
                </a:r>
                <a:r>
                  <a:rPr lang="en-US" altLang="zh-CN"/>
                  <a:t>FC</a:t>
                </a:r>
                <a:r>
                  <a:rPr lang="zh-CN" altLang="en-US"/>
                  <a:t>的公式集 </a:t>
                </a:r>
              </a:p>
            </p:txBody>
          </p:sp>
          <p:graphicFrame>
            <p:nvGraphicFramePr>
              <p:cNvPr id="27669" name="Object 21"/>
              <p:cNvGraphicFramePr>
                <a:graphicFrameLocks noChangeAspect="1"/>
              </p:cNvGraphicFramePr>
              <p:nvPr/>
            </p:nvGraphicFramePr>
            <p:xfrm>
              <a:off x="1882" y="2115"/>
              <a:ext cx="1225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72" name="公式" r:id="rId8" imgW="495000" imgH="203040" progId="Equation.3">
                      <p:embed/>
                    </p:oleObj>
                  </mc:Choice>
                  <mc:Fallback>
                    <p:oleObj name="公式" r:id="rId8" imgW="495000" imgH="203040" progId="Equation.3">
                      <p:embed/>
                      <p:pic>
                        <p:nvPicPr>
                          <p:cNvPr id="27669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2115"/>
                            <a:ext cx="1225" cy="4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1" name="Rectangle 23"/>
              <p:cNvSpPr>
                <a:spLocks noChangeArrowheads="1"/>
              </p:cNvSpPr>
              <p:nvPr/>
            </p:nvSpPr>
            <p:spPr bwMode="auto">
              <a:xfrm>
                <a:off x="2971" y="2119"/>
                <a:ext cx="1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/>
                  <a:t>不一致，</a:t>
                </a:r>
              </a:p>
            </p:txBody>
          </p:sp>
          <p:graphicFrame>
            <p:nvGraphicFramePr>
              <p:cNvPr id="27672" name="Object 24"/>
              <p:cNvGraphicFramePr>
                <a:graphicFrameLocks noChangeAspect="1"/>
              </p:cNvGraphicFramePr>
              <p:nvPr/>
            </p:nvGraphicFramePr>
            <p:xfrm>
              <a:off x="4360" y="1979"/>
              <a:ext cx="1305" cy="6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73" name="公式" r:id="rId10" imgW="469800" imgH="253800" progId="Equation.3">
                      <p:embed/>
                    </p:oleObj>
                  </mc:Choice>
                  <mc:Fallback>
                    <p:oleObj name="公式" r:id="rId10" imgW="469800" imgH="253800" progId="Equation.3">
                      <p:embed/>
                      <p:pic>
                        <p:nvPicPr>
                          <p:cNvPr id="27672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0" y="1979"/>
                            <a:ext cx="1305" cy="6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4008" y="2115"/>
              <a:ext cx="55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 </a:t>
              </a:r>
            </a:p>
          </p:txBody>
        </p:sp>
      </p:grpSp>
      <p:grpSp>
        <p:nvGrpSpPr>
          <p:cNvPr id="27679" name="Group 31"/>
          <p:cNvGrpSpPr>
            <a:grpSpLocks/>
          </p:cNvGrpSpPr>
          <p:nvPr/>
        </p:nvGrpSpPr>
        <p:grpSpPr bwMode="auto">
          <a:xfrm>
            <a:off x="250825" y="4652963"/>
            <a:ext cx="8064500" cy="996950"/>
            <a:chOff x="158" y="2931"/>
            <a:chExt cx="5080" cy="628"/>
          </a:xfrm>
        </p:grpSpPr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158" y="2981"/>
              <a:ext cx="6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folHlink"/>
                  </a:solidFill>
                </a:rPr>
                <a:t>例</a:t>
              </a:r>
              <a:r>
                <a:rPr lang="en-US" altLang="zh-CN">
                  <a:solidFill>
                    <a:schemeClr val="folHlink"/>
                  </a:solidFill>
                </a:rPr>
                <a:t>4</a:t>
              </a:r>
              <a:r>
                <a:rPr lang="en-US" altLang="zh-CN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aphicFrame>
          <p:nvGraphicFramePr>
            <p:cNvPr id="27675" name="Object 27"/>
            <p:cNvGraphicFramePr>
              <a:graphicFrameLocks noChangeAspect="1"/>
            </p:cNvGraphicFramePr>
            <p:nvPr/>
          </p:nvGraphicFramePr>
          <p:xfrm>
            <a:off x="793" y="2931"/>
            <a:ext cx="4445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公式" r:id="rId12" imgW="1777229" imgH="253890" progId="Equation.3">
                    <p:embed/>
                  </p:oleObj>
                </mc:Choice>
                <mc:Fallback>
                  <p:oleObj name="公式" r:id="rId12" imgW="1777229" imgH="253890" progId="Equation.3">
                    <p:embed/>
                    <p:pic>
                      <p:nvPicPr>
                        <p:cNvPr id="2767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931"/>
                          <a:ext cx="4445" cy="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1481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23850" y="1344613"/>
            <a:ext cx="146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9</a:t>
            </a: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23850" y="2065338"/>
            <a:ext cx="408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FC</a:t>
            </a:r>
            <a:r>
              <a:rPr lang="zh-CN" altLang="en-US"/>
              <a:t>中任意公式集 </a:t>
            </a: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4116388" y="2111375"/>
          <a:ext cx="5492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公式" r:id="rId3" imgW="139680" imgH="152280" progId="Equation.3">
                  <p:embed/>
                </p:oleObj>
              </mc:Choice>
              <mc:Fallback>
                <p:oleObj name="公式" r:id="rId3" imgW="139680" imgH="152280" progId="Equation.3">
                  <p:embed/>
                  <p:pic>
                    <p:nvPicPr>
                      <p:cNvPr id="348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2111375"/>
                        <a:ext cx="5492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4500563" y="2065338"/>
            <a:ext cx="4319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和公式      </a:t>
            </a:r>
            <a:r>
              <a:rPr lang="en-US" altLang="zh-CN"/>
              <a:t>,</a:t>
            </a:r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6084888" y="2054225"/>
          <a:ext cx="12239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公式" r:id="rId5" imgW="304536" imgH="203024" progId="Equation.3">
                  <p:embed/>
                </p:oleObj>
              </mc:Choice>
              <mc:Fallback>
                <p:oleObj name="公式" r:id="rId5" imgW="304536" imgH="203024" progId="Equation.3">
                  <p:embed/>
                  <p:pic>
                    <p:nvPicPr>
                      <p:cNvPr id="348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054225"/>
                        <a:ext cx="1223962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23850" y="2784475"/>
            <a:ext cx="179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且变元 </a:t>
            </a: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1835150" y="2784475"/>
          <a:ext cx="5762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公式" r:id="rId7" imgW="114201" imgH="139579" progId="Equation.3">
                  <p:embed/>
                </p:oleObj>
              </mc:Choice>
              <mc:Fallback>
                <p:oleObj name="公式" r:id="rId7" imgW="114201" imgH="139579" progId="Equation.3">
                  <p:embed/>
                  <p:pic>
                    <p:nvPicPr>
                      <p:cNvPr id="348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4475"/>
                        <a:ext cx="5762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2339975" y="2790825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不在 </a:t>
            </a:r>
          </a:p>
        </p:txBody>
      </p:sp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3260725" y="2754313"/>
          <a:ext cx="619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公式" r:id="rId9" imgW="139680" imgH="152280" progId="Equation.3">
                  <p:embed/>
                </p:oleObj>
              </mc:Choice>
              <mc:Fallback>
                <p:oleObj name="公式" r:id="rId9" imgW="139680" imgH="152280" progId="Equation.3">
                  <p:embed/>
                  <p:pic>
                    <p:nvPicPr>
                      <p:cNvPr id="348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2754313"/>
                        <a:ext cx="6191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3779838" y="2784475"/>
            <a:ext cx="5230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的任一公式里自由出现。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95288" y="3505200"/>
            <a:ext cx="873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 </a:t>
            </a:r>
          </a:p>
        </p:txBody>
      </p:sp>
      <p:graphicFrame>
        <p:nvGraphicFramePr>
          <p:cNvPr id="34839" name="Object 23"/>
          <p:cNvGraphicFramePr>
            <a:graphicFrameLocks noChangeAspect="1"/>
          </p:cNvGraphicFramePr>
          <p:nvPr/>
        </p:nvGraphicFramePr>
        <p:xfrm>
          <a:off x="1022350" y="3432175"/>
          <a:ext cx="18430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11" imgW="533160" imgH="253800" progId="Equation.3">
                  <p:embed/>
                </p:oleObj>
              </mc:Choice>
              <mc:Fallback>
                <p:oleObj name="公式" r:id="rId11" imgW="533160" imgH="253800" progId="Equation.3">
                  <p:embed/>
                  <p:pic>
                    <p:nvPicPr>
                      <p:cNvPr id="348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432175"/>
                        <a:ext cx="184308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771775" y="3440113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蕴涵 </a:t>
            </a:r>
          </a:p>
        </p:txBody>
      </p:sp>
      <p:graphicFrame>
        <p:nvGraphicFramePr>
          <p:cNvPr id="34842" name="Object 26"/>
          <p:cNvGraphicFramePr>
            <a:graphicFrameLocks noChangeAspect="1"/>
          </p:cNvGraphicFramePr>
          <p:nvPr/>
        </p:nvGraphicFramePr>
        <p:xfrm>
          <a:off x="3752850" y="3360738"/>
          <a:ext cx="30083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公式" r:id="rId13" imgW="685800" imgH="253800" progId="Equation.3">
                  <p:embed/>
                </p:oleObj>
              </mc:Choice>
              <mc:Fallback>
                <p:oleObj name="公式" r:id="rId13" imgW="685800" imgH="253800" progId="Equation.3">
                  <p:embed/>
                  <p:pic>
                    <p:nvPicPr>
                      <p:cNvPr id="348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3360738"/>
                        <a:ext cx="3008313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732588" y="3505200"/>
            <a:ext cx="871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及 </a:t>
            </a:r>
          </a:p>
        </p:txBody>
      </p:sp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3754438" y="4079875"/>
          <a:ext cx="34353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公式" r:id="rId15" imgW="850680" imgH="253800" progId="Equation.3">
                  <p:embed/>
                </p:oleObj>
              </mc:Choice>
              <mc:Fallback>
                <p:oleObj name="公式" r:id="rId15" imgW="850680" imgH="253800" progId="Equation.3">
                  <p:embed/>
                  <p:pic>
                    <p:nvPicPr>
                      <p:cNvPr id="348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4079875"/>
                        <a:ext cx="34353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68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87338" y="620713"/>
            <a:ext cx="3990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10(</a:t>
            </a:r>
            <a:r>
              <a:rPr lang="zh-CN" altLang="en-US">
                <a:solidFill>
                  <a:schemeClr val="folHlink"/>
                </a:solidFill>
              </a:rPr>
              <a:t>存在消除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87338" y="1417638"/>
            <a:ext cx="408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FC</a:t>
            </a:r>
            <a:r>
              <a:rPr lang="zh-CN" altLang="en-US"/>
              <a:t>中任意公式集 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464050" y="1417638"/>
            <a:ext cx="4319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和公式      </a:t>
            </a:r>
            <a:r>
              <a:rPr lang="en-US" altLang="zh-CN"/>
              <a:t>,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6048375" y="1406525"/>
          <a:ext cx="12239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公式" r:id="rId3" imgW="304536" imgH="203024" progId="Equation.3">
                  <p:embed/>
                </p:oleObj>
              </mc:Choice>
              <mc:Fallback>
                <p:oleObj name="公式" r:id="rId3" imgW="304536" imgH="203024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1406525"/>
                        <a:ext cx="1223963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87338" y="2136775"/>
            <a:ext cx="179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且变元 </a:t>
            </a:r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798638" y="2136775"/>
          <a:ext cx="576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公式" r:id="rId5" imgW="114201" imgH="139579" progId="Equation.3">
                  <p:embed/>
                </p:oleObj>
              </mc:Choice>
              <mc:Fallback>
                <p:oleObj name="公式" r:id="rId5" imgW="114201" imgH="139579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136775"/>
                        <a:ext cx="576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303463" y="2143125"/>
            <a:ext cx="1331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不在 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3225800" y="2108200"/>
          <a:ext cx="6175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公式" r:id="rId7" imgW="139680" imgH="152280" progId="Equation.3">
                  <p:embed/>
                </p:oleObj>
              </mc:Choice>
              <mc:Fallback>
                <p:oleObj name="公式" r:id="rId7" imgW="139680" imgH="152280" progId="Equation.3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2108200"/>
                        <a:ext cx="617538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743325" y="2136775"/>
            <a:ext cx="4500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的任一公式里及公式</a:t>
            </a:r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4079875" y="1463675"/>
          <a:ext cx="5492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公式" r:id="rId9" imgW="139680" imgH="152280" progId="Equation.3">
                  <p:embed/>
                </p:oleObj>
              </mc:Choice>
              <mc:Fallback>
                <p:oleObj name="公式" r:id="rId9" imgW="139680" imgH="152280" progId="Equation.3">
                  <p:embed/>
                  <p:pic>
                    <p:nvPicPr>
                      <p:cNvPr id="379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463675"/>
                        <a:ext cx="5492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87338" y="285273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里自由出现，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7991475" y="2133600"/>
          <a:ext cx="6080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公式" r:id="rId11" imgW="152280" imgH="164880" progId="Equation.3">
                  <p:embed/>
                </p:oleObj>
              </mc:Choice>
              <mc:Fallback>
                <p:oleObj name="公式" r:id="rId11" imgW="152280" imgH="164880" progId="Equation.3">
                  <p:embed/>
                  <p:pic>
                    <p:nvPicPr>
                      <p:cNvPr id="379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2133600"/>
                        <a:ext cx="60801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2951163" y="2860675"/>
            <a:ext cx="1331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则由 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-36513" y="265271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4008438" y="2709863"/>
          <a:ext cx="18462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公式" r:id="rId13" imgW="507960" imgH="253800" progId="Equation.3">
                  <p:embed/>
                </p:oleObj>
              </mc:Choice>
              <mc:Fallback>
                <p:oleObj name="公式" r:id="rId13" imgW="507960" imgH="253800" progId="Equation.3">
                  <p:embed/>
                  <p:pic>
                    <p:nvPicPr>
                      <p:cNvPr id="379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709863"/>
                        <a:ext cx="1846262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5830888" y="2787650"/>
            <a:ext cx="871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及 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-36513" y="265271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6380163" y="2709863"/>
          <a:ext cx="22844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公式" r:id="rId15" imgW="533160" imgH="253800" progId="Equation.3">
                  <p:embed/>
                </p:oleObj>
              </mc:Choice>
              <mc:Fallback>
                <p:oleObj name="公式" r:id="rId15" imgW="533160" imgH="253800" progId="Equation.3">
                  <p:embed/>
                  <p:pic>
                    <p:nvPicPr>
                      <p:cNvPr id="379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2709863"/>
                        <a:ext cx="2284412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358775" y="3573463"/>
            <a:ext cx="179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可推出 </a:t>
            </a:r>
          </a:p>
        </p:txBody>
      </p:sp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1828800" y="3502025"/>
          <a:ext cx="13112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公式" r:id="rId17" imgW="380880" imgH="253800" progId="Equation.3">
                  <p:embed/>
                </p:oleObj>
              </mc:Choice>
              <mc:Fallback>
                <p:oleObj name="公式" r:id="rId17" imgW="380880" imgH="253800" progId="Equation.3">
                  <p:embed/>
                  <p:pic>
                    <p:nvPicPr>
                      <p:cNvPr id="379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2025"/>
                        <a:ext cx="1311275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924" name="Group 36"/>
          <p:cNvGrpSpPr>
            <a:grpSpLocks/>
          </p:cNvGrpSpPr>
          <p:nvPr/>
        </p:nvGrpSpPr>
        <p:grpSpPr bwMode="auto">
          <a:xfrm>
            <a:off x="395288" y="4508500"/>
            <a:ext cx="6780212" cy="1512888"/>
            <a:chOff x="249" y="3022"/>
            <a:chExt cx="4271" cy="953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249" y="3067"/>
              <a:ext cx="6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folHlink"/>
                  </a:solidFill>
                </a:rPr>
                <a:t>例</a:t>
              </a:r>
              <a:r>
                <a:rPr lang="en-US" altLang="zh-CN">
                  <a:solidFill>
                    <a:schemeClr val="folHlink"/>
                  </a:solidFill>
                </a:rPr>
                <a:t>5</a:t>
              </a:r>
              <a:r>
                <a:rPr lang="en-US" altLang="zh-CN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aphicFrame>
          <p:nvGraphicFramePr>
            <p:cNvPr id="37914" name="Object 26"/>
            <p:cNvGraphicFramePr>
              <a:graphicFrameLocks noChangeAspect="1"/>
            </p:cNvGraphicFramePr>
            <p:nvPr/>
          </p:nvGraphicFramePr>
          <p:xfrm>
            <a:off x="884" y="3022"/>
            <a:ext cx="3538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0" name="公式" r:id="rId19" imgW="1765300" imgH="254000" progId="Equation.3">
                    <p:embed/>
                  </p:oleObj>
                </mc:Choice>
                <mc:Fallback>
                  <p:oleObj name="公式" r:id="rId19" imgW="1765300" imgH="254000" progId="Equation.3">
                    <p:embed/>
                    <p:pic>
                      <p:nvPicPr>
                        <p:cNvPr id="3791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022"/>
                          <a:ext cx="3538" cy="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8" name="Object 30"/>
            <p:cNvGraphicFramePr>
              <a:graphicFrameLocks noChangeAspect="1"/>
            </p:cNvGraphicFramePr>
            <p:nvPr/>
          </p:nvGraphicFramePr>
          <p:xfrm>
            <a:off x="884" y="3521"/>
            <a:ext cx="36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1" name="公式" r:id="rId21" imgW="114201" imgH="139579" progId="Equation.3">
                    <p:embed/>
                  </p:oleObj>
                </mc:Choice>
                <mc:Fallback>
                  <p:oleObj name="公式" r:id="rId21" imgW="114201" imgH="139579" progId="Equation.3">
                    <p:embed/>
                    <p:pic>
                      <p:nvPicPr>
                        <p:cNvPr id="3791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521"/>
                          <a:ext cx="363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Rectangle 31"/>
            <p:cNvSpPr>
              <a:spLocks noChangeArrowheads="1"/>
            </p:cNvSpPr>
            <p:nvPr/>
          </p:nvSpPr>
          <p:spPr bwMode="auto">
            <a:xfrm>
              <a:off x="1134" y="3532"/>
              <a:ext cx="98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在公式</a:t>
              </a:r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2381" y="3521"/>
              <a:ext cx="213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里无自由出现。</a:t>
              </a:r>
            </a:p>
          </p:txBody>
        </p:sp>
        <p:graphicFrame>
          <p:nvGraphicFramePr>
            <p:cNvPr id="37922" name="Object 34"/>
            <p:cNvGraphicFramePr>
              <a:graphicFrameLocks noChangeAspect="1"/>
            </p:cNvGraphicFramePr>
            <p:nvPr/>
          </p:nvGraphicFramePr>
          <p:xfrm>
            <a:off x="2064" y="3521"/>
            <a:ext cx="383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2" name="公式" r:id="rId22" imgW="152280" imgH="164880" progId="Equation.3">
                    <p:embed/>
                  </p:oleObj>
                </mc:Choice>
                <mc:Fallback>
                  <p:oleObj name="公式" r:id="rId22" imgW="152280" imgH="164880" progId="Equation.3">
                    <p:embed/>
                    <p:pic>
                      <p:nvPicPr>
                        <p:cNvPr id="3792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521"/>
                          <a:ext cx="383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80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754063" y="641352"/>
          <a:ext cx="81391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公式" r:id="rId3" imgW="2082800" imgH="203200" progId="Equation.3">
                  <p:embed/>
                </p:oleObj>
              </mc:Choice>
              <mc:Fallback>
                <p:oleObj name="公式" r:id="rId3" imgW="2082800" imgH="203200" progId="Equation.3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641352"/>
                        <a:ext cx="8139112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576265" y="1700215"/>
          <a:ext cx="82438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公式" r:id="rId5" imgW="2082800" imgH="203200" progId="Equation.3">
                  <p:embed/>
                </p:oleObj>
              </mc:Choice>
              <mc:Fallback>
                <p:oleObj name="公式" r:id="rId5" imgW="2082800" imgH="203200" progId="Equation.3">
                  <p:embed/>
                  <p:pic>
                    <p:nvPicPr>
                      <p:cNvPr id="204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5" y="1700215"/>
                        <a:ext cx="824388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4" name="Object 8"/>
          <p:cNvGraphicFramePr>
            <a:graphicFrameLocks noChangeAspect="1"/>
          </p:cNvGraphicFramePr>
          <p:nvPr/>
        </p:nvGraphicFramePr>
        <p:xfrm>
          <a:off x="971552" y="2725740"/>
          <a:ext cx="54721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公式" r:id="rId7" imgW="1409088" imgH="203112" progId="Equation.3">
                  <p:embed/>
                </p:oleObj>
              </mc:Choice>
              <mc:Fallback>
                <p:oleObj name="公式" r:id="rId7" imgW="1409088" imgH="203112" progId="Equation.3">
                  <p:embed/>
                  <p:pic>
                    <p:nvPicPr>
                      <p:cNvPr id="204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2" y="2725740"/>
                        <a:ext cx="5472113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971552" y="3716340"/>
          <a:ext cx="54721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公式" r:id="rId9" imgW="1409088" imgH="203112" progId="Equation.3">
                  <p:embed/>
                </p:oleObj>
              </mc:Choice>
              <mc:Fallback>
                <p:oleObj name="公式" r:id="rId9" imgW="1409088" imgH="203112" progId="Equation.3">
                  <p:embed/>
                  <p:pic>
                    <p:nvPicPr>
                      <p:cNvPr id="2048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2" y="3716340"/>
                        <a:ext cx="5472113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6" name="Object 12"/>
          <p:cNvGraphicFramePr>
            <a:graphicFrameLocks noChangeAspect="1"/>
          </p:cNvGraphicFramePr>
          <p:nvPr/>
        </p:nvGraphicFramePr>
        <p:xfrm>
          <a:off x="1331915" y="4640265"/>
          <a:ext cx="46815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公式" r:id="rId11" imgW="1104900" imgH="203200" progId="Equation.3">
                  <p:embed/>
                </p:oleObj>
              </mc:Choice>
              <mc:Fallback>
                <p:oleObj name="公式" r:id="rId11" imgW="1104900" imgH="203200" progId="Equation.3">
                  <p:embed/>
                  <p:pic>
                    <p:nvPicPr>
                      <p:cNvPr id="204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5" y="4640265"/>
                        <a:ext cx="4681537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7" name="Object 14"/>
          <p:cNvGraphicFramePr>
            <a:graphicFrameLocks noChangeAspect="1"/>
          </p:cNvGraphicFramePr>
          <p:nvPr/>
        </p:nvGraphicFramePr>
        <p:xfrm>
          <a:off x="1258890" y="5445127"/>
          <a:ext cx="47529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公式" r:id="rId13" imgW="1104900" imgH="203200" progId="Equation.3">
                  <p:embed/>
                </p:oleObj>
              </mc:Choice>
              <mc:Fallback>
                <p:oleObj name="公式" r:id="rId13" imgW="1104900" imgH="203200" progId="Equation.3">
                  <p:embed/>
                  <p:pic>
                    <p:nvPicPr>
                      <p:cNvPr id="2048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90" y="5445127"/>
                        <a:ext cx="47529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34927" y="545081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12)</a:t>
            </a:r>
            <a:r>
              <a:rPr lang="en-US" altLang="zh-CN"/>
              <a:t> </a:t>
            </a:r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2" y="2704081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13)</a:t>
            </a:r>
            <a:r>
              <a:rPr lang="en-US" altLang="zh-CN"/>
              <a:t> </a:t>
            </a:r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107952" y="4648769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14)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3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95288" y="1268413"/>
            <a:ext cx="3990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11(</a:t>
            </a:r>
            <a:r>
              <a:rPr lang="zh-CN" altLang="en-US">
                <a:solidFill>
                  <a:schemeClr val="folHlink"/>
                </a:solidFill>
              </a:rPr>
              <a:t>替换原理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395288" y="2060575"/>
            <a:ext cx="871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设 </a:t>
            </a:r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971550" y="2049463"/>
          <a:ext cx="12239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公式" r:id="rId3" imgW="304536" imgH="203024" progId="Equation.3">
                  <p:embed/>
                </p:oleObj>
              </mc:Choice>
              <mc:Fallback>
                <p:oleObj name="公式" r:id="rId3" imgW="304536" imgH="203024" progId="Equation.3">
                  <p:embed/>
                  <p:pic>
                    <p:nvPicPr>
                      <p:cNvPr id="3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49463"/>
                        <a:ext cx="1223963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043113" y="2060575"/>
            <a:ext cx="4545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为</a:t>
            </a:r>
            <a:r>
              <a:rPr lang="en-US" altLang="zh-CN"/>
              <a:t>FC</a:t>
            </a:r>
            <a:r>
              <a:rPr lang="zh-CN" altLang="en-US"/>
              <a:t>的公式，且满足 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6227763" y="2039938"/>
          <a:ext cx="15843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公式" r:id="rId5" imgW="431613" imgH="203112" progId="Equation.3">
                  <p:embed/>
                </p:oleObj>
              </mc:Choice>
              <mc:Fallback>
                <p:oleObj name="公式" r:id="rId5" imgW="431613" imgH="203112" progId="Equation.3">
                  <p:embed/>
                  <p:pic>
                    <p:nvPicPr>
                      <p:cNvPr id="3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039938"/>
                        <a:ext cx="1584325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468313" y="2781300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公式" r:id="rId7" imgW="152268" imgH="164957" progId="Equation.3">
                  <p:embed/>
                </p:oleObj>
              </mc:Choice>
              <mc:Fallback>
                <p:oleObj name="公式" r:id="rId7" imgW="152268" imgH="164957" progId="Equation.3">
                  <p:embed/>
                  <p:pic>
                    <p:nvPicPr>
                      <p:cNvPr id="3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81300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971550" y="2787650"/>
            <a:ext cx="720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是 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1577975" y="2781300"/>
          <a:ext cx="54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公式" r:id="rId9" imgW="152202" imgH="177569" progId="Equation.3">
                  <p:embed/>
                </p:oleObj>
              </mc:Choice>
              <mc:Fallback>
                <p:oleObj name="公式" r:id="rId9" imgW="152202" imgH="177569" progId="Equation.3">
                  <p:embed/>
                  <p:pic>
                    <p:nvPicPr>
                      <p:cNvPr id="35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781300"/>
                        <a:ext cx="546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051050" y="2787650"/>
            <a:ext cx="270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的子公式， 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4284663" y="2781300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公式" r:id="rId11" imgW="164885" imgH="164885" progId="Equation.3">
                  <p:embed/>
                </p:oleObj>
              </mc:Choice>
              <mc:Fallback>
                <p:oleObj name="公式" r:id="rId11" imgW="164885" imgH="164885" progId="Equation.3">
                  <p:embed/>
                  <p:pic>
                    <p:nvPicPr>
                      <p:cNvPr id="35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781300"/>
                        <a:ext cx="647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4787900" y="2781300"/>
            <a:ext cx="2249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是将公式 </a:t>
            </a:r>
          </a:p>
        </p:txBody>
      </p:sp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6732588" y="2781300"/>
          <a:ext cx="54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公式" r:id="rId13" imgW="152202" imgH="177569" progId="Equation.3">
                  <p:embed/>
                </p:oleObj>
              </mc:Choice>
              <mc:Fallback>
                <p:oleObj name="公式" r:id="rId13" imgW="152202" imgH="177569" progId="Equation.3">
                  <p:embed/>
                  <p:pic>
                    <p:nvPicPr>
                      <p:cNvPr id="358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781300"/>
                        <a:ext cx="546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323850" y="3500438"/>
            <a:ext cx="4545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中若干个</a:t>
            </a:r>
            <a:r>
              <a:rPr lang="en-US" altLang="zh-CN"/>
              <a:t>(</a:t>
            </a:r>
            <a:r>
              <a:rPr lang="zh-CN" altLang="en-US"/>
              <a:t>未必全部</a:t>
            </a:r>
            <a:r>
              <a:rPr lang="en-US" altLang="zh-CN"/>
              <a:t>) </a:t>
            </a:r>
          </a:p>
        </p:txBody>
      </p:sp>
      <p:graphicFrame>
        <p:nvGraphicFramePr>
          <p:cNvPr id="35864" name="Object 24"/>
          <p:cNvGraphicFramePr>
            <a:graphicFrameLocks noChangeAspect="1"/>
          </p:cNvGraphicFramePr>
          <p:nvPr/>
        </p:nvGraphicFramePr>
        <p:xfrm>
          <a:off x="4572000" y="3500438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公式" r:id="rId14" imgW="152268" imgH="164957" progId="Equation.3">
                  <p:embed/>
                </p:oleObj>
              </mc:Choice>
              <mc:Fallback>
                <p:oleObj name="公式" r:id="rId14" imgW="152268" imgH="164957" progId="Equation.3">
                  <p:embed/>
                  <p:pic>
                    <p:nvPicPr>
                      <p:cNvPr id="3586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0438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076825" y="3500438"/>
            <a:ext cx="362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的出现换为公式 </a:t>
            </a:r>
          </a:p>
        </p:txBody>
      </p:sp>
      <p:graphicFrame>
        <p:nvGraphicFramePr>
          <p:cNvPr id="35866" name="Object 26"/>
          <p:cNvGraphicFramePr>
            <a:graphicFrameLocks noChangeAspect="1"/>
          </p:cNvGraphicFramePr>
          <p:nvPr/>
        </p:nvGraphicFramePr>
        <p:xfrm>
          <a:off x="8316913" y="3500438"/>
          <a:ext cx="6080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公式" r:id="rId15" imgW="152280" imgH="164880" progId="Equation.3">
                  <p:embed/>
                </p:oleObj>
              </mc:Choice>
              <mc:Fallback>
                <p:oleObj name="公式" r:id="rId15" imgW="152280" imgH="164880" progId="Equation.3">
                  <p:embed/>
                  <p:pic>
                    <p:nvPicPr>
                      <p:cNvPr id="3586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3500438"/>
                        <a:ext cx="60801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395288" y="4149725"/>
            <a:ext cx="362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所得的公式，则 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3779838" y="4149725"/>
          <a:ext cx="16557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公式" r:id="rId17" imgW="444307" imgH="203112" progId="Equation.3">
                  <p:embed/>
                </p:oleObj>
              </mc:Choice>
              <mc:Fallback>
                <p:oleObj name="公式" r:id="rId17" imgW="444307" imgH="203112" progId="Equation.3">
                  <p:embed/>
                  <p:pic>
                    <p:nvPicPr>
                      <p:cNvPr id="3586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149725"/>
                        <a:ext cx="16557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72" name="Group 32"/>
          <p:cNvGrpSpPr>
            <a:grpSpLocks/>
          </p:cNvGrpSpPr>
          <p:nvPr/>
        </p:nvGrpSpPr>
        <p:grpSpPr bwMode="auto">
          <a:xfrm>
            <a:off x="468313" y="4868863"/>
            <a:ext cx="6985000" cy="917575"/>
            <a:chOff x="295" y="3067"/>
            <a:chExt cx="4400" cy="578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295" y="3113"/>
              <a:ext cx="6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folHlink"/>
                  </a:solidFill>
                </a:rPr>
                <a:t>例</a:t>
              </a:r>
              <a:r>
                <a:rPr lang="en-US" altLang="zh-CN">
                  <a:solidFill>
                    <a:schemeClr val="folHlink"/>
                  </a:solidFill>
                </a:rPr>
                <a:t>6</a:t>
              </a:r>
              <a:r>
                <a:rPr lang="en-US" altLang="zh-CN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aphicFrame>
          <p:nvGraphicFramePr>
            <p:cNvPr id="35870" name="Object 30"/>
            <p:cNvGraphicFramePr>
              <a:graphicFrameLocks noChangeAspect="1"/>
            </p:cNvGraphicFramePr>
            <p:nvPr/>
          </p:nvGraphicFramePr>
          <p:xfrm>
            <a:off x="930" y="3067"/>
            <a:ext cx="3765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1" name="公式" r:id="rId19" imgW="1675673" imgH="253890" progId="Equation.3">
                    <p:embed/>
                  </p:oleObj>
                </mc:Choice>
                <mc:Fallback>
                  <p:oleObj name="公式" r:id="rId19" imgW="1675673" imgH="253890" progId="Equation.3">
                    <p:embed/>
                    <p:pic>
                      <p:nvPicPr>
                        <p:cNvPr id="3587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067"/>
                          <a:ext cx="3765" cy="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7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50825" y="1393825"/>
            <a:ext cx="3990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12(</a:t>
            </a:r>
            <a:r>
              <a:rPr lang="zh-CN" altLang="en-US">
                <a:solidFill>
                  <a:schemeClr val="folHlink"/>
                </a:solidFill>
              </a:rPr>
              <a:t>改名定理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3850" y="2041525"/>
            <a:ext cx="2709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FC</a:t>
            </a:r>
            <a:r>
              <a:rPr lang="zh-CN" altLang="en-US"/>
              <a:t>中，若 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2698750" y="2041525"/>
          <a:ext cx="7921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公式" r:id="rId3" imgW="190335" imgH="164957" progId="Equation.3">
                  <p:embed/>
                </p:oleObj>
              </mc:Choice>
              <mc:Fallback>
                <p:oleObj name="公式" r:id="rId3" imgW="190335" imgH="164957" progId="Equation.3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2041525"/>
                        <a:ext cx="7921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275013" y="2041525"/>
            <a:ext cx="871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是 </a:t>
            </a:r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3779838" y="1970088"/>
          <a:ext cx="746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3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70088"/>
                        <a:ext cx="7461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356100" y="2041525"/>
            <a:ext cx="3167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的改名式，且 </a:t>
            </a:r>
          </a:p>
        </p:txBody>
      </p:sp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7307263" y="2041525"/>
          <a:ext cx="7921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公式" r:id="rId7" imgW="190335" imgH="164957" progId="Equation.3">
                  <p:embed/>
                </p:oleObj>
              </mc:Choice>
              <mc:Fallback>
                <p:oleObj name="公式" r:id="rId7" imgW="190335" imgH="164957" progId="Equation.3">
                  <p:embed/>
                  <p:pic>
                    <p:nvPicPr>
                      <p:cNvPr id="368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2041525"/>
                        <a:ext cx="7921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95288" y="2762250"/>
            <a:ext cx="362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改用的变元不在 </a:t>
            </a:r>
          </a:p>
        </p:txBody>
      </p:sp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3779838" y="2689225"/>
          <a:ext cx="746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368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689225"/>
                        <a:ext cx="7461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356100" y="2762250"/>
            <a:ext cx="270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中出现，则 </a:t>
            </a:r>
          </a:p>
        </p:txBody>
      </p:sp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6732588" y="2689225"/>
          <a:ext cx="17287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公式" r:id="rId9" imgW="469696" imgH="203112" progId="Equation.3">
                  <p:embed/>
                </p:oleObj>
              </mc:Choice>
              <mc:Fallback>
                <p:oleObj name="公式" r:id="rId9" imgW="469696" imgH="203112" progId="Equation.3">
                  <p:embed/>
                  <p:pic>
                    <p:nvPicPr>
                      <p:cNvPr id="368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689225"/>
                        <a:ext cx="1728787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8" name="Group 24"/>
          <p:cNvGrpSpPr>
            <a:grpSpLocks/>
          </p:cNvGrpSpPr>
          <p:nvPr/>
        </p:nvGrpSpPr>
        <p:grpSpPr bwMode="auto">
          <a:xfrm>
            <a:off x="468313" y="4076700"/>
            <a:ext cx="6416675" cy="1876425"/>
            <a:chOff x="295" y="2568"/>
            <a:chExt cx="4042" cy="1182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295" y="2614"/>
              <a:ext cx="6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folHlink"/>
                  </a:solidFill>
                  <a:latin typeface="Tahoma" panose="020B0604030504040204" pitchFamily="34" charset="0"/>
                </a:rPr>
                <a:t>例</a:t>
              </a:r>
              <a:r>
                <a:rPr lang="en-US" altLang="zh-CN">
                  <a:solidFill>
                    <a:schemeClr val="folHlink"/>
                  </a:solidFill>
                </a:rPr>
                <a:t>7</a:t>
              </a:r>
              <a:r>
                <a:rPr lang="en-US" altLang="zh-CN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884" y="2614"/>
              <a:ext cx="54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设 </a:t>
              </a:r>
            </a:p>
          </p:txBody>
        </p:sp>
        <p:graphicFrame>
          <p:nvGraphicFramePr>
            <p:cNvPr id="36884" name="Object 20"/>
            <p:cNvGraphicFramePr>
              <a:graphicFrameLocks noChangeAspect="1"/>
            </p:cNvGraphicFramePr>
            <p:nvPr/>
          </p:nvGraphicFramePr>
          <p:xfrm>
            <a:off x="1156" y="2568"/>
            <a:ext cx="47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9" name="公式" r:id="rId11" imgW="152268" imgH="164957" progId="Equation.3">
                    <p:embed/>
                  </p:oleObj>
                </mc:Choice>
                <mc:Fallback>
                  <p:oleObj name="公式" r:id="rId11" imgW="152268" imgH="164957" progId="Equation.3">
                    <p:embed/>
                    <p:pic>
                      <p:nvPicPr>
                        <p:cNvPr id="3688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568"/>
                          <a:ext cx="470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1474" y="2614"/>
              <a:ext cx="2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为</a:t>
              </a:r>
              <a:r>
                <a:rPr lang="en-US" altLang="zh-CN"/>
                <a:t>FC</a:t>
              </a:r>
              <a:r>
                <a:rPr lang="zh-CN" altLang="en-US"/>
                <a:t>的公式，则有： </a:t>
              </a:r>
            </a:p>
          </p:txBody>
        </p:sp>
        <p:graphicFrame>
          <p:nvGraphicFramePr>
            <p:cNvPr id="36886" name="Object 22"/>
            <p:cNvGraphicFramePr>
              <a:graphicFrameLocks noChangeAspect="1"/>
            </p:cNvGraphicFramePr>
            <p:nvPr/>
          </p:nvGraphicFramePr>
          <p:xfrm>
            <a:off x="975" y="3022"/>
            <a:ext cx="2359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0" name="公式" r:id="rId12" imgW="965200" imgH="279400" progId="Equation.3">
                    <p:embed/>
                  </p:oleObj>
                </mc:Choice>
                <mc:Fallback>
                  <p:oleObj name="公式" r:id="rId12" imgW="965200" imgH="279400" progId="Equation.3">
                    <p:embed/>
                    <p:pic>
                      <p:nvPicPr>
                        <p:cNvPr id="3688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022"/>
                          <a:ext cx="2359" cy="7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0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23850" y="1484313"/>
            <a:ext cx="84518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设  为    的公式集，  为    的公式，</a:t>
            </a:r>
          </a:p>
          <a:p>
            <a:r>
              <a:rPr lang="zh-CN" altLang="en-US"/>
              <a:t>  为不在的   任一公式中出现的常元。</a:t>
            </a:r>
          </a:p>
          <a:p>
            <a:r>
              <a:rPr lang="zh-CN" altLang="en-US"/>
              <a:t>则存在不在   中出现的变元   ，使得</a:t>
            </a:r>
            <a:r>
              <a:rPr lang="en-US" altLang="zh-CN"/>
              <a:t>: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23850" y="908050"/>
            <a:ext cx="1695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13</a:t>
            </a: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796925" y="1525588"/>
          <a:ext cx="685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公式" r:id="rId3" imgW="139680" imgH="152280" progId="Equation.3">
                  <p:embed/>
                </p:oleObj>
              </mc:Choice>
              <mc:Fallback>
                <p:oleObj name="公式" r:id="rId3" imgW="139680" imgH="152280" progId="Equation.3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525588"/>
                        <a:ext cx="6858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1835150" y="1484313"/>
          <a:ext cx="792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公式" r:id="rId5" imgW="253670" imgH="177569" progId="Equation.3">
                  <p:embed/>
                </p:oleObj>
              </mc:Choice>
              <mc:Fallback>
                <p:oleObj name="公式" r:id="rId5" imgW="253670" imgH="177569" progId="Equation.3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84313"/>
                        <a:ext cx="7921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81000" y="2133600"/>
          <a:ext cx="5191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公式" r:id="rId7" imgW="114201" imgH="139579" progId="Equation.3">
                  <p:embed/>
                </p:oleObj>
              </mc:Choice>
              <mc:Fallback>
                <p:oleObj name="公式" r:id="rId7" imgW="114201" imgH="139579" progId="Equation.3">
                  <p:embed/>
                  <p:pic>
                    <p:nvPicPr>
                      <p:cNvPr id="399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5191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276225" y="3213100"/>
          <a:ext cx="138906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公式" r:id="rId9" imgW="380880" imgH="253800" progId="Equation.3">
                  <p:embed/>
                </p:oleObj>
              </mc:Choice>
              <mc:Fallback>
                <p:oleObj name="公式" r:id="rId9" imgW="380880" imgH="253800" progId="Equation.3">
                  <p:embed/>
                  <p:pic>
                    <p:nvPicPr>
                      <p:cNvPr id="39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3213100"/>
                        <a:ext cx="1389063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2674938" y="3203575"/>
          <a:ext cx="21351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公式" r:id="rId11" imgW="583920" imgH="279360" progId="Equation.3">
                  <p:embed/>
                </p:oleObj>
              </mc:Choice>
              <mc:Fallback>
                <p:oleObj name="公式" r:id="rId11" imgW="583920" imgH="279360" progId="Equation.3">
                  <p:embed/>
                  <p:pic>
                    <p:nvPicPr>
                      <p:cNvPr id="399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203575"/>
                        <a:ext cx="2135187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250825" y="4149725"/>
          <a:ext cx="15128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公式" r:id="rId13" imgW="355446" imgH="241195" progId="Equation.3">
                  <p:embed/>
                </p:oleObj>
              </mc:Choice>
              <mc:Fallback>
                <p:oleObj name="公式" r:id="rId13" imgW="355446" imgH="241195" progId="Equation.3">
                  <p:embed/>
                  <p:pic>
                    <p:nvPicPr>
                      <p:cNvPr id="399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149725"/>
                        <a:ext cx="1512888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2741613" y="2028825"/>
          <a:ext cx="685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公式" r:id="rId15" imgW="139680" imgH="152280" progId="Equation.3">
                  <p:embed/>
                </p:oleObj>
              </mc:Choice>
              <mc:Fallback>
                <p:oleObj name="公式" r:id="rId15" imgW="139680" imgH="152280" progId="Equation.3">
                  <p:embed/>
                  <p:pic>
                    <p:nvPicPr>
                      <p:cNvPr id="399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2028825"/>
                        <a:ext cx="6858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5940425" y="1503363"/>
          <a:ext cx="792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公式" r:id="rId17" imgW="253670" imgH="177569" progId="Equation.3">
                  <p:embed/>
                </p:oleObj>
              </mc:Choice>
              <mc:Fallback>
                <p:oleObj name="公式" r:id="rId17" imgW="253670" imgH="177569" progId="Equation.3">
                  <p:embed/>
                  <p:pic>
                    <p:nvPicPr>
                      <p:cNvPr id="399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503363"/>
                        <a:ext cx="7921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4859338" y="1484313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公式" r:id="rId18" imgW="152268" imgH="164957" progId="Equation.3">
                  <p:embed/>
                </p:oleObj>
              </mc:Choice>
              <mc:Fallback>
                <p:oleObj name="公式" r:id="rId18" imgW="152268" imgH="164957" progId="Equation.3">
                  <p:embed/>
                  <p:pic>
                    <p:nvPicPr>
                      <p:cNvPr id="399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4313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6988175" y="3397250"/>
          <a:ext cx="6873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公式" r:id="rId20" imgW="139680" imgH="152280" progId="Equation.3">
                  <p:embed/>
                </p:oleObj>
              </mc:Choice>
              <mc:Fallback>
                <p:oleObj name="公式" r:id="rId20" imgW="139680" imgH="152280" progId="Equation.3">
                  <p:embed/>
                  <p:pic>
                    <p:nvPicPr>
                      <p:cNvPr id="399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3397250"/>
                        <a:ext cx="6873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2771775" y="2565400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公式" r:id="rId22" imgW="152268" imgH="164957" progId="Equation.3">
                  <p:embed/>
                </p:oleObj>
              </mc:Choice>
              <mc:Fallback>
                <p:oleObj name="公式" r:id="rId22" imgW="152268" imgH="164957" progId="Equation.3">
                  <p:embed/>
                  <p:pic>
                    <p:nvPicPr>
                      <p:cNvPr id="399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5400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6227763" y="2636838"/>
          <a:ext cx="576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公式" r:id="rId23" imgW="114201" imgH="139579" progId="Equation.3">
                  <p:embed/>
                </p:oleObj>
              </mc:Choice>
              <mc:Fallback>
                <p:oleObj name="公式" r:id="rId23" imgW="114201" imgH="139579" progId="Equation.3">
                  <p:embed/>
                  <p:pic>
                    <p:nvPicPr>
                      <p:cNvPr id="399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636838"/>
                        <a:ext cx="576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541338" y="3363913"/>
            <a:ext cx="8351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蕴涵         ，并且在由  推出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1692275" y="4292600"/>
            <a:ext cx="6983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的演绎序列中也无  的出现。</a:t>
            </a:r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5435600" y="4292600"/>
          <a:ext cx="5191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公式" r:id="rId25" imgW="114201" imgH="139579" progId="Equation.3">
                  <p:embed/>
                </p:oleObj>
              </mc:Choice>
              <mc:Fallback>
                <p:oleObj name="公式" r:id="rId25" imgW="114201" imgH="139579" progId="Equation.3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92600"/>
                        <a:ext cx="5191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695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3850" y="692150"/>
            <a:ext cx="5545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例</a:t>
            </a:r>
            <a:r>
              <a:rPr lang="en-US" altLang="zh-CN">
                <a:solidFill>
                  <a:schemeClr val="folHlink"/>
                </a:solidFill>
              </a:rPr>
              <a:t>8</a:t>
            </a:r>
            <a:r>
              <a:rPr lang="en-US" altLang="zh-CN"/>
              <a:t> </a:t>
            </a:r>
            <a:r>
              <a:rPr lang="zh-CN" altLang="en-US"/>
              <a:t>设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719263" y="703263"/>
          <a:ext cx="725487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公式" r:id="rId3" imgW="2031840" imgH="431640" progId="Equation.3">
                  <p:embed/>
                </p:oleObj>
              </mc:Choice>
              <mc:Fallback>
                <p:oleObj name="公式" r:id="rId3" imgW="2031840" imgH="431640" progId="Equation.3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703263"/>
                        <a:ext cx="7254875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95288" y="2354263"/>
            <a:ext cx="2592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公式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476375" y="2343150"/>
          <a:ext cx="5689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5" imgW="1612800" imgH="203040" progId="Equation.3">
                  <p:embed/>
                </p:oleObj>
              </mc:Choice>
              <mc:Fallback>
                <p:oleObj name="公式" r:id="rId5" imgW="1612800" imgH="203040" progId="Equation.3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3150"/>
                        <a:ext cx="56896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95288" y="3211513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403350" y="3284538"/>
          <a:ext cx="5191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公式" r:id="rId7" imgW="114201" imgH="139579" progId="Equation.3">
                  <p:embed/>
                </p:oleObj>
              </mc:Choice>
              <mc:Fallback>
                <p:oleObj name="公式" r:id="rId7" imgW="114201" imgH="139579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4538"/>
                        <a:ext cx="5191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1835150" y="3211513"/>
            <a:ext cx="2160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为常元。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708400" y="3141663"/>
            <a:ext cx="2808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则有：</a:t>
            </a:r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277813" y="3860800"/>
          <a:ext cx="138906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公式" r:id="rId9" imgW="380880" imgH="253800" progId="Equation.3">
                  <p:embed/>
                </p:oleObj>
              </mc:Choice>
              <mc:Fallback>
                <p:oleObj name="公式" r:id="rId9" imgW="380880" imgH="253800" progId="Equation.3">
                  <p:embed/>
                  <p:pic>
                    <p:nvPicPr>
                      <p:cNvPr id="409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3860800"/>
                        <a:ext cx="1389062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2676525" y="3789363"/>
          <a:ext cx="21351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公式" r:id="rId11" imgW="583920" imgH="279360" progId="Equation.3">
                  <p:embed/>
                </p:oleObj>
              </mc:Choice>
              <mc:Fallback>
                <p:oleObj name="公式" r:id="rId11" imgW="583920" imgH="279360" progId="Equation.3">
                  <p:embed/>
                  <p:pic>
                    <p:nvPicPr>
                      <p:cNvPr id="409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3789363"/>
                        <a:ext cx="2135188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395288" y="4724400"/>
          <a:ext cx="15128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公式" r:id="rId13" imgW="355446" imgH="241195" progId="Equation.3">
                  <p:embed/>
                </p:oleObj>
              </mc:Choice>
              <mc:Fallback>
                <p:oleObj name="公式" r:id="rId13" imgW="355446" imgH="241195" progId="Equation.3">
                  <p:embed/>
                  <p:pic>
                    <p:nvPicPr>
                      <p:cNvPr id="409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24400"/>
                        <a:ext cx="151288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68313" y="4005263"/>
            <a:ext cx="8351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蕴涵         ，并且在由  推出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1692275" y="4875213"/>
            <a:ext cx="6983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的演绎序列中也无  的出现。</a:t>
            </a:r>
          </a:p>
        </p:txBody>
      </p:sp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5435600" y="5013325"/>
          <a:ext cx="5191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公式" r:id="rId15" imgW="114201" imgH="139579" progId="Equation.3">
                  <p:embed/>
                </p:oleObj>
              </mc:Choice>
              <mc:Fallback>
                <p:oleObj name="公式" r:id="rId15" imgW="114201" imgH="139579" progId="Equation.3">
                  <p:embed/>
                  <p:pic>
                    <p:nvPicPr>
                      <p:cNvPr id="409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13325"/>
                        <a:ext cx="5191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6918325" y="3971925"/>
          <a:ext cx="685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公式" r:id="rId16" imgW="139680" imgH="152280" progId="Equation.3">
                  <p:embed/>
                </p:oleObj>
              </mc:Choice>
              <mc:Fallback>
                <p:oleObj name="公式" r:id="rId16" imgW="139680" imgH="152280" progId="Equation.3">
                  <p:embed/>
                  <p:pic>
                    <p:nvPicPr>
                      <p:cNvPr id="409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3971925"/>
                        <a:ext cx="68580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22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971550" y="276225"/>
          <a:ext cx="532923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3" imgW="1371600" imgH="203200" progId="Equation.3">
                  <p:embed/>
                </p:oleObj>
              </mc:Choice>
              <mc:Fallback>
                <p:oleObj name="公式" r:id="rId3" imgW="1371600" imgH="203200" progId="Equation.3">
                  <p:embed/>
                  <p:pic>
                    <p:nvPicPr>
                      <p:cNvPr id="215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6225"/>
                        <a:ext cx="5329238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7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936625" y="1196975"/>
          <a:ext cx="79565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5" imgW="2146300" imgH="203200" progId="Equation.3">
                  <p:embed/>
                </p:oleObj>
              </mc:Choice>
              <mc:Fallback>
                <p:oleObj name="公式" r:id="rId5" imgW="2146300" imgH="203200" progId="Equation.3">
                  <p:embed/>
                  <p:pic>
                    <p:nvPicPr>
                      <p:cNvPr id="215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196975"/>
                        <a:ext cx="79565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9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8" name="Object 8"/>
          <p:cNvGraphicFramePr>
            <a:graphicFrameLocks noChangeAspect="1"/>
          </p:cNvGraphicFramePr>
          <p:nvPr/>
        </p:nvGraphicFramePr>
        <p:xfrm>
          <a:off x="865188" y="1989138"/>
          <a:ext cx="66595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7" imgW="1548728" imgH="203112" progId="Equation.3">
                  <p:embed/>
                </p:oleObj>
              </mc:Choice>
              <mc:Fallback>
                <p:oleObj name="公式" r:id="rId7" imgW="1548728" imgH="203112" progId="Equation.3">
                  <p:embed/>
                  <p:pic>
                    <p:nvPicPr>
                      <p:cNvPr id="215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989138"/>
                        <a:ext cx="665956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0" y="300473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9" name="Object 10"/>
          <p:cNvGraphicFramePr>
            <a:graphicFrameLocks noChangeAspect="1"/>
          </p:cNvGraphicFramePr>
          <p:nvPr/>
        </p:nvGraphicFramePr>
        <p:xfrm>
          <a:off x="900115" y="2852740"/>
          <a:ext cx="68405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9" imgW="2057400" imgH="203200" progId="Equation.3">
                  <p:embed/>
                </p:oleObj>
              </mc:Choice>
              <mc:Fallback>
                <p:oleObj name="公式" r:id="rId9" imgW="2057400" imgH="203200" progId="Equation.3">
                  <p:embed/>
                  <p:pic>
                    <p:nvPicPr>
                      <p:cNvPr id="2150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5" y="2852740"/>
                        <a:ext cx="6840537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2"/>
          <p:cNvGraphicFramePr>
            <a:graphicFrameLocks noChangeAspect="1"/>
          </p:cNvGraphicFramePr>
          <p:nvPr/>
        </p:nvGraphicFramePr>
        <p:xfrm>
          <a:off x="936625" y="3716338"/>
          <a:ext cx="78120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11" imgW="2108200" imgH="203200" progId="Equation.3">
                  <p:embed/>
                </p:oleObj>
              </mc:Choice>
              <mc:Fallback>
                <p:oleObj name="公式" r:id="rId11" imgW="2108200" imgH="203200" progId="Equation.3">
                  <p:embed/>
                  <p:pic>
                    <p:nvPicPr>
                      <p:cNvPr id="215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716338"/>
                        <a:ext cx="78120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0" y="302378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1" name="Object 14"/>
          <p:cNvGraphicFramePr>
            <a:graphicFrameLocks noChangeAspect="1"/>
          </p:cNvGraphicFramePr>
          <p:nvPr/>
        </p:nvGraphicFramePr>
        <p:xfrm>
          <a:off x="795340" y="4624388"/>
          <a:ext cx="29479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公式" r:id="rId13" imgW="711000" imgH="177480" progId="Equation.3">
                  <p:embed/>
                </p:oleObj>
              </mc:Choice>
              <mc:Fallback>
                <p:oleObj name="公式" r:id="rId13" imgW="711000" imgH="177480" progId="Equation.3">
                  <p:embed/>
                  <p:pic>
                    <p:nvPicPr>
                      <p:cNvPr id="2151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40" y="4624388"/>
                        <a:ext cx="2947987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0" y="3023782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2" name="Object 16"/>
          <p:cNvGraphicFramePr>
            <a:graphicFrameLocks noChangeAspect="1"/>
          </p:cNvGraphicFramePr>
          <p:nvPr/>
        </p:nvGraphicFramePr>
        <p:xfrm>
          <a:off x="4479925" y="4554538"/>
          <a:ext cx="270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15" imgW="749160" imgH="177480" progId="Equation.3">
                  <p:embed/>
                </p:oleObj>
              </mc:Choice>
              <mc:Fallback>
                <p:oleObj name="公式" r:id="rId15" imgW="749160" imgH="177480" progId="Equation.3">
                  <p:embed/>
                  <p:pic>
                    <p:nvPicPr>
                      <p:cNvPr id="215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554538"/>
                        <a:ext cx="2705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8"/>
          <p:cNvGraphicFramePr>
            <a:graphicFrameLocks noChangeAspect="1"/>
          </p:cNvGraphicFramePr>
          <p:nvPr/>
        </p:nvGraphicFramePr>
        <p:xfrm>
          <a:off x="801690" y="5630865"/>
          <a:ext cx="28606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17" imgW="736560" imgH="177480" progId="Equation.3">
                  <p:embed/>
                </p:oleObj>
              </mc:Choice>
              <mc:Fallback>
                <p:oleObj name="公式" r:id="rId17" imgW="736560" imgH="177480" progId="Equation.3">
                  <p:embed/>
                  <p:pic>
                    <p:nvPicPr>
                      <p:cNvPr id="2151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90" y="5630865"/>
                        <a:ext cx="2860675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0"/>
          <p:cNvGraphicFramePr>
            <a:graphicFrameLocks noChangeAspect="1"/>
          </p:cNvGraphicFramePr>
          <p:nvPr/>
        </p:nvGraphicFramePr>
        <p:xfrm>
          <a:off x="4379913" y="5624513"/>
          <a:ext cx="27606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公式" r:id="rId19" imgW="723600" imgH="177480" progId="Equation.3">
                  <p:embed/>
                </p:oleObj>
              </mc:Choice>
              <mc:Fallback>
                <p:oleObj name="公式" r:id="rId19" imgW="723600" imgH="177480" progId="Equation.3">
                  <p:embed/>
                  <p:pic>
                    <p:nvPicPr>
                      <p:cNvPr id="2151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5624513"/>
                        <a:ext cx="2760662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22"/>
          <p:cNvSpPr>
            <a:spLocks noChangeArrowheads="1"/>
          </p:cNvSpPr>
          <p:nvPr/>
        </p:nvSpPr>
        <p:spPr bwMode="auto">
          <a:xfrm>
            <a:off x="106365" y="256156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15)</a:t>
            </a:r>
            <a:r>
              <a:rPr lang="en-US" altLang="zh-CN"/>
              <a:t> </a:t>
            </a:r>
          </a:p>
        </p:txBody>
      </p:sp>
      <p:sp>
        <p:nvSpPr>
          <p:cNvPr id="21521" name="Rectangle 23"/>
          <p:cNvSpPr>
            <a:spLocks noChangeArrowheads="1"/>
          </p:cNvSpPr>
          <p:nvPr/>
        </p:nvSpPr>
        <p:spPr bwMode="auto">
          <a:xfrm>
            <a:off x="107952" y="1192781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16)</a:t>
            </a:r>
            <a:r>
              <a:rPr lang="en-US" altLang="zh-CN"/>
              <a:t> </a:t>
            </a:r>
          </a:p>
        </p:txBody>
      </p:sp>
      <p:sp>
        <p:nvSpPr>
          <p:cNvPr id="21522" name="Rectangle 24"/>
          <p:cNvSpPr>
            <a:spLocks noChangeArrowheads="1"/>
          </p:cNvSpPr>
          <p:nvPr/>
        </p:nvSpPr>
        <p:spPr bwMode="auto">
          <a:xfrm>
            <a:off x="106365" y="1984944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17)</a:t>
            </a:r>
            <a:r>
              <a:rPr lang="en-US" altLang="zh-CN"/>
              <a:t> </a:t>
            </a:r>
          </a:p>
        </p:txBody>
      </p:sp>
      <p:sp>
        <p:nvSpPr>
          <p:cNvPr id="21523" name="Rectangle 25"/>
          <p:cNvSpPr>
            <a:spLocks noChangeArrowheads="1"/>
          </p:cNvSpPr>
          <p:nvPr/>
        </p:nvSpPr>
        <p:spPr bwMode="auto">
          <a:xfrm>
            <a:off x="107952" y="2919981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18)</a:t>
            </a:r>
            <a:r>
              <a:rPr lang="en-US" altLang="zh-CN"/>
              <a:t> </a:t>
            </a:r>
          </a:p>
        </p:txBody>
      </p:sp>
      <p:sp>
        <p:nvSpPr>
          <p:cNvPr id="21524" name="Rectangle 26"/>
          <p:cNvSpPr>
            <a:spLocks noChangeArrowheads="1"/>
          </p:cNvSpPr>
          <p:nvPr/>
        </p:nvSpPr>
        <p:spPr bwMode="auto">
          <a:xfrm>
            <a:off x="34927" y="4739256"/>
            <a:ext cx="1090661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19)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7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107950" y="966788"/>
            <a:ext cx="9036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</a:rPr>
              <a:t>3.</a:t>
            </a:r>
            <a:r>
              <a:rPr lang="zh-CN" altLang="en-US">
                <a:solidFill>
                  <a:schemeClr val="folHlink"/>
                </a:solidFill>
              </a:rPr>
              <a:t>公理：</a:t>
            </a:r>
            <a:r>
              <a:rPr lang="zh-CN" altLang="en-US"/>
              <a:t>挑选最基本的重言式作为公理，</a:t>
            </a:r>
          </a:p>
          <a:p>
            <a:pPr eaLnBrk="1" hangingPunct="1"/>
            <a:r>
              <a:rPr lang="zh-CN" altLang="en-US"/>
              <a:t>使得它们能作为推导其他所有重言式的</a:t>
            </a:r>
          </a:p>
          <a:p>
            <a:pPr eaLnBrk="1" hangingPunct="1"/>
            <a:r>
              <a:rPr lang="zh-CN" altLang="en-US"/>
              <a:t>依据。在</a:t>
            </a:r>
            <a:r>
              <a:rPr lang="en-US" altLang="zh-CN"/>
              <a:t>PC</a:t>
            </a:r>
            <a:r>
              <a:rPr lang="zh-CN" altLang="en-US"/>
              <a:t>系统中包括如下三个公理模式</a:t>
            </a:r>
            <a:r>
              <a:rPr lang="zh-CN" altLang="en-US">
                <a:solidFill>
                  <a:schemeClr val="folHlink"/>
                </a:solidFill>
              </a:rPr>
              <a:t>：</a:t>
            </a:r>
            <a:r>
              <a:rPr lang="zh-CN" altLang="en-US"/>
              <a:t>  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357313" y="2781300"/>
          <a:ext cx="3241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4" imgW="901309" imgH="203112" progId="Equation.3">
                  <p:embed/>
                </p:oleObj>
              </mc:Choice>
              <mc:Fallback>
                <p:oleObj name="公式" r:id="rId4" imgW="901309" imgH="203112" progId="Equation.3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781300"/>
                        <a:ext cx="324167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1357313" y="3860800"/>
          <a:ext cx="75723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公式" r:id="rId6" imgW="2628900" imgH="203200" progId="Equation.3">
                  <p:embed/>
                </p:oleObj>
              </mc:Choice>
              <mc:Fallback>
                <p:oleObj name="公式" r:id="rId6" imgW="2628900" imgH="203200" progId="Equation.3">
                  <p:embed/>
                  <p:pic>
                    <p:nvPicPr>
                      <p:cNvPr id="20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860800"/>
                        <a:ext cx="757237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1"/>
          <p:cNvGraphicFramePr>
            <a:graphicFrameLocks noChangeAspect="1"/>
          </p:cNvGraphicFramePr>
          <p:nvPr/>
        </p:nvGraphicFramePr>
        <p:xfrm>
          <a:off x="1285875" y="5154613"/>
          <a:ext cx="64087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公式" r:id="rId8" imgW="1536033" imgH="203112" progId="Equation.3">
                  <p:embed/>
                </p:oleObj>
              </mc:Choice>
              <mc:Fallback>
                <p:oleObj name="公式" r:id="rId8" imgW="1536033" imgH="203112" progId="Equation.3">
                  <p:embed/>
                  <p:pic>
                    <p:nvPicPr>
                      <p:cNvPr id="205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154613"/>
                        <a:ext cx="64087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6"/>
          <p:cNvGraphicFramePr>
            <a:graphicFrameLocks noChangeAspect="1"/>
          </p:cNvGraphicFramePr>
          <p:nvPr/>
        </p:nvGraphicFramePr>
        <p:xfrm>
          <a:off x="214313" y="2690813"/>
          <a:ext cx="11350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10" imgW="253800" imgH="177480" progId="Equation.3">
                  <p:embed/>
                </p:oleObj>
              </mc:Choice>
              <mc:Fallback>
                <p:oleObj name="公式" r:id="rId10" imgW="253800" imgH="177480" progId="Equation.3">
                  <p:embed/>
                  <p:pic>
                    <p:nvPicPr>
                      <p:cNvPr id="205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690813"/>
                        <a:ext cx="1135062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7"/>
          <p:cNvGraphicFramePr>
            <a:graphicFrameLocks noChangeAspect="1"/>
          </p:cNvGraphicFramePr>
          <p:nvPr/>
        </p:nvGraphicFramePr>
        <p:xfrm>
          <a:off x="142875" y="3824288"/>
          <a:ext cx="1277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公式" r:id="rId12" imgW="279360" imgH="177480" progId="Equation.3">
                  <p:embed/>
                </p:oleObj>
              </mc:Choice>
              <mc:Fallback>
                <p:oleObj name="公式" r:id="rId12" imgW="279360" imgH="177480" progId="Equation.3">
                  <p:embed/>
                  <p:pic>
                    <p:nvPicPr>
                      <p:cNvPr id="205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824288"/>
                        <a:ext cx="12779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8"/>
          <p:cNvGraphicFramePr>
            <a:graphicFrameLocks noChangeAspect="1"/>
          </p:cNvGraphicFramePr>
          <p:nvPr/>
        </p:nvGraphicFramePr>
        <p:xfrm>
          <a:off x="142875" y="5186363"/>
          <a:ext cx="111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14" imgW="279360" imgH="177480" progId="Equation.3">
                  <p:embed/>
                </p:oleObj>
              </mc:Choice>
              <mc:Fallback>
                <p:oleObj name="公式" r:id="rId14" imgW="279360" imgH="177480" progId="Equation.3">
                  <p:embed/>
                  <p:pic>
                    <p:nvPicPr>
                      <p:cNvPr id="205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5186363"/>
                        <a:ext cx="1117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3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4"/>
          <p:cNvSpPr>
            <a:spLocks noChangeArrowheads="1"/>
          </p:cNvSpPr>
          <p:nvPr/>
        </p:nvSpPr>
        <p:spPr bwMode="auto">
          <a:xfrm>
            <a:off x="395288" y="549275"/>
            <a:ext cx="1562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graphicFrame>
        <p:nvGraphicFramePr>
          <p:cNvPr id="8194" name="Object 10"/>
          <p:cNvGraphicFramePr>
            <a:graphicFrameLocks noChangeAspect="1"/>
          </p:cNvGraphicFramePr>
          <p:nvPr/>
        </p:nvGraphicFramePr>
        <p:xfrm>
          <a:off x="1906588" y="476250"/>
          <a:ext cx="20891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公式" r:id="rId3" imgW="609336" imgH="253890" progId="Equation.3">
                  <p:embed/>
                </p:oleObj>
              </mc:Choice>
              <mc:Fallback>
                <p:oleObj name="公式" r:id="rId3" imgW="609336" imgH="253890" progId="Equation.3">
                  <p:embed/>
                  <p:pic>
                    <p:nvPicPr>
                      <p:cNvPr id="8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76250"/>
                        <a:ext cx="208915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95288" y="1341438"/>
            <a:ext cx="5905500" cy="863600"/>
            <a:chOff x="249" y="935"/>
            <a:chExt cx="3720" cy="544"/>
          </a:xfrm>
        </p:grpSpPr>
        <p:sp>
          <p:nvSpPr>
            <p:cNvPr id="8214" name="Rectangle 5"/>
            <p:cNvSpPr>
              <a:spLocks noChangeArrowheads="1"/>
            </p:cNvSpPr>
            <p:nvPr/>
          </p:nvSpPr>
          <p:spPr bwMode="auto">
            <a:xfrm>
              <a:off x="249" y="985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8200" name="Object 12"/>
            <p:cNvGraphicFramePr>
              <a:graphicFrameLocks noChangeAspect="1"/>
            </p:cNvGraphicFramePr>
            <p:nvPr/>
          </p:nvGraphicFramePr>
          <p:xfrm>
            <a:off x="1429" y="941"/>
            <a:ext cx="544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公式" r:id="rId5" imgW="279279" imgH="253890" progId="Equation.3">
                    <p:embed/>
                  </p:oleObj>
                </mc:Choice>
                <mc:Fallback>
                  <p:oleObj name="公式" r:id="rId5" imgW="279279" imgH="253890" progId="Equation.3">
                    <p:embed/>
                    <p:pic>
                      <p:nvPicPr>
                        <p:cNvPr id="820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941"/>
                          <a:ext cx="544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Text Box 14"/>
            <p:cNvSpPr txBox="1">
              <a:spLocks noChangeArrowheads="1"/>
            </p:cNvSpPr>
            <p:nvPr/>
          </p:nvSpPr>
          <p:spPr bwMode="auto">
            <a:xfrm>
              <a:off x="1066" y="981"/>
              <a:ext cx="90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若</a:t>
              </a:r>
            </a:p>
          </p:txBody>
        </p:sp>
        <p:sp>
          <p:nvSpPr>
            <p:cNvPr id="8216" name="Rectangle 15"/>
            <p:cNvSpPr>
              <a:spLocks noChangeArrowheads="1"/>
            </p:cNvSpPr>
            <p:nvPr/>
          </p:nvSpPr>
          <p:spPr bwMode="auto">
            <a:xfrm>
              <a:off x="2109" y="985"/>
              <a:ext cx="8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则有 </a:t>
              </a:r>
            </a:p>
          </p:txBody>
        </p:sp>
        <p:graphicFrame>
          <p:nvGraphicFramePr>
            <p:cNvPr id="8201" name="Object 16"/>
            <p:cNvGraphicFramePr>
              <a:graphicFrameLocks noChangeAspect="1"/>
            </p:cNvGraphicFramePr>
            <p:nvPr/>
          </p:nvGraphicFramePr>
          <p:xfrm>
            <a:off x="2789" y="935"/>
            <a:ext cx="118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公式" r:id="rId7" imgW="609336" imgH="253890" progId="Equation.3">
                    <p:embed/>
                  </p:oleObj>
                </mc:Choice>
                <mc:Fallback>
                  <p:oleObj name="公式" r:id="rId7" imgW="609336" imgH="253890" progId="Equation.3">
                    <p:embed/>
                    <p:pic>
                      <p:nvPicPr>
                        <p:cNvPr id="820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935"/>
                          <a:ext cx="1180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95288" y="2133600"/>
            <a:ext cx="5543550" cy="887413"/>
            <a:chOff x="249" y="1434"/>
            <a:chExt cx="3492" cy="559"/>
          </a:xfrm>
        </p:grpSpPr>
        <p:sp>
          <p:nvSpPr>
            <p:cNvPr id="8213" name="Rectangle 6"/>
            <p:cNvSpPr>
              <a:spLocks noChangeArrowheads="1"/>
            </p:cNvSpPr>
            <p:nvPr/>
          </p:nvSpPr>
          <p:spPr bwMode="auto">
            <a:xfrm>
              <a:off x="249" y="1484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3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8199" name="Object 18"/>
            <p:cNvGraphicFramePr>
              <a:graphicFrameLocks noChangeAspect="1"/>
            </p:cNvGraphicFramePr>
            <p:nvPr/>
          </p:nvGraphicFramePr>
          <p:xfrm>
            <a:off x="1156" y="1434"/>
            <a:ext cx="2585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公式" r:id="rId9" imgW="1143000" imgH="254000" progId="Equation.3">
                    <p:embed/>
                  </p:oleObj>
                </mc:Choice>
                <mc:Fallback>
                  <p:oleObj name="公式" r:id="rId9" imgW="1143000" imgH="254000" progId="Equation.3">
                    <p:embed/>
                    <p:pic>
                      <p:nvPicPr>
                        <p:cNvPr id="819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434"/>
                          <a:ext cx="2585" cy="5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46075" y="2801938"/>
            <a:ext cx="3937000" cy="987425"/>
            <a:chOff x="218" y="1933"/>
            <a:chExt cx="2480" cy="622"/>
          </a:xfrm>
        </p:grpSpPr>
        <p:sp>
          <p:nvSpPr>
            <p:cNvPr id="8212" name="Rectangle 7"/>
            <p:cNvSpPr>
              <a:spLocks noChangeArrowheads="1"/>
            </p:cNvSpPr>
            <p:nvPr/>
          </p:nvSpPr>
          <p:spPr bwMode="auto">
            <a:xfrm>
              <a:off x="218" y="2028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4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8198" name="Object 20"/>
            <p:cNvGraphicFramePr>
              <a:graphicFrameLocks noChangeAspect="1"/>
            </p:cNvGraphicFramePr>
            <p:nvPr/>
          </p:nvGraphicFramePr>
          <p:xfrm>
            <a:off x="1156" y="1933"/>
            <a:ext cx="1542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name="公式" r:id="rId11" imgW="596641" imgH="253890" progId="Equation.3">
                    <p:embed/>
                  </p:oleObj>
                </mc:Choice>
                <mc:Fallback>
                  <p:oleObj name="公式" r:id="rId11" imgW="596641" imgH="253890" progId="Equation.3">
                    <p:embed/>
                    <p:pic>
                      <p:nvPicPr>
                        <p:cNvPr id="819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933"/>
                          <a:ext cx="1542" cy="6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23850" y="3697288"/>
            <a:ext cx="8064500" cy="811212"/>
            <a:chOff x="249" y="2568"/>
            <a:chExt cx="5080" cy="511"/>
          </a:xfrm>
        </p:grpSpPr>
        <p:sp>
          <p:nvSpPr>
            <p:cNvPr id="8211" name="Rectangle 8"/>
            <p:cNvSpPr>
              <a:spLocks noChangeArrowheads="1"/>
            </p:cNvSpPr>
            <p:nvPr/>
          </p:nvSpPr>
          <p:spPr bwMode="auto">
            <a:xfrm>
              <a:off x="249" y="2618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5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8197" name="Object 22"/>
            <p:cNvGraphicFramePr>
              <a:graphicFrameLocks noChangeAspect="1"/>
            </p:cNvGraphicFramePr>
            <p:nvPr/>
          </p:nvGraphicFramePr>
          <p:xfrm>
            <a:off x="1111" y="2568"/>
            <a:ext cx="421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公式" r:id="rId13" imgW="2336800" imgH="254000" progId="Equation.3">
                    <p:embed/>
                  </p:oleObj>
                </mc:Choice>
                <mc:Fallback>
                  <p:oleObj name="公式" r:id="rId13" imgW="2336800" imgH="254000" progId="Equation.3">
                    <p:embed/>
                    <p:pic>
                      <p:nvPicPr>
                        <p:cNvPr id="819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568"/>
                          <a:ext cx="421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23850" y="4532313"/>
            <a:ext cx="8353425" cy="841375"/>
            <a:chOff x="249" y="3158"/>
            <a:chExt cx="5262" cy="530"/>
          </a:xfrm>
        </p:grpSpPr>
        <p:sp>
          <p:nvSpPr>
            <p:cNvPr id="8210" name="Rectangle 9"/>
            <p:cNvSpPr>
              <a:spLocks noChangeArrowheads="1"/>
            </p:cNvSpPr>
            <p:nvPr/>
          </p:nvSpPr>
          <p:spPr bwMode="auto">
            <a:xfrm>
              <a:off x="249" y="3208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6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8196" name="Object 24"/>
            <p:cNvGraphicFramePr>
              <a:graphicFrameLocks noChangeAspect="1"/>
            </p:cNvGraphicFramePr>
            <p:nvPr/>
          </p:nvGraphicFramePr>
          <p:xfrm>
            <a:off x="1111" y="3158"/>
            <a:ext cx="4400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公式" r:id="rId15" imgW="2336800" imgH="254000" progId="Equation.3">
                    <p:embed/>
                  </p:oleObj>
                </mc:Choice>
                <mc:Fallback>
                  <p:oleObj name="公式" r:id="rId15" imgW="2336800" imgH="254000" progId="Equation.3">
                    <p:embed/>
                    <p:pic>
                      <p:nvPicPr>
                        <p:cNvPr id="819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158"/>
                          <a:ext cx="4400" cy="5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23850" y="5330825"/>
            <a:ext cx="8520113" cy="835025"/>
            <a:chOff x="144" y="300"/>
            <a:chExt cx="5367" cy="526"/>
          </a:xfrm>
        </p:grpSpPr>
        <p:sp>
          <p:nvSpPr>
            <p:cNvPr id="8209" name="Rectangle 32"/>
            <p:cNvSpPr>
              <a:spLocks noChangeArrowheads="1"/>
            </p:cNvSpPr>
            <p:nvPr/>
          </p:nvSpPr>
          <p:spPr bwMode="auto">
            <a:xfrm>
              <a:off x="144" y="346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7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8195" name="Object 33"/>
            <p:cNvGraphicFramePr>
              <a:graphicFrameLocks noChangeAspect="1"/>
            </p:cNvGraphicFramePr>
            <p:nvPr/>
          </p:nvGraphicFramePr>
          <p:xfrm>
            <a:off x="1157" y="300"/>
            <a:ext cx="435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公式" r:id="rId17" imgW="2336800" imgH="254000" progId="Equation.3">
                    <p:embed/>
                  </p:oleObj>
                </mc:Choice>
                <mc:Fallback>
                  <p:oleObj name="公式" r:id="rId17" imgW="2336800" imgH="254000" progId="Equation.3">
                    <p:embed/>
                    <p:pic>
                      <p:nvPicPr>
                        <p:cNvPr id="819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300"/>
                          <a:ext cx="4354" cy="5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217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00038" y="404813"/>
            <a:ext cx="6359525" cy="890587"/>
            <a:chOff x="144" y="845"/>
            <a:chExt cx="4006" cy="561"/>
          </a:xfrm>
        </p:grpSpPr>
        <p:sp>
          <p:nvSpPr>
            <p:cNvPr id="9238" name="Rectangle 5"/>
            <p:cNvSpPr>
              <a:spLocks noChangeArrowheads="1"/>
            </p:cNvSpPr>
            <p:nvPr/>
          </p:nvSpPr>
          <p:spPr bwMode="auto">
            <a:xfrm>
              <a:off x="144" y="890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8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9224" name="Object 21"/>
            <p:cNvGraphicFramePr>
              <a:graphicFrameLocks noChangeAspect="1"/>
            </p:cNvGraphicFramePr>
            <p:nvPr/>
          </p:nvGraphicFramePr>
          <p:xfrm>
            <a:off x="1111" y="845"/>
            <a:ext cx="3039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公式" r:id="rId4" imgW="1143000" imgH="254000" progId="Equation.3">
                    <p:embed/>
                  </p:oleObj>
                </mc:Choice>
                <mc:Fallback>
                  <p:oleObj name="公式" r:id="rId4" imgW="1143000" imgH="254000" progId="Equation.3">
                    <p:embed/>
                    <p:pic>
                      <p:nvPicPr>
                        <p:cNvPr id="922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845"/>
                          <a:ext cx="3039" cy="5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0825" y="1196975"/>
            <a:ext cx="4775200" cy="892175"/>
            <a:chOff x="144" y="1434"/>
            <a:chExt cx="3008" cy="562"/>
          </a:xfrm>
        </p:grpSpPr>
        <p:sp>
          <p:nvSpPr>
            <p:cNvPr id="9237" name="Rectangle 6"/>
            <p:cNvSpPr>
              <a:spLocks noChangeArrowheads="1"/>
            </p:cNvSpPr>
            <p:nvPr/>
          </p:nvSpPr>
          <p:spPr bwMode="auto">
            <a:xfrm>
              <a:off x="144" y="1484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9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9223" name="Object 23"/>
            <p:cNvGraphicFramePr>
              <a:graphicFrameLocks noChangeAspect="1"/>
            </p:cNvGraphicFramePr>
            <p:nvPr/>
          </p:nvGraphicFramePr>
          <p:xfrm>
            <a:off x="1111" y="1434"/>
            <a:ext cx="2041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公式" r:id="rId6" imgW="812447" imgH="253890" progId="Equation.3">
                    <p:embed/>
                  </p:oleObj>
                </mc:Choice>
                <mc:Fallback>
                  <p:oleObj name="公式" r:id="rId6" imgW="812447" imgH="253890" progId="Equation.3">
                    <p:embed/>
                    <p:pic>
                      <p:nvPicPr>
                        <p:cNvPr id="92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434"/>
                          <a:ext cx="2041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79388" y="1989138"/>
            <a:ext cx="5256212" cy="935037"/>
            <a:chOff x="113" y="1979"/>
            <a:chExt cx="3311" cy="589"/>
          </a:xfrm>
        </p:grpSpPr>
        <p:sp>
          <p:nvSpPr>
            <p:cNvPr id="9236" name="Rectangle 7"/>
            <p:cNvSpPr>
              <a:spLocks noChangeArrowheads="1"/>
            </p:cNvSpPr>
            <p:nvPr/>
          </p:nvSpPr>
          <p:spPr bwMode="auto">
            <a:xfrm>
              <a:off x="113" y="2028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10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9222" name="Object 25"/>
            <p:cNvGraphicFramePr>
              <a:graphicFrameLocks noChangeAspect="1"/>
            </p:cNvGraphicFramePr>
            <p:nvPr/>
          </p:nvGraphicFramePr>
          <p:xfrm>
            <a:off x="1110" y="1979"/>
            <a:ext cx="2314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公式" r:id="rId8" imgW="812447" imgH="253890" progId="Equation.3">
                    <p:embed/>
                  </p:oleObj>
                </mc:Choice>
                <mc:Fallback>
                  <p:oleObj name="公式" r:id="rId8" imgW="812447" imgH="253890" progId="Equation.3">
                    <p:embed/>
                    <p:pic>
                      <p:nvPicPr>
                        <p:cNvPr id="922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1979"/>
                          <a:ext cx="2314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79388" y="2708275"/>
            <a:ext cx="8232775" cy="981075"/>
            <a:chOff x="144" y="2523"/>
            <a:chExt cx="5186" cy="618"/>
          </a:xfrm>
        </p:grpSpPr>
        <p:sp>
          <p:nvSpPr>
            <p:cNvPr id="9235" name="Rectangle 8"/>
            <p:cNvSpPr>
              <a:spLocks noChangeArrowheads="1"/>
            </p:cNvSpPr>
            <p:nvPr/>
          </p:nvSpPr>
          <p:spPr bwMode="auto">
            <a:xfrm>
              <a:off x="144" y="2618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11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9221" name="Object 27"/>
            <p:cNvGraphicFramePr>
              <a:graphicFrameLocks noChangeAspect="1"/>
            </p:cNvGraphicFramePr>
            <p:nvPr/>
          </p:nvGraphicFramePr>
          <p:xfrm>
            <a:off x="1066" y="2523"/>
            <a:ext cx="4264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公式" r:id="rId10" imgW="1651000" imgH="254000" progId="Equation.3">
                    <p:embed/>
                  </p:oleObj>
                </mc:Choice>
                <mc:Fallback>
                  <p:oleObj name="公式" r:id="rId10" imgW="1651000" imgH="254000" progId="Equation.3">
                    <p:embed/>
                    <p:pic>
                      <p:nvPicPr>
                        <p:cNvPr id="922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523"/>
                          <a:ext cx="4264" cy="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79388" y="3500438"/>
            <a:ext cx="8088312" cy="971550"/>
            <a:chOff x="144" y="3067"/>
            <a:chExt cx="5095" cy="612"/>
          </a:xfrm>
        </p:grpSpPr>
        <p:sp>
          <p:nvSpPr>
            <p:cNvPr id="9234" name="Rectangle 9"/>
            <p:cNvSpPr>
              <a:spLocks noChangeArrowheads="1"/>
            </p:cNvSpPr>
            <p:nvPr/>
          </p:nvSpPr>
          <p:spPr bwMode="auto">
            <a:xfrm>
              <a:off x="144" y="3208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12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9220" name="Object 29"/>
            <p:cNvGraphicFramePr>
              <a:graphicFrameLocks noChangeAspect="1"/>
            </p:cNvGraphicFramePr>
            <p:nvPr/>
          </p:nvGraphicFramePr>
          <p:xfrm>
            <a:off x="1044" y="3067"/>
            <a:ext cx="4195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公式" r:id="rId12" imgW="1651000" imgH="254000" progId="Equation.3">
                    <p:embed/>
                  </p:oleObj>
                </mc:Choice>
                <mc:Fallback>
                  <p:oleObj name="公式" r:id="rId12" imgW="1651000" imgH="254000" progId="Equation.3">
                    <p:embed/>
                    <p:pic>
                      <p:nvPicPr>
                        <p:cNvPr id="922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3067"/>
                          <a:ext cx="4195" cy="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79388" y="4292600"/>
            <a:ext cx="7921625" cy="968375"/>
            <a:chOff x="22" y="210"/>
            <a:chExt cx="4990" cy="610"/>
          </a:xfrm>
        </p:grpSpPr>
        <p:sp>
          <p:nvSpPr>
            <p:cNvPr id="9233" name="Rectangle 38"/>
            <p:cNvSpPr>
              <a:spLocks noChangeArrowheads="1"/>
            </p:cNvSpPr>
            <p:nvPr/>
          </p:nvSpPr>
          <p:spPr bwMode="auto">
            <a:xfrm>
              <a:off x="22" y="300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13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9219" name="Object 39"/>
            <p:cNvGraphicFramePr>
              <a:graphicFrameLocks noChangeAspect="1"/>
            </p:cNvGraphicFramePr>
            <p:nvPr/>
          </p:nvGraphicFramePr>
          <p:xfrm>
            <a:off x="1020" y="210"/>
            <a:ext cx="3992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公式" r:id="rId14" imgW="1651000" imgH="254000" progId="Equation.3">
                    <p:embed/>
                  </p:oleObj>
                </mc:Choice>
                <mc:Fallback>
                  <p:oleObj name="公式" r:id="rId14" imgW="1651000" imgH="254000" progId="Equation.3">
                    <p:embed/>
                    <p:pic>
                      <p:nvPicPr>
                        <p:cNvPr id="921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10"/>
                          <a:ext cx="3992" cy="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4925" y="5229225"/>
            <a:ext cx="9109075" cy="798513"/>
            <a:chOff x="22" y="890"/>
            <a:chExt cx="5738" cy="503"/>
          </a:xfrm>
        </p:grpSpPr>
        <p:sp>
          <p:nvSpPr>
            <p:cNvPr id="9232" name="Rectangle 41"/>
            <p:cNvSpPr>
              <a:spLocks noChangeArrowheads="1"/>
            </p:cNvSpPr>
            <p:nvPr/>
          </p:nvSpPr>
          <p:spPr bwMode="auto">
            <a:xfrm>
              <a:off x="22" y="890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14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9218" name="Object 42"/>
            <p:cNvGraphicFramePr>
              <a:graphicFrameLocks noChangeAspect="1"/>
            </p:cNvGraphicFramePr>
            <p:nvPr/>
          </p:nvGraphicFramePr>
          <p:xfrm>
            <a:off x="930" y="890"/>
            <a:ext cx="4830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公式" r:id="rId16" imgW="2844800" imgH="254000" progId="Equation.3">
                    <p:embed/>
                  </p:oleObj>
                </mc:Choice>
                <mc:Fallback>
                  <p:oleObj name="公式" r:id="rId16" imgW="2844800" imgH="254000" progId="Equation.3">
                    <p:embed/>
                    <p:pic>
                      <p:nvPicPr>
                        <p:cNvPr id="921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890"/>
                          <a:ext cx="4830" cy="5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102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4925" y="1412875"/>
            <a:ext cx="8064500" cy="909638"/>
            <a:chOff x="22" y="1427"/>
            <a:chExt cx="5080" cy="573"/>
          </a:xfrm>
        </p:grpSpPr>
        <p:sp>
          <p:nvSpPr>
            <p:cNvPr id="10256" name="Rectangle 10"/>
            <p:cNvSpPr>
              <a:spLocks noChangeArrowheads="1"/>
            </p:cNvSpPr>
            <p:nvPr/>
          </p:nvSpPr>
          <p:spPr bwMode="auto">
            <a:xfrm>
              <a:off x="22" y="1484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15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0246" name="Object 18"/>
            <p:cNvGraphicFramePr>
              <a:graphicFrameLocks noChangeAspect="1"/>
            </p:cNvGraphicFramePr>
            <p:nvPr/>
          </p:nvGraphicFramePr>
          <p:xfrm>
            <a:off x="930" y="1434"/>
            <a:ext cx="1905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公式" r:id="rId4" imgW="863225" imgH="253890" progId="Equation.3">
                    <p:embed/>
                  </p:oleObj>
                </mc:Choice>
                <mc:Fallback>
                  <p:oleObj name="公式" r:id="rId4" imgW="863225" imgH="253890" progId="Equation.3">
                    <p:embed/>
                    <p:pic>
                      <p:nvPicPr>
                        <p:cNvPr id="1024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434"/>
                          <a:ext cx="1905" cy="5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20"/>
            <p:cNvGraphicFramePr>
              <a:graphicFrameLocks noChangeAspect="1"/>
            </p:cNvGraphicFramePr>
            <p:nvPr/>
          </p:nvGraphicFramePr>
          <p:xfrm>
            <a:off x="3243" y="1427"/>
            <a:ext cx="1859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公式" r:id="rId6" imgW="863225" imgH="253890" progId="Equation.3">
                    <p:embed/>
                  </p:oleObj>
                </mc:Choice>
                <mc:Fallback>
                  <p:oleObj name="公式" r:id="rId6" imgW="863225" imgH="253890" progId="Equation.3">
                    <p:embed/>
                    <p:pic>
                      <p:nvPicPr>
                        <p:cNvPr id="1024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427"/>
                          <a:ext cx="1859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Rectangle 22"/>
            <p:cNvSpPr>
              <a:spLocks noChangeArrowheads="1"/>
            </p:cNvSpPr>
            <p:nvPr/>
          </p:nvSpPr>
          <p:spPr bwMode="auto">
            <a:xfrm>
              <a:off x="2835" y="1480"/>
              <a:ext cx="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及 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-36513" y="2289175"/>
            <a:ext cx="8137526" cy="935038"/>
            <a:chOff x="-23" y="1979"/>
            <a:chExt cx="5126" cy="589"/>
          </a:xfrm>
        </p:grpSpPr>
        <p:sp>
          <p:nvSpPr>
            <p:cNvPr id="10254" name="Rectangle 11"/>
            <p:cNvSpPr>
              <a:spLocks noChangeArrowheads="1"/>
            </p:cNvSpPr>
            <p:nvPr/>
          </p:nvSpPr>
          <p:spPr bwMode="auto">
            <a:xfrm>
              <a:off x="-23" y="2074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16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0244" name="Object 23"/>
            <p:cNvGraphicFramePr>
              <a:graphicFrameLocks noChangeAspect="1"/>
            </p:cNvGraphicFramePr>
            <p:nvPr/>
          </p:nvGraphicFramePr>
          <p:xfrm>
            <a:off x="975" y="2015"/>
            <a:ext cx="1814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公式" r:id="rId8" imgW="863225" imgH="253890" progId="Equation.3">
                    <p:embed/>
                  </p:oleObj>
                </mc:Choice>
                <mc:Fallback>
                  <p:oleObj name="公式" r:id="rId8" imgW="863225" imgH="253890" progId="Equation.3">
                    <p:embed/>
                    <p:pic>
                      <p:nvPicPr>
                        <p:cNvPr id="1024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015"/>
                          <a:ext cx="1814" cy="5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25"/>
            <p:cNvSpPr>
              <a:spLocks noChangeArrowheads="1"/>
            </p:cNvSpPr>
            <p:nvPr/>
          </p:nvSpPr>
          <p:spPr bwMode="auto">
            <a:xfrm>
              <a:off x="2789" y="2024"/>
              <a:ext cx="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及 </a:t>
              </a:r>
            </a:p>
          </p:txBody>
        </p:sp>
        <p:graphicFrame>
          <p:nvGraphicFramePr>
            <p:cNvPr id="10245" name="Object 26"/>
            <p:cNvGraphicFramePr>
              <a:graphicFrameLocks noChangeAspect="1"/>
            </p:cNvGraphicFramePr>
            <p:nvPr/>
          </p:nvGraphicFramePr>
          <p:xfrm>
            <a:off x="3198" y="1979"/>
            <a:ext cx="1905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公式" r:id="rId10" imgW="863225" imgH="253890" progId="Equation.3">
                    <p:embed/>
                  </p:oleObj>
                </mc:Choice>
                <mc:Fallback>
                  <p:oleObj name="公式" r:id="rId10" imgW="863225" imgH="253890" progId="Equation.3">
                    <p:embed/>
                    <p:pic>
                      <p:nvPicPr>
                        <p:cNvPr id="1024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979"/>
                          <a:ext cx="1905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-36513" y="3440113"/>
            <a:ext cx="8856663" cy="857250"/>
            <a:chOff x="-23" y="2704"/>
            <a:chExt cx="5579" cy="540"/>
          </a:xfrm>
        </p:grpSpPr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-23" y="2754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17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0243" name="Object 28"/>
            <p:cNvGraphicFramePr>
              <a:graphicFrameLocks noChangeAspect="1"/>
            </p:cNvGraphicFramePr>
            <p:nvPr/>
          </p:nvGraphicFramePr>
          <p:xfrm>
            <a:off x="975" y="2704"/>
            <a:ext cx="4581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公式" r:id="rId12" imgW="2184400" imgH="254000" progId="Equation.3">
                    <p:embed/>
                  </p:oleObj>
                </mc:Choice>
                <mc:Fallback>
                  <p:oleObj name="公式" r:id="rId12" imgW="2184400" imgH="254000" progId="Equation.3">
                    <p:embed/>
                    <p:pic>
                      <p:nvPicPr>
                        <p:cNvPr id="1024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04"/>
                          <a:ext cx="4581" cy="5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-36513" y="4448175"/>
            <a:ext cx="5903913" cy="842963"/>
            <a:chOff x="-23" y="3339"/>
            <a:chExt cx="3719" cy="531"/>
          </a:xfrm>
        </p:grpSpPr>
        <p:sp>
          <p:nvSpPr>
            <p:cNvPr id="10252" name="Rectangle 13"/>
            <p:cNvSpPr>
              <a:spLocks noChangeArrowheads="1"/>
            </p:cNvSpPr>
            <p:nvPr/>
          </p:nvSpPr>
          <p:spPr bwMode="auto">
            <a:xfrm>
              <a:off x="-23" y="3389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18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0242" name="Object 30"/>
            <p:cNvGraphicFramePr>
              <a:graphicFrameLocks noChangeAspect="1"/>
            </p:cNvGraphicFramePr>
            <p:nvPr/>
          </p:nvGraphicFramePr>
          <p:xfrm>
            <a:off x="1020" y="3339"/>
            <a:ext cx="2676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公式" r:id="rId14" imgW="1295400" imgH="254000" progId="Equation.3">
                    <p:embed/>
                  </p:oleObj>
                </mc:Choice>
                <mc:Fallback>
                  <p:oleObj name="公式" r:id="rId14" imgW="1295400" imgH="254000" progId="Equation.3">
                    <p:embed/>
                    <p:pic>
                      <p:nvPicPr>
                        <p:cNvPr id="1024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339"/>
                          <a:ext cx="2676" cy="5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65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8600" y="727075"/>
            <a:ext cx="8880475" cy="809625"/>
            <a:chOff x="144" y="300"/>
            <a:chExt cx="5594" cy="510"/>
          </a:xfrm>
        </p:grpSpPr>
        <p:sp>
          <p:nvSpPr>
            <p:cNvPr id="11284" name="Rectangle 4"/>
            <p:cNvSpPr>
              <a:spLocks noChangeArrowheads="1"/>
            </p:cNvSpPr>
            <p:nvPr/>
          </p:nvSpPr>
          <p:spPr bwMode="auto">
            <a:xfrm>
              <a:off x="144" y="346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19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70" name="Object 10"/>
            <p:cNvGraphicFramePr>
              <a:graphicFrameLocks noChangeAspect="1"/>
            </p:cNvGraphicFramePr>
            <p:nvPr/>
          </p:nvGraphicFramePr>
          <p:xfrm>
            <a:off x="1044" y="300"/>
            <a:ext cx="469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name="公式" r:id="rId3" imgW="2603500" imgH="254000" progId="Equation.3">
                    <p:embed/>
                  </p:oleObj>
                </mc:Choice>
                <mc:Fallback>
                  <p:oleObj name="公式" r:id="rId3" imgW="2603500" imgH="254000" progId="Equation.3">
                    <p:embed/>
                    <p:pic>
                      <p:nvPicPr>
                        <p:cNvPr id="1127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300"/>
                          <a:ext cx="4694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28600" y="1519238"/>
            <a:ext cx="5856288" cy="944562"/>
            <a:chOff x="144" y="799"/>
            <a:chExt cx="3689" cy="595"/>
          </a:xfrm>
        </p:grpSpPr>
        <p:sp>
          <p:nvSpPr>
            <p:cNvPr id="11283" name="Rectangle 5"/>
            <p:cNvSpPr>
              <a:spLocks noChangeArrowheads="1"/>
            </p:cNvSpPr>
            <p:nvPr/>
          </p:nvSpPr>
          <p:spPr bwMode="auto">
            <a:xfrm>
              <a:off x="144" y="890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20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69" name="Object 12"/>
            <p:cNvGraphicFramePr>
              <a:graphicFrameLocks noChangeAspect="1"/>
            </p:cNvGraphicFramePr>
            <p:nvPr/>
          </p:nvGraphicFramePr>
          <p:xfrm>
            <a:off x="1066" y="799"/>
            <a:ext cx="2767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公式" r:id="rId5" imgW="1129810" imgH="253890" progId="Equation.3">
                    <p:embed/>
                  </p:oleObj>
                </mc:Choice>
                <mc:Fallback>
                  <p:oleObj name="公式" r:id="rId5" imgW="1129810" imgH="253890" progId="Equation.3">
                    <p:embed/>
                    <p:pic>
                      <p:nvPicPr>
                        <p:cNvPr id="1126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799"/>
                          <a:ext cx="2767" cy="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3" name="Rectangle 15"/>
          <p:cNvSpPr>
            <a:spLocks noChangeArrowheads="1"/>
          </p:cNvSpPr>
          <p:nvPr/>
        </p:nvSpPr>
        <p:spPr bwMode="auto">
          <a:xfrm>
            <a:off x="0" y="3551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28600" y="2527300"/>
            <a:ext cx="6575425" cy="904875"/>
            <a:chOff x="144" y="1434"/>
            <a:chExt cx="4142" cy="570"/>
          </a:xfrm>
        </p:grpSpPr>
        <p:sp>
          <p:nvSpPr>
            <p:cNvPr id="11282" name="Rectangle 6"/>
            <p:cNvSpPr>
              <a:spLocks noChangeArrowheads="1"/>
            </p:cNvSpPr>
            <p:nvPr/>
          </p:nvSpPr>
          <p:spPr bwMode="auto">
            <a:xfrm>
              <a:off x="144" y="1484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21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68" name="Object 14"/>
            <p:cNvGraphicFramePr>
              <a:graphicFrameLocks noChangeAspect="1"/>
            </p:cNvGraphicFramePr>
            <p:nvPr/>
          </p:nvGraphicFramePr>
          <p:xfrm>
            <a:off x="1156" y="1434"/>
            <a:ext cx="3130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公式" r:id="rId7" imgW="1129810" imgH="253890" progId="Equation.3">
                    <p:embed/>
                  </p:oleObj>
                </mc:Choice>
                <mc:Fallback>
                  <p:oleObj name="公式" r:id="rId7" imgW="1129810" imgH="253890" progId="Equation.3">
                    <p:embed/>
                    <p:pic>
                      <p:nvPicPr>
                        <p:cNvPr id="1126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434"/>
                          <a:ext cx="3130" cy="5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5" name="Rectangle 17"/>
          <p:cNvSpPr>
            <a:spLocks noChangeArrowheads="1"/>
          </p:cNvSpPr>
          <p:nvPr/>
        </p:nvSpPr>
        <p:spPr bwMode="auto">
          <a:xfrm>
            <a:off x="0" y="3551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79388" y="3319463"/>
            <a:ext cx="8569325" cy="911225"/>
            <a:chOff x="113" y="1933"/>
            <a:chExt cx="5398" cy="574"/>
          </a:xfrm>
        </p:grpSpPr>
        <p:sp>
          <p:nvSpPr>
            <p:cNvPr id="11281" name="Rectangle 7"/>
            <p:cNvSpPr>
              <a:spLocks noChangeArrowheads="1"/>
            </p:cNvSpPr>
            <p:nvPr/>
          </p:nvSpPr>
          <p:spPr bwMode="auto">
            <a:xfrm>
              <a:off x="113" y="2028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22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67" name="Object 16"/>
            <p:cNvGraphicFramePr>
              <a:graphicFrameLocks noChangeAspect="1"/>
            </p:cNvGraphicFramePr>
            <p:nvPr/>
          </p:nvGraphicFramePr>
          <p:xfrm>
            <a:off x="1066" y="1933"/>
            <a:ext cx="4445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公式" r:id="rId9" imgW="1993900" imgH="254000" progId="Equation.3">
                    <p:embed/>
                  </p:oleObj>
                </mc:Choice>
                <mc:Fallback>
                  <p:oleObj name="公式" r:id="rId9" imgW="1993900" imgH="254000" progId="Equation.3">
                    <p:embed/>
                    <p:pic>
                      <p:nvPicPr>
                        <p:cNvPr id="1126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933"/>
                          <a:ext cx="4445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0" y="3551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28600" y="4327525"/>
            <a:ext cx="8447088" cy="901700"/>
            <a:chOff x="144" y="2568"/>
            <a:chExt cx="5321" cy="568"/>
          </a:xfrm>
        </p:grpSpPr>
        <p:sp>
          <p:nvSpPr>
            <p:cNvPr id="11280" name="Rectangle 8"/>
            <p:cNvSpPr>
              <a:spLocks noChangeArrowheads="1"/>
            </p:cNvSpPr>
            <p:nvPr/>
          </p:nvSpPr>
          <p:spPr bwMode="auto">
            <a:xfrm>
              <a:off x="144" y="2618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定理</a:t>
              </a:r>
              <a:r>
                <a:rPr lang="en-US" altLang="zh-CN">
                  <a:solidFill>
                    <a:schemeClr val="folHlink"/>
                  </a:solidFill>
                </a:rPr>
                <a:t>23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66" name="Object 18"/>
            <p:cNvGraphicFramePr>
              <a:graphicFrameLocks noChangeAspect="1"/>
            </p:cNvGraphicFramePr>
            <p:nvPr/>
          </p:nvGraphicFramePr>
          <p:xfrm>
            <a:off x="1065" y="2568"/>
            <a:ext cx="4400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公式" r:id="rId11" imgW="1993900" imgH="254000" progId="Equation.3">
                    <p:embed/>
                  </p:oleObj>
                </mc:Choice>
                <mc:Fallback>
                  <p:oleObj name="公式" r:id="rId11" imgW="1993900" imgH="254000" progId="Equation.3">
                    <p:embed/>
                    <p:pic>
                      <p:nvPicPr>
                        <p:cNvPr id="1126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568"/>
                          <a:ext cx="4400" cy="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9" name="Rectangle 21"/>
          <p:cNvSpPr>
            <a:spLocks noChangeArrowheads="1"/>
          </p:cNvSpPr>
          <p:nvPr/>
        </p:nvSpPr>
        <p:spPr bwMode="auto">
          <a:xfrm>
            <a:off x="0" y="3551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1153</Words>
  <Application>Microsoft Office PowerPoint</Application>
  <PresentationFormat>全屏显示(4:3)</PresentationFormat>
  <Paragraphs>210</Paragraphs>
  <Slides>33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等线 Light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蒲毅</dc:creator>
  <cp:lastModifiedBy>蒲毅</cp:lastModifiedBy>
  <cp:revision>4</cp:revision>
  <dcterms:created xsi:type="dcterms:W3CDTF">2016-06-26T03:19:27Z</dcterms:created>
  <dcterms:modified xsi:type="dcterms:W3CDTF">2016-06-26T08:29:57Z</dcterms:modified>
</cp:coreProperties>
</file>